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60" r:id="rId5"/>
    <p:sldId id="261" r:id="rId6"/>
    <p:sldId id="295" r:id="rId7"/>
    <p:sldId id="262" r:id="rId8"/>
    <p:sldId id="263" r:id="rId9"/>
    <p:sldId id="264" r:id="rId10"/>
    <p:sldId id="265" r:id="rId11"/>
    <p:sldId id="266" r:id="rId12"/>
    <p:sldId id="267" r:id="rId13"/>
    <p:sldId id="268" r:id="rId14"/>
    <p:sldId id="269" r:id="rId15"/>
    <p:sldId id="270" r:id="rId16"/>
    <p:sldId id="271" r:id="rId17"/>
    <p:sldId id="272" r:id="rId18"/>
    <p:sldId id="294" r:id="rId19"/>
    <p:sldId id="278" r:id="rId20"/>
    <p:sldId id="279" r:id="rId21"/>
    <p:sldId id="281" r:id="rId22"/>
    <p:sldId id="282" r:id="rId23"/>
    <p:sldId id="283" r:id="rId24"/>
    <p:sldId id="285" r:id="rId25"/>
    <p:sldId id="286" r:id="rId26"/>
    <p:sldId id="287" r:id="rId27"/>
    <p:sldId id="288" r:id="rId28"/>
    <p:sldId id="289" r:id="rId29"/>
    <p:sldId id="290" r:id="rId3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41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B28DF-AB88-404C-B315-E258FDF63881}"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939016AA-B9A4-4425-A1E9-C7858CBA5E25}">
      <dgm:prSet/>
      <dgm:spPr/>
      <dgm:t>
        <a:bodyPr/>
        <a:lstStyle/>
        <a:p>
          <a:r>
            <a:rPr lang="en-US"/>
            <a:t>Είδη συμβουλευτικής ως προς το είδος</a:t>
          </a:r>
        </a:p>
      </dgm:t>
    </dgm:pt>
    <dgm:pt modelId="{EA59E9E6-03CE-4406-AEB7-9411311B17E0}" type="parTrans" cxnId="{2901C25B-13F2-4B21-8B58-C00C8431E4B5}">
      <dgm:prSet/>
      <dgm:spPr/>
      <dgm:t>
        <a:bodyPr/>
        <a:lstStyle/>
        <a:p>
          <a:endParaRPr lang="en-US"/>
        </a:p>
      </dgm:t>
    </dgm:pt>
    <dgm:pt modelId="{C5763BBD-886D-4914-A269-12B2FC6F5F13}" type="sibTrans" cxnId="{2901C25B-13F2-4B21-8B58-C00C8431E4B5}">
      <dgm:prSet/>
      <dgm:spPr/>
      <dgm:t>
        <a:bodyPr/>
        <a:lstStyle/>
        <a:p>
          <a:endParaRPr lang="en-US"/>
        </a:p>
      </dgm:t>
    </dgm:pt>
    <dgm:pt modelId="{DB81A201-8B60-4083-B202-510CCAFEF880}">
      <dgm:prSet/>
      <dgm:spPr/>
      <dgm:t>
        <a:bodyPr/>
        <a:lstStyle/>
        <a:p>
          <a:r>
            <a:rPr lang="en-US" dirty="0" err="1"/>
            <a:t>της</a:t>
          </a:r>
          <a:r>
            <a:rPr lang="en-US" dirty="0"/>
            <a:t> β</a:t>
          </a:r>
          <a:r>
            <a:rPr lang="en-US" dirty="0" err="1"/>
            <a:t>οήθει</a:t>
          </a:r>
          <a:r>
            <a:rPr lang="en-US" dirty="0"/>
            <a:t>ας και το πλαίσιο που ασκείται</a:t>
          </a:r>
        </a:p>
      </dgm:t>
    </dgm:pt>
    <dgm:pt modelId="{46286E18-A345-4D80-AA8D-E51475881C22}" type="parTrans" cxnId="{1DF5258F-8E42-4649-AFCF-C37525F3EC56}">
      <dgm:prSet/>
      <dgm:spPr/>
      <dgm:t>
        <a:bodyPr/>
        <a:lstStyle/>
        <a:p>
          <a:endParaRPr lang="en-US"/>
        </a:p>
      </dgm:t>
    </dgm:pt>
    <dgm:pt modelId="{6659F7F8-6A10-4038-B97A-C6A5D0A574C6}" type="sibTrans" cxnId="{1DF5258F-8E42-4649-AFCF-C37525F3EC56}">
      <dgm:prSet/>
      <dgm:spPr/>
      <dgm:t>
        <a:bodyPr/>
        <a:lstStyle/>
        <a:p>
          <a:endParaRPr lang="en-US"/>
        </a:p>
      </dgm:t>
    </dgm:pt>
    <dgm:pt modelId="{7E47C430-53EC-4D87-BA4B-790B532CAFAE}" type="pres">
      <dgm:prSet presAssocID="{124B28DF-AB88-404C-B315-E258FDF63881}" presName="cycle" presStyleCnt="0">
        <dgm:presLayoutVars>
          <dgm:dir/>
          <dgm:resizeHandles val="exact"/>
        </dgm:presLayoutVars>
      </dgm:prSet>
      <dgm:spPr/>
    </dgm:pt>
    <dgm:pt modelId="{A03EF6F7-B4AD-4F46-9430-5B4A8EF49EED}" type="pres">
      <dgm:prSet presAssocID="{939016AA-B9A4-4425-A1E9-C7858CBA5E25}" presName="node" presStyleLbl="node1" presStyleIdx="0" presStyleCnt="2">
        <dgm:presLayoutVars>
          <dgm:bulletEnabled val="1"/>
        </dgm:presLayoutVars>
      </dgm:prSet>
      <dgm:spPr/>
    </dgm:pt>
    <dgm:pt modelId="{AD95A071-C4DE-496C-83D4-09F9CC20D5D3}" type="pres">
      <dgm:prSet presAssocID="{939016AA-B9A4-4425-A1E9-C7858CBA5E25}" presName="spNode" presStyleCnt="0"/>
      <dgm:spPr/>
    </dgm:pt>
    <dgm:pt modelId="{8C5E99B3-E147-4AC4-A6AE-7E5FF64A5396}" type="pres">
      <dgm:prSet presAssocID="{C5763BBD-886D-4914-A269-12B2FC6F5F13}" presName="sibTrans" presStyleLbl="sibTrans1D1" presStyleIdx="0" presStyleCnt="2"/>
      <dgm:spPr/>
    </dgm:pt>
    <dgm:pt modelId="{1C296BA4-2F71-4BD5-8BBF-D035E1ED5C66}" type="pres">
      <dgm:prSet presAssocID="{DB81A201-8B60-4083-B202-510CCAFEF880}" presName="node" presStyleLbl="node1" presStyleIdx="1" presStyleCnt="2">
        <dgm:presLayoutVars>
          <dgm:bulletEnabled val="1"/>
        </dgm:presLayoutVars>
      </dgm:prSet>
      <dgm:spPr/>
    </dgm:pt>
    <dgm:pt modelId="{5CAEDFB6-B44C-44EA-B857-C4EA6019612A}" type="pres">
      <dgm:prSet presAssocID="{DB81A201-8B60-4083-B202-510CCAFEF880}" presName="spNode" presStyleCnt="0"/>
      <dgm:spPr/>
    </dgm:pt>
    <dgm:pt modelId="{8D5D3721-662A-47E8-8E26-803D2126C010}" type="pres">
      <dgm:prSet presAssocID="{6659F7F8-6A10-4038-B97A-C6A5D0A574C6}" presName="sibTrans" presStyleLbl="sibTrans1D1" presStyleIdx="1" presStyleCnt="2"/>
      <dgm:spPr/>
    </dgm:pt>
  </dgm:ptLst>
  <dgm:cxnLst>
    <dgm:cxn modelId="{2901C25B-13F2-4B21-8B58-C00C8431E4B5}" srcId="{124B28DF-AB88-404C-B315-E258FDF63881}" destId="{939016AA-B9A4-4425-A1E9-C7858CBA5E25}" srcOrd="0" destOrd="0" parTransId="{EA59E9E6-03CE-4406-AEB7-9411311B17E0}" sibTransId="{C5763BBD-886D-4914-A269-12B2FC6F5F13}"/>
    <dgm:cxn modelId="{BB0E0271-F9C3-4C52-B8A1-F119FF3E3569}" type="presOf" srcId="{6659F7F8-6A10-4038-B97A-C6A5D0A574C6}" destId="{8D5D3721-662A-47E8-8E26-803D2126C010}" srcOrd="0" destOrd="0" presId="urn:microsoft.com/office/officeart/2005/8/layout/cycle6"/>
    <dgm:cxn modelId="{6E9DCE78-0908-474B-B071-FD78CD2542C8}" type="presOf" srcId="{DB81A201-8B60-4083-B202-510CCAFEF880}" destId="{1C296BA4-2F71-4BD5-8BBF-D035E1ED5C66}" srcOrd="0" destOrd="0" presId="urn:microsoft.com/office/officeart/2005/8/layout/cycle6"/>
    <dgm:cxn modelId="{1DF5258F-8E42-4649-AFCF-C37525F3EC56}" srcId="{124B28DF-AB88-404C-B315-E258FDF63881}" destId="{DB81A201-8B60-4083-B202-510CCAFEF880}" srcOrd="1" destOrd="0" parTransId="{46286E18-A345-4D80-AA8D-E51475881C22}" sibTransId="{6659F7F8-6A10-4038-B97A-C6A5D0A574C6}"/>
    <dgm:cxn modelId="{75C7F3B9-CC41-4A0C-9893-46AFCCD0FCD5}" type="presOf" srcId="{C5763BBD-886D-4914-A269-12B2FC6F5F13}" destId="{8C5E99B3-E147-4AC4-A6AE-7E5FF64A5396}" srcOrd="0" destOrd="0" presId="urn:microsoft.com/office/officeart/2005/8/layout/cycle6"/>
    <dgm:cxn modelId="{6DFEF0E1-325B-4CA3-9BB5-8242A06A7F91}" type="presOf" srcId="{939016AA-B9A4-4425-A1E9-C7858CBA5E25}" destId="{A03EF6F7-B4AD-4F46-9430-5B4A8EF49EED}" srcOrd="0" destOrd="0" presId="urn:microsoft.com/office/officeart/2005/8/layout/cycle6"/>
    <dgm:cxn modelId="{A8AB7FFC-9D65-4591-9EF3-55F17FFB4D25}" type="presOf" srcId="{124B28DF-AB88-404C-B315-E258FDF63881}" destId="{7E47C430-53EC-4D87-BA4B-790B532CAFAE}" srcOrd="0" destOrd="0" presId="urn:microsoft.com/office/officeart/2005/8/layout/cycle6"/>
    <dgm:cxn modelId="{E436DB19-0DDF-45B7-81BA-9B0170DE863F}" type="presParOf" srcId="{7E47C430-53EC-4D87-BA4B-790B532CAFAE}" destId="{A03EF6F7-B4AD-4F46-9430-5B4A8EF49EED}" srcOrd="0" destOrd="0" presId="urn:microsoft.com/office/officeart/2005/8/layout/cycle6"/>
    <dgm:cxn modelId="{6A139D02-0A4B-4ACA-AA4A-8FA24CC5EA14}" type="presParOf" srcId="{7E47C430-53EC-4D87-BA4B-790B532CAFAE}" destId="{AD95A071-C4DE-496C-83D4-09F9CC20D5D3}" srcOrd="1" destOrd="0" presId="urn:microsoft.com/office/officeart/2005/8/layout/cycle6"/>
    <dgm:cxn modelId="{E55F1094-FF4E-4885-A631-9466FE991B35}" type="presParOf" srcId="{7E47C430-53EC-4D87-BA4B-790B532CAFAE}" destId="{8C5E99B3-E147-4AC4-A6AE-7E5FF64A5396}" srcOrd="2" destOrd="0" presId="urn:microsoft.com/office/officeart/2005/8/layout/cycle6"/>
    <dgm:cxn modelId="{F1188126-EEAC-41C4-BBB0-586F266335DB}" type="presParOf" srcId="{7E47C430-53EC-4D87-BA4B-790B532CAFAE}" destId="{1C296BA4-2F71-4BD5-8BBF-D035E1ED5C66}" srcOrd="3" destOrd="0" presId="urn:microsoft.com/office/officeart/2005/8/layout/cycle6"/>
    <dgm:cxn modelId="{C50EF18F-02A8-41AE-AE43-3A5D7A8F250F}" type="presParOf" srcId="{7E47C430-53EC-4D87-BA4B-790B532CAFAE}" destId="{5CAEDFB6-B44C-44EA-B857-C4EA6019612A}" srcOrd="4" destOrd="0" presId="urn:microsoft.com/office/officeart/2005/8/layout/cycle6"/>
    <dgm:cxn modelId="{DE59113E-08DA-4512-B8B9-F11F6D35583F}" type="presParOf" srcId="{7E47C430-53EC-4D87-BA4B-790B532CAFAE}" destId="{8D5D3721-662A-47E8-8E26-803D2126C010}"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09B20-FBB2-4C90-B5E8-41F2145DF76E}"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8D780979-9686-462E-AC4C-EEFD3E7262EF}">
      <dgm:prSet/>
      <dgm:spPr/>
      <dgm:t>
        <a:bodyPr/>
        <a:lstStyle/>
        <a:p>
          <a:r>
            <a:rPr lang="en-US"/>
            <a:t>Περιλαμβάνει:</a:t>
          </a:r>
        </a:p>
      </dgm:t>
    </dgm:pt>
    <dgm:pt modelId="{47B764FA-EBFD-4C7E-9978-65B700F5842C}" type="parTrans" cxnId="{D2E85E0F-8A00-4ADD-96A8-F0ABC02DE40B}">
      <dgm:prSet/>
      <dgm:spPr/>
      <dgm:t>
        <a:bodyPr/>
        <a:lstStyle/>
        <a:p>
          <a:endParaRPr lang="en-US"/>
        </a:p>
      </dgm:t>
    </dgm:pt>
    <dgm:pt modelId="{9723A25D-5774-4DFB-947C-A91320953EF4}" type="sibTrans" cxnId="{D2E85E0F-8A00-4ADD-96A8-F0ABC02DE40B}">
      <dgm:prSet/>
      <dgm:spPr/>
      <dgm:t>
        <a:bodyPr/>
        <a:lstStyle/>
        <a:p>
          <a:endParaRPr lang="en-US"/>
        </a:p>
      </dgm:t>
    </dgm:pt>
    <dgm:pt modelId="{B28ACCAA-DA02-40AF-8023-7C5D93E511CD}">
      <dgm:prSet/>
      <dgm:spPr/>
      <dgm:t>
        <a:bodyPr/>
        <a:lstStyle/>
        <a:p>
          <a:r>
            <a:rPr lang="en-US"/>
            <a:t>όλες τις πτυχές της συμβουλευτικής διαδικασίας</a:t>
          </a:r>
        </a:p>
      </dgm:t>
    </dgm:pt>
    <dgm:pt modelId="{0EDE1AEB-485B-45FA-A885-976F49FB2714}" type="parTrans" cxnId="{31E35EAD-4ECF-4271-AF49-EA1365CD8391}">
      <dgm:prSet/>
      <dgm:spPr/>
      <dgm:t>
        <a:bodyPr/>
        <a:lstStyle/>
        <a:p>
          <a:endParaRPr lang="en-US"/>
        </a:p>
      </dgm:t>
    </dgm:pt>
    <dgm:pt modelId="{B0AD47F9-7312-4164-A891-D9CD9E49E09F}" type="sibTrans" cxnId="{31E35EAD-4ECF-4271-AF49-EA1365CD8391}">
      <dgm:prSet/>
      <dgm:spPr/>
      <dgm:t>
        <a:bodyPr/>
        <a:lstStyle/>
        <a:p>
          <a:endParaRPr lang="en-US"/>
        </a:p>
      </dgm:t>
    </dgm:pt>
    <dgm:pt modelId="{3BD81009-307B-4D03-93BD-4F18FE100206}">
      <dgm:prSet/>
      <dgm:spPr/>
      <dgm:t>
        <a:bodyPr/>
        <a:lstStyle/>
        <a:p>
          <a:r>
            <a:rPr lang="en-US"/>
            <a:t>προσθέτοντας παράλληλα εκπαιδευτικές και</a:t>
          </a:r>
        </a:p>
      </dgm:t>
    </dgm:pt>
    <dgm:pt modelId="{04B93A85-BC7B-4802-99EA-0041A768DE0D}" type="parTrans" cxnId="{9CE0826C-71FD-41D3-983A-D5F55DAD3D7A}">
      <dgm:prSet/>
      <dgm:spPr/>
      <dgm:t>
        <a:bodyPr/>
        <a:lstStyle/>
        <a:p>
          <a:endParaRPr lang="en-US"/>
        </a:p>
      </dgm:t>
    </dgm:pt>
    <dgm:pt modelId="{50139AA5-504C-4E22-AB43-AECA3815D1F6}" type="sibTrans" cxnId="{9CE0826C-71FD-41D3-983A-D5F55DAD3D7A}">
      <dgm:prSet/>
      <dgm:spPr/>
      <dgm:t>
        <a:bodyPr/>
        <a:lstStyle/>
        <a:p>
          <a:endParaRPr lang="en-US"/>
        </a:p>
      </dgm:t>
    </dgm:pt>
    <dgm:pt modelId="{ABBE715D-002A-4894-8E8A-9693FD27843B}">
      <dgm:prSet/>
      <dgm:spPr/>
      <dgm:t>
        <a:bodyPr/>
        <a:lstStyle/>
        <a:p>
          <a:r>
            <a:rPr lang="en-US"/>
            <a:t>επαγγελματικές</a:t>
          </a:r>
        </a:p>
      </dgm:t>
    </dgm:pt>
    <dgm:pt modelId="{FEA9755C-A783-4810-9F6B-505F125CA116}" type="parTrans" cxnId="{96F1E7B1-9C7A-4E40-9DC7-09162A6D7364}">
      <dgm:prSet/>
      <dgm:spPr/>
      <dgm:t>
        <a:bodyPr/>
        <a:lstStyle/>
        <a:p>
          <a:endParaRPr lang="en-US"/>
        </a:p>
      </dgm:t>
    </dgm:pt>
    <dgm:pt modelId="{E9DE0CF7-DB17-47CE-BDBC-13080F2FE234}" type="sibTrans" cxnId="{96F1E7B1-9C7A-4E40-9DC7-09162A6D7364}">
      <dgm:prSet/>
      <dgm:spPr/>
      <dgm:t>
        <a:bodyPr/>
        <a:lstStyle/>
        <a:p>
          <a:endParaRPr lang="en-US"/>
        </a:p>
      </dgm:t>
    </dgm:pt>
    <dgm:pt modelId="{382D8B7A-BB77-470F-83B0-51B17331CD74}">
      <dgm:prSet/>
      <dgm:spPr/>
      <dgm:t>
        <a:bodyPr/>
        <a:lstStyle/>
        <a:p>
          <a:r>
            <a:rPr lang="en-US"/>
            <a:t>πληροφορίες.</a:t>
          </a:r>
        </a:p>
      </dgm:t>
    </dgm:pt>
    <dgm:pt modelId="{81F76D0C-FF28-41E5-9BE0-E0D673110C90}" type="parTrans" cxnId="{4E7BD6E8-9DE2-4E55-8984-C4593D56A537}">
      <dgm:prSet/>
      <dgm:spPr/>
      <dgm:t>
        <a:bodyPr/>
        <a:lstStyle/>
        <a:p>
          <a:endParaRPr lang="en-US"/>
        </a:p>
      </dgm:t>
    </dgm:pt>
    <dgm:pt modelId="{644E77CE-372D-4AB8-8049-7A70F766FA02}" type="sibTrans" cxnId="{4E7BD6E8-9DE2-4E55-8984-C4593D56A537}">
      <dgm:prSet/>
      <dgm:spPr/>
      <dgm:t>
        <a:bodyPr/>
        <a:lstStyle/>
        <a:p>
          <a:endParaRPr lang="en-US"/>
        </a:p>
      </dgm:t>
    </dgm:pt>
    <dgm:pt modelId="{10C9B913-3981-4CFA-BA72-4B586E246D58}">
      <dgm:prSet/>
      <dgm:spPr/>
      <dgm:t>
        <a:bodyPr/>
        <a:lstStyle/>
        <a:p>
          <a:r>
            <a:rPr lang="en-US"/>
            <a:t>Σύνθετη, διαδραστική και ολιστική διαδικασία</a:t>
          </a:r>
        </a:p>
      </dgm:t>
    </dgm:pt>
    <dgm:pt modelId="{57364F93-902F-433F-AC88-A8B1D35215CB}" type="parTrans" cxnId="{08BAA807-218D-443E-A75C-9CD11F0318A2}">
      <dgm:prSet/>
      <dgm:spPr/>
      <dgm:t>
        <a:bodyPr/>
        <a:lstStyle/>
        <a:p>
          <a:endParaRPr lang="en-US"/>
        </a:p>
      </dgm:t>
    </dgm:pt>
    <dgm:pt modelId="{A403043D-BAC0-421F-9D9A-F8746CBAC71B}" type="sibTrans" cxnId="{08BAA807-218D-443E-A75C-9CD11F0318A2}">
      <dgm:prSet/>
      <dgm:spPr/>
      <dgm:t>
        <a:bodyPr/>
        <a:lstStyle/>
        <a:p>
          <a:endParaRPr lang="en-US"/>
        </a:p>
      </dgm:t>
    </dgm:pt>
    <dgm:pt modelId="{049C6941-5D25-4153-B059-D0611900561F}" type="pres">
      <dgm:prSet presAssocID="{37B09B20-FBB2-4C90-B5E8-41F2145DF76E}" presName="linearFlow" presStyleCnt="0">
        <dgm:presLayoutVars>
          <dgm:resizeHandles val="exact"/>
        </dgm:presLayoutVars>
      </dgm:prSet>
      <dgm:spPr/>
    </dgm:pt>
    <dgm:pt modelId="{46B81C11-D40E-46EC-B854-0F93058F12D5}" type="pres">
      <dgm:prSet presAssocID="{8D780979-9686-462E-AC4C-EEFD3E7262EF}" presName="node" presStyleLbl="node1" presStyleIdx="0" presStyleCnt="1">
        <dgm:presLayoutVars>
          <dgm:bulletEnabled val="1"/>
        </dgm:presLayoutVars>
      </dgm:prSet>
      <dgm:spPr/>
    </dgm:pt>
  </dgm:ptLst>
  <dgm:cxnLst>
    <dgm:cxn modelId="{08BAA807-218D-443E-A75C-9CD11F0318A2}" srcId="{8D780979-9686-462E-AC4C-EEFD3E7262EF}" destId="{10C9B913-3981-4CFA-BA72-4B586E246D58}" srcOrd="4" destOrd="0" parTransId="{57364F93-902F-433F-AC88-A8B1D35215CB}" sibTransId="{A403043D-BAC0-421F-9D9A-F8746CBAC71B}"/>
    <dgm:cxn modelId="{D2E85E0F-8A00-4ADD-96A8-F0ABC02DE40B}" srcId="{37B09B20-FBB2-4C90-B5E8-41F2145DF76E}" destId="{8D780979-9686-462E-AC4C-EEFD3E7262EF}" srcOrd="0" destOrd="0" parTransId="{47B764FA-EBFD-4C7E-9978-65B700F5842C}" sibTransId="{9723A25D-5774-4DFB-947C-A91320953EF4}"/>
    <dgm:cxn modelId="{B873E74B-E9E4-49F0-9AA9-73F857B9CFE6}" type="presOf" srcId="{8D780979-9686-462E-AC4C-EEFD3E7262EF}" destId="{46B81C11-D40E-46EC-B854-0F93058F12D5}" srcOrd="0" destOrd="0" presId="urn:microsoft.com/office/officeart/2005/8/layout/process2"/>
    <dgm:cxn modelId="{9CE0826C-71FD-41D3-983A-D5F55DAD3D7A}" srcId="{8D780979-9686-462E-AC4C-EEFD3E7262EF}" destId="{3BD81009-307B-4D03-93BD-4F18FE100206}" srcOrd="1" destOrd="0" parTransId="{04B93A85-BC7B-4802-99EA-0041A768DE0D}" sibTransId="{50139AA5-504C-4E22-AB43-AECA3815D1F6}"/>
    <dgm:cxn modelId="{5136FC75-352E-4E92-B70F-9E31E493D3DF}" type="presOf" srcId="{3BD81009-307B-4D03-93BD-4F18FE100206}" destId="{46B81C11-D40E-46EC-B854-0F93058F12D5}" srcOrd="0" destOrd="2" presId="urn:microsoft.com/office/officeart/2005/8/layout/process2"/>
    <dgm:cxn modelId="{0BB84484-2A70-40A3-8940-5E17FAC424F2}" type="presOf" srcId="{382D8B7A-BB77-470F-83B0-51B17331CD74}" destId="{46B81C11-D40E-46EC-B854-0F93058F12D5}" srcOrd="0" destOrd="4" presId="urn:microsoft.com/office/officeart/2005/8/layout/process2"/>
    <dgm:cxn modelId="{965C5B85-97C9-4AD7-979B-B0D8A58E7524}" type="presOf" srcId="{ABBE715D-002A-4894-8E8A-9693FD27843B}" destId="{46B81C11-D40E-46EC-B854-0F93058F12D5}" srcOrd="0" destOrd="3" presId="urn:microsoft.com/office/officeart/2005/8/layout/process2"/>
    <dgm:cxn modelId="{B9ABA49C-9518-42BB-AB4C-4BC43BDAE1EB}" type="presOf" srcId="{B28ACCAA-DA02-40AF-8023-7C5D93E511CD}" destId="{46B81C11-D40E-46EC-B854-0F93058F12D5}" srcOrd="0" destOrd="1" presId="urn:microsoft.com/office/officeart/2005/8/layout/process2"/>
    <dgm:cxn modelId="{31E35EAD-4ECF-4271-AF49-EA1365CD8391}" srcId="{8D780979-9686-462E-AC4C-EEFD3E7262EF}" destId="{B28ACCAA-DA02-40AF-8023-7C5D93E511CD}" srcOrd="0" destOrd="0" parTransId="{0EDE1AEB-485B-45FA-A885-976F49FB2714}" sibTransId="{B0AD47F9-7312-4164-A891-D9CD9E49E09F}"/>
    <dgm:cxn modelId="{96F1E7B1-9C7A-4E40-9DC7-09162A6D7364}" srcId="{8D780979-9686-462E-AC4C-EEFD3E7262EF}" destId="{ABBE715D-002A-4894-8E8A-9693FD27843B}" srcOrd="2" destOrd="0" parTransId="{FEA9755C-A783-4810-9F6B-505F125CA116}" sibTransId="{E9DE0CF7-DB17-47CE-BDBC-13080F2FE234}"/>
    <dgm:cxn modelId="{845BA7D7-4EA7-4AE8-9DAA-068CDA6AAE7F}" type="presOf" srcId="{37B09B20-FBB2-4C90-B5E8-41F2145DF76E}" destId="{049C6941-5D25-4153-B059-D0611900561F}" srcOrd="0" destOrd="0" presId="urn:microsoft.com/office/officeart/2005/8/layout/process2"/>
    <dgm:cxn modelId="{4E7BD6E8-9DE2-4E55-8984-C4593D56A537}" srcId="{8D780979-9686-462E-AC4C-EEFD3E7262EF}" destId="{382D8B7A-BB77-470F-83B0-51B17331CD74}" srcOrd="3" destOrd="0" parTransId="{81F76D0C-FF28-41E5-9BE0-E0D673110C90}" sibTransId="{644E77CE-372D-4AB8-8049-7A70F766FA02}"/>
    <dgm:cxn modelId="{4077A6F5-0C3F-44EF-B515-9D7245124933}" type="presOf" srcId="{10C9B913-3981-4CFA-BA72-4B586E246D58}" destId="{46B81C11-D40E-46EC-B854-0F93058F12D5}" srcOrd="0" destOrd="5" presId="urn:microsoft.com/office/officeart/2005/8/layout/process2"/>
    <dgm:cxn modelId="{7AF43B27-EE13-4ECA-BAFD-77B952AD359B}" type="presParOf" srcId="{049C6941-5D25-4153-B059-D0611900561F}" destId="{46B81C11-D40E-46EC-B854-0F93058F12D5}" srcOrd="0"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CC071-C57F-4767-81CA-8043BF7E59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233DE5-E31C-417B-9F6B-B80CB25B7D52}">
      <dgm:prSet/>
      <dgm:spPr/>
      <dgm:t>
        <a:bodyPr/>
        <a:lstStyle/>
        <a:p>
          <a:r>
            <a:rPr lang="en-US" dirty="0" err="1"/>
            <a:t>τη</a:t>
          </a:r>
          <a:r>
            <a:rPr lang="en-US" dirty="0"/>
            <a:t> β</a:t>
          </a:r>
          <a:r>
            <a:rPr lang="en-US" dirty="0" err="1"/>
            <a:t>ελτιωμένη</a:t>
          </a:r>
          <a:r>
            <a:rPr lang="en-US" dirty="0"/>
            <a:t> α</a:t>
          </a:r>
          <a:r>
            <a:rPr lang="en-US" dirty="0" err="1"/>
            <a:t>υτογνωσί</a:t>
          </a:r>
          <a:r>
            <a:rPr lang="en-US" dirty="0"/>
            <a:t>α</a:t>
          </a:r>
        </a:p>
      </dgm:t>
    </dgm:pt>
    <dgm:pt modelId="{B8CC75FC-FB93-45B5-9D00-AED4EEEB2408}" type="parTrans" cxnId="{54CDC40A-E076-495D-ACF7-D9CBC16B2E0B}">
      <dgm:prSet/>
      <dgm:spPr/>
      <dgm:t>
        <a:bodyPr/>
        <a:lstStyle/>
        <a:p>
          <a:endParaRPr lang="en-US"/>
        </a:p>
      </dgm:t>
    </dgm:pt>
    <dgm:pt modelId="{72085610-AA9C-4508-B84E-3D0F6386CE46}" type="sibTrans" cxnId="{54CDC40A-E076-495D-ACF7-D9CBC16B2E0B}">
      <dgm:prSet/>
      <dgm:spPr/>
      <dgm:t>
        <a:bodyPr/>
        <a:lstStyle/>
        <a:p>
          <a:endParaRPr lang="en-US"/>
        </a:p>
      </dgm:t>
    </dgm:pt>
    <dgm:pt modelId="{BE6D9C74-789C-4A1D-B07E-8B731FE82E65}">
      <dgm:prSet/>
      <dgm:spPr/>
      <dgm:t>
        <a:bodyPr/>
        <a:lstStyle/>
        <a:p>
          <a:r>
            <a:rPr lang="en-US"/>
            <a:t>την ανάπτυξη της επαγγελματικής ωριμότητας</a:t>
          </a:r>
        </a:p>
      </dgm:t>
    </dgm:pt>
    <dgm:pt modelId="{265A65ED-8BA0-4282-BCBD-097DA90A6AFD}" type="parTrans" cxnId="{FE53F83C-E1B3-4D45-9ADD-5BFA9BB62DA4}">
      <dgm:prSet/>
      <dgm:spPr/>
      <dgm:t>
        <a:bodyPr/>
        <a:lstStyle/>
        <a:p>
          <a:endParaRPr lang="en-US"/>
        </a:p>
      </dgm:t>
    </dgm:pt>
    <dgm:pt modelId="{50292E67-ADA7-46F2-B7AF-E8E744BD638E}" type="sibTrans" cxnId="{FE53F83C-E1B3-4D45-9ADD-5BFA9BB62DA4}">
      <dgm:prSet/>
      <dgm:spPr/>
      <dgm:t>
        <a:bodyPr/>
        <a:lstStyle/>
        <a:p>
          <a:endParaRPr lang="en-US"/>
        </a:p>
      </dgm:t>
    </dgm:pt>
    <dgm:pt modelId="{B99160F0-09D8-45B8-B9B9-6FA397C5BA3C}">
      <dgm:prSet/>
      <dgm:spPr/>
      <dgm:t>
        <a:bodyPr/>
        <a:lstStyle/>
        <a:p>
          <a:r>
            <a:rPr lang="en-US"/>
            <a:t>τη δημιουργία λίστας εκπαιδευτικών και επαγγελματικών</a:t>
          </a:r>
        </a:p>
      </dgm:t>
    </dgm:pt>
    <dgm:pt modelId="{797D12D3-485A-4382-9F3C-743C73A5F10F}" type="parTrans" cxnId="{C23AA16E-7444-48EC-A0F2-7115D1A9FE16}">
      <dgm:prSet/>
      <dgm:spPr/>
      <dgm:t>
        <a:bodyPr/>
        <a:lstStyle/>
        <a:p>
          <a:endParaRPr lang="en-US"/>
        </a:p>
      </dgm:t>
    </dgm:pt>
    <dgm:pt modelId="{F30F7017-93D8-4B41-A05B-943E4D00D488}" type="sibTrans" cxnId="{C23AA16E-7444-48EC-A0F2-7115D1A9FE16}">
      <dgm:prSet/>
      <dgm:spPr/>
      <dgm:t>
        <a:bodyPr/>
        <a:lstStyle/>
        <a:p>
          <a:endParaRPr lang="en-US"/>
        </a:p>
      </dgm:t>
    </dgm:pt>
    <dgm:pt modelId="{5AD99439-9B23-44F2-91BC-4DA0F99C10B6}">
      <dgm:prSet/>
      <dgm:spPr/>
      <dgm:t>
        <a:bodyPr/>
        <a:lstStyle/>
        <a:p>
          <a:r>
            <a:rPr lang="en-US" dirty="0" err="1"/>
            <a:t>εν</a:t>
          </a:r>
          <a:r>
            <a:rPr lang="en-US" dirty="0"/>
            <a:t>αλλακτικών λύσεων</a:t>
          </a:r>
        </a:p>
      </dgm:t>
    </dgm:pt>
    <dgm:pt modelId="{7B7BBD2E-2827-4A13-836F-E4CFB2919267}" type="parTrans" cxnId="{B3856607-27F8-4942-95E0-722B67F5E93E}">
      <dgm:prSet/>
      <dgm:spPr/>
      <dgm:t>
        <a:bodyPr/>
        <a:lstStyle/>
        <a:p>
          <a:endParaRPr lang="en-US"/>
        </a:p>
      </dgm:t>
    </dgm:pt>
    <dgm:pt modelId="{A7E2F8C8-A2ED-4888-A797-473FCBE53A9A}" type="sibTrans" cxnId="{B3856607-27F8-4942-95E0-722B67F5E93E}">
      <dgm:prSet/>
      <dgm:spPr/>
      <dgm:t>
        <a:bodyPr/>
        <a:lstStyle/>
        <a:p>
          <a:endParaRPr lang="en-US"/>
        </a:p>
      </dgm:t>
    </dgm:pt>
    <dgm:pt modelId="{6D2A60E2-6795-43AD-8B9D-1C45B5352A59}">
      <dgm:prSet/>
      <dgm:spPr/>
      <dgm:t>
        <a:bodyPr/>
        <a:lstStyle/>
        <a:p>
          <a:r>
            <a:rPr lang="en-US"/>
            <a:t>τη βελτίωση των ικανοτήτων λήψης αποφάσεων</a:t>
          </a:r>
        </a:p>
      </dgm:t>
    </dgm:pt>
    <dgm:pt modelId="{EAFD4C74-ABBE-466C-863B-505F6F451077}" type="parTrans" cxnId="{A0565348-3B42-4EAC-AF2F-20DFD2E2F846}">
      <dgm:prSet/>
      <dgm:spPr/>
      <dgm:t>
        <a:bodyPr/>
        <a:lstStyle/>
        <a:p>
          <a:endParaRPr lang="en-US"/>
        </a:p>
      </dgm:t>
    </dgm:pt>
    <dgm:pt modelId="{A8393084-E723-417D-8564-DEF45A463B81}" type="sibTrans" cxnId="{A0565348-3B42-4EAC-AF2F-20DFD2E2F846}">
      <dgm:prSet/>
      <dgm:spPr/>
      <dgm:t>
        <a:bodyPr/>
        <a:lstStyle/>
        <a:p>
          <a:endParaRPr lang="en-US"/>
        </a:p>
      </dgm:t>
    </dgm:pt>
    <dgm:pt modelId="{662B9C42-81CC-4254-A920-6140E3D8A806}">
      <dgm:prSet/>
      <dgm:spPr/>
      <dgm:t>
        <a:bodyPr/>
        <a:lstStyle/>
        <a:p>
          <a:r>
            <a:rPr lang="en-US"/>
            <a:t>την προώθηση και επαύξηση των δεξιοτήτων στην αναζήτηση πληροφόρησης</a:t>
          </a:r>
        </a:p>
      </dgm:t>
    </dgm:pt>
    <dgm:pt modelId="{C96C9CB6-CDE0-40E4-B46F-6F7E6C51F070}" type="parTrans" cxnId="{09103487-5541-4AFB-A4D8-68A9CF036A66}">
      <dgm:prSet/>
      <dgm:spPr/>
      <dgm:t>
        <a:bodyPr/>
        <a:lstStyle/>
        <a:p>
          <a:endParaRPr lang="en-US"/>
        </a:p>
      </dgm:t>
    </dgm:pt>
    <dgm:pt modelId="{545EAE53-9AA0-4CFF-A0B8-0C4E82258DAD}" type="sibTrans" cxnId="{09103487-5541-4AFB-A4D8-68A9CF036A66}">
      <dgm:prSet/>
      <dgm:spPr/>
      <dgm:t>
        <a:bodyPr/>
        <a:lstStyle/>
        <a:p>
          <a:endParaRPr lang="en-US"/>
        </a:p>
      </dgm:t>
    </dgm:pt>
    <dgm:pt modelId="{74856977-8AB1-4793-AB76-01B86601F756}">
      <dgm:prSet/>
      <dgm:spPr/>
      <dgm:t>
        <a:bodyPr/>
        <a:lstStyle/>
        <a:p>
          <a:r>
            <a:rPr lang="en-US"/>
            <a:t>την είσοδο στον κόσμο της εργασίας</a:t>
          </a:r>
        </a:p>
      </dgm:t>
    </dgm:pt>
    <dgm:pt modelId="{21B85D16-C9E9-482B-9104-9CEB47446820}" type="parTrans" cxnId="{18225382-F190-4A73-9B13-320E6F3B8B50}">
      <dgm:prSet/>
      <dgm:spPr/>
      <dgm:t>
        <a:bodyPr/>
        <a:lstStyle/>
        <a:p>
          <a:endParaRPr lang="en-US"/>
        </a:p>
      </dgm:t>
    </dgm:pt>
    <dgm:pt modelId="{BBC1C7D4-BEA0-4FAB-8F57-FA5B0C101A78}" type="sibTrans" cxnId="{18225382-F190-4A73-9B13-320E6F3B8B50}">
      <dgm:prSet/>
      <dgm:spPr/>
      <dgm:t>
        <a:bodyPr/>
        <a:lstStyle/>
        <a:p>
          <a:endParaRPr lang="en-US"/>
        </a:p>
      </dgm:t>
    </dgm:pt>
    <dgm:pt modelId="{A6697A25-4F10-4F79-9CD4-E0EDAD4B746D}">
      <dgm:prSet/>
      <dgm:spPr/>
      <dgm:t>
        <a:bodyPr/>
        <a:lstStyle/>
        <a:p>
          <a:r>
            <a:rPr lang="en-US"/>
            <a:t>την ικανοποίηση από την εργασία</a:t>
          </a:r>
        </a:p>
      </dgm:t>
    </dgm:pt>
    <dgm:pt modelId="{E4C83C08-D111-43D4-A09B-5C2C7F454428}" type="parTrans" cxnId="{0442FDCE-544D-41AB-83FD-27A808DB4521}">
      <dgm:prSet/>
      <dgm:spPr/>
      <dgm:t>
        <a:bodyPr/>
        <a:lstStyle/>
        <a:p>
          <a:endParaRPr lang="en-US"/>
        </a:p>
      </dgm:t>
    </dgm:pt>
    <dgm:pt modelId="{7CA46BD6-4994-4479-9D28-6FAD951F3437}" type="sibTrans" cxnId="{0442FDCE-544D-41AB-83FD-27A808DB4521}">
      <dgm:prSet/>
      <dgm:spPr/>
      <dgm:t>
        <a:bodyPr/>
        <a:lstStyle/>
        <a:p>
          <a:endParaRPr lang="en-US"/>
        </a:p>
      </dgm:t>
    </dgm:pt>
    <dgm:pt modelId="{902E6C90-AD28-4F1F-B810-C86CE172E118}">
      <dgm:prSet/>
      <dgm:spPr/>
      <dgm:t>
        <a:bodyPr/>
        <a:lstStyle/>
        <a:p>
          <a:r>
            <a:rPr lang="en-US"/>
            <a:t>την παραγωγικότητα στην εργασία</a:t>
          </a:r>
        </a:p>
      </dgm:t>
    </dgm:pt>
    <dgm:pt modelId="{2AA7AE75-84BD-49A3-A3DC-1585821FF4FB}" type="parTrans" cxnId="{9E6F2974-12B1-430D-AFD5-6C65AE852375}">
      <dgm:prSet/>
      <dgm:spPr/>
      <dgm:t>
        <a:bodyPr/>
        <a:lstStyle/>
        <a:p>
          <a:endParaRPr lang="en-US"/>
        </a:p>
      </dgm:t>
    </dgm:pt>
    <dgm:pt modelId="{EF54EDB9-680F-4621-A460-5F93D78BF7E9}" type="sibTrans" cxnId="{9E6F2974-12B1-430D-AFD5-6C65AE852375}">
      <dgm:prSet/>
      <dgm:spPr/>
      <dgm:t>
        <a:bodyPr/>
        <a:lstStyle/>
        <a:p>
          <a:endParaRPr lang="en-US"/>
        </a:p>
      </dgm:t>
    </dgm:pt>
    <dgm:pt modelId="{E9439306-E7DE-40EF-93E7-810AB020C7DA}">
      <dgm:prSet/>
      <dgm:spPr/>
      <dgm:t>
        <a:bodyPr/>
        <a:lstStyle/>
        <a:p>
          <a:r>
            <a:rPr lang="en-US"/>
            <a:t>την επαγγελματική εξέλιξη και βελτίωση</a:t>
          </a:r>
        </a:p>
      </dgm:t>
    </dgm:pt>
    <dgm:pt modelId="{B696625A-C967-4A18-9CD0-73F532DD4BD5}" type="parTrans" cxnId="{10F143A7-6F79-486C-88CA-95F6A4D52358}">
      <dgm:prSet/>
      <dgm:spPr/>
      <dgm:t>
        <a:bodyPr/>
        <a:lstStyle/>
        <a:p>
          <a:endParaRPr lang="en-US"/>
        </a:p>
      </dgm:t>
    </dgm:pt>
    <dgm:pt modelId="{5E25DF18-9A23-495D-BDAA-9E5249D6565B}" type="sibTrans" cxnId="{10F143A7-6F79-486C-88CA-95F6A4D52358}">
      <dgm:prSet/>
      <dgm:spPr/>
      <dgm:t>
        <a:bodyPr/>
        <a:lstStyle/>
        <a:p>
          <a:endParaRPr lang="en-US"/>
        </a:p>
      </dgm:t>
    </dgm:pt>
    <dgm:pt modelId="{5D82962D-916B-49F5-BDF5-AD1C441121E9}">
      <dgm:prSet/>
      <dgm:spPr/>
      <dgm:t>
        <a:bodyPr/>
        <a:lstStyle/>
        <a:p>
          <a:r>
            <a:rPr lang="en-US"/>
            <a:t>τους ρεαλιστικούς στόχους στην αναζήτηση και επιλογή εργασίας</a:t>
          </a:r>
        </a:p>
      </dgm:t>
    </dgm:pt>
    <dgm:pt modelId="{53BDADC4-96E9-497D-9F9B-B32CA2675DF9}" type="parTrans" cxnId="{DF3E3E67-8A94-4B5D-BE7B-8FE1A5264741}">
      <dgm:prSet/>
      <dgm:spPr/>
      <dgm:t>
        <a:bodyPr/>
        <a:lstStyle/>
        <a:p>
          <a:endParaRPr lang="en-US"/>
        </a:p>
      </dgm:t>
    </dgm:pt>
    <dgm:pt modelId="{4C2919F9-CFCB-41EF-8D38-9CE2158C3A2B}" type="sibTrans" cxnId="{DF3E3E67-8A94-4B5D-BE7B-8FE1A5264741}">
      <dgm:prSet/>
      <dgm:spPr/>
      <dgm:t>
        <a:bodyPr/>
        <a:lstStyle/>
        <a:p>
          <a:endParaRPr lang="en-US"/>
        </a:p>
      </dgm:t>
    </dgm:pt>
    <dgm:pt modelId="{2B331A22-DF69-40E2-B219-CAEF9904D253}">
      <dgm:prSet/>
      <dgm:spPr/>
      <dgm:t>
        <a:bodyPr/>
        <a:lstStyle/>
        <a:p>
          <a:r>
            <a:rPr lang="en-US"/>
            <a:t>τη διερεύνηση των εναλλακτικών επαγγελματικών δυνατοτήτων</a:t>
          </a:r>
        </a:p>
      </dgm:t>
    </dgm:pt>
    <dgm:pt modelId="{A093CA06-7F70-43E2-AD05-6198A5FF2F32}" type="parTrans" cxnId="{8B815BD2-B1BC-4E40-A447-C600691F55A2}">
      <dgm:prSet/>
      <dgm:spPr/>
      <dgm:t>
        <a:bodyPr/>
        <a:lstStyle/>
        <a:p>
          <a:endParaRPr lang="en-US"/>
        </a:p>
      </dgm:t>
    </dgm:pt>
    <dgm:pt modelId="{FBAF0226-17D8-40DB-A73D-5BAA45D44FC4}" type="sibTrans" cxnId="{8B815BD2-B1BC-4E40-A447-C600691F55A2}">
      <dgm:prSet/>
      <dgm:spPr/>
      <dgm:t>
        <a:bodyPr/>
        <a:lstStyle/>
        <a:p>
          <a:endParaRPr lang="en-US"/>
        </a:p>
      </dgm:t>
    </dgm:pt>
    <dgm:pt modelId="{8F76F84D-51D3-4EB2-A6EC-E99FFE7600A1}" type="pres">
      <dgm:prSet presAssocID="{745CC071-C57F-4767-81CA-8043BF7E5968}" presName="vert0" presStyleCnt="0">
        <dgm:presLayoutVars>
          <dgm:dir/>
          <dgm:animOne val="branch"/>
          <dgm:animLvl val="lvl"/>
        </dgm:presLayoutVars>
      </dgm:prSet>
      <dgm:spPr/>
    </dgm:pt>
    <dgm:pt modelId="{D49D27B0-A967-4CBC-824B-902F7099434F}" type="pres">
      <dgm:prSet presAssocID="{EC233DE5-E31C-417B-9F6B-B80CB25B7D52}" presName="thickLine" presStyleLbl="alignNode1" presStyleIdx="0" presStyleCnt="12"/>
      <dgm:spPr/>
    </dgm:pt>
    <dgm:pt modelId="{3A4DB424-F6D1-4E80-9BFA-CFB37B043DBF}" type="pres">
      <dgm:prSet presAssocID="{EC233DE5-E31C-417B-9F6B-B80CB25B7D52}" presName="horz1" presStyleCnt="0"/>
      <dgm:spPr/>
    </dgm:pt>
    <dgm:pt modelId="{AD495293-7B9E-4F20-8C33-1E7E0335315A}" type="pres">
      <dgm:prSet presAssocID="{EC233DE5-E31C-417B-9F6B-B80CB25B7D52}" presName="tx1" presStyleLbl="revTx" presStyleIdx="0" presStyleCnt="12"/>
      <dgm:spPr/>
    </dgm:pt>
    <dgm:pt modelId="{E863860C-3F37-4896-9456-35BFBC06D9EF}" type="pres">
      <dgm:prSet presAssocID="{EC233DE5-E31C-417B-9F6B-B80CB25B7D52}" presName="vert1" presStyleCnt="0"/>
      <dgm:spPr/>
    </dgm:pt>
    <dgm:pt modelId="{9CAC6727-27E3-46B7-8142-0D354032BA51}" type="pres">
      <dgm:prSet presAssocID="{BE6D9C74-789C-4A1D-B07E-8B731FE82E65}" presName="thickLine" presStyleLbl="alignNode1" presStyleIdx="1" presStyleCnt="12"/>
      <dgm:spPr/>
    </dgm:pt>
    <dgm:pt modelId="{D8C36A69-9C10-447D-9648-807926FD4F15}" type="pres">
      <dgm:prSet presAssocID="{BE6D9C74-789C-4A1D-B07E-8B731FE82E65}" presName="horz1" presStyleCnt="0"/>
      <dgm:spPr/>
    </dgm:pt>
    <dgm:pt modelId="{1C686EE4-FE52-4EF3-850C-24BC43ED1275}" type="pres">
      <dgm:prSet presAssocID="{BE6D9C74-789C-4A1D-B07E-8B731FE82E65}" presName="tx1" presStyleLbl="revTx" presStyleIdx="1" presStyleCnt="12"/>
      <dgm:spPr/>
    </dgm:pt>
    <dgm:pt modelId="{FACFB95F-AC6C-48D0-8691-576BBCDAC8CE}" type="pres">
      <dgm:prSet presAssocID="{BE6D9C74-789C-4A1D-B07E-8B731FE82E65}" presName="vert1" presStyleCnt="0"/>
      <dgm:spPr/>
    </dgm:pt>
    <dgm:pt modelId="{529820AA-D8A5-4B0B-9D71-BF4643748C7D}" type="pres">
      <dgm:prSet presAssocID="{B99160F0-09D8-45B8-B9B9-6FA397C5BA3C}" presName="thickLine" presStyleLbl="alignNode1" presStyleIdx="2" presStyleCnt="12"/>
      <dgm:spPr/>
    </dgm:pt>
    <dgm:pt modelId="{1EAB2699-25D4-412C-BD4C-1C5C799B206E}" type="pres">
      <dgm:prSet presAssocID="{B99160F0-09D8-45B8-B9B9-6FA397C5BA3C}" presName="horz1" presStyleCnt="0"/>
      <dgm:spPr/>
    </dgm:pt>
    <dgm:pt modelId="{9C0A2189-C7D2-475C-A570-67453EE55487}" type="pres">
      <dgm:prSet presAssocID="{B99160F0-09D8-45B8-B9B9-6FA397C5BA3C}" presName="tx1" presStyleLbl="revTx" presStyleIdx="2" presStyleCnt="12"/>
      <dgm:spPr/>
    </dgm:pt>
    <dgm:pt modelId="{33C80009-9BF8-46DF-A31B-48C09697DBC7}" type="pres">
      <dgm:prSet presAssocID="{B99160F0-09D8-45B8-B9B9-6FA397C5BA3C}" presName="vert1" presStyleCnt="0"/>
      <dgm:spPr/>
    </dgm:pt>
    <dgm:pt modelId="{9C42A280-7071-451F-AA0C-DE19EAA925A1}" type="pres">
      <dgm:prSet presAssocID="{5AD99439-9B23-44F2-91BC-4DA0F99C10B6}" presName="thickLine" presStyleLbl="alignNode1" presStyleIdx="3" presStyleCnt="12"/>
      <dgm:spPr/>
    </dgm:pt>
    <dgm:pt modelId="{9EFBCD8A-3885-4EFA-9FFA-C9A643CAABAC}" type="pres">
      <dgm:prSet presAssocID="{5AD99439-9B23-44F2-91BC-4DA0F99C10B6}" presName="horz1" presStyleCnt="0"/>
      <dgm:spPr/>
    </dgm:pt>
    <dgm:pt modelId="{F5C8653F-384F-4782-B887-F9EF812D6DA0}" type="pres">
      <dgm:prSet presAssocID="{5AD99439-9B23-44F2-91BC-4DA0F99C10B6}" presName="tx1" presStyleLbl="revTx" presStyleIdx="3" presStyleCnt="12"/>
      <dgm:spPr/>
    </dgm:pt>
    <dgm:pt modelId="{A63C37D9-CFBE-46A8-A360-732D0FA32B7A}" type="pres">
      <dgm:prSet presAssocID="{5AD99439-9B23-44F2-91BC-4DA0F99C10B6}" presName="vert1" presStyleCnt="0"/>
      <dgm:spPr/>
    </dgm:pt>
    <dgm:pt modelId="{E6E5B6DB-E7C1-4CAA-8392-A3ECD6132765}" type="pres">
      <dgm:prSet presAssocID="{6D2A60E2-6795-43AD-8B9D-1C45B5352A59}" presName="thickLine" presStyleLbl="alignNode1" presStyleIdx="4" presStyleCnt="12"/>
      <dgm:spPr/>
    </dgm:pt>
    <dgm:pt modelId="{967C9E0D-7F46-4E99-98A1-7B286A228055}" type="pres">
      <dgm:prSet presAssocID="{6D2A60E2-6795-43AD-8B9D-1C45B5352A59}" presName="horz1" presStyleCnt="0"/>
      <dgm:spPr/>
    </dgm:pt>
    <dgm:pt modelId="{45917A7C-1D14-436F-993D-234C4E7C1FEE}" type="pres">
      <dgm:prSet presAssocID="{6D2A60E2-6795-43AD-8B9D-1C45B5352A59}" presName="tx1" presStyleLbl="revTx" presStyleIdx="4" presStyleCnt="12"/>
      <dgm:spPr/>
    </dgm:pt>
    <dgm:pt modelId="{0B8DD3D8-BFB5-417C-836D-DE6C341E94C7}" type="pres">
      <dgm:prSet presAssocID="{6D2A60E2-6795-43AD-8B9D-1C45B5352A59}" presName="vert1" presStyleCnt="0"/>
      <dgm:spPr/>
    </dgm:pt>
    <dgm:pt modelId="{F1C4B1E8-4412-4950-A422-DF76438E7578}" type="pres">
      <dgm:prSet presAssocID="{662B9C42-81CC-4254-A920-6140E3D8A806}" presName="thickLine" presStyleLbl="alignNode1" presStyleIdx="5" presStyleCnt="12"/>
      <dgm:spPr/>
    </dgm:pt>
    <dgm:pt modelId="{6F480541-980A-49FD-B0F9-1332743C83FC}" type="pres">
      <dgm:prSet presAssocID="{662B9C42-81CC-4254-A920-6140E3D8A806}" presName="horz1" presStyleCnt="0"/>
      <dgm:spPr/>
    </dgm:pt>
    <dgm:pt modelId="{06D69423-B038-4E5A-A385-105B195ECD0B}" type="pres">
      <dgm:prSet presAssocID="{662B9C42-81CC-4254-A920-6140E3D8A806}" presName="tx1" presStyleLbl="revTx" presStyleIdx="5" presStyleCnt="12"/>
      <dgm:spPr/>
    </dgm:pt>
    <dgm:pt modelId="{006FC1C0-5BB6-4F79-994D-0627C2A5A1A8}" type="pres">
      <dgm:prSet presAssocID="{662B9C42-81CC-4254-A920-6140E3D8A806}" presName="vert1" presStyleCnt="0"/>
      <dgm:spPr/>
    </dgm:pt>
    <dgm:pt modelId="{F00532BB-F01B-4323-B2F4-B30D2D6FD19A}" type="pres">
      <dgm:prSet presAssocID="{74856977-8AB1-4793-AB76-01B86601F756}" presName="thickLine" presStyleLbl="alignNode1" presStyleIdx="6" presStyleCnt="12"/>
      <dgm:spPr/>
    </dgm:pt>
    <dgm:pt modelId="{4CA0FF7A-8DBF-4357-9027-C3EA18E02BFC}" type="pres">
      <dgm:prSet presAssocID="{74856977-8AB1-4793-AB76-01B86601F756}" presName="horz1" presStyleCnt="0"/>
      <dgm:spPr/>
    </dgm:pt>
    <dgm:pt modelId="{83C4E42E-A316-447B-8EFA-D334EFB633B8}" type="pres">
      <dgm:prSet presAssocID="{74856977-8AB1-4793-AB76-01B86601F756}" presName="tx1" presStyleLbl="revTx" presStyleIdx="6" presStyleCnt="12"/>
      <dgm:spPr/>
    </dgm:pt>
    <dgm:pt modelId="{D871A1D9-09AE-4103-8BD3-09486FFD7B5B}" type="pres">
      <dgm:prSet presAssocID="{74856977-8AB1-4793-AB76-01B86601F756}" presName="vert1" presStyleCnt="0"/>
      <dgm:spPr/>
    </dgm:pt>
    <dgm:pt modelId="{7265DCE7-12CD-444B-B328-24D5D3198490}" type="pres">
      <dgm:prSet presAssocID="{A6697A25-4F10-4F79-9CD4-E0EDAD4B746D}" presName="thickLine" presStyleLbl="alignNode1" presStyleIdx="7" presStyleCnt="12"/>
      <dgm:spPr/>
    </dgm:pt>
    <dgm:pt modelId="{8E14A530-1BD0-4B3B-BB3A-62AFB5651A18}" type="pres">
      <dgm:prSet presAssocID="{A6697A25-4F10-4F79-9CD4-E0EDAD4B746D}" presName="horz1" presStyleCnt="0"/>
      <dgm:spPr/>
    </dgm:pt>
    <dgm:pt modelId="{861B1E3D-9647-464C-8AC3-D800D409D053}" type="pres">
      <dgm:prSet presAssocID="{A6697A25-4F10-4F79-9CD4-E0EDAD4B746D}" presName="tx1" presStyleLbl="revTx" presStyleIdx="7" presStyleCnt="12"/>
      <dgm:spPr/>
    </dgm:pt>
    <dgm:pt modelId="{B01784B9-6E29-4D42-A396-70CFDE6D5F21}" type="pres">
      <dgm:prSet presAssocID="{A6697A25-4F10-4F79-9CD4-E0EDAD4B746D}" presName="vert1" presStyleCnt="0"/>
      <dgm:spPr/>
    </dgm:pt>
    <dgm:pt modelId="{32CF01D9-F739-4D5E-899C-91B4175694D0}" type="pres">
      <dgm:prSet presAssocID="{902E6C90-AD28-4F1F-B810-C86CE172E118}" presName="thickLine" presStyleLbl="alignNode1" presStyleIdx="8" presStyleCnt="12"/>
      <dgm:spPr/>
    </dgm:pt>
    <dgm:pt modelId="{29BFA57A-7ACC-4B4E-B391-121864360E92}" type="pres">
      <dgm:prSet presAssocID="{902E6C90-AD28-4F1F-B810-C86CE172E118}" presName="horz1" presStyleCnt="0"/>
      <dgm:spPr/>
    </dgm:pt>
    <dgm:pt modelId="{700094B3-8DF1-4A99-B29C-2409A1DE9600}" type="pres">
      <dgm:prSet presAssocID="{902E6C90-AD28-4F1F-B810-C86CE172E118}" presName="tx1" presStyleLbl="revTx" presStyleIdx="8" presStyleCnt="12"/>
      <dgm:spPr/>
    </dgm:pt>
    <dgm:pt modelId="{00CA52F5-DB7B-402F-B6FA-6E3D44D48CB8}" type="pres">
      <dgm:prSet presAssocID="{902E6C90-AD28-4F1F-B810-C86CE172E118}" presName="vert1" presStyleCnt="0"/>
      <dgm:spPr/>
    </dgm:pt>
    <dgm:pt modelId="{D117F3E1-FFB7-461B-B8DB-4A4278EFAF1B}" type="pres">
      <dgm:prSet presAssocID="{E9439306-E7DE-40EF-93E7-810AB020C7DA}" presName="thickLine" presStyleLbl="alignNode1" presStyleIdx="9" presStyleCnt="12"/>
      <dgm:spPr/>
    </dgm:pt>
    <dgm:pt modelId="{90FF2906-29A6-4E90-918C-3BE909D92705}" type="pres">
      <dgm:prSet presAssocID="{E9439306-E7DE-40EF-93E7-810AB020C7DA}" presName="horz1" presStyleCnt="0"/>
      <dgm:spPr/>
    </dgm:pt>
    <dgm:pt modelId="{75DA4715-9465-4BAB-A3EA-FDBBD261D366}" type="pres">
      <dgm:prSet presAssocID="{E9439306-E7DE-40EF-93E7-810AB020C7DA}" presName="tx1" presStyleLbl="revTx" presStyleIdx="9" presStyleCnt="12"/>
      <dgm:spPr/>
    </dgm:pt>
    <dgm:pt modelId="{903A9DC4-A626-476C-85DA-C8592DB4BA80}" type="pres">
      <dgm:prSet presAssocID="{E9439306-E7DE-40EF-93E7-810AB020C7DA}" presName="vert1" presStyleCnt="0"/>
      <dgm:spPr/>
    </dgm:pt>
    <dgm:pt modelId="{FF42880F-D322-4405-9E54-15F3DB41D3A3}" type="pres">
      <dgm:prSet presAssocID="{5D82962D-916B-49F5-BDF5-AD1C441121E9}" presName="thickLine" presStyleLbl="alignNode1" presStyleIdx="10" presStyleCnt="12"/>
      <dgm:spPr/>
    </dgm:pt>
    <dgm:pt modelId="{83DFFAFC-5712-4946-BC1B-A8D0701B40AF}" type="pres">
      <dgm:prSet presAssocID="{5D82962D-916B-49F5-BDF5-AD1C441121E9}" presName="horz1" presStyleCnt="0"/>
      <dgm:spPr/>
    </dgm:pt>
    <dgm:pt modelId="{02A132A7-3F68-4533-AFF0-12F26636C0A5}" type="pres">
      <dgm:prSet presAssocID="{5D82962D-916B-49F5-BDF5-AD1C441121E9}" presName="tx1" presStyleLbl="revTx" presStyleIdx="10" presStyleCnt="12"/>
      <dgm:spPr/>
    </dgm:pt>
    <dgm:pt modelId="{4AD6F97C-B087-421F-9DB8-770BB7A33918}" type="pres">
      <dgm:prSet presAssocID="{5D82962D-916B-49F5-BDF5-AD1C441121E9}" presName="vert1" presStyleCnt="0"/>
      <dgm:spPr/>
    </dgm:pt>
    <dgm:pt modelId="{99BED965-9A13-497D-9A08-332A9B41AD35}" type="pres">
      <dgm:prSet presAssocID="{2B331A22-DF69-40E2-B219-CAEF9904D253}" presName="thickLine" presStyleLbl="alignNode1" presStyleIdx="11" presStyleCnt="12"/>
      <dgm:spPr/>
    </dgm:pt>
    <dgm:pt modelId="{8AFB04E4-082F-4A01-96D4-1D98EDF02394}" type="pres">
      <dgm:prSet presAssocID="{2B331A22-DF69-40E2-B219-CAEF9904D253}" presName="horz1" presStyleCnt="0"/>
      <dgm:spPr/>
    </dgm:pt>
    <dgm:pt modelId="{41FEADE6-A55D-4BCE-A97B-60D0BC3444B2}" type="pres">
      <dgm:prSet presAssocID="{2B331A22-DF69-40E2-B219-CAEF9904D253}" presName="tx1" presStyleLbl="revTx" presStyleIdx="11" presStyleCnt="12"/>
      <dgm:spPr/>
    </dgm:pt>
    <dgm:pt modelId="{634A17C1-B011-480B-B4AA-5289F7EDB5AC}" type="pres">
      <dgm:prSet presAssocID="{2B331A22-DF69-40E2-B219-CAEF9904D253}" presName="vert1" presStyleCnt="0"/>
      <dgm:spPr/>
    </dgm:pt>
  </dgm:ptLst>
  <dgm:cxnLst>
    <dgm:cxn modelId="{B3856607-27F8-4942-95E0-722B67F5E93E}" srcId="{745CC071-C57F-4767-81CA-8043BF7E5968}" destId="{5AD99439-9B23-44F2-91BC-4DA0F99C10B6}" srcOrd="3" destOrd="0" parTransId="{7B7BBD2E-2827-4A13-836F-E4CFB2919267}" sibTransId="{A7E2F8C8-A2ED-4888-A797-473FCBE53A9A}"/>
    <dgm:cxn modelId="{54CDC40A-E076-495D-ACF7-D9CBC16B2E0B}" srcId="{745CC071-C57F-4767-81CA-8043BF7E5968}" destId="{EC233DE5-E31C-417B-9F6B-B80CB25B7D52}" srcOrd="0" destOrd="0" parTransId="{B8CC75FC-FB93-45B5-9D00-AED4EEEB2408}" sibTransId="{72085610-AA9C-4508-B84E-3D0F6386CE46}"/>
    <dgm:cxn modelId="{36448E15-8687-4796-93F7-63822CA56686}" type="presOf" srcId="{BE6D9C74-789C-4A1D-B07E-8B731FE82E65}" destId="{1C686EE4-FE52-4EF3-850C-24BC43ED1275}" srcOrd="0" destOrd="0" presId="urn:microsoft.com/office/officeart/2008/layout/LinedList"/>
    <dgm:cxn modelId="{C2E44026-5D77-4510-915C-D3CB036BCCDC}" type="presOf" srcId="{745CC071-C57F-4767-81CA-8043BF7E5968}" destId="{8F76F84D-51D3-4EB2-A6EC-E99FFE7600A1}" srcOrd="0" destOrd="0" presId="urn:microsoft.com/office/officeart/2008/layout/LinedList"/>
    <dgm:cxn modelId="{424B1C29-0E51-4C25-B49D-227A229094C1}" type="presOf" srcId="{662B9C42-81CC-4254-A920-6140E3D8A806}" destId="{06D69423-B038-4E5A-A385-105B195ECD0B}" srcOrd="0" destOrd="0" presId="urn:microsoft.com/office/officeart/2008/layout/LinedList"/>
    <dgm:cxn modelId="{61079039-0F40-4F6D-A0EE-C8C1B2687631}" type="presOf" srcId="{6D2A60E2-6795-43AD-8B9D-1C45B5352A59}" destId="{45917A7C-1D14-436F-993D-234C4E7C1FEE}" srcOrd="0" destOrd="0" presId="urn:microsoft.com/office/officeart/2008/layout/LinedList"/>
    <dgm:cxn modelId="{FE53F83C-E1B3-4D45-9ADD-5BFA9BB62DA4}" srcId="{745CC071-C57F-4767-81CA-8043BF7E5968}" destId="{BE6D9C74-789C-4A1D-B07E-8B731FE82E65}" srcOrd="1" destOrd="0" parTransId="{265A65ED-8BA0-4282-BCBD-097DA90A6AFD}" sibTransId="{50292E67-ADA7-46F2-B7AF-E8E744BD638E}"/>
    <dgm:cxn modelId="{5E09E13D-F370-48FA-9863-F7F6A28A508E}" type="presOf" srcId="{5AD99439-9B23-44F2-91BC-4DA0F99C10B6}" destId="{F5C8653F-384F-4782-B887-F9EF812D6DA0}" srcOrd="0" destOrd="0" presId="urn:microsoft.com/office/officeart/2008/layout/LinedList"/>
    <dgm:cxn modelId="{A41C2640-FE83-4D33-AC09-BB1845C26B66}" type="presOf" srcId="{B99160F0-09D8-45B8-B9B9-6FA397C5BA3C}" destId="{9C0A2189-C7D2-475C-A570-67453EE55487}" srcOrd="0" destOrd="0" presId="urn:microsoft.com/office/officeart/2008/layout/LinedList"/>
    <dgm:cxn modelId="{DF3E3E67-8A94-4B5D-BE7B-8FE1A5264741}" srcId="{745CC071-C57F-4767-81CA-8043BF7E5968}" destId="{5D82962D-916B-49F5-BDF5-AD1C441121E9}" srcOrd="10" destOrd="0" parTransId="{53BDADC4-96E9-497D-9F9B-B32CA2675DF9}" sibTransId="{4C2919F9-CFCB-41EF-8D38-9CE2158C3A2B}"/>
    <dgm:cxn modelId="{A0565348-3B42-4EAC-AF2F-20DFD2E2F846}" srcId="{745CC071-C57F-4767-81CA-8043BF7E5968}" destId="{6D2A60E2-6795-43AD-8B9D-1C45B5352A59}" srcOrd="4" destOrd="0" parTransId="{EAFD4C74-ABBE-466C-863B-505F6F451077}" sibTransId="{A8393084-E723-417D-8564-DEF45A463B81}"/>
    <dgm:cxn modelId="{C23AA16E-7444-48EC-A0F2-7115D1A9FE16}" srcId="{745CC071-C57F-4767-81CA-8043BF7E5968}" destId="{B99160F0-09D8-45B8-B9B9-6FA397C5BA3C}" srcOrd="2" destOrd="0" parTransId="{797D12D3-485A-4382-9F3C-743C73A5F10F}" sibTransId="{F30F7017-93D8-4B41-A05B-943E4D00D488}"/>
    <dgm:cxn modelId="{51C9B252-E8FF-4933-84E1-27ABEF8143DD}" type="presOf" srcId="{74856977-8AB1-4793-AB76-01B86601F756}" destId="{83C4E42E-A316-447B-8EFA-D334EFB633B8}" srcOrd="0" destOrd="0" presId="urn:microsoft.com/office/officeart/2008/layout/LinedList"/>
    <dgm:cxn modelId="{9E6F2974-12B1-430D-AFD5-6C65AE852375}" srcId="{745CC071-C57F-4767-81CA-8043BF7E5968}" destId="{902E6C90-AD28-4F1F-B810-C86CE172E118}" srcOrd="8" destOrd="0" parTransId="{2AA7AE75-84BD-49A3-A3DC-1585821FF4FB}" sibTransId="{EF54EDB9-680F-4621-A460-5F93D78BF7E9}"/>
    <dgm:cxn modelId="{18225382-F190-4A73-9B13-320E6F3B8B50}" srcId="{745CC071-C57F-4767-81CA-8043BF7E5968}" destId="{74856977-8AB1-4793-AB76-01B86601F756}" srcOrd="6" destOrd="0" parTransId="{21B85D16-C9E9-482B-9104-9CEB47446820}" sibTransId="{BBC1C7D4-BEA0-4FAB-8F57-FA5B0C101A78}"/>
    <dgm:cxn modelId="{09103487-5541-4AFB-A4D8-68A9CF036A66}" srcId="{745CC071-C57F-4767-81CA-8043BF7E5968}" destId="{662B9C42-81CC-4254-A920-6140E3D8A806}" srcOrd="5" destOrd="0" parTransId="{C96C9CB6-CDE0-40E4-B46F-6F7E6C51F070}" sibTransId="{545EAE53-9AA0-4CFF-A0B8-0C4E82258DAD}"/>
    <dgm:cxn modelId="{9720F08B-0883-4700-AAB0-81C71E1C2C55}" type="presOf" srcId="{902E6C90-AD28-4F1F-B810-C86CE172E118}" destId="{700094B3-8DF1-4A99-B29C-2409A1DE9600}" srcOrd="0" destOrd="0" presId="urn:microsoft.com/office/officeart/2008/layout/LinedList"/>
    <dgm:cxn modelId="{10F143A7-6F79-486C-88CA-95F6A4D52358}" srcId="{745CC071-C57F-4767-81CA-8043BF7E5968}" destId="{E9439306-E7DE-40EF-93E7-810AB020C7DA}" srcOrd="9" destOrd="0" parTransId="{B696625A-C967-4A18-9CD0-73F532DD4BD5}" sibTransId="{5E25DF18-9A23-495D-BDAA-9E5249D6565B}"/>
    <dgm:cxn modelId="{D524B6B8-E73B-4123-8381-270A290ED4DF}" type="presOf" srcId="{EC233DE5-E31C-417B-9F6B-B80CB25B7D52}" destId="{AD495293-7B9E-4F20-8C33-1E7E0335315A}" srcOrd="0" destOrd="0" presId="urn:microsoft.com/office/officeart/2008/layout/LinedList"/>
    <dgm:cxn modelId="{57F172BA-7A21-4B9E-9032-E3146073F1E4}" type="presOf" srcId="{E9439306-E7DE-40EF-93E7-810AB020C7DA}" destId="{75DA4715-9465-4BAB-A3EA-FDBBD261D366}" srcOrd="0" destOrd="0" presId="urn:microsoft.com/office/officeart/2008/layout/LinedList"/>
    <dgm:cxn modelId="{DEFB79C1-05CE-4DB7-8A21-001AE032922C}" type="presOf" srcId="{A6697A25-4F10-4F79-9CD4-E0EDAD4B746D}" destId="{861B1E3D-9647-464C-8AC3-D800D409D053}" srcOrd="0" destOrd="0" presId="urn:microsoft.com/office/officeart/2008/layout/LinedList"/>
    <dgm:cxn modelId="{0442FDCE-544D-41AB-83FD-27A808DB4521}" srcId="{745CC071-C57F-4767-81CA-8043BF7E5968}" destId="{A6697A25-4F10-4F79-9CD4-E0EDAD4B746D}" srcOrd="7" destOrd="0" parTransId="{E4C83C08-D111-43D4-A09B-5C2C7F454428}" sibTransId="{7CA46BD6-4994-4479-9D28-6FAD951F3437}"/>
    <dgm:cxn modelId="{8B815BD2-B1BC-4E40-A447-C600691F55A2}" srcId="{745CC071-C57F-4767-81CA-8043BF7E5968}" destId="{2B331A22-DF69-40E2-B219-CAEF9904D253}" srcOrd="11" destOrd="0" parTransId="{A093CA06-7F70-43E2-AD05-6198A5FF2F32}" sibTransId="{FBAF0226-17D8-40DB-A73D-5BAA45D44FC4}"/>
    <dgm:cxn modelId="{FB84F8D9-4B54-41E2-9EEE-6FE1611E7371}" type="presOf" srcId="{5D82962D-916B-49F5-BDF5-AD1C441121E9}" destId="{02A132A7-3F68-4533-AFF0-12F26636C0A5}" srcOrd="0" destOrd="0" presId="urn:microsoft.com/office/officeart/2008/layout/LinedList"/>
    <dgm:cxn modelId="{D28FE0F4-B818-486A-95F4-79804DE4E071}" type="presOf" srcId="{2B331A22-DF69-40E2-B219-CAEF9904D253}" destId="{41FEADE6-A55D-4BCE-A97B-60D0BC3444B2}" srcOrd="0" destOrd="0" presId="urn:microsoft.com/office/officeart/2008/layout/LinedList"/>
    <dgm:cxn modelId="{C1BC1D8E-E30C-4A6E-A3AC-87DCF00AC393}" type="presParOf" srcId="{8F76F84D-51D3-4EB2-A6EC-E99FFE7600A1}" destId="{D49D27B0-A967-4CBC-824B-902F7099434F}" srcOrd="0" destOrd="0" presId="urn:microsoft.com/office/officeart/2008/layout/LinedList"/>
    <dgm:cxn modelId="{8F94B294-F848-46DA-A9B2-AFC464F42F1E}" type="presParOf" srcId="{8F76F84D-51D3-4EB2-A6EC-E99FFE7600A1}" destId="{3A4DB424-F6D1-4E80-9BFA-CFB37B043DBF}" srcOrd="1" destOrd="0" presId="urn:microsoft.com/office/officeart/2008/layout/LinedList"/>
    <dgm:cxn modelId="{1122D8A6-DED2-4B33-83E1-98152820D99A}" type="presParOf" srcId="{3A4DB424-F6D1-4E80-9BFA-CFB37B043DBF}" destId="{AD495293-7B9E-4F20-8C33-1E7E0335315A}" srcOrd="0" destOrd="0" presId="urn:microsoft.com/office/officeart/2008/layout/LinedList"/>
    <dgm:cxn modelId="{7C6FE3C6-BFFA-421B-92EF-9D466ABB2763}" type="presParOf" srcId="{3A4DB424-F6D1-4E80-9BFA-CFB37B043DBF}" destId="{E863860C-3F37-4896-9456-35BFBC06D9EF}" srcOrd="1" destOrd="0" presId="urn:microsoft.com/office/officeart/2008/layout/LinedList"/>
    <dgm:cxn modelId="{367CE166-DE09-48A3-987F-6AEB1E221280}" type="presParOf" srcId="{8F76F84D-51D3-4EB2-A6EC-E99FFE7600A1}" destId="{9CAC6727-27E3-46B7-8142-0D354032BA51}" srcOrd="2" destOrd="0" presId="urn:microsoft.com/office/officeart/2008/layout/LinedList"/>
    <dgm:cxn modelId="{C991E269-3467-472E-A451-75F4E2211217}" type="presParOf" srcId="{8F76F84D-51D3-4EB2-A6EC-E99FFE7600A1}" destId="{D8C36A69-9C10-447D-9648-807926FD4F15}" srcOrd="3" destOrd="0" presId="urn:microsoft.com/office/officeart/2008/layout/LinedList"/>
    <dgm:cxn modelId="{0AED6EDD-693D-4AD3-9066-1A2ED5B379CE}" type="presParOf" srcId="{D8C36A69-9C10-447D-9648-807926FD4F15}" destId="{1C686EE4-FE52-4EF3-850C-24BC43ED1275}" srcOrd="0" destOrd="0" presId="urn:microsoft.com/office/officeart/2008/layout/LinedList"/>
    <dgm:cxn modelId="{ED616268-3CC3-4F5C-9E84-DFD03B2AEB61}" type="presParOf" srcId="{D8C36A69-9C10-447D-9648-807926FD4F15}" destId="{FACFB95F-AC6C-48D0-8691-576BBCDAC8CE}" srcOrd="1" destOrd="0" presId="urn:microsoft.com/office/officeart/2008/layout/LinedList"/>
    <dgm:cxn modelId="{14647685-630F-431D-BF4C-760E8F281D90}" type="presParOf" srcId="{8F76F84D-51D3-4EB2-A6EC-E99FFE7600A1}" destId="{529820AA-D8A5-4B0B-9D71-BF4643748C7D}" srcOrd="4" destOrd="0" presId="urn:microsoft.com/office/officeart/2008/layout/LinedList"/>
    <dgm:cxn modelId="{E052550C-392A-4DC3-93BC-1337B2919EA6}" type="presParOf" srcId="{8F76F84D-51D3-4EB2-A6EC-E99FFE7600A1}" destId="{1EAB2699-25D4-412C-BD4C-1C5C799B206E}" srcOrd="5" destOrd="0" presId="urn:microsoft.com/office/officeart/2008/layout/LinedList"/>
    <dgm:cxn modelId="{F4CED1A7-A090-4214-956D-F221F7A4B49F}" type="presParOf" srcId="{1EAB2699-25D4-412C-BD4C-1C5C799B206E}" destId="{9C0A2189-C7D2-475C-A570-67453EE55487}" srcOrd="0" destOrd="0" presId="urn:microsoft.com/office/officeart/2008/layout/LinedList"/>
    <dgm:cxn modelId="{971B4E11-B315-4987-AAE4-6746E3CEF7E0}" type="presParOf" srcId="{1EAB2699-25D4-412C-BD4C-1C5C799B206E}" destId="{33C80009-9BF8-46DF-A31B-48C09697DBC7}" srcOrd="1" destOrd="0" presId="urn:microsoft.com/office/officeart/2008/layout/LinedList"/>
    <dgm:cxn modelId="{06BE0813-CC7B-48F4-A97B-B129BF170F38}" type="presParOf" srcId="{8F76F84D-51D3-4EB2-A6EC-E99FFE7600A1}" destId="{9C42A280-7071-451F-AA0C-DE19EAA925A1}" srcOrd="6" destOrd="0" presId="urn:microsoft.com/office/officeart/2008/layout/LinedList"/>
    <dgm:cxn modelId="{927AE34D-AFB1-400B-A373-1A143745C8C7}" type="presParOf" srcId="{8F76F84D-51D3-4EB2-A6EC-E99FFE7600A1}" destId="{9EFBCD8A-3885-4EFA-9FFA-C9A643CAABAC}" srcOrd="7" destOrd="0" presId="urn:microsoft.com/office/officeart/2008/layout/LinedList"/>
    <dgm:cxn modelId="{3CAF419F-BBB3-47E6-A1EB-B78D5BF94AB5}" type="presParOf" srcId="{9EFBCD8A-3885-4EFA-9FFA-C9A643CAABAC}" destId="{F5C8653F-384F-4782-B887-F9EF812D6DA0}" srcOrd="0" destOrd="0" presId="urn:microsoft.com/office/officeart/2008/layout/LinedList"/>
    <dgm:cxn modelId="{BBAD90FA-4EAF-4D6E-B20E-231275A9E251}" type="presParOf" srcId="{9EFBCD8A-3885-4EFA-9FFA-C9A643CAABAC}" destId="{A63C37D9-CFBE-46A8-A360-732D0FA32B7A}" srcOrd="1" destOrd="0" presId="urn:microsoft.com/office/officeart/2008/layout/LinedList"/>
    <dgm:cxn modelId="{1B1DD49A-6163-431D-972E-6C0AF20E9A70}" type="presParOf" srcId="{8F76F84D-51D3-4EB2-A6EC-E99FFE7600A1}" destId="{E6E5B6DB-E7C1-4CAA-8392-A3ECD6132765}" srcOrd="8" destOrd="0" presId="urn:microsoft.com/office/officeart/2008/layout/LinedList"/>
    <dgm:cxn modelId="{8519BA93-B6A0-4C50-A157-AC9F2F6BCC25}" type="presParOf" srcId="{8F76F84D-51D3-4EB2-A6EC-E99FFE7600A1}" destId="{967C9E0D-7F46-4E99-98A1-7B286A228055}" srcOrd="9" destOrd="0" presId="urn:microsoft.com/office/officeart/2008/layout/LinedList"/>
    <dgm:cxn modelId="{307433AD-5479-402B-AAF6-7288722573AE}" type="presParOf" srcId="{967C9E0D-7F46-4E99-98A1-7B286A228055}" destId="{45917A7C-1D14-436F-993D-234C4E7C1FEE}" srcOrd="0" destOrd="0" presId="urn:microsoft.com/office/officeart/2008/layout/LinedList"/>
    <dgm:cxn modelId="{A12415D9-ABD5-4DB8-B5D3-34DEF1C788BE}" type="presParOf" srcId="{967C9E0D-7F46-4E99-98A1-7B286A228055}" destId="{0B8DD3D8-BFB5-417C-836D-DE6C341E94C7}" srcOrd="1" destOrd="0" presId="urn:microsoft.com/office/officeart/2008/layout/LinedList"/>
    <dgm:cxn modelId="{7D40BFE8-0454-4E81-9D96-ED281EA23E3F}" type="presParOf" srcId="{8F76F84D-51D3-4EB2-A6EC-E99FFE7600A1}" destId="{F1C4B1E8-4412-4950-A422-DF76438E7578}" srcOrd="10" destOrd="0" presId="urn:microsoft.com/office/officeart/2008/layout/LinedList"/>
    <dgm:cxn modelId="{6A8C84FF-F293-4B6D-8440-D8151BF69F88}" type="presParOf" srcId="{8F76F84D-51D3-4EB2-A6EC-E99FFE7600A1}" destId="{6F480541-980A-49FD-B0F9-1332743C83FC}" srcOrd="11" destOrd="0" presId="urn:microsoft.com/office/officeart/2008/layout/LinedList"/>
    <dgm:cxn modelId="{EB24C2A2-A02E-4519-8E2A-96D5D1B4018F}" type="presParOf" srcId="{6F480541-980A-49FD-B0F9-1332743C83FC}" destId="{06D69423-B038-4E5A-A385-105B195ECD0B}" srcOrd="0" destOrd="0" presId="urn:microsoft.com/office/officeart/2008/layout/LinedList"/>
    <dgm:cxn modelId="{71AC24C0-C154-417A-A501-4DCAB4E075D6}" type="presParOf" srcId="{6F480541-980A-49FD-B0F9-1332743C83FC}" destId="{006FC1C0-5BB6-4F79-994D-0627C2A5A1A8}" srcOrd="1" destOrd="0" presId="urn:microsoft.com/office/officeart/2008/layout/LinedList"/>
    <dgm:cxn modelId="{36656AB2-F62D-419B-8DFF-F2448F56615F}" type="presParOf" srcId="{8F76F84D-51D3-4EB2-A6EC-E99FFE7600A1}" destId="{F00532BB-F01B-4323-B2F4-B30D2D6FD19A}" srcOrd="12" destOrd="0" presId="urn:microsoft.com/office/officeart/2008/layout/LinedList"/>
    <dgm:cxn modelId="{92D94DBD-74A0-49DF-9E50-96EF2604D523}" type="presParOf" srcId="{8F76F84D-51D3-4EB2-A6EC-E99FFE7600A1}" destId="{4CA0FF7A-8DBF-4357-9027-C3EA18E02BFC}" srcOrd="13" destOrd="0" presId="urn:microsoft.com/office/officeart/2008/layout/LinedList"/>
    <dgm:cxn modelId="{515BA137-876E-49A7-8DF8-0CE9C4323C34}" type="presParOf" srcId="{4CA0FF7A-8DBF-4357-9027-C3EA18E02BFC}" destId="{83C4E42E-A316-447B-8EFA-D334EFB633B8}" srcOrd="0" destOrd="0" presId="urn:microsoft.com/office/officeart/2008/layout/LinedList"/>
    <dgm:cxn modelId="{43CBC110-906F-4A39-9504-A4D376FD7EBE}" type="presParOf" srcId="{4CA0FF7A-8DBF-4357-9027-C3EA18E02BFC}" destId="{D871A1D9-09AE-4103-8BD3-09486FFD7B5B}" srcOrd="1" destOrd="0" presId="urn:microsoft.com/office/officeart/2008/layout/LinedList"/>
    <dgm:cxn modelId="{6F7B36D0-C937-4C62-80FA-7D2E72D39E1B}" type="presParOf" srcId="{8F76F84D-51D3-4EB2-A6EC-E99FFE7600A1}" destId="{7265DCE7-12CD-444B-B328-24D5D3198490}" srcOrd="14" destOrd="0" presId="urn:microsoft.com/office/officeart/2008/layout/LinedList"/>
    <dgm:cxn modelId="{B6F0B927-15EC-41B7-856B-8ECA6CEDA46F}" type="presParOf" srcId="{8F76F84D-51D3-4EB2-A6EC-E99FFE7600A1}" destId="{8E14A530-1BD0-4B3B-BB3A-62AFB5651A18}" srcOrd="15" destOrd="0" presId="urn:microsoft.com/office/officeart/2008/layout/LinedList"/>
    <dgm:cxn modelId="{4D13C3FA-813C-4A08-A93A-3F87D4423B00}" type="presParOf" srcId="{8E14A530-1BD0-4B3B-BB3A-62AFB5651A18}" destId="{861B1E3D-9647-464C-8AC3-D800D409D053}" srcOrd="0" destOrd="0" presId="urn:microsoft.com/office/officeart/2008/layout/LinedList"/>
    <dgm:cxn modelId="{51B5F414-3D60-4469-A42F-A7E2298F19DC}" type="presParOf" srcId="{8E14A530-1BD0-4B3B-BB3A-62AFB5651A18}" destId="{B01784B9-6E29-4D42-A396-70CFDE6D5F21}" srcOrd="1" destOrd="0" presId="urn:microsoft.com/office/officeart/2008/layout/LinedList"/>
    <dgm:cxn modelId="{5903D146-921F-4359-B49E-3EE555D75E5A}" type="presParOf" srcId="{8F76F84D-51D3-4EB2-A6EC-E99FFE7600A1}" destId="{32CF01D9-F739-4D5E-899C-91B4175694D0}" srcOrd="16" destOrd="0" presId="urn:microsoft.com/office/officeart/2008/layout/LinedList"/>
    <dgm:cxn modelId="{C48290E0-BB02-4BDD-8D0E-FA0E6607CEA9}" type="presParOf" srcId="{8F76F84D-51D3-4EB2-A6EC-E99FFE7600A1}" destId="{29BFA57A-7ACC-4B4E-B391-121864360E92}" srcOrd="17" destOrd="0" presId="urn:microsoft.com/office/officeart/2008/layout/LinedList"/>
    <dgm:cxn modelId="{961D18B9-E80A-43A4-904F-D2A617A40748}" type="presParOf" srcId="{29BFA57A-7ACC-4B4E-B391-121864360E92}" destId="{700094B3-8DF1-4A99-B29C-2409A1DE9600}" srcOrd="0" destOrd="0" presId="urn:microsoft.com/office/officeart/2008/layout/LinedList"/>
    <dgm:cxn modelId="{3638A507-6A9C-4AF0-B43E-79C7F046506D}" type="presParOf" srcId="{29BFA57A-7ACC-4B4E-B391-121864360E92}" destId="{00CA52F5-DB7B-402F-B6FA-6E3D44D48CB8}" srcOrd="1" destOrd="0" presId="urn:microsoft.com/office/officeart/2008/layout/LinedList"/>
    <dgm:cxn modelId="{05920A03-4975-4507-9046-A00708475DAF}" type="presParOf" srcId="{8F76F84D-51D3-4EB2-A6EC-E99FFE7600A1}" destId="{D117F3E1-FFB7-461B-B8DB-4A4278EFAF1B}" srcOrd="18" destOrd="0" presId="urn:microsoft.com/office/officeart/2008/layout/LinedList"/>
    <dgm:cxn modelId="{9E07455F-A14D-41EE-AB99-5BC9CC219189}" type="presParOf" srcId="{8F76F84D-51D3-4EB2-A6EC-E99FFE7600A1}" destId="{90FF2906-29A6-4E90-918C-3BE909D92705}" srcOrd="19" destOrd="0" presId="urn:microsoft.com/office/officeart/2008/layout/LinedList"/>
    <dgm:cxn modelId="{E9B9E727-6EB6-4D89-A704-7ACA5B36AC8B}" type="presParOf" srcId="{90FF2906-29A6-4E90-918C-3BE909D92705}" destId="{75DA4715-9465-4BAB-A3EA-FDBBD261D366}" srcOrd="0" destOrd="0" presId="urn:microsoft.com/office/officeart/2008/layout/LinedList"/>
    <dgm:cxn modelId="{DE70F426-474A-4F1E-8027-AA7C51AE451E}" type="presParOf" srcId="{90FF2906-29A6-4E90-918C-3BE909D92705}" destId="{903A9DC4-A626-476C-85DA-C8592DB4BA80}" srcOrd="1" destOrd="0" presId="urn:microsoft.com/office/officeart/2008/layout/LinedList"/>
    <dgm:cxn modelId="{FBC35F87-0A1B-46BA-86D4-D19C7853229C}" type="presParOf" srcId="{8F76F84D-51D3-4EB2-A6EC-E99FFE7600A1}" destId="{FF42880F-D322-4405-9E54-15F3DB41D3A3}" srcOrd="20" destOrd="0" presId="urn:microsoft.com/office/officeart/2008/layout/LinedList"/>
    <dgm:cxn modelId="{D0675E77-FF8D-46F7-B7BC-13BB2B030EF9}" type="presParOf" srcId="{8F76F84D-51D3-4EB2-A6EC-E99FFE7600A1}" destId="{83DFFAFC-5712-4946-BC1B-A8D0701B40AF}" srcOrd="21" destOrd="0" presId="urn:microsoft.com/office/officeart/2008/layout/LinedList"/>
    <dgm:cxn modelId="{BB577447-5B2A-44E1-90BD-46F72BE710BB}" type="presParOf" srcId="{83DFFAFC-5712-4946-BC1B-A8D0701B40AF}" destId="{02A132A7-3F68-4533-AFF0-12F26636C0A5}" srcOrd="0" destOrd="0" presId="urn:microsoft.com/office/officeart/2008/layout/LinedList"/>
    <dgm:cxn modelId="{40992394-D21F-4662-8F73-A461453E49E8}" type="presParOf" srcId="{83DFFAFC-5712-4946-BC1B-A8D0701B40AF}" destId="{4AD6F97C-B087-421F-9DB8-770BB7A33918}" srcOrd="1" destOrd="0" presId="urn:microsoft.com/office/officeart/2008/layout/LinedList"/>
    <dgm:cxn modelId="{F1696D60-4DB3-4E0B-B1E3-8E2F4C5CF8D2}" type="presParOf" srcId="{8F76F84D-51D3-4EB2-A6EC-E99FFE7600A1}" destId="{99BED965-9A13-497D-9A08-332A9B41AD35}" srcOrd="22" destOrd="0" presId="urn:microsoft.com/office/officeart/2008/layout/LinedList"/>
    <dgm:cxn modelId="{1541163C-6A9D-46FE-BBCC-AB48A89DC1D8}" type="presParOf" srcId="{8F76F84D-51D3-4EB2-A6EC-E99FFE7600A1}" destId="{8AFB04E4-082F-4A01-96D4-1D98EDF02394}" srcOrd="23" destOrd="0" presId="urn:microsoft.com/office/officeart/2008/layout/LinedList"/>
    <dgm:cxn modelId="{DA5A454C-7F09-4654-AD24-D22298920574}" type="presParOf" srcId="{8AFB04E4-082F-4A01-96D4-1D98EDF02394}" destId="{41FEADE6-A55D-4BCE-A97B-60D0BC3444B2}" srcOrd="0" destOrd="0" presId="urn:microsoft.com/office/officeart/2008/layout/LinedList"/>
    <dgm:cxn modelId="{32585AB0-6DA9-4061-8070-63D3F4D0126E}" type="presParOf" srcId="{8AFB04E4-082F-4A01-96D4-1D98EDF02394}" destId="{634A17C1-B011-480B-B4AA-5289F7EDB5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EF6F7-B4AD-4F46-9430-5B4A8EF49EED}">
      <dsp:nvSpPr>
        <dsp:cNvPr id="0" name=""/>
        <dsp:cNvSpPr/>
      </dsp:nvSpPr>
      <dsp:spPr>
        <a:xfrm>
          <a:off x="842" y="2033242"/>
          <a:ext cx="1823999" cy="1185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Είδη συμβουλευτικής ως προς το είδος</a:t>
          </a:r>
        </a:p>
      </dsp:txBody>
      <dsp:txXfrm>
        <a:off x="58718" y="2091118"/>
        <a:ext cx="1708247" cy="1069847"/>
      </dsp:txXfrm>
    </dsp:sp>
    <dsp:sp modelId="{8C5E99B3-E147-4AC4-A6AE-7E5FF64A5396}">
      <dsp:nvSpPr>
        <dsp:cNvPr id="0" name=""/>
        <dsp:cNvSpPr/>
      </dsp:nvSpPr>
      <dsp:spPr>
        <a:xfrm>
          <a:off x="912842" y="1619280"/>
          <a:ext cx="2013524" cy="2013524"/>
        </a:xfrm>
        <a:custGeom>
          <a:avLst/>
          <a:gdLst/>
          <a:ahLst/>
          <a:cxnLst/>
          <a:rect l="0" t="0" r="0" b="0"/>
          <a:pathLst>
            <a:path>
              <a:moveTo>
                <a:pt x="202719" y="400886"/>
              </a:moveTo>
              <a:arcTo wR="1006762" hR="1006762" stAng="13019963" swAng="63600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296BA4-2F71-4BD5-8BBF-D035E1ED5C66}">
      <dsp:nvSpPr>
        <dsp:cNvPr id="0" name=""/>
        <dsp:cNvSpPr/>
      </dsp:nvSpPr>
      <dsp:spPr>
        <a:xfrm>
          <a:off x="2014367" y="2033242"/>
          <a:ext cx="1823999" cy="1185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της</a:t>
          </a:r>
          <a:r>
            <a:rPr lang="en-US" sz="1700" kern="1200" dirty="0"/>
            <a:t> β</a:t>
          </a:r>
          <a:r>
            <a:rPr lang="en-US" sz="1700" kern="1200" dirty="0" err="1"/>
            <a:t>οήθει</a:t>
          </a:r>
          <a:r>
            <a:rPr lang="en-US" sz="1700" kern="1200" dirty="0"/>
            <a:t>ας και το πλαίσιο που ασκείται</a:t>
          </a:r>
        </a:p>
      </dsp:txBody>
      <dsp:txXfrm>
        <a:off x="2072243" y="2091118"/>
        <a:ext cx="1708247" cy="1069847"/>
      </dsp:txXfrm>
    </dsp:sp>
    <dsp:sp modelId="{8D5D3721-662A-47E8-8E26-803D2126C010}">
      <dsp:nvSpPr>
        <dsp:cNvPr id="0" name=""/>
        <dsp:cNvSpPr/>
      </dsp:nvSpPr>
      <dsp:spPr>
        <a:xfrm>
          <a:off x="912842" y="1619280"/>
          <a:ext cx="2013524" cy="2013524"/>
        </a:xfrm>
        <a:custGeom>
          <a:avLst/>
          <a:gdLst/>
          <a:ahLst/>
          <a:cxnLst/>
          <a:rect l="0" t="0" r="0" b="0"/>
          <a:pathLst>
            <a:path>
              <a:moveTo>
                <a:pt x="1810804" y="1612638"/>
              </a:moveTo>
              <a:arcTo wR="1006762" hR="1006762" stAng="2219963" swAng="63600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1C11-D40E-46EC-B854-0F93058F12D5}">
      <dsp:nvSpPr>
        <dsp:cNvPr id="0" name=""/>
        <dsp:cNvSpPr/>
      </dsp:nvSpPr>
      <dsp:spPr>
        <a:xfrm>
          <a:off x="0" y="1982"/>
          <a:ext cx="4321810" cy="4056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Περιλαμβάνει:</a:t>
          </a:r>
        </a:p>
        <a:p>
          <a:pPr marL="228600" lvl="1" indent="-228600" algn="l" defTabSz="1066800">
            <a:lnSpc>
              <a:spcPct val="90000"/>
            </a:lnSpc>
            <a:spcBef>
              <a:spcPct val="0"/>
            </a:spcBef>
            <a:spcAft>
              <a:spcPct val="15000"/>
            </a:spcAft>
            <a:buChar char="•"/>
          </a:pPr>
          <a:r>
            <a:rPr lang="en-US" sz="2400" kern="1200"/>
            <a:t>όλες τις πτυχές της συμβουλευτικής διαδικασίας</a:t>
          </a:r>
        </a:p>
        <a:p>
          <a:pPr marL="228600" lvl="1" indent="-228600" algn="l" defTabSz="1066800">
            <a:lnSpc>
              <a:spcPct val="90000"/>
            </a:lnSpc>
            <a:spcBef>
              <a:spcPct val="0"/>
            </a:spcBef>
            <a:spcAft>
              <a:spcPct val="15000"/>
            </a:spcAft>
            <a:buChar char="•"/>
          </a:pPr>
          <a:r>
            <a:rPr lang="en-US" sz="2400" kern="1200"/>
            <a:t>προσθέτοντας παράλληλα εκπαιδευτικές και</a:t>
          </a:r>
        </a:p>
        <a:p>
          <a:pPr marL="228600" lvl="1" indent="-228600" algn="l" defTabSz="1066800">
            <a:lnSpc>
              <a:spcPct val="90000"/>
            </a:lnSpc>
            <a:spcBef>
              <a:spcPct val="0"/>
            </a:spcBef>
            <a:spcAft>
              <a:spcPct val="15000"/>
            </a:spcAft>
            <a:buChar char="•"/>
          </a:pPr>
          <a:r>
            <a:rPr lang="en-US" sz="2400" kern="1200"/>
            <a:t>επαγγελματικές</a:t>
          </a:r>
        </a:p>
        <a:p>
          <a:pPr marL="228600" lvl="1" indent="-228600" algn="l" defTabSz="1066800">
            <a:lnSpc>
              <a:spcPct val="90000"/>
            </a:lnSpc>
            <a:spcBef>
              <a:spcPct val="0"/>
            </a:spcBef>
            <a:spcAft>
              <a:spcPct val="15000"/>
            </a:spcAft>
            <a:buChar char="•"/>
          </a:pPr>
          <a:r>
            <a:rPr lang="en-US" sz="2400" kern="1200"/>
            <a:t>πληροφορίες.</a:t>
          </a:r>
        </a:p>
        <a:p>
          <a:pPr marL="228600" lvl="1" indent="-228600" algn="l" defTabSz="1066800">
            <a:lnSpc>
              <a:spcPct val="90000"/>
            </a:lnSpc>
            <a:spcBef>
              <a:spcPct val="0"/>
            </a:spcBef>
            <a:spcAft>
              <a:spcPct val="15000"/>
            </a:spcAft>
            <a:buChar char="•"/>
          </a:pPr>
          <a:r>
            <a:rPr lang="en-US" sz="2400" kern="1200"/>
            <a:t>Σύνθετη, διαδραστική και ολιστική διαδικασία</a:t>
          </a:r>
        </a:p>
      </dsp:txBody>
      <dsp:txXfrm>
        <a:off x="118821" y="120803"/>
        <a:ext cx="4084168" cy="3819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27B0-A967-4CBC-824B-902F7099434F}">
      <dsp:nvSpPr>
        <dsp:cNvPr id="0" name=""/>
        <dsp:cNvSpPr/>
      </dsp:nvSpPr>
      <dsp:spPr>
        <a:xfrm>
          <a:off x="0" y="2349"/>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95293-7B9E-4F20-8C33-1E7E0335315A}">
      <dsp:nvSpPr>
        <dsp:cNvPr id="0" name=""/>
        <dsp:cNvSpPr/>
      </dsp:nvSpPr>
      <dsp:spPr>
        <a:xfrm>
          <a:off x="0" y="2349"/>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τη</a:t>
          </a:r>
          <a:r>
            <a:rPr lang="en-US" sz="1600" kern="1200" dirty="0"/>
            <a:t> β</a:t>
          </a:r>
          <a:r>
            <a:rPr lang="en-US" sz="1600" kern="1200" dirty="0" err="1"/>
            <a:t>ελτιωμένη</a:t>
          </a:r>
          <a:r>
            <a:rPr lang="en-US" sz="1600" kern="1200" dirty="0"/>
            <a:t> α</a:t>
          </a:r>
          <a:r>
            <a:rPr lang="en-US" sz="1600" kern="1200" dirty="0" err="1"/>
            <a:t>υτογνωσί</a:t>
          </a:r>
          <a:r>
            <a:rPr lang="en-US" sz="1600" kern="1200" dirty="0"/>
            <a:t>α</a:t>
          </a:r>
        </a:p>
      </dsp:txBody>
      <dsp:txXfrm>
        <a:off x="0" y="2349"/>
        <a:ext cx="6701155" cy="400505"/>
      </dsp:txXfrm>
    </dsp:sp>
    <dsp:sp modelId="{9CAC6727-27E3-46B7-8142-0D354032BA51}">
      <dsp:nvSpPr>
        <dsp:cNvPr id="0" name=""/>
        <dsp:cNvSpPr/>
      </dsp:nvSpPr>
      <dsp:spPr>
        <a:xfrm>
          <a:off x="0" y="402854"/>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86EE4-FE52-4EF3-850C-24BC43ED1275}">
      <dsp:nvSpPr>
        <dsp:cNvPr id="0" name=""/>
        <dsp:cNvSpPr/>
      </dsp:nvSpPr>
      <dsp:spPr>
        <a:xfrm>
          <a:off x="0" y="402854"/>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ανάπτυξη της επαγγελματικής ωριμότητας</a:t>
          </a:r>
        </a:p>
      </dsp:txBody>
      <dsp:txXfrm>
        <a:off x="0" y="402854"/>
        <a:ext cx="6701155" cy="400505"/>
      </dsp:txXfrm>
    </dsp:sp>
    <dsp:sp modelId="{529820AA-D8A5-4B0B-9D71-BF4643748C7D}">
      <dsp:nvSpPr>
        <dsp:cNvPr id="0" name=""/>
        <dsp:cNvSpPr/>
      </dsp:nvSpPr>
      <dsp:spPr>
        <a:xfrm>
          <a:off x="0" y="803359"/>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A2189-C7D2-475C-A570-67453EE55487}">
      <dsp:nvSpPr>
        <dsp:cNvPr id="0" name=""/>
        <dsp:cNvSpPr/>
      </dsp:nvSpPr>
      <dsp:spPr>
        <a:xfrm>
          <a:off x="0" y="803359"/>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 δημιουργία λίστας εκπαιδευτικών και επαγγελματικών</a:t>
          </a:r>
        </a:p>
      </dsp:txBody>
      <dsp:txXfrm>
        <a:off x="0" y="803359"/>
        <a:ext cx="6701155" cy="400505"/>
      </dsp:txXfrm>
    </dsp:sp>
    <dsp:sp modelId="{9C42A280-7071-451F-AA0C-DE19EAA925A1}">
      <dsp:nvSpPr>
        <dsp:cNvPr id="0" name=""/>
        <dsp:cNvSpPr/>
      </dsp:nvSpPr>
      <dsp:spPr>
        <a:xfrm>
          <a:off x="0" y="1203864"/>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8653F-384F-4782-B887-F9EF812D6DA0}">
      <dsp:nvSpPr>
        <dsp:cNvPr id="0" name=""/>
        <dsp:cNvSpPr/>
      </dsp:nvSpPr>
      <dsp:spPr>
        <a:xfrm>
          <a:off x="0" y="1203864"/>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εν</a:t>
          </a:r>
          <a:r>
            <a:rPr lang="en-US" sz="1600" kern="1200" dirty="0"/>
            <a:t>αλλακτικών λύσεων</a:t>
          </a:r>
        </a:p>
      </dsp:txBody>
      <dsp:txXfrm>
        <a:off x="0" y="1203864"/>
        <a:ext cx="6701155" cy="400505"/>
      </dsp:txXfrm>
    </dsp:sp>
    <dsp:sp modelId="{E6E5B6DB-E7C1-4CAA-8392-A3ECD6132765}">
      <dsp:nvSpPr>
        <dsp:cNvPr id="0" name=""/>
        <dsp:cNvSpPr/>
      </dsp:nvSpPr>
      <dsp:spPr>
        <a:xfrm>
          <a:off x="0" y="1604369"/>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7A7C-1D14-436F-993D-234C4E7C1FEE}">
      <dsp:nvSpPr>
        <dsp:cNvPr id="0" name=""/>
        <dsp:cNvSpPr/>
      </dsp:nvSpPr>
      <dsp:spPr>
        <a:xfrm>
          <a:off x="0" y="1604369"/>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 βελτίωση των ικανοτήτων λήψης αποφάσεων</a:t>
          </a:r>
        </a:p>
      </dsp:txBody>
      <dsp:txXfrm>
        <a:off x="0" y="1604369"/>
        <a:ext cx="6701155" cy="400505"/>
      </dsp:txXfrm>
    </dsp:sp>
    <dsp:sp modelId="{F1C4B1E8-4412-4950-A422-DF76438E7578}">
      <dsp:nvSpPr>
        <dsp:cNvPr id="0" name=""/>
        <dsp:cNvSpPr/>
      </dsp:nvSpPr>
      <dsp:spPr>
        <a:xfrm>
          <a:off x="0" y="2004874"/>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69423-B038-4E5A-A385-105B195ECD0B}">
      <dsp:nvSpPr>
        <dsp:cNvPr id="0" name=""/>
        <dsp:cNvSpPr/>
      </dsp:nvSpPr>
      <dsp:spPr>
        <a:xfrm>
          <a:off x="0" y="2004874"/>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προώθηση και επαύξηση των δεξιοτήτων στην αναζήτηση πληροφόρησης</a:t>
          </a:r>
        </a:p>
      </dsp:txBody>
      <dsp:txXfrm>
        <a:off x="0" y="2004874"/>
        <a:ext cx="6701155" cy="400505"/>
      </dsp:txXfrm>
    </dsp:sp>
    <dsp:sp modelId="{F00532BB-F01B-4323-B2F4-B30D2D6FD19A}">
      <dsp:nvSpPr>
        <dsp:cNvPr id="0" name=""/>
        <dsp:cNvSpPr/>
      </dsp:nvSpPr>
      <dsp:spPr>
        <a:xfrm>
          <a:off x="0" y="2405380"/>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4E42E-A316-447B-8EFA-D334EFB633B8}">
      <dsp:nvSpPr>
        <dsp:cNvPr id="0" name=""/>
        <dsp:cNvSpPr/>
      </dsp:nvSpPr>
      <dsp:spPr>
        <a:xfrm>
          <a:off x="0" y="2405379"/>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είσοδο στον κόσμο της εργασίας</a:t>
          </a:r>
        </a:p>
      </dsp:txBody>
      <dsp:txXfrm>
        <a:off x="0" y="2405379"/>
        <a:ext cx="6701155" cy="400505"/>
      </dsp:txXfrm>
    </dsp:sp>
    <dsp:sp modelId="{7265DCE7-12CD-444B-B328-24D5D3198490}">
      <dsp:nvSpPr>
        <dsp:cNvPr id="0" name=""/>
        <dsp:cNvSpPr/>
      </dsp:nvSpPr>
      <dsp:spPr>
        <a:xfrm>
          <a:off x="0" y="2805885"/>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B1E3D-9647-464C-8AC3-D800D409D053}">
      <dsp:nvSpPr>
        <dsp:cNvPr id="0" name=""/>
        <dsp:cNvSpPr/>
      </dsp:nvSpPr>
      <dsp:spPr>
        <a:xfrm>
          <a:off x="0" y="2805885"/>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ικανοποίηση από την εργασία</a:t>
          </a:r>
        </a:p>
      </dsp:txBody>
      <dsp:txXfrm>
        <a:off x="0" y="2805885"/>
        <a:ext cx="6701155" cy="400505"/>
      </dsp:txXfrm>
    </dsp:sp>
    <dsp:sp modelId="{32CF01D9-F739-4D5E-899C-91B4175694D0}">
      <dsp:nvSpPr>
        <dsp:cNvPr id="0" name=""/>
        <dsp:cNvSpPr/>
      </dsp:nvSpPr>
      <dsp:spPr>
        <a:xfrm>
          <a:off x="0" y="3206390"/>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094B3-8DF1-4A99-B29C-2409A1DE9600}">
      <dsp:nvSpPr>
        <dsp:cNvPr id="0" name=""/>
        <dsp:cNvSpPr/>
      </dsp:nvSpPr>
      <dsp:spPr>
        <a:xfrm>
          <a:off x="0" y="3206390"/>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παραγωγικότητα στην εργασία</a:t>
          </a:r>
        </a:p>
      </dsp:txBody>
      <dsp:txXfrm>
        <a:off x="0" y="3206390"/>
        <a:ext cx="6701155" cy="400505"/>
      </dsp:txXfrm>
    </dsp:sp>
    <dsp:sp modelId="{D117F3E1-FFB7-461B-B8DB-4A4278EFAF1B}">
      <dsp:nvSpPr>
        <dsp:cNvPr id="0" name=""/>
        <dsp:cNvSpPr/>
      </dsp:nvSpPr>
      <dsp:spPr>
        <a:xfrm>
          <a:off x="0" y="3606895"/>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A4715-9465-4BAB-A3EA-FDBBD261D366}">
      <dsp:nvSpPr>
        <dsp:cNvPr id="0" name=""/>
        <dsp:cNvSpPr/>
      </dsp:nvSpPr>
      <dsp:spPr>
        <a:xfrm>
          <a:off x="0" y="3606895"/>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την επαγγελματική εξέλιξη και βελτίωση</a:t>
          </a:r>
        </a:p>
      </dsp:txBody>
      <dsp:txXfrm>
        <a:off x="0" y="3606895"/>
        <a:ext cx="6701155" cy="400505"/>
      </dsp:txXfrm>
    </dsp:sp>
    <dsp:sp modelId="{FF42880F-D322-4405-9E54-15F3DB41D3A3}">
      <dsp:nvSpPr>
        <dsp:cNvPr id="0" name=""/>
        <dsp:cNvSpPr/>
      </dsp:nvSpPr>
      <dsp:spPr>
        <a:xfrm>
          <a:off x="0" y="4007400"/>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132A7-3F68-4533-AFF0-12F26636C0A5}">
      <dsp:nvSpPr>
        <dsp:cNvPr id="0" name=""/>
        <dsp:cNvSpPr/>
      </dsp:nvSpPr>
      <dsp:spPr>
        <a:xfrm>
          <a:off x="0" y="4007400"/>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τους ρεαλιστικούς στόχους στην αναζήτηση και επιλογή εργασίας</a:t>
          </a:r>
        </a:p>
      </dsp:txBody>
      <dsp:txXfrm>
        <a:off x="0" y="4007400"/>
        <a:ext cx="6701155" cy="400505"/>
      </dsp:txXfrm>
    </dsp:sp>
    <dsp:sp modelId="{99BED965-9A13-497D-9A08-332A9B41AD35}">
      <dsp:nvSpPr>
        <dsp:cNvPr id="0" name=""/>
        <dsp:cNvSpPr/>
      </dsp:nvSpPr>
      <dsp:spPr>
        <a:xfrm>
          <a:off x="0" y="4407905"/>
          <a:ext cx="670115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EADE6-A55D-4BCE-A97B-60D0BC3444B2}">
      <dsp:nvSpPr>
        <dsp:cNvPr id="0" name=""/>
        <dsp:cNvSpPr/>
      </dsp:nvSpPr>
      <dsp:spPr>
        <a:xfrm>
          <a:off x="0" y="4407905"/>
          <a:ext cx="6701155" cy="4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τη διερεύνηση των εναλλακτικών επαγγελματικών δυνατοτήτων</a:t>
          </a:r>
        </a:p>
      </dsp:txBody>
      <dsp:txXfrm>
        <a:off x="0" y="4407905"/>
        <a:ext cx="6701155" cy="40050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99DC2AA-04C8-400B-984D-B27ACF787F84}" type="datetimeFigureOut">
              <a:rPr lang="en-US" smtClean="0"/>
              <a:t>10/22/2025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EDA3B4F-DDEC-4B48-B0BC-F7514BAEE9D4}" type="slidenum">
              <a:rPr lang="en-US" smtClean="0"/>
              <a:t>‹#›</a:t>
            </a:fld>
            <a:endParaRPr lang="en-US"/>
          </a:p>
        </p:txBody>
      </p:sp>
    </p:spTree>
    <p:extLst>
      <p:ext uri="{BB962C8B-B14F-4D97-AF65-F5344CB8AC3E}">
        <p14:creationId xmlns:p14="http://schemas.microsoft.com/office/powerpoint/2010/main" val="360578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A3B4F-DDEC-4B48-B0BC-F7514BAEE9D4}" type="slidenum">
              <a:rPr lang="en-US" smtClean="0"/>
              <a:t>1</a:t>
            </a:fld>
            <a:endParaRPr lang="en-US"/>
          </a:p>
        </p:txBody>
      </p:sp>
    </p:spTree>
    <p:extLst>
      <p:ext uri="{BB962C8B-B14F-4D97-AF65-F5344CB8AC3E}">
        <p14:creationId xmlns:p14="http://schemas.microsoft.com/office/powerpoint/2010/main" val="98008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43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3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62532" y="477723"/>
            <a:ext cx="9060180" cy="1183639"/>
          </a:xfrm>
          <a:prstGeom prst="rect">
            <a:avLst/>
          </a:prstGeom>
        </p:spPr>
        <p:txBody>
          <a:bodyPr wrap="square" lIns="0" tIns="0" rIns="0" bIns="0">
            <a:spAutoFit/>
          </a:bodyPr>
          <a:lstStyle>
            <a:lvl1pPr>
              <a:defRPr sz="4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5172202" y="1223010"/>
            <a:ext cx="5968365" cy="1881505"/>
          </a:xfrm>
          <a:prstGeom prst="rect">
            <a:avLst/>
          </a:prstGeom>
        </p:spPr>
        <p:txBody>
          <a:bodyPr wrap="square" lIns="0" tIns="0" rIns="0" bIns="0">
            <a:spAutoFit/>
          </a:bodyPr>
          <a:lstStyle>
            <a:lvl1pPr>
              <a:defRPr sz="43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da.or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i.org/10.29333/iji.2021.14140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4.png"/><Relationship Id="rId10" Type="http://schemas.microsoft.com/office/2007/relationships/diagramDrawing" Target="../diagrams/drawing2.xml"/><Relationship Id="rId4" Type="http://schemas.openxmlformats.org/officeDocument/2006/relationships/image" Target="../media/image13.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600" y="3077328"/>
            <a:ext cx="5206365" cy="1020792"/>
          </a:xfrm>
          <a:prstGeom prst="rect">
            <a:avLst/>
          </a:prstGeom>
        </p:spPr>
        <p:txBody>
          <a:bodyPr vert="horz" wrap="square" lIns="0" tIns="71120" rIns="0" bIns="0" rtlCol="0">
            <a:spAutoFit/>
          </a:bodyPr>
          <a:lstStyle/>
          <a:p>
            <a:pPr marL="12700" marR="5080">
              <a:lnSpc>
                <a:spcPts val="3670"/>
              </a:lnSpc>
              <a:spcBef>
                <a:spcPts val="560"/>
              </a:spcBef>
            </a:pPr>
            <a:r>
              <a:rPr sz="3400" spc="-195" dirty="0">
                <a:latin typeface="Trebuchet MS"/>
                <a:cs typeface="Trebuchet MS"/>
              </a:rPr>
              <a:t>Επα</a:t>
            </a:r>
            <a:r>
              <a:rPr sz="3400" spc="-195" dirty="0" err="1">
                <a:latin typeface="Trebuchet MS"/>
                <a:cs typeface="Trebuchet MS"/>
              </a:rPr>
              <a:t>γγελμ</a:t>
            </a:r>
            <a:r>
              <a:rPr sz="3400" spc="-195" dirty="0">
                <a:latin typeface="Trebuchet MS"/>
                <a:cs typeface="Trebuchet MS"/>
              </a:rPr>
              <a:t>ατική</a:t>
            </a:r>
            <a:r>
              <a:rPr lang="en-US" sz="3400" spc="-195" dirty="0">
                <a:latin typeface="Trebuchet MS"/>
                <a:cs typeface="Trebuchet MS"/>
              </a:rPr>
              <a:t> </a:t>
            </a:r>
            <a:r>
              <a:rPr sz="3400" spc="-170" dirty="0">
                <a:latin typeface="Trebuchet MS"/>
                <a:cs typeface="Trebuchet MS"/>
              </a:rPr>
              <a:t>Συμβουλευτική</a:t>
            </a:r>
            <a:endParaRPr sz="3400" dirty="0">
              <a:latin typeface="Trebuchet MS"/>
              <a:cs typeface="Trebuchet MS"/>
            </a:endParaRPr>
          </a:p>
        </p:txBody>
      </p:sp>
      <p:grpSp>
        <p:nvGrpSpPr>
          <p:cNvPr id="3" name="object 3"/>
          <p:cNvGrpSpPr/>
          <p:nvPr/>
        </p:nvGrpSpPr>
        <p:grpSpPr>
          <a:xfrm>
            <a:off x="868108" y="4375206"/>
            <a:ext cx="3519804" cy="90805"/>
            <a:chOff x="868108" y="4375206"/>
            <a:chExt cx="3519804" cy="90805"/>
          </a:xfrm>
        </p:grpSpPr>
        <p:sp>
          <p:nvSpPr>
            <p:cNvPr id="4" name="object 4"/>
            <p:cNvSpPr/>
            <p:nvPr/>
          </p:nvSpPr>
          <p:spPr>
            <a:xfrm>
              <a:off x="889635" y="4399454"/>
              <a:ext cx="3475990" cy="42545"/>
            </a:xfrm>
            <a:custGeom>
              <a:avLst/>
              <a:gdLst/>
              <a:ahLst/>
              <a:cxnLst/>
              <a:rect l="l" t="t" r="r" b="b"/>
              <a:pathLst>
                <a:path w="3475990" h="42545">
                  <a:moveTo>
                    <a:pt x="279523" y="0"/>
                  </a:moveTo>
                  <a:lnTo>
                    <a:pt x="233091" y="80"/>
                  </a:lnTo>
                  <a:lnTo>
                    <a:pt x="187728" y="742"/>
                  </a:lnTo>
                  <a:lnTo>
                    <a:pt x="142621" y="2018"/>
                  </a:lnTo>
                  <a:lnTo>
                    <a:pt x="96955" y="3940"/>
                  </a:lnTo>
                  <a:lnTo>
                    <a:pt x="49919" y="6542"/>
                  </a:lnTo>
                  <a:lnTo>
                    <a:pt x="698" y="9858"/>
                  </a:lnTo>
                  <a:lnTo>
                    <a:pt x="0" y="13541"/>
                  </a:lnTo>
                  <a:lnTo>
                    <a:pt x="889" y="24082"/>
                  </a:lnTo>
                  <a:lnTo>
                    <a:pt x="698" y="28146"/>
                  </a:lnTo>
                  <a:lnTo>
                    <a:pt x="112777" y="30205"/>
                  </a:lnTo>
                  <a:lnTo>
                    <a:pt x="222568" y="31356"/>
                  </a:lnTo>
                  <a:lnTo>
                    <a:pt x="329877" y="31731"/>
                  </a:lnTo>
                  <a:lnTo>
                    <a:pt x="434508" y="31465"/>
                  </a:lnTo>
                  <a:lnTo>
                    <a:pt x="586005" y="30153"/>
                  </a:lnTo>
                  <a:lnTo>
                    <a:pt x="774181" y="27354"/>
                  </a:lnTo>
                  <a:lnTo>
                    <a:pt x="1000053" y="22166"/>
                  </a:lnTo>
                  <a:lnTo>
                    <a:pt x="1097119" y="20730"/>
                  </a:lnTo>
                  <a:lnTo>
                    <a:pt x="1147846" y="20410"/>
                  </a:lnTo>
                  <a:lnTo>
                    <a:pt x="1200286" y="20441"/>
                  </a:lnTo>
                  <a:lnTo>
                    <a:pt x="1254628" y="20889"/>
                  </a:lnTo>
                  <a:lnTo>
                    <a:pt x="1311061" y="21818"/>
                  </a:lnTo>
                  <a:lnTo>
                    <a:pt x="1369773" y="23294"/>
                  </a:lnTo>
                  <a:lnTo>
                    <a:pt x="1430953" y="25382"/>
                  </a:lnTo>
                  <a:lnTo>
                    <a:pt x="1494790" y="28146"/>
                  </a:lnTo>
                  <a:lnTo>
                    <a:pt x="1567768" y="30745"/>
                  </a:lnTo>
                  <a:lnTo>
                    <a:pt x="1636262" y="31576"/>
                  </a:lnTo>
                  <a:lnTo>
                    <a:pt x="1700486" y="31002"/>
                  </a:lnTo>
                  <a:lnTo>
                    <a:pt x="1760656" y="29388"/>
                  </a:lnTo>
                  <a:lnTo>
                    <a:pt x="1816984" y="27098"/>
                  </a:lnTo>
                  <a:lnTo>
                    <a:pt x="1918976" y="21948"/>
                  </a:lnTo>
                  <a:lnTo>
                    <a:pt x="1965068" y="19815"/>
                  </a:lnTo>
                  <a:lnTo>
                    <a:pt x="2008177" y="18463"/>
                  </a:lnTo>
                  <a:lnTo>
                    <a:pt x="2048516" y="18256"/>
                  </a:lnTo>
                  <a:lnTo>
                    <a:pt x="2086300" y="19558"/>
                  </a:lnTo>
                  <a:lnTo>
                    <a:pt x="2121745" y="22733"/>
                  </a:lnTo>
                  <a:lnTo>
                    <a:pt x="2155063" y="28146"/>
                  </a:lnTo>
                  <a:lnTo>
                    <a:pt x="2188445" y="33908"/>
                  </a:lnTo>
                  <a:lnTo>
                    <a:pt x="2224061" y="38016"/>
                  </a:lnTo>
                  <a:lnTo>
                    <a:pt x="2262091" y="40658"/>
                  </a:lnTo>
                  <a:lnTo>
                    <a:pt x="2302719" y="42024"/>
                  </a:lnTo>
                  <a:lnTo>
                    <a:pt x="2346125" y="42304"/>
                  </a:lnTo>
                  <a:lnTo>
                    <a:pt x="2392491" y="41686"/>
                  </a:lnTo>
                  <a:lnTo>
                    <a:pt x="2441999" y="40360"/>
                  </a:lnTo>
                  <a:lnTo>
                    <a:pt x="2675087" y="31767"/>
                  </a:lnTo>
                  <a:lnTo>
                    <a:pt x="2743032" y="29742"/>
                  </a:lnTo>
                  <a:lnTo>
                    <a:pt x="2815209" y="28146"/>
                  </a:lnTo>
                  <a:lnTo>
                    <a:pt x="2887252" y="27080"/>
                  </a:lnTo>
                  <a:lnTo>
                    <a:pt x="2954792" y="26471"/>
                  </a:lnTo>
                  <a:lnTo>
                    <a:pt x="3018091" y="26242"/>
                  </a:lnTo>
                  <a:lnTo>
                    <a:pt x="3133012" y="26620"/>
                  </a:lnTo>
                  <a:lnTo>
                    <a:pt x="3323495" y="28595"/>
                  </a:lnTo>
                  <a:lnTo>
                    <a:pt x="3403251" y="28978"/>
                  </a:lnTo>
                  <a:lnTo>
                    <a:pt x="3440176" y="28751"/>
                  </a:lnTo>
                  <a:lnTo>
                    <a:pt x="3475481" y="28146"/>
                  </a:lnTo>
                  <a:lnTo>
                    <a:pt x="3475481" y="9858"/>
                  </a:lnTo>
                  <a:lnTo>
                    <a:pt x="3404557" y="8126"/>
                  </a:lnTo>
                  <a:lnTo>
                    <a:pt x="3336171" y="6914"/>
                  </a:lnTo>
                  <a:lnTo>
                    <a:pt x="3270304" y="6163"/>
                  </a:lnTo>
                  <a:lnTo>
                    <a:pt x="3206937" y="5812"/>
                  </a:lnTo>
                  <a:lnTo>
                    <a:pt x="3146053" y="5803"/>
                  </a:lnTo>
                  <a:lnTo>
                    <a:pt x="3087633" y="6076"/>
                  </a:lnTo>
                  <a:lnTo>
                    <a:pt x="2978109" y="7234"/>
                  </a:lnTo>
                  <a:lnTo>
                    <a:pt x="2746115" y="10932"/>
                  </a:lnTo>
                  <a:lnTo>
                    <a:pt x="2669655" y="11489"/>
                  </a:lnTo>
                  <a:lnTo>
                    <a:pt x="2634851" y="11334"/>
                  </a:lnTo>
                  <a:lnTo>
                    <a:pt x="2602307" y="10810"/>
                  </a:lnTo>
                  <a:lnTo>
                    <a:pt x="2526325" y="8604"/>
                  </a:lnTo>
                  <a:lnTo>
                    <a:pt x="2477432" y="8314"/>
                  </a:lnTo>
                  <a:lnTo>
                    <a:pt x="2426096" y="8768"/>
                  </a:lnTo>
                  <a:lnTo>
                    <a:pt x="2373089" y="9745"/>
                  </a:lnTo>
                  <a:lnTo>
                    <a:pt x="2211740" y="13601"/>
                  </a:lnTo>
                  <a:lnTo>
                    <a:pt x="2159752" y="14458"/>
                  </a:lnTo>
                  <a:lnTo>
                    <a:pt x="2109946" y="14733"/>
                  </a:lnTo>
                  <a:lnTo>
                    <a:pt x="2063092" y="14206"/>
                  </a:lnTo>
                  <a:lnTo>
                    <a:pt x="2019962" y="12654"/>
                  </a:lnTo>
                  <a:lnTo>
                    <a:pt x="1981327" y="9858"/>
                  </a:lnTo>
                  <a:lnTo>
                    <a:pt x="1944915" y="6797"/>
                  </a:lnTo>
                  <a:lnTo>
                    <a:pt x="1907701" y="4601"/>
                  </a:lnTo>
                  <a:lnTo>
                    <a:pt x="1869227" y="3178"/>
                  </a:lnTo>
                  <a:lnTo>
                    <a:pt x="1829035" y="2435"/>
                  </a:lnTo>
                  <a:lnTo>
                    <a:pt x="1786666" y="2280"/>
                  </a:lnTo>
                  <a:lnTo>
                    <a:pt x="1741662" y="2619"/>
                  </a:lnTo>
                  <a:lnTo>
                    <a:pt x="1693565" y="3360"/>
                  </a:lnTo>
                  <a:lnTo>
                    <a:pt x="1461084" y="8495"/>
                  </a:lnTo>
                  <a:lnTo>
                    <a:pt x="1127157" y="14656"/>
                  </a:lnTo>
                  <a:lnTo>
                    <a:pt x="1031776" y="15864"/>
                  </a:lnTo>
                  <a:lnTo>
                    <a:pt x="937235" y="16259"/>
                  </a:lnTo>
                  <a:lnTo>
                    <a:pt x="889263" y="16067"/>
                  </a:lnTo>
                  <a:lnTo>
                    <a:pt x="840280" y="15570"/>
                  </a:lnTo>
                  <a:lnTo>
                    <a:pt x="789881" y="14735"/>
                  </a:lnTo>
                  <a:lnTo>
                    <a:pt x="737657" y="13527"/>
                  </a:lnTo>
                  <a:lnTo>
                    <a:pt x="683202" y="11912"/>
                  </a:lnTo>
                  <a:lnTo>
                    <a:pt x="556184" y="7149"/>
                  </a:lnTo>
                  <a:lnTo>
                    <a:pt x="433366" y="2911"/>
                  </a:lnTo>
                  <a:lnTo>
                    <a:pt x="378848" y="1448"/>
                  </a:lnTo>
                  <a:lnTo>
                    <a:pt x="327838" y="466"/>
                  </a:lnTo>
                  <a:lnTo>
                    <a:pt x="279523" y="0"/>
                  </a:lnTo>
                  <a:close/>
                </a:path>
              </a:pathLst>
            </a:custGeom>
            <a:solidFill>
              <a:srgbClr val="E97031"/>
            </a:solidFill>
          </p:spPr>
          <p:txBody>
            <a:bodyPr wrap="square" lIns="0" tIns="0" rIns="0" bIns="0" rtlCol="0"/>
            <a:lstStyle/>
            <a:p>
              <a:endParaRPr/>
            </a:p>
          </p:txBody>
        </p:sp>
        <p:sp>
          <p:nvSpPr>
            <p:cNvPr id="5" name="object 5"/>
            <p:cNvSpPr/>
            <p:nvPr/>
          </p:nvSpPr>
          <p:spPr>
            <a:xfrm>
              <a:off x="890333" y="4397431"/>
              <a:ext cx="3475354" cy="46355"/>
            </a:xfrm>
            <a:custGeom>
              <a:avLst/>
              <a:gdLst/>
              <a:ahLst/>
              <a:cxnLst/>
              <a:rect l="l" t="t" r="r" b="b"/>
              <a:pathLst>
                <a:path w="3475354" h="46354">
                  <a:moveTo>
                    <a:pt x="0" y="11881"/>
                  </a:moveTo>
                  <a:lnTo>
                    <a:pt x="48766" y="9560"/>
                  </a:lnTo>
                  <a:lnTo>
                    <a:pt x="98697" y="8675"/>
                  </a:lnTo>
                  <a:lnTo>
                    <a:pt x="149535" y="8958"/>
                  </a:lnTo>
                  <a:lnTo>
                    <a:pt x="201022" y="10137"/>
                  </a:lnTo>
                  <a:lnTo>
                    <a:pt x="252902" y="11944"/>
                  </a:lnTo>
                  <a:lnTo>
                    <a:pt x="304917" y="14107"/>
                  </a:lnTo>
                  <a:lnTo>
                    <a:pt x="356809" y="16358"/>
                  </a:lnTo>
                  <a:lnTo>
                    <a:pt x="408322" y="18426"/>
                  </a:lnTo>
                  <a:lnTo>
                    <a:pt x="459197" y="20041"/>
                  </a:lnTo>
                  <a:lnTo>
                    <a:pt x="509177" y="20934"/>
                  </a:lnTo>
                  <a:lnTo>
                    <a:pt x="558006" y="20834"/>
                  </a:lnTo>
                  <a:lnTo>
                    <a:pt x="605426" y="19472"/>
                  </a:lnTo>
                  <a:lnTo>
                    <a:pt x="651178" y="16578"/>
                  </a:lnTo>
                  <a:lnTo>
                    <a:pt x="695007" y="11881"/>
                  </a:lnTo>
                  <a:lnTo>
                    <a:pt x="741668" y="7066"/>
                  </a:lnTo>
                  <a:lnTo>
                    <a:pt x="789483" y="4590"/>
                  </a:lnTo>
                  <a:lnTo>
                    <a:pt x="838324" y="4036"/>
                  </a:lnTo>
                  <a:lnTo>
                    <a:pt x="888063" y="4982"/>
                  </a:lnTo>
                  <a:lnTo>
                    <a:pt x="938574" y="7011"/>
                  </a:lnTo>
                  <a:lnTo>
                    <a:pt x="989728" y="9703"/>
                  </a:lnTo>
                  <a:lnTo>
                    <a:pt x="1041400" y="12639"/>
                  </a:lnTo>
                  <a:lnTo>
                    <a:pt x="1093461" y="15398"/>
                  </a:lnTo>
                  <a:lnTo>
                    <a:pt x="1145784" y="17562"/>
                  </a:lnTo>
                  <a:lnTo>
                    <a:pt x="1198242" y="18712"/>
                  </a:lnTo>
                  <a:lnTo>
                    <a:pt x="1250708" y="18428"/>
                  </a:lnTo>
                  <a:lnTo>
                    <a:pt x="1303054" y="16291"/>
                  </a:lnTo>
                  <a:lnTo>
                    <a:pt x="1355153" y="11881"/>
                  </a:lnTo>
                  <a:lnTo>
                    <a:pt x="1407323" y="7448"/>
                  </a:lnTo>
                  <a:lnTo>
                    <a:pt x="1459858" y="5300"/>
                  </a:lnTo>
                  <a:lnTo>
                    <a:pt x="1512595" y="5014"/>
                  </a:lnTo>
                  <a:lnTo>
                    <a:pt x="1565371" y="6169"/>
                  </a:lnTo>
                  <a:lnTo>
                    <a:pt x="1618025" y="8343"/>
                  </a:lnTo>
                  <a:lnTo>
                    <a:pt x="1670392" y="11116"/>
                  </a:lnTo>
                  <a:lnTo>
                    <a:pt x="1722311" y="14066"/>
                  </a:lnTo>
                  <a:lnTo>
                    <a:pt x="1773619" y="16771"/>
                  </a:lnTo>
                  <a:lnTo>
                    <a:pt x="1824153" y="18811"/>
                  </a:lnTo>
                  <a:lnTo>
                    <a:pt x="1873751" y="19763"/>
                  </a:lnTo>
                  <a:lnTo>
                    <a:pt x="1922250" y="19206"/>
                  </a:lnTo>
                  <a:lnTo>
                    <a:pt x="1969487" y="16719"/>
                  </a:lnTo>
                  <a:lnTo>
                    <a:pt x="2015299" y="11881"/>
                  </a:lnTo>
                  <a:lnTo>
                    <a:pt x="2054368" y="7214"/>
                  </a:lnTo>
                  <a:lnTo>
                    <a:pt x="2093671" y="3836"/>
                  </a:lnTo>
                  <a:lnTo>
                    <a:pt x="2133545" y="1603"/>
                  </a:lnTo>
                  <a:lnTo>
                    <a:pt x="2174330" y="372"/>
                  </a:lnTo>
                  <a:lnTo>
                    <a:pt x="2216364" y="0"/>
                  </a:lnTo>
                  <a:lnTo>
                    <a:pt x="2259984" y="341"/>
                  </a:lnTo>
                  <a:lnTo>
                    <a:pt x="2305531" y="1254"/>
                  </a:lnTo>
                  <a:lnTo>
                    <a:pt x="2353341" y="2594"/>
                  </a:lnTo>
                  <a:lnTo>
                    <a:pt x="2403754" y="4218"/>
                  </a:lnTo>
                  <a:lnTo>
                    <a:pt x="2457108" y="5983"/>
                  </a:lnTo>
                  <a:lnTo>
                    <a:pt x="2513742" y="7743"/>
                  </a:lnTo>
                  <a:lnTo>
                    <a:pt x="2573993" y="9357"/>
                  </a:lnTo>
                  <a:lnTo>
                    <a:pt x="2638201" y="10681"/>
                  </a:lnTo>
                  <a:lnTo>
                    <a:pt x="2706703" y="11570"/>
                  </a:lnTo>
                  <a:lnTo>
                    <a:pt x="2779839" y="11881"/>
                  </a:lnTo>
                  <a:lnTo>
                    <a:pt x="2857084" y="11612"/>
                  </a:lnTo>
                  <a:lnTo>
                    <a:pt x="2927396" y="10981"/>
                  </a:lnTo>
                  <a:lnTo>
                    <a:pt x="2991446" y="10089"/>
                  </a:lnTo>
                  <a:lnTo>
                    <a:pt x="3049907" y="9037"/>
                  </a:lnTo>
                  <a:lnTo>
                    <a:pt x="3103449" y="7926"/>
                  </a:lnTo>
                  <a:lnTo>
                    <a:pt x="3152744" y="6856"/>
                  </a:lnTo>
                  <a:lnTo>
                    <a:pt x="3198463" y="5928"/>
                  </a:lnTo>
                  <a:lnTo>
                    <a:pt x="3241278" y="5243"/>
                  </a:lnTo>
                  <a:lnTo>
                    <a:pt x="3281860" y="4902"/>
                  </a:lnTo>
                  <a:lnTo>
                    <a:pt x="3320881" y="5005"/>
                  </a:lnTo>
                  <a:lnTo>
                    <a:pt x="3359013" y="5654"/>
                  </a:lnTo>
                  <a:lnTo>
                    <a:pt x="3396926" y="6949"/>
                  </a:lnTo>
                  <a:lnTo>
                    <a:pt x="3435292" y="8991"/>
                  </a:lnTo>
                  <a:lnTo>
                    <a:pt x="3474783" y="11881"/>
                  </a:lnTo>
                  <a:lnTo>
                    <a:pt x="3474275" y="19374"/>
                  </a:lnTo>
                  <a:lnTo>
                    <a:pt x="3474275" y="21660"/>
                  </a:lnTo>
                  <a:lnTo>
                    <a:pt x="3474783" y="30169"/>
                  </a:lnTo>
                  <a:lnTo>
                    <a:pt x="3422489" y="31969"/>
                  </a:lnTo>
                  <a:lnTo>
                    <a:pt x="3369107" y="32568"/>
                  </a:lnTo>
                  <a:lnTo>
                    <a:pt x="3315012" y="32199"/>
                  </a:lnTo>
                  <a:lnTo>
                    <a:pt x="3260577" y="31091"/>
                  </a:lnTo>
                  <a:lnTo>
                    <a:pt x="3206176" y="29476"/>
                  </a:lnTo>
                  <a:lnTo>
                    <a:pt x="3152184" y="27583"/>
                  </a:lnTo>
                  <a:lnTo>
                    <a:pt x="3098974" y="25645"/>
                  </a:lnTo>
                  <a:lnTo>
                    <a:pt x="3046921" y="23891"/>
                  </a:lnTo>
                  <a:lnTo>
                    <a:pt x="2996399" y="22553"/>
                  </a:lnTo>
                  <a:lnTo>
                    <a:pt x="2947781" y="21860"/>
                  </a:lnTo>
                  <a:lnTo>
                    <a:pt x="2901442" y="22045"/>
                  </a:lnTo>
                  <a:lnTo>
                    <a:pt x="2857756" y="23338"/>
                  </a:lnTo>
                  <a:lnTo>
                    <a:pt x="2817097" y="25969"/>
                  </a:lnTo>
                  <a:lnTo>
                    <a:pt x="2779839" y="30169"/>
                  </a:lnTo>
                  <a:lnTo>
                    <a:pt x="2736357" y="35187"/>
                  </a:lnTo>
                  <a:lnTo>
                    <a:pt x="2689130" y="38627"/>
                  </a:lnTo>
                  <a:lnTo>
                    <a:pt x="2638966" y="40688"/>
                  </a:lnTo>
                  <a:lnTo>
                    <a:pt x="2586677" y="41571"/>
                  </a:lnTo>
                  <a:lnTo>
                    <a:pt x="2533071" y="41474"/>
                  </a:lnTo>
                  <a:lnTo>
                    <a:pt x="2478960" y="40599"/>
                  </a:lnTo>
                  <a:lnTo>
                    <a:pt x="2425153" y="39144"/>
                  </a:lnTo>
                  <a:lnTo>
                    <a:pt x="2372461" y="37309"/>
                  </a:lnTo>
                  <a:lnTo>
                    <a:pt x="2321692" y="35295"/>
                  </a:lnTo>
                  <a:lnTo>
                    <a:pt x="2273659" y="33300"/>
                  </a:lnTo>
                  <a:lnTo>
                    <a:pt x="2229170" y="31525"/>
                  </a:lnTo>
                  <a:lnTo>
                    <a:pt x="2189035" y="30169"/>
                  </a:lnTo>
                  <a:lnTo>
                    <a:pt x="2153028" y="28914"/>
                  </a:lnTo>
                  <a:lnTo>
                    <a:pt x="2114531" y="27304"/>
                  </a:lnTo>
                  <a:lnTo>
                    <a:pt x="2073552" y="25492"/>
                  </a:lnTo>
                  <a:lnTo>
                    <a:pt x="2030097" y="23633"/>
                  </a:lnTo>
                  <a:lnTo>
                    <a:pt x="1984175" y="21880"/>
                  </a:lnTo>
                  <a:lnTo>
                    <a:pt x="1935794" y="20387"/>
                  </a:lnTo>
                  <a:lnTo>
                    <a:pt x="1884960" y="19309"/>
                  </a:lnTo>
                  <a:lnTo>
                    <a:pt x="1831681" y="18800"/>
                  </a:lnTo>
                  <a:lnTo>
                    <a:pt x="1775966" y="19013"/>
                  </a:lnTo>
                  <a:lnTo>
                    <a:pt x="1717822" y="20102"/>
                  </a:lnTo>
                  <a:lnTo>
                    <a:pt x="1657256" y="22222"/>
                  </a:lnTo>
                  <a:lnTo>
                    <a:pt x="1594275" y="25526"/>
                  </a:lnTo>
                  <a:lnTo>
                    <a:pt x="1528889" y="30169"/>
                  </a:lnTo>
                  <a:lnTo>
                    <a:pt x="1463881" y="35049"/>
                  </a:lnTo>
                  <a:lnTo>
                    <a:pt x="1401911" y="38986"/>
                  </a:lnTo>
                  <a:lnTo>
                    <a:pt x="1342797" y="42015"/>
                  </a:lnTo>
                  <a:lnTo>
                    <a:pt x="1286357" y="44172"/>
                  </a:lnTo>
                  <a:lnTo>
                    <a:pt x="1232409" y="45492"/>
                  </a:lnTo>
                  <a:lnTo>
                    <a:pt x="1180772" y="46011"/>
                  </a:lnTo>
                  <a:lnTo>
                    <a:pt x="1131264" y="45763"/>
                  </a:lnTo>
                  <a:lnTo>
                    <a:pt x="1083702" y="44785"/>
                  </a:lnTo>
                  <a:lnTo>
                    <a:pt x="1037907" y="43111"/>
                  </a:lnTo>
                  <a:lnTo>
                    <a:pt x="993695" y="40777"/>
                  </a:lnTo>
                  <a:lnTo>
                    <a:pt x="950885" y="37819"/>
                  </a:lnTo>
                  <a:lnTo>
                    <a:pt x="909295" y="34271"/>
                  </a:lnTo>
                  <a:lnTo>
                    <a:pt x="868743" y="30169"/>
                  </a:lnTo>
                  <a:lnTo>
                    <a:pt x="835179" y="27470"/>
                  </a:lnTo>
                  <a:lnTo>
                    <a:pt x="796271" y="25942"/>
                  </a:lnTo>
                  <a:lnTo>
                    <a:pt x="752648" y="25417"/>
                  </a:lnTo>
                  <a:lnTo>
                    <a:pt x="704943" y="25729"/>
                  </a:lnTo>
                  <a:lnTo>
                    <a:pt x="653784" y="26712"/>
                  </a:lnTo>
                  <a:lnTo>
                    <a:pt x="599802" y="28199"/>
                  </a:lnTo>
                  <a:lnTo>
                    <a:pt x="543628" y="30022"/>
                  </a:lnTo>
                  <a:lnTo>
                    <a:pt x="485893" y="32017"/>
                  </a:lnTo>
                  <a:lnTo>
                    <a:pt x="427225" y="34016"/>
                  </a:lnTo>
                  <a:lnTo>
                    <a:pt x="368257" y="35853"/>
                  </a:lnTo>
                  <a:lnTo>
                    <a:pt x="309618" y="37360"/>
                  </a:lnTo>
                  <a:lnTo>
                    <a:pt x="251938" y="38372"/>
                  </a:lnTo>
                  <a:lnTo>
                    <a:pt x="195849" y="38722"/>
                  </a:lnTo>
                  <a:lnTo>
                    <a:pt x="141980" y="38243"/>
                  </a:lnTo>
                  <a:lnTo>
                    <a:pt x="90962" y="36769"/>
                  </a:lnTo>
                  <a:lnTo>
                    <a:pt x="43425" y="34133"/>
                  </a:lnTo>
                  <a:lnTo>
                    <a:pt x="0" y="30169"/>
                  </a:lnTo>
                  <a:lnTo>
                    <a:pt x="63" y="23565"/>
                  </a:lnTo>
                  <a:lnTo>
                    <a:pt x="76" y="15564"/>
                  </a:lnTo>
                  <a:lnTo>
                    <a:pt x="0" y="11881"/>
                  </a:lnTo>
                  <a:close/>
                </a:path>
              </a:pathLst>
            </a:custGeom>
            <a:ln w="44450">
              <a:solidFill>
                <a:srgbClr val="E97031"/>
              </a:solidFill>
            </a:ln>
          </p:spPr>
          <p:txBody>
            <a:bodyPr wrap="square" lIns="0" tIns="0" rIns="0" bIns="0" rtlCol="0"/>
            <a:lstStyle/>
            <a:p>
              <a:endParaRPr/>
            </a:p>
          </p:txBody>
        </p:sp>
      </p:grpSp>
      <p:sp>
        <p:nvSpPr>
          <p:cNvPr id="7" name="object 7"/>
          <p:cNvSpPr txBox="1"/>
          <p:nvPr/>
        </p:nvSpPr>
        <p:spPr>
          <a:xfrm>
            <a:off x="1167485" y="5042408"/>
            <a:ext cx="3032760" cy="382156"/>
          </a:xfrm>
          <a:prstGeom prst="rect">
            <a:avLst/>
          </a:prstGeom>
        </p:spPr>
        <p:txBody>
          <a:bodyPr vert="horz" wrap="square" lIns="0" tIns="12700" rIns="0" bIns="0" rtlCol="0">
            <a:spAutoFit/>
          </a:bodyPr>
          <a:lstStyle/>
          <a:p>
            <a:pPr algn="ctr">
              <a:lnSpc>
                <a:spcPct val="100000"/>
              </a:lnSpc>
              <a:spcBef>
                <a:spcPts val="100"/>
              </a:spcBef>
            </a:pPr>
            <a:r>
              <a:rPr lang="el-GR" sz="2400" b="1" spc="-10" dirty="0">
                <a:solidFill>
                  <a:srgbClr val="001F5F"/>
                </a:solidFill>
                <a:latin typeface="Trebuchet MS"/>
                <a:cs typeface="Trebuchet MS"/>
              </a:rPr>
              <a:t>Δρ. Νικόλαος Πέλλας </a:t>
            </a:r>
            <a:endParaRPr sz="2400" dirty="0">
              <a:latin typeface="Trebuchet MS"/>
              <a:cs typeface="Trebuchet MS"/>
            </a:endParaRPr>
          </a:p>
        </p:txBody>
      </p:sp>
      <p:pic>
        <p:nvPicPr>
          <p:cNvPr id="6" name="Picture 2" descr="Συμβουλευτική στην Σταδιοδρομία και τον Επαγγελματικό Προσανατολισμό:  προετοιμασία για την Πιστοποίηση (Β1) ΕΟΠΠΕΠ – Διαβίου Μάθηση">
            <a:extLst>
              <a:ext uri="{FF2B5EF4-FFF2-40B4-BE49-F238E27FC236}">
                <a16:creationId xmlns:a16="http://schemas.microsoft.com/office/drawing/2014/main" id="{75033324-D11F-3FBA-037D-9A3EDBD71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106" y="3014344"/>
            <a:ext cx="7127494" cy="3563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7504" cy="6858000"/>
          </a:xfrm>
          <a:custGeom>
            <a:avLst/>
            <a:gdLst/>
            <a:ahLst/>
            <a:cxnLst/>
            <a:rect l="l" t="t" r="r" b="b"/>
            <a:pathLst>
              <a:path w="4167504" h="6858000">
                <a:moveTo>
                  <a:pt x="2259583" y="0"/>
                </a:moveTo>
                <a:lnTo>
                  <a:pt x="0" y="0"/>
                </a:lnTo>
                <a:lnTo>
                  <a:pt x="0" y="6857999"/>
                </a:lnTo>
                <a:lnTo>
                  <a:pt x="2259583" y="6857999"/>
                </a:lnTo>
                <a:lnTo>
                  <a:pt x="2387853" y="6775778"/>
                </a:lnTo>
                <a:lnTo>
                  <a:pt x="2427444" y="6748686"/>
                </a:lnTo>
                <a:lnTo>
                  <a:pt x="2466696" y="6721137"/>
                </a:lnTo>
                <a:lnTo>
                  <a:pt x="2505604" y="6693136"/>
                </a:lnTo>
                <a:lnTo>
                  <a:pt x="2544164" y="6664686"/>
                </a:lnTo>
                <a:lnTo>
                  <a:pt x="2582372" y="6635792"/>
                </a:lnTo>
                <a:lnTo>
                  <a:pt x="2620225" y="6606457"/>
                </a:lnTo>
                <a:lnTo>
                  <a:pt x="2657719" y="6576685"/>
                </a:lnTo>
                <a:lnTo>
                  <a:pt x="2694851" y="6546479"/>
                </a:lnTo>
                <a:lnTo>
                  <a:pt x="2731615" y="6515844"/>
                </a:lnTo>
                <a:lnTo>
                  <a:pt x="2768009" y="6484784"/>
                </a:lnTo>
                <a:lnTo>
                  <a:pt x="2804028" y="6453301"/>
                </a:lnTo>
                <a:lnTo>
                  <a:pt x="2839669" y="6421401"/>
                </a:lnTo>
                <a:lnTo>
                  <a:pt x="2874928" y="6389086"/>
                </a:lnTo>
                <a:lnTo>
                  <a:pt x="2909802" y="6356362"/>
                </a:lnTo>
                <a:lnTo>
                  <a:pt x="2944285" y="6323230"/>
                </a:lnTo>
                <a:lnTo>
                  <a:pt x="2978375" y="6289696"/>
                </a:lnTo>
                <a:lnTo>
                  <a:pt x="3012068" y="6255763"/>
                </a:lnTo>
                <a:lnTo>
                  <a:pt x="3045360" y="6221435"/>
                </a:lnTo>
                <a:lnTo>
                  <a:pt x="3078246" y="6186716"/>
                </a:lnTo>
                <a:lnTo>
                  <a:pt x="3110724" y="6151609"/>
                </a:lnTo>
                <a:lnTo>
                  <a:pt x="3142789" y="6116118"/>
                </a:lnTo>
                <a:lnTo>
                  <a:pt x="3174438" y="6080248"/>
                </a:lnTo>
                <a:lnTo>
                  <a:pt x="3205667" y="6044002"/>
                </a:lnTo>
                <a:lnTo>
                  <a:pt x="3236471" y="6007384"/>
                </a:lnTo>
                <a:lnTo>
                  <a:pt x="3266848" y="5970397"/>
                </a:lnTo>
                <a:lnTo>
                  <a:pt x="3296793" y="5933046"/>
                </a:lnTo>
                <a:lnTo>
                  <a:pt x="3326303" y="5895333"/>
                </a:lnTo>
                <a:lnTo>
                  <a:pt x="3355373" y="5857265"/>
                </a:lnTo>
                <a:lnTo>
                  <a:pt x="3384000" y="5818842"/>
                </a:lnTo>
                <a:lnTo>
                  <a:pt x="3412180" y="5780071"/>
                </a:lnTo>
                <a:lnTo>
                  <a:pt x="3439909" y="5740954"/>
                </a:lnTo>
                <a:lnTo>
                  <a:pt x="3467184" y="5701496"/>
                </a:lnTo>
                <a:lnTo>
                  <a:pt x="3494000" y="5661700"/>
                </a:lnTo>
                <a:lnTo>
                  <a:pt x="3520354" y="5621569"/>
                </a:lnTo>
                <a:lnTo>
                  <a:pt x="3546242" y="5581109"/>
                </a:lnTo>
                <a:lnTo>
                  <a:pt x="3571660" y="5540322"/>
                </a:lnTo>
                <a:lnTo>
                  <a:pt x="3596605" y="5499213"/>
                </a:lnTo>
                <a:lnTo>
                  <a:pt x="3621072" y="5457784"/>
                </a:lnTo>
                <a:lnTo>
                  <a:pt x="3645058" y="5416041"/>
                </a:lnTo>
                <a:lnTo>
                  <a:pt x="3668558" y="5373987"/>
                </a:lnTo>
                <a:lnTo>
                  <a:pt x="3691570" y="5331626"/>
                </a:lnTo>
                <a:lnTo>
                  <a:pt x="3714088" y="5288961"/>
                </a:lnTo>
                <a:lnTo>
                  <a:pt x="3736110" y="5245996"/>
                </a:lnTo>
                <a:lnTo>
                  <a:pt x="3757632" y="5202736"/>
                </a:lnTo>
                <a:lnTo>
                  <a:pt x="3778650" y="5159183"/>
                </a:lnTo>
                <a:lnTo>
                  <a:pt x="3799159" y="5115342"/>
                </a:lnTo>
                <a:lnTo>
                  <a:pt x="3819157" y="5071217"/>
                </a:lnTo>
                <a:lnTo>
                  <a:pt x="3838639" y="5026811"/>
                </a:lnTo>
                <a:lnTo>
                  <a:pt x="3857601" y="4982129"/>
                </a:lnTo>
                <a:lnTo>
                  <a:pt x="3876040" y="4937174"/>
                </a:lnTo>
                <a:lnTo>
                  <a:pt x="3893952" y="4891949"/>
                </a:lnTo>
                <a:lnTo>
                  <a:pt x="3911333" y="4846459"/>
                </a:lnTo>
                <a:lnTo>
                  <a:pt x="3928179" y="4800708"/>
                </a:lnTo>
                <a:lnTo>
                  <a:pt x="3944487" y="4754699"/>
                </a:lnTo>
                <a:lnTo>
                  <a:pt x="3960252" y="4708436"/>
                </a:lnTo>
                <a:lnTo>
                  <a:pt x="3975471" y="4661923"/>
                </a:lnTo>
                <a:lnTo>
                  <a:pt x="3990140" y="4615164"/>
                </a:lnTo>
                <a:lnTo>
                  <a:pt x="4004255" y="4568162"/>
                </a:lnTo>
                <a:lnTo>
                  <a:pt x="4017812" y="4520922"/>
                </a:lnTo>
                <a:lnTo>
                  <a:pt x="4030808" y="4473447"/>
                </a:lnTo>
                <a:lnTo>
                  <a:pt x="4043238" y="4425741"/>
                </a:lnTo>
                <a:lnTo>
                  <a:pt x="4055100" y="4377808"/>
                </a:lnTo>
                <a:lnTo>
                  <a:pt x="4066388" y="4329652"/>
                </a:lnTo>
                <a:lnTo>
                  <a:pt x="4077100" y="4281276"/>
                </a:lnTo>
                <a:lnTo>
                  <a:pt x="4087231" y="4232684"/>
                </a:lnTo>
                <a:lnTo>
                  <a:pt x="4096777" y="4183881"/>
                </a:lnTo>
                <a:lnTo>
                  <a:pt x="4105736" y="4134870"/>
                </a:lnTo>
                <a:lnTo>
                  <a:pt x="4114102" y="4085654"/>
                </a:lnTo>
                <a:lnTo>
                  <a:pt x="4121872" y="4036238"/>
                </a:lnTo>
                <a:lnTo>
                  <a:pt x="4129043" y="3986625"/>
                </a:lnTo>
                <a:lnTo>
                  <a:pt x="4135610" y="3936819"/>
                </a:lnTo>
                <a:lnTo>
                  <a:pt x="4141570" y="3886825"/>
                </a:lnTo>
                <a:lnTo>
                  <a:pt x="4146919" y="3836645"/>
                </a:lnTo>
                <a:lnTo>
                  <a:pt x="4151653" y="3786284"/>
                </a:lnTo>
                <a:lnTo>
                  <a:pt x="4155768" y="3735745"/>
                </a:lnTo>
                <a:lnTo>
                  <a:pt x="4159260" y="3685033"/>
                </a:lnTo>
                <a:lnTo>
                  <a:pt x="4162126" y="3634151"/>
                </a:lnTo>
                <a:lnTo>
                  <a:pt x="4164362" y="3583103"/>
                </a:lnTo>
                <a:lnTo>
                  <a:pt x="4165964" y="3531892"/>
                </a:lnTo>
                <a:lnTo>
                  <a:pt x="4166927" y="3480523"/>
                </a:lnTo>
                <a:lnTo>
                  <a:pt x="4167250" y="3429000"/>
                </a:lnTo>
                <a:lnTo>
                  <a:pt x="4166927" y="3377476"/>
                </a:lnTo>
                <a:lnTo>
                  <a:pt x="4165964" y="3326107"/>
                </a:lnTo>
                <a:lnTo>
                  <a:pt x="4164362" y="3274897"/>
                </a:lnTo>
                <a:lnTo>
                  <a:pt x="4162126" y="3223849"/>
                </a:lnTo>
                <a:lnTo>
                  <a:pt x="4159260" y="3172967"/>
                </a:lnTo>
                <a:lnTo>
                  <a:pt x="4155768" y="3122255"/>
                </a:lnTo>
                <a:lnTo>
                  <a:pt x="4151653" y="3071716"/>
                </a:lnTo>
                <a:lnTo>
                  <a:pt x="4146919" y="3021356"/>
                </a:lnTo>
                <a:lnTo>
                  <a:pt x="4141570" y="2971176"/>
                </a:lnTo>
                <a:lnTo>
                  <a:pt x="4135610" y="2921182"/>
                </a:lnTo>
                <a:lnTo>
                  <a:pt x="4129043" y="2871377"/>
                </a:lnTo>
                <a:lnTo>
                  <a:pt x="4121872" y="2821765"/>
                </a:lnTo>
                <a:lnTo>
                  <a:pt x="4114102" y="2772349"/>
                </a:lnTo>
                <a:lnTo>
                  <a:pt x="4105736" y="2723134"/>
                </a:lnTo>
                <a:lnTo>
                  <a:pt x="4096777" y="2674123"/>
                </a:lnTo>
                <a:lnTo>
                  <a:pt x="4087231" y="2625320"/>
                </a:lnTo>
                <a:lnTo>
                  <a:pt x="4077100" y="2576729"/>
                </a:lnTo>
                <a:lnTo>
                  <a:pt x="4066388" y="2528354"/>
                </a:lnTo>
                <a:lnTo>
                  <a:pt x="4055100" y="2480198"/>
                </a:lnTo>
                <a:lnTo>
                  <a:pt x="4043238" y="2432266"/>
                </a:lnTo>
                <a:lnTo>
                  <a:pt x="4030808" y="2384560"/>
                </a:lnTo>
                <a:lnTo>
                  <a:pt x="4017812" y="2337086"/>
                </a:lnTo>
                <a:lnTo>
                  <a:pt x="4004255" y="2289846"/>
                </a:lnTo>
                <a:lnTo>
                  <a:pt x="3990140" y="2242846"/>
                </a:lnTo>
                <a:lnTo>
                  <a:pt x="3975471" y="2196087"/>
                </a:lnTo>
                <a:lnTo>
                  <a:pt x="3960252" y="2149575"/>
                </a:lnTo>
                <a:lnTo>
                  <a:pt x="3944487" y="2103312"/>
                </a:lnTo>
                <a:lnTo>
                  <a:pt x="3928179" y="2057304"/>
                </a:lnTo>
                <a:lnTo>
                  <a:pt x="3911333" y="2011553"/>
                </a:lnTo>
                <a:lnTo>
                  <a:pt x="3893952" y="1966064"/>
                </a:lnTo>
                <a:lnTo>
                  <a:pt x="3876040" y="1920840"/>
                </a:lnTo>
                <a:lnTo>
                  <a:pt x="3857601" y="1875885"/>
                </a:lnTo>
                <a:lnTo>
                  <a:pt x="3838639" y="1831203"/>
                </a:lnTo>
                <a:lnTo>
                  <a:pt x="3819157" y="1786797"/>
                </a:lnTo>
                <a:lnTo>
                  <a:pt x="3799159" y="1742673"/>
                </a:lnTo>
                <a:lnTo>
                  <a:pt x="3778650" y="1698832"/>
                </a:lnTo>
                <a:lnTo>
                  <a:pt x="3757632" y="1655280"/>
                </a:lnTo>
                <a:lnTo>
                  <a:pt x="3736110" y="1612020"/>
                </a:lnTo>
                <a:lnTo>
                  <a:pt x="3714088" y="1569055"/>
                </a:lnTo>
                <a:lnTo>
                  <a:pt x="3691570" y="1526391"/>
                </a:lnTo>
                <a:lnTo>
                  <a:pt x="3668558" y="1484029"/>
                </a:lnTo>
                <a:lnTo>
                  <a:pt x="3645058" y="1441975"/>
                </a:lnTo>
                <a:lnTo>
                  <a:pt x="3621072" y="1400232"/>
                </a:lnTo>
                <a:lnTo>
                  <a:pt x="3596605" y="1358804"/>
                </a:lnTo>
                <a:lnTo>
                  <a:pt x="3571660" y="1317694"/>
                </a:lnTo>
                <a:lnTo>
                  <a:pt x="3546242" y="1276907"/>
                </a:lnTo>
                <a:lnTo>
                  <a:pt x="3520354" y="1236446"/>
                </a:lnTo>
                <a:lnTo>
                  <a:pt x="3494000" y="1196316"/>
                </a:lnTo>
                <a:lnTo>
                  <a:pt x="3467184" y="1156519"/>
                </a:lnTo>
                <a:lnTo>
                  <a:pt x="3439909" y="1117060"/>
                </a:lnTo>
                <a:lnTo>
                  <a:pt x="3412180" y="1077943"/>
                </a:lnTo>
                <a:lnTo>
                  <a:pt x="3384000" y="1039171"/>
                </a:lnTo>
                <a:lnTo>
                  <a:pt x="3355373" y="1000748"/>
                </a:lnTo>
                <a:lnTo>
                  <a:pt x="3326303" y="962678"/>
                </a:lnTo>
                <a:lnTo>
                  <a:pt x="3296793" y="924965"/>
                </a:lnTo>
                <a:lnTo>
                  <a:pt x="3266848" y="887613"/>
                </a:lnTo>
                <a:lnTo>
                  <a:pt x="3236471" y="850625"/>
                </a:lnTo>
                <a:lnTo>
                  <a:pt x="3205667" y="814006"/>
                </a:lnTo>
                <a:lnTo>
                  <a:pt x="3174438" y="777758"/>
                </a:lnTo>
                <a:lnTo>
                  <a:pt x="3142789" y="741886"/>
                </a:lnTo>
                <a:lnTo>
                  <a:pt x="3110724" y="706395"/>
                </a:lnTo>
                <a:lnTo>
                  <a:pt x="3078246" y="671286"/>
                </a:lnTo>
                <a:lnTo>
                  <a:pt x="3045360" y="636565"/>
                </a:lnTo>
                <a:lnTo>
                  <a:pt x="3012068" y="602235"/>
                </a:lnTo>
                <a:lnTo>
                  <a:pt x="2978375" y="568300"/>
                </a:lnTo>
                <a:lnTo>
                  <a:pt x="2944285" y="534764"/>
                </a:lnTo>
                <a:lnTo>
                  <a:pt x="2909802" y="501631"/>
                </a:lnTo>
                <a:lnTo>
                  <a:pt x="2874928" y="468903"/>
                </a:lnTo>
                <a:lnTo>
                  <a:pt x="2839669" y="436586"/>
                </a:lnTo>
                <a:lnTo>
                  <a:pt x="2804028" y="404684"/>
                </a:lnTo>
                <a:lnTo>
                  <a:pt x="2768009" y="373198"/>
                </a:lnTo>
                <a:lnTo>
                  <a:pt x="2731615" y="342135"/>
                </a:lnTo>
                <a:lnTo>
                  <a:pt x="2694851" y="311497"/>
                </a:lnTo>
                <a:lnTo>
                  <a:pt x="2657719" y="281288"/>
                </a:lnTo>
                <a:lnTo>
                  <a:pt x="2620225" y="251513"/>
                </a:lnTo>
                <a:lnTo>
                  <a:pt x="2582372" y="222174"/>
                </a:lnTo>
                <a:lnTo>
                  <a:pt x="2544164" y="193276"/>
                </a:lnTo>
                <a:lnTo>
                  <a:pt x="2505604" y="164823"/>
                </a:lnTo>
                <a:lnTo>
                  <a:pt x="2466696" y="136818"/>
                </a:lnTo>
                <a:lnTo>
                  <a:pt x="2427444" y="109265"/>
                </a:lnTo>
                <a:lnTo>
                  <a:pt x="2387853" y="82169"/>
                </a:lnTo>
                <a:lnTo>
                  <a:pt x="2259583" y="0"/>
                </a:lnTo>
                <a:close/>
              </a:path>
            </a:pathLst>
          </a:custGeom>
          <a:solidFill>
            <a:srgbClr val="EC7C30"/>
          </a:solidFill>
        </p:spPr>
        <p:txBody>
          <a:bodyPr wrap="square" lIns="0" tIns="0" rIns="0" bIns="0" rtlCol="0"/>
          <a:lstStyle/>
          <a:p>
            <a:endParaRPr/>
          </a:p>
        </p:txBody>
      </p:sp>
      <p:sp>
        <p:nvSpPr>
          <p:cNvPr id="3" name="object 3"/>
          <p:cNvSpPr txBox="1"/>
          <p:nvPr/>
        </p:nvSpPr>
        <p:spPr>
          <a:xfrm>
            <a:off x="395427" y="2566492"/>
            <a:ext cx="3124835" cy="2692404"/>
          </a:xfrm>
          <a:prstGeom prst="rect">
            <a:avLst/>
          </a:prstGeom>
        </p:spPr>
        <p:txBody>
          <a:bodyPr vert="horz" wrap="square" lIns="0" tIns="12065" rIns="0" bIns="0" rtlCol="0">
            <a:spAutoFit/>
          </a:bodyPr>
          <a:lstStyle/>
          <a:p>
            <a:pPr marL="12700">
              <a:lnSpc>
                <a:spcPts val="4220"/>
              </a:lnSpc>
              <a:spcBef>
                <a:spcPts val="95"/>
              </a:spcBef>
            </a:pPr>
            <a:r>
              <a:rPr lang="el-GR" sz="3700" dirty="0">
                <a:solidFill>
                  <a:srgbClr val="FFFFFF"/>
                </a:solidFill>
                <a:latin typeface="Calibri Light"/>
                <a:cs typeface="Calibri Light"/>
              </a:rPr>
              <a:t>Κριτήρια επίτευξης των σ</a:t>
            </a:r>
            <a:r>
              <a:rPr sz="3700" dirty="0" err="1">
                <a:solidFill>
                  <a:srgbClr val="FFFFFF"/>
                </a:solidFill>
                <a:latin typeface="Calibri Light"/>
                <a:cs typeface="Calibri Light"/>
              </a:rPr>
              <a:t>τόχ</a:t>
            </a:r>
            <a:r>
              <a:rPr lang="el-GR" sz="3700" dirty="0">
                <a:solidFill>
                  <a:srgbClr val="FFFFFF"/>
                </a:solidFill>
                <a:latin typeface="Calibri Light"/>
                <a:cs typeface="Calibri Light"/>
              </a:rPr>
              <a:t>ων</a:t>
            </a:r>
            <a:r>
              <a:rPr sz="3700" spc="-65" dirty="0">
                <a:solidFill>
                  <a:srgbClr val="FFFFFF"/>
                </a:solidFill>
                <a:latin typeface="Calibri Light"/>
                <a:cs typeface="Calibri Light"/>
              </a:rPr>
              <a:t> </a:t>
            </a:r>
            <a:r>
              <a:rPr sz="3700" spc="-25" dirty="0">
                <a:solidFill>
                  <a:srgbClr val="FFFFFF"/>
                </a:solidFill>
                <a:latin typeface="Calibri Light"/>
                <a:cs typeface="Calibri Light"/>
              </a:rPr>
              <a:t>της</a:t>
            </a:r>
            <a:endParaRPr sz="3700" dirty="0">
              <a:latin typeface="Calibri Light"/>
              <a:cs typeface="Calibri Light"/>
            </a:endParaRPr>
          </a:p>
          <a:p>
            <a:pPr marL="12700" marR="5080">
              <a:lnSpc>
                <a:spcPts val="4000"/>
              </a:lnSpc>
              <a:spcBef>
                <a:spcPts val="280"/>
              </a:spcBef>
            </a:pPr>
            <a:r>
              <a:rPr sz="3700" spc="-10" dirty="0">
                <a:solidFill>
                  <a:srgbClr val="FFFFFF"/>
                </a:solidFill>
                <a:latin typeface="Calibri Light"/>
                <a:cs typeface="Calibri Light"/>
              </a:rPr>
              <a:t>Επαγγελματικής Συμβουλευτικής</a:t>
            </a:r>
            <a:endParaRPr sz="3700" dirty="0">
              <a:latin typeface="Calibri Light"/>
              <a:cs typeface="Calibri Light"/>
            </a:endParaRPr>
          </a:p>
        </p:txBody>
      </p:sp>
      <p:sp>
        <p:nvSpPr>
          <p:cNvPr id="4" name="object 4"/>
          <p:cNvSpPr/>
          <p:nvPr/>
        </p:nvSpPr>
        <p:spPr>
          <a:xfrm>
            <a:off x="9592056" y="4497196"/>
            <a:ext cx="2042160" cy="2042160"/>
          </a:xfrm>
          <a:custGeom>
            <a:avLst/>
            <a:gdLst/>
            <a:ahLst/>
            <a:cxnLst/>
            <a:rect l="l" t="t" r="r" b="b"/>
            <a:pathLst>
              <a:path w="2042159" h="2042159">
                <a:moveTo>
                  <a:pt x="0" y="2041715"/>
                </a:moveTo>
                <a:lnTo>
                  <a:pt x="48194" y="2041157"/>
                </a:lnTo>
                <a:lnTo>
                  <a:pt x="96115" y="2039493"/>
                </a:lnTo>
                <a:lnTo>
                  <a:pt x="143749" y="2036733"/>
                </a:lnTo>
                <a:lnTo>
                  <a:pt x="191086" y="2032891"/>
                </a:lnTo>
                <a:lnTo>
                  <a:pt x="238112" y="2027979"/>
                </a:lnTo>
                <a:lnTo>
                  <a:pt x="284816" y="2022009"/>
                </a:lnTo>
                <a:lnTo>
                  <a:pt x="331184" y="2014992"/>
                </a:lnTo>
                <a:lnTo>
                  <a:pt x="377205" y="2006943"/>
                </a:lnTo>
                <a:lnTo>
                  <a:pt x="422867" y="1997872"/>
                </a:lnTo>
                <a:lnTo>
                  <a:pt x="468157" y="1987792"/>
                </a:lnTo>
                <a:lnTo>
                  <a:pt x="513064" y="1976715"/>
                </a:lnTo>
                <a:lnTo>
                  <a:pt x="557573" y="1964654"/>
                </a:lnTo>
                <a:lnTo>
                  <a:pt x="601675" y="1951620"/>
                </a:lnTo>
                <a:lnTo>
                  <a:pt x="645356" y="1937627"/>
                </a:lnTo>
                <a:lnTo>
                  <a:pt x="688603" y="1922686"/>
                </a:lnTo>
                <a:lnTo>
                  <a:pt x="731406" y="1906809"/>
                </a:lnTo>
                <a:lnTo>
                  <a:pt x="773751" y="1890009"/>
                </a:lnTo>
                <a:lnTo>
                  <a:pt x="815626" y="1872298"/>
                </a:lnTo>
                <a:lnTo>
                  <a:pt x="857019" y="1853689"/>
                </a:lnTo>
                <a:lnTo>
                  <a:pt x="897918" y="1834193"/>
                </a:lnTo>
                <a:lnTo>
                  <a:pt x="938310" y="1813822"/>
                </a:lnTo>
                <a:lnTo>
                  <a:pt x="978183" y="1792590"/>
                </a:lnTo>
                <a:lnTo>
                  <a:pt x="1017526" y="1770508"/>
                </a:lnTo>
                <a:lnTo>
                  <a:pt x="1056325" y="1747589"/>
                </a:lnTo>
                <a:lnTo>
                  <a:pt x="1094568" y="1723844"/>
                </a:lnTo>
                <a:lnTo>
                  <a:pt x="1132244" y="1699287"/>
                </a:lnTo>
                <a:lnTo>
                  <a:pt x="1169340" y="1673929"/>
                </a:lnTo>
                <a:lnTo>
                  <a:pt x="1205843" y="1647782"/>
                </a:lnTo>
                <a:lnTo>
                  <a:pt x="1241742" y="1620859"/>
                </a:lnTo>
                <a:lnTo>
                  <a:pt x="1277024" y="1593173"/>
                </a:lnTo>
                <a:lnTo>
                  <a:pt x="1311677" y="1564735"/>
                </a:lnTo>
                <a:lnTo>
                  <a:pt x="1345688" y="1535557"/>
                </a:lnTo>
                <a:lnTo>
                  <a:pt x="1379046" y="1505652"/>
                </a:lnTo>
                <a:lnTo>
                  <a:pt x="1411738" y="1475032"/>
                </a:lnTo>
                <a:lnTo>
                  <a:pt x="1443751" y="1443710"/>
                </a:lnTo>
                <a:lnTo>
                  <a:pt x="1475075" y="1411697"/>
                </a:lnTo>
                <a:lnTo>
                  <a:pt x="1505696" y="1379007"/>
                </a:lnTo>
                <a:lnTo>
                  <a:pt x="1535601" y="1345650"/>
                </a:lnTo>
                <a:lnTo>
                  <a:pt x="1564780" y="1311640"/>
                </a:lnTo>
                <a:lnTo>
                  <a:pt x="1593219" y="1276988"/>
                </a:lnTo>
                <a:lnTo>
                  <a:pt x="1620907" y="1241707"/>
                </a:lnTo>
                <a:lnTo>
                  <a:pt x="1647831" y="1205810"/>
                </a:lnTo>
                <a:lnTo>
                  <a:pt x="1673978" y="1169308"/>
                </a:lnTo>
                <a:lnTo>
                  <a:pt x="1699337" y="1132213"/>
                </a:lnTo>
                <a:lnTo>
                  <a:pt x="1723896" y="1094539"/>
                </a:lnTo>
                <a:lnTo>
                  <a:pt x="1747641" y="1056296"/>
                </a:lnTo>
                <a:lnTo>
                  <a:pt x="1770561" y="1017498"/>
                </a:lnTo>
                <a:lnTo>
                  <a:pt x="1792644" y="978157"/>
                </a:lnTo>
                <a:lnTo>
                  <a:pt x="1813877" y="938285"/>
                </a:lnTo>
                <a:lnTo>
                  <a:pt x="1834248" y="897894"/>
                </a:lnTo>
                <a:lnTo>
                  <a:pt x="1853745" y="856996"/>
                </a:lnTo>
                <a:lnTo>
                  <a:pt x="1872355" y="815604"/>
                </a:lnTo>
                <a:lnTo>
                  <a:pt x="1890067" y="773731"/>
                </a:lnTo>
                <a:lnTo>
                  <a:pt x="1906867" y="731387"/>
                </a:lnTo>
                <a:lnTo>
                  <a:pt x="1922744" y="688586"/>
                </a:lnTo>
                <a:lnTo>
                  <a:pt x="1937686" y="645339"/>
                </a:lnTo>
                <a:lnTo>
                  <a:pt x="1951680" y="601660"/>
                </a:lnTo>
                <a:lnTo>
                  <a:pt x="1964714" y="557560"/>
                </a:lnTo>
                <a:lnTo>
                  <a:pt x="1976776" y="513051"/>
                </a:lnTo>
                <a:lnTo>
                  <a:pt x="1987853" y="468146"/>
                </a:lnTo>
                <a:lnTo>
                  <a:pt x="1997933" y="422857"/>
                </a:lnTo>
                <a:lnTo>
                  <a:pt x="2007005" y="377196"/>
                </a:lnTo>
                <a:lnTo>
                  <a:pt x="2015055" y="331176"/>
                </a:lnTo>
                <a:lnTo>
                  <a:pt x="2022071" y="284809"/>
                </a:lnTo>
                <a:lnTo>
                  <a:pt x="2028042" y="238107"/>
                </a:lnTo>
                <a:lnTo>
                  <a:pt x="2032954" y="191082"/>
                </a:lnTo>
                <a:lnTo>
                  <a:pt x="2036797" y="143746"/>
                </a:lnTo>
                <a:lnTo>
                  <a:pt x="2039556" y="96112"/>
                </a:lnTo>
                <a:lnTo>
                  <a:pt x="2041221" y="48193"/>
                </a:lnTo>
                <a:lnTo>
                  <a:pt x="2041778" y="0"/>
                </a:lnTo>
              </a:path>
            </a:pathLst>
          </a:custGeom>
          <a:ln w="127000">
            <a:solidFill>
              <a:srgbClr val="FFC000"/>
            </a:solidFill>
            <a:prstDash val="dash"/>
          </a:ln>
        </p:spPr>
        <p:txBody>
          <a:bodyPr wrap="square" lIns="0" tIns="0" rIns="0" bIns="0" rtlCol="0"/>
          <a:lstStyle/>
          <a:p>
            <a:endParaRPr/>
          </a:p>
        </p:txBody>
      </p:sp>
      <p:sp>
        <p:nvSpPr>
          <p:cNvPr id="5" name="object 5"/>
          <p:cNvSpPr txBox="1"/>
          <p:nvPr/>
        </p:nvSpPr>
        <p:spPr>
          <a:xfrm>
            <a:off x="4246626" y="549402"/>
            <a:ext cx="6680834" cy="575310"/>
          </a:xfrm>
          <a:prstGeom prst="rect">
            <a:avLst/>
          </a:prstGeom>
        </p:spPr>
        <p:txBody>
          <a:bodyPr vert="horz" wrap="square" lIns="0" tIns="45085" rIns="0" bIns="0" rtlCol="0">
            <a:spAutoFit/>
          </a:bodyPr>
          <a:lstStyle/>
          <a:p>
            <a:pPr marL="12700" marR="5080">
              <a:lnSpc>
                <a:spcPts val="2050"/>
              </a:lnSpc>
              <a:spcBef>
                <a:spcPts val="355"/>
              </a:spcBef>
            </a:pPr>
            <a:r>
              <a:rPr sz="1900" dirty="0">
                <a:latin typeface="Calibri"/>
                <a:cs typeface="Calibri"/>
              </a:rPr>
              <a:t>Οι</a:t>
            </a:r>
            <a:r>
              <a:rPr sz="1900" spc="320" dirty="0">
                <a:latin typeface="Calibri"/>
                <a:cs typeface="Calibri"/>
              </a:rPr>
              <a:t> </a:t>
            </a:r>
            <a:r>
              <a:rPr sz="1900" dirty="0">
                <a:latin typeface="Calibri"/>
                <a:cs typeface="Calibri"/>
              </a:rPr>
              <a:t>στόχοι</a:t>
            </a:r>
            <a:r>
              <a:rPr sz="1900" spc="-40" dirty="0">
                <a:latin typeface="Calibri"/>
                <a:cs typeface="Calibri"/>
              </a:rPr>
              <a:t> </a:t>
            </a:r>
            <a:r>
              <a:rPr sz="1900" dirty="0">
                <a:latin typeface="Calibri"/>
                <a:cs typeface="Calibri"/>
              </a:rPr>
              <a:t>τους</a:t>
            </a:r>
            <a:r>
              <a:rPr sz="1900" spc="-60" dirty="0">
                <a:latin typeface="Calibri"/>
                <a:cs typeface="Calibri"/>
              </a:rPr>
              <a:t> </a:t>
            </a:r>
            <a:r>
              <a:rPr sz="1900" dirty="0">
                <a:latin typeface="Calibri"/>
                <a:cs typeface="Calibri"/>
              </a:rPr>
              <a:t>οποίους</a:t>
            </a:r>
            <a:r>
              <a:rPr sz="1900" spc="-55" dirty="0">
                <a:latin typeface="Calibri"/>
                <a:cs typeface="Calibri"/>
              </a:rPr>
              <a:t> </a:t>
            </a:r>
            <a:r>
              <a:rPr sz="1900" dirty="0">
                <a:latin typeface="Calibri"/>
                <a:cs typeface="Calibri"/>
              </a:rPr>
              <a:t>θέτει</a:t>
            </a:r>
            <a:r>
              <a:rPr sz="1900" spc="-45" dirty="0">
                <a:latin typeface="Calibri"/>
                <a:cs typeface="Calibri"/>
              </a:rPr>
              <a:t> </a:t>
            </a:r>
            <a:r>
              <a:rPr sz="1900" spc="-10" dirty="0">
                <a:latin typeface="Calibri"/>
                <a:cs typeface="Calibri"/>
              </a:rPr>
              <a:t>επαγγελματική</a:t>
            </a:r>
            <a:r>
              <a:rPr sz="1900" spc="-30" dirty="0">
                <a:latin typeface="Calibri"/>
                <a:cs typeface="Calibri"/>
              </a:rPr>
              <a:t> </a:t>
            </a:r>
            <a:r>
              <a:rPr sz="1900" spc="-10" dirty="0">
                <a:latin typeface="Calibri"/>
                <a:cs typeface="Calibri"/>
              </a:rPr>
              <a:t>συμβουλευτική</a:t>
            </a:r>
            <a:r>
              <a:rPr sz="1900" spc="-55" dirty="0">
                <a:latin typeface="Calibri"/>
                <a:cs typeface="Calibri"/>
              </a:rPr>
              <a:t> </a:t>
            </a:r>
            <a:r>
              <a:rPr sz="1900" dirty="0">
                <a:latin typeface="Calibri"/>
                <a:cs typeface="Calibri"/>
              </a:rPr>
              <a:t>και</a:t>
            </a:r>
            <a:r>
              <a:rPr sz="1900" spc="-55" dirty="0">
                <a:latin typeface="Calibri"/>
                <a:cs typeface="Calibri"/>
              </a:rPr>
              <a:t> </a:t>
            </a:r>
            <a:r>
              <a:rPr sz="1900" spc="-35" dirty="0">
                <a:latin typeface="Calibri"/>
                <a:cs typeface="Calibri"/>
              </a:rPr>
              <a:t>τα </a:t>
            </a:r>
            <a:r>
              <a:rPr sz="1900" spc="-10" dirty="0">
                <a:latin typeface="Calibri"/>
                <a:cs typeface="Calibri"/>
              </a:rPr>
              <a:t>κριτήρια</a:t>
            </a:r>
            <a:r>
              <a:rPr sz="1900" spc="-40" dirty="0">
                <a:latin typeface="Calibri"/>
                <a:cs typeface="Calibri"/>
              </a:rPr>
              <a:t> </a:t>
            </a:r>
            <a:r>
              <a:rPr sz="1900" dirty="0">
                <a:latin typeface="Calibri"/>
                <a:cs typeface="Calibri"/>
              </a:rPr>
              <a:t>με</a:t>
            </a:r>
            <a:r>
              <a:rPr sz="1900" spc="-55" dirty="0">
                <a:latin typeface="Calibri"/>
                <a:cs typeface="Calibri"/>
              </a:rPr>
              <a:t> </a:t>
            </a:r>
            <a:r>
              <a:rPr sz="1900" dirty="0">
                <a:latin typeface="Calibri"/>
                <a:cs typeface="Calibri"/>
              </a:rPr>
              <a:t>τα</a:t>
            </a:r>
            <a:r>
              <a:rPr sz="1900" spc="-50" dirty="0">
                <a:latin typeface="Calibri"/>
                <a:cs typeface="Calibri"/>
              </a:rPr>
              <a:t> </a:t>
            </a:r>
            <a:r>
              <a:rPr sz="1900" dirty="0">
                <a:latin typeface="Calibri"/>
                <a:cs typeface="Calibri"/>
              </a:rPr>
              <a:t>οποία</a:t>
            </a:r>
            <a:r>
              <a:rPr sz="1900" spc="-35" dirty="0">
                <a:latin typeface="Calibri"/>
                <a:cs typeface="Calibri"/>
              </a:rPr>
              <a:t> </a:t>
            </a:r>
            <a:r>
              <a:rPr sz="1900" spc="-10" dirty="0">
                <a:latin typeface="Calibri"/>
                <a:cs typeface="Calibri"/>
              </a:rPr>
              <a:t>αξιολογείται</a:t>
            </a:r>
            <a:r>
              <a:rPr sz="1900" spc="-30" dirty="0">
                <a:latin typeface="Calibri"/>
                <a:cs typeface="Calibri"/>
              </a:rPr>
              <a:t> </a:t>
            </a:r>
            <a:r>
              <a:rPr sz="1900" spc="-10" dirty="0">
                <a:latin typeface="Calibri"/>
                <a:cs typeface="Calibri"/>
              </a:rPr>
              <a:t>αφορούν</a:t>
            </a:r>
            <a:endParaRPr sz="1900">
              <a:latin typeface="Calibri"/>
              <a:cs typeface="Calibri"/>
            </a:endParaRPr>
          </a:p>
        </p:txBody>
      </p:sp>
      <p:graphicFrame>
        <p:nvGraphicFramePr>
          <p:cNvPr id="8" name="object 6">
            <a:extLst>
              <a:ext uri="{FF2B5EF4-FFF2-40B4-BE49-F238E27FC236}">
                <a16:creationId xmlns:a16="http://schemas.microsoft.com/office/drawing/2014/main" id="{B1F9D7D3-8E3E-E103-2901-826A489F52E4}"/>
              </a:ext>
            </a:extLst>
          </p:cNvPr>
          <p:cNvGraphicFramePr/>
          <p:nvPr>
            <p:extLst>
              <p:ext uri="{D42A27DB-BD31-4B8C-83A1-F6EECF244321}">
                <p14:modId xmlns:p14="http://schemas.microsoft.com/office/powerpoint/2010/main" val="1988246778"/>
              </p:ext>
            </p:extLst>
          </p:nvPr>
        </p:nvGraphicFramePr>
        <p:xfrm>
          <a:off x="4246626" y="1100734"/>
          <a:ext cx="6701155" cy="481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191" y="1118997"/>
            <a:ext cx="4620260" cy="4620260"/>
          </a:xfrm>
          <a:custGeom>
            <a:avLst/>
            <a:gdLst/>
            <a:ahLst/>
            <a:cxnLst/>
            <a:rect l="l" t="t" r="r" b="b"/>
            <a:pathLst>
              <a:path w="4620260" h="4620260">
                <a:moveTo>
                  <a:pt x="2310015" y="0"/>
                </a:moveTo>
                <a:lnTo>
                  <a:pt x="2261683" y="495"/>
                </a:lnTo>
                <a:lnTo>
                  <a:pt x="2213593" y="1975"/>
                </a:lnTo>
                <a:lnTo>
                  <a:pt x="2165755" y="4431"/>
                </a:lnTo>
                <a:lnTo>
                  <a:pt x="2118178" y="7851"/>
                </a:lnTo>
                <a:lnTo>
                  <a:pt x="2070872" y="12228"/>
                </a:lnTo>
                <a:lnTo>
                  <a:pt x="2023846" y="17550"/>
                </a:lnTo>
                <a:lnTo>
                  <a:pt x="1977111" y="23809"/>
                </a:lnTo>
                <a:lnTo>
                  <a:pt x="1930675" y="30995"/>
                </a:lnTo>
                <a:lnTo>
                  <a:pt x="1884549" y="39098"/>
                </a:lnTo>
                <a:lnTo>
                  <a:pt x="1838742" y="48109"/>
                </a:lnTo>
                <a:lnTo>
                  <a:pt x="1793264" y="58017"/>
                </a:lnTo>
                <a:lnTo>
                  <a:pt x="1748125" y="68814"/>
                </a:lnTo>
                <a:lnTo>
                  <a:pt x="1703333" y="80489"/>
                </a:lnTo>
                <a:lnTo>
                  <a:pt x="1658899" y="93033"/>
                </a:lnTo>
                <a:lnTo>
                  <a:pt x="1614833" y="106436"/>
                </a:lnTo>
                <a:lnTo>
                  <a:pt x="1571143" y="120689"/>
                </a:lnTo>
                <a:lnTo>
                  <a:pt x="1527840" y="135782"/>
                </a:lnTo>
                <a:lnTo>
                  <a:pt x="1484933" y="151705"/>
                </a:lnTo>
                <a:lnTo>
                  <a:pt x="1442433" y="168449"/>
                </a:lnTo>
                <a:lnTo>
                  <a:pt x="1400348" y="186004"/>
                </a:lnTo>
                <a:lnTo>
                  <a:pt x="1358688" y="204361"/>
                </a:lnTo>
                <a:lnTo>
                  <a:pt x="1317463" y="223509"/>
                </a:lnTo>
                <a:lnTo>
                  <a:pt x="1276682" y="243439"/>
                </a:lnTo>
                <a:lnTo>
                  <a:pt x="1236356" y="264141"/>
                </a:lnTo>
                <a:lnTo>
                  <a:pt x="1196493" y="285607"/>
                </a:lnTo>
                <a:lnTo>
                  <a:pt x="1157104" y="307825"/>
                </a:lnTo>
                <a:lnTo>
                  <a:pt x="1118198" y="330787"/>
                </a:lnTo>
                <a:lnTo>
                  <a:pt x="1079785" y="354483"/>
                </a:lnTo>
                <a:lnTo>
                  <a:pt x="1041874" y="378903"/>
                </a:lnTo>
                <a:lnTo>
                  <a:pt x="1004475" y="404037"/>
                </a:lnTo>
                <a:lnTo>
                  <a:pt x="967598" y="429877"/>
                </a:lnTo>
                <a:lnTo>
                  <a:pt x="931252" y="456411"/>
                </a:lnTo>
                <a:lnTo>
                  <a:pt x="895447" y="483632"/>
                </a:lnTo>
                <a:lnTo>
                  <a:pt x="860193" y="511528"/>
                </a:lnTo>
                <a:lnTo>
                  <a:pt x="825499" y="540090"/>
                </a:lnTo>
                <a:lnTo>
                  <a:pt x="791374" y="569309"/>
                </a:lnTo>
                <a:lnTo>
                  <a:pt x="757830" y="599175"/>
                </a:lnTo>
                <a:lnTo>
                  <a:pt x="724874" y="629679"/>
                </a:lnTo>
                <a:lnTo>
                  <a:pt x="692517" y="660810"/>
                </a:lnTo>
                <a:lnTo>
                  <a:pt x="660769" y="692559"/>
                </a:lnTo>
                <a:lnTo>
                  <a:pt x="629639" y="724917"/>
                </a:lnTo>
                <a:lnTo>
                  <a:pt x="599137" y="757873"/>
                </a:lnTo>
                <a:lnTo>
                  <a:pt x="569272" y="791419"/>
                </a:lnTo>
                <a:lnTo>
                  <a:pt x="540054" y="825543"/>
                </a:lnTo>
                <a:lnTo>
                  <a:pt x="511493" y="860238"/>
                </a:lnTo>
                <a:lnTo>
                  <a:pt x="483598" y="895493"/>
                </a:lnTo>
                <a:lnTo>
                  <a:pt x="456379" y="931298"/>
                </a:lnTo>
                <a:lnTo>
                  <a:pt x="429845" y="967645"/>
                </a:lnTo>
                <a:lnTo>
                  <a:pt x="404007" y="1004522"/>
                </a:lnTo>
                <a:lnTo>
                  <a:pt x="378874" y="1041921"/>
                </a:lnTo>
                <a:lnTo>
                  <a:pt x="354456" y="1079832"/>
                </a:lnTo>
                <a:lnTo>
                  <a:pt x="330761" y="1118245"/>
                </a:lnTo>
                <a:lnTo>
                  <a:pt x="307801" y="1157151"/>
                </a:lnTo>
                <a:lnTo>
                  <a:pt x="285584" y="1196540"/>
                </a:lnTo>
                <a:lnTo>
                  <a:pt x="264120" y="1236402"/>
                </a:lnTo>
                <a:lnTo>
                  <a:pt x="243418" y="1276728"/>
                </a:lnTo>
                <a:lnTo>
                  <a:pt x="223490" y="1317508"/>
                </a:lnTo>
                <a:lnTo>
                  <a:pt x="204343" y="1358732"/>
                </a:lnTo>
                <a:lnTo>
                  <a:pt x="185988" y="1400391"/>
                </a:lnTo>
                <a:lnTo>
                  <a:pt x="168434" y="1442475"/>
                </a:lnTo>
                <a:lnTo>
                  <a:pt x="151692" y="1484974"/>
                </a:lnTo>
                <a:lnTo>
                  <a:pt x="135770" y="1527879"/>
                </a:lnTo>
                <a:lnTo>
                  <a:pt x="120678" y="1571181"/>
                </a:lnTo>
                <a:lnTo>
                  <a:pt x="106426" y="1614868"/>
                </a:lnTo>
                <a:lnTo>
                  <a:pt x="93024" y="1658933"/>
                </a:lnTo>
                <a:lnTo>
                  <a:pt x="80481" y="1703365"/>
                </a:lnTo>
                <a:lnTo>
                  <a:pt x="68807" y="1748154"/>
                </a:lnTo>
                <a:lnTo>
                  <a:pt x="58011" y="1793292"/>
                </a:lnTo>
                <a:lnTo>
                  <a:pt x="48104" y="1838767"/>
                </a:lnTo>
                <a:lnTo>
                  <a:pt x="39094" y="1884571"/>
                </a:lnTo>
                <a:lnTo>
                  <a:pt x="30992" y="1930694"/>
                </a:lnTo>
                <a:lnTo>
                  <a:pt x="23807" y="1977127"/>
                </a:lnTo>
                <a:lnTo>
                  <a:pt x="17549" y="2023858"/>
                </a:lnTo>
                <a:lnTo>
                  <a:pt x="12227" y="2070880"/>
                </a:lnTo>
                <a:lnTo>
                  <a:pt x="7851" y="2118183"/>
                </a:lnTo>
                <a:lnTo>
                  <a:pt x="4430" y="2165756"/>
                </a:lnTo>
                <a:lnTo>
                  <a:pt x="1975" y="2213590"/>
                </a:lnTo>
                <a:lnTo>
                  <a:pt x="495" y="2261675"/>
                </a:lnTo>
                <a:lnTo>
                  <a:pt x="0" y="2310003"/>
                </a:lnTo>
                <a:lnTo>
                  <a:pt x="495" y="2358330"/>
                </a:lnTo>
                <a:lnTo>
                  <a:pt x="1975" y="2406415"/>
                </a:lnTo>
                <a:lnTo>
                  <a:pt x="4430" y="2454249"/>
                </a:lnTo>
                <a:lnTo>
                  <a:pt x="7851" y="2501822"/>
                </a:lnTo>
                <a:lnTo>
                  <a:pt x="12227" y="2549124"/>
                </a:lnTo>
                <a:lnTo>
                  <a:pt x="17549" y="2596146"/>
                </a:lnTo>
                <a:lnTo>
                  <a:pt x="23807" y="2642878"/>
                </a:lnTo>
                <a:lnTo>
                  <a:pt x="30992" y="2689310"/>
                </a:lnTo>
                <a:lnTo>
                  <a:pt x="39094" y="2735432"/>
                </a:lnTo>
                <a:lnTo>
                  <a:pt x="48104" y="2781236"/>
                </a:lnTo>
                <a:lnTo>
                  <a:pt x="58011" y="2826711"/>
                </a:lnTo>
                <a:lnTo>
                  <a:pt x="68807" y="2871848"/>
                </a:lnTo>
                <a:lnTo>
                  <a:pt x="80481" y="2916637"/>
                </a:lnTo>
                <a:lnTo>
                  <a:pt x="93024" y="2961069"/>
                </a:lnTo>
                <a:lnTo>
                  <a:pt x="106426" y="3005133"/>
                </a:lnTo>
                <a:lnTo>
                  <a:pt x="120678" y="3048820"/>
                </a:lnTo>
                <a:lnTo>
                  <a:pt x="135770" y="3092121"/>
                </a:lnTo>
                <a:lnTo>
                  <a:pt x="151692" y="3135026"/>
                </a:lnTo>
                <a:lnTo>
                  <a:pt x="168434" y="3177525"/>
                </a:lnTo>
                <a:lnTo>
                  <a:pt x="185988" y="3219608"/>
                </a:lnTo>
                <a:lnTo>
                  <a:pt x="204343" y="3261267"/>
                </a:lnTo>
                <a:lnTo>
                  <a:pt x="223490" y="3302490"/>
                </a:lnTo>
                <a:lnTo>
                  <a:pt x="243418" y="3343269"/>
                </a:lnTo>
                <a:lnTo>
                  <a:pt x="264120" y="3383595"/>
                </a:lnTo>
                <a:lnTo>
                  <a:pt x="285584" y="3423456"/>
                </a:lnTo>
                <a:lnTo>
                  <a:pt x="307801" y="3462844"/>
                </a:lnTo>
                <a:lnTo>
                  <a:pt x="330761" y="3501749"/>
                </a:lnTo>
                <a:lnTo>
                  <a:pt x="354456" y="3540162"/>
                </a:lnTo>
                <a:lnTo>
                  <a:pt x="378874" y="3578072"/>
                </a:lnTo>
                <a:lnTo>
                  <a:pt x="404007" y="3615471"/>
                </a:lnTo>
                <a:lnTo>
                  <a:pt x="429845" y="3652347"/>
                </a:lnTo>
                <a:lnTo>
                  <a:pt x="456379" y="3688693"/>
                </a:lnTo>
                <a:lnTo>
                  <a:pt x="483598" y="3724498"/>
                </a:lnTo>
                <a:lnTo>
                  <a:pt x="511493" y="3759752"/>
                </a:lnTo>
                <a:lnTo>
                  <a:pt x="540054" y="3794446"/>
                </a:lnTo>
                <a:lnTo>
                  <a:pt x="569272" y="3828570"/>
                </a:lnTo>
                <a:lnTo>
                  <a:pt x="599137" y="3862115"/>
                </a:lnTo>
                <a:lnTo>
                  <a:pt x="629639" y="3895070"/>
                </a:lnTo>
                <a:lnTo>
                  <a:pt x="660769" y="3927427"/>
                </a:lnTo>
                <a:lnTo>
                  <a:pt x="692517" y="3959176"/>
                </a:lnTo>
                <a:lnTo>
                  <a:pt x="724874" y="3990306"/>
                </a:lnTo>
                <a:lnTo>
                  <a:pt x="757830" y="4020809"/>
                </a:lnTo>
                <a:lnTo>
                  <a:pt x="791374" y="4050674"/>
                </a:lnTo>
                <a:lnTo>
                  <a:pt x="825499" y="4079893"/>
                </a:lnTo>
                <a:lnTo>
                  <a:pt x="860193" y="4108454"/>
                </a:lnTo>
                <a:lnTo>
                  <a:pt x="895447" y="4136350"/>
                </a:lnTo>
                <a:lnTo>
                  <a:pt x="931252" y="4163569"/>
                </a:lnTo>
                <a:lnTo>
                  <a:pt x="967598" y="4190103"/>
                </a:lnTo>
                <a:lnTo>
                  <a:pt x="1004475" y="4215942"/>
                </a:lnTo>
                <a:lnTo>
                  <a:pt x="1041874" y="4241076"/>
                </a:lnTo>
                <a:lnTo>
                  <a:pt x="1079785" y="4265495"/>
                </a:lnTo>
                <a:lnTo>
                  <a:pt x="1118198" y="4289190"/>
                </a:lnTo>
                <a:lnTo>
                  <a:pt x="1157104" y="4312151"/>
                </a:lnTo>
                <a:lnTo>
                  <a:pt x="1196493" y="4334369"/>
                </a:lnTo>
                <a:lnTo>
                  <a:pt x="1236356" y="4355834"/>
                </a:lnTo>
                <a:lnTo>
                  <a:pt x="1276682" y="4376536"/>
                </a:lnTo>
                <a:lnTo>
                  <a:pt x="1317463" y="4396465"/>
                </a:lnTo>
                <a:lnTo>
                  <a:pt x="1358688" y="4415613"/>
                </a:lnTo>
                <a:lnTo>
                  <a:pt x="1400348" y="4433969"/>
                </a:lnTo>
                <a:lnTo>
                  <a:pt x="1442433" y="4451523"/>
                </a:lnTo>
                <a:lnTo>
                  <a:pt x="1484933" y="4468266"/>
                </a:lnTo>
                <a:lnTo>
                  <a:pt x="1527840" y="4484189"/>
                </a:lnTo>
                <a:lnTo>
                  <a:pt x="1571143" y="4499282"/>
                </a:lnTo>
                <a:lnTo>
                  <a:pt x="1614833" y="4513534"/>
                </a:lnTo>
                <a:lnTo>
                  <a:pt x="1658899" y="4526937"/>
                </a:lnTo>
                <a:lnTo>
                  <a:pt x="1703333" y="4539481"/>
                </a:lnTo>
                <a:lnTo>
                  <a:pt x="1748125" y="4551156"/>
                </a:lnTo>
                <a:lnTo>
                  <a:pt x="1793264" y="4561952"/>
                </a:lnTo>
                <a:lnTo>
                  <a:pt x="1838742" y="4571860"/>
                </a:lnTo>
                <a:lnTo>
                  <a:pt x="1884549" y="4580870"/>
                </a:lnTo>
                <a:lnTo>
                  <a:pt x="1930675" y="4588973"/>
                </a:lnTo>
                <a:lnTo>
                  <a:pt x="1977111" y="4596158"/>
                </a:lnTo>
                <a:lnTo>
                  <a:pt x="2023846" y="4602417"/>
                </a:lnTo>
                <a:lnTo>
                  <a:pt x="2070872" y="4607739"/>
                </a:lnTo>
                <a:lnTo>
                  <a:pt x="2118178" y="4612116"/>
                </a:lnTo>
                <a:lnTo>
                  <a:pt x="2165755" y="4615536"/>
                </a:lnTo>
                <a:lnTo>
                  <a:pt x="2213593" y="4617992"/>
                </a:lnTo>
                <a:lnTo>
                  <a:pt x="2261683" y="4619472"/>
                </a:lnTo>
                <a:lnTo>
                  <a:pt x="2310015" y="4619967"/>
                </a:lnTo>
                <a:lnTo>
                  <a:pt x="2358342" y="4619472"/>
                </a:lnTo>
                <a:lnTo>
                  <a:pt x="2406428" y="4617992"/>
                </a:lnTo>
                <a:lnTo>
                  <a:pt x="2454261" y="4615536"/>
                </a:lnTo>
                <a:lnTo>
                  <a:pt x="2501834" y="4612116"/>
                </a:lnTo>
                <a:lnTo>
                  <a:pt x="2549136" y="4607739"/>
                </a:lnTo>
                <a:lnTo>
                  <a:pt x="2596157" y="4602417"/>
                </a:lnTo>
                <a:lnTo>
                  <a:pt x="2642888" y="4596158"/>
                </a:lnTo>
                <a:lnTo>
                  <a:pt x="2689320" y="4588973"/>
                </a:lnTo>
                <a:lnTo>
                  <a:pt x="2735442" y="4580870"/>
                </a:lnTo>
                <a:lnTo>
                  <a:pt x="2781245" y="4571860"/>
                </a:lnTo>
                <a:lnTo>
                  <a:pt x="2826719" y="4561952"/>
                </a:lnTo>
                <a:lnTo>
                  <a:pt x="2871855" y="4551156"/>
                </a:lnTo>
                <a:lnTo>
                  <a:pt x="2916644" y="4539481"/>
                </a:lnTo>
                <a:lnTo>
                  <a:pt x="2961074" y="4526937"/>
                </a:lnTo>
                <a:lnTo>
                  <a:pt x="3005137" y="4513534"/>
                </a:lnTo>
                <a:lnTo>
                  <a:pt x="3048824" y="4499282"/>
                </a:lnTo>
                <a:lnTo>
                  <a:pt x="3092123" y="4484189"/>
                </a:lnTo>
                <a:lnTo>
                  <a:pt x="3135027" y="4468266"/>
                </a:lnTo>
                <a:lnTo>
                  <a:pt x="3177524" y="4451523"/>
                </a:lnTo>
                <a:lnTo>
                  <a:pt x="3219607" y="4433969"/>
                </a:lnTo>
                <a:lnTo>
                  <a:pt x="3261264" y="4415613"/>
                </a:lnTo>
                <a:lnTo>
                  <a:pt x="3302486" y="4396465"/>
                </a:lnTo>
                <a:lnTo>
                  <a:pt x="3343264" y="4376536"/>
                </a:lnTo>
                <a:lnTo>
                  <a:pt x="3383588" y="4355834"/>
                </a:lnTo>
                <a:lnTo>
                  <a:pt x="3423448" y="4334369"/>
                </a:lnTo>
                <a:lnTo>
                  <a:pt x="3462834" y="4312151"/>
                </a:lnTo>
                <a:lnTo>
                  <a:pt x="3501738" y="4289190"/>
                </a:lnTo>
                <a:lnTo>
                  <a:pt x="3540149" y="4265495"/>
                </a:lnTo>
                <a:lnTo>
                  <a:pt x="3578058" y="4241076"/>
                </a:lnTo>
                <a:lnTo>
                  <a:pt x="3615455" y="4215942"/>
                </a:lnTo>
                <a:lnTo>
                  <a:pt x="3652330" y="4190103"/>
                </a:lnTo>
                <a:lnTo>
                  <a:pt x="3688674" y="4163569"/>
                </a:lnTo>
                <a:lnTo>
                  <a:pt x="3724477" y="4136350"/>
                </a:lnTo>
                <a:lnTo>
                  <a:pt x="3759729" y="4108454"/>
                </a:lnTo>
                <a:lnTo>
                  <a:pt x="3794422" y="4079893"/>
                </a:lnTo>
                <a:lnTo>
                  <a:pt x="3828544" y="4050674"/>
                </a:lnTo>
                <a:lnTo>
                  <a:pt x="3862087" y="4020809"/>
                </a:lnTo>
                <a:lnTo>
                  <a:pt x="3895041" y="3990306"/>
                </a:lnTo>
                <a:lnTo>
                  <a:pt x="3927396" y="3959176"/>
                </a:lnTo>
                <a:lnTo>
                  <a:pt x="3959143" y="3927427"/>
                </a:lnTo>
                <a:lnTo>
                  <a:pt x="3990272" y="3895070"/>
                </a:lnTo>
                <a:lnTo>
                  <a:pt x="4020773" y="3862115"/>
                </a:lnTo>
                <a:lnTo>
                  <a:pt x="4050637" y="3828570"/>
                </a:lnTo>
                <a:lnTo>
                  <a:pt x="4079853" y="3794446"/>
                </a:lnTo>
                <a:lnTo>
                  <a:pt x="4108413" y="3759752"/>
                </a:lnTo>
                <a:lnTo>
                  <a:pt x="4136307" y="3724498"/>
                </a:lnTo>
                <a:lnTo>
                  <a:pt x="4163525" y="3688693"/>
                </a:lnTo>
                <a:lnTo>
                  <a:pt x="4190057" y="3652347"/>
                </a:lnTo>
                <a:lnTo>
                  <a:pt x="4215894" y="3615471"/>
                </a:lnTo>
                <a:lnTo>
                  <a:pt x="4241027" y="3578072"/>
                </a:lnTo>
                <a:lnTo>
                  <a:pt x="4265444" y="3540162"/>
                </a:lnTo>
                <a:lnTo>
                  <a:pt x="4289138" y="3501749"/>
                </a:lnTo>
                <a:lnTo>
                  <a:pt x="4312098" y="3462844"/>
                </a:lnTo>
                <a:lnTo>
                  <a:pt x="4334314" y="3423456"/>
                </a:lnTo>
                <a:lnTo>
                  <a:pt x="4355777" y="3383595"/>
                </a:lnTo>
                <a:lnTo>
                  <a:pt x="4376478" y="3343269"/>
                </a:lnTo>
                <a:lnTo>
                  <a:pt x="4396406" y="3302490"/>
                </a:lnTo>
                <a:lnTo>
                  <a:pt x="4415552" y="3261267"/>
                </a:lnTo>
                <a:lnTo>
                  <a:pt x="4433907" y="3219608"/>
                </a:lnTo>
                <a:lnTo>
                  <a:pt x="4451460" y="3177525"/>
                </a:lnTo>
                <a:lnTo>
                  <a:pt x="4468202" y="3135026"/>
                </a:lnTo>
                <a:lnTo>
                  <a:pt x="4484124" y="3092121"/>
                </a:lnTo>
                <a:lnTo>
                  <a:pt x="4499215" y="3048820"/>
                </a:lnTo>
                <a:lnTo>
                  <a:pt x="4513466" y="3005133"/>
                </a:lnTo>
                <a:lnTo>
                  <a:pt x="4526868" y="2961069"/>
                </a:lnTo>
                <a:lnTo>
                  <a:pt x="4539411" y="2916637"/>
                </a:lnTo>
                <a:lnTo>
                  <a:pt x="4551085" y="2871848"/>
                </a:lnTo>
                <a:lnTo>
                  <a:pt x="4561880" y="2826711"/>
                </a:lnTo>
                <a:lnTo>
                  <a:pt x="4571787" y="2781236"/>
                </a:lnTo>
                <a:lnTo>
                  <a:pt x="4580797" y="2735432"/>
                </a:lnTo>
                <a:lnTo>
                  <a:pt x="4588899" y="2689310"/>
                </a:lnTo>
                <a:lnTo>
                  <a:pt x="4596084" y="2642878"/>
                </a:lnTo>
                <a:lnTo>
                  <a:pt x="4602342" y="2596146"/>
                </a:lnTo>
                <a:lnTo>
                  <a:pt x="4607664" y="2549124"/>
                </a:lnTo>
                <a:lnTo>
                  <a:pt x="4612040" y="2501822"/>
                </a:lnTo>
                <a:lnTo>
                  <a:pt x="4615461" y="2454249"/>
                </a:lnTo>
                <a:lnTo>
                  <a:pt x="4617916" y="2406415"/>
                </a:lnTo>
                <a:lnTo>
                  <a:pt x="4619396" y="2358330"/>
                </a:lnTo>
                <a:lnTo>
                  <a:pt x="4619891" y="2310003"/>
                </a:lnTo>
                <a:lnTo>
                  <a:pt x="4619396" y="2261675"/>
                </a:lnTo>
                <a:lnTo>
                  <a:pt x="4617916" y="2213590"/>
                </a:lnTo>
                <a:lnTo>
                  <a:pt x="4615461" y="2165756"/>
                </a:lnTo>
                <a:lnTo>
                  <a:pt x="4612040" y="2118183"/>
                </a:lnTo>
                <a:lnTo>
                  <a:pt x="4607664" y="2070880"/>
                </a:lnTo>
                <a:lnTo>
                  <a:pt x="4602342" y="2023858"/>
                </a:lnTo>
                <a:lnTo>
                  <a:pt x="4596084" y="1977127"/>
                </a:lnTo>
                <a:lnTo>
                  <a:pt x="4588899" y="1930694"/>
                </a:lnTo>
                <a:lnTo>
                  <a:pt x="4580797" y="1884571"/>
                </a:lnTo>
                <a:lnTo>
                  <a:pt x="4571787" y="1838767"/>
                </a:lnTo>
                <a:lnTo>
                  <a:pt x="4561880" y="1793292"/>
                </a:lnTo>
                <a:lnTo>
                  <a:pt x="4551085" y="1748154"/>
                </a:lnTo>
                <a:lnTo>
                  <a:pt x="4539411" y="1703365"/>
                </a:lnTo>
                <a:lnTo>
                  <a:pt x="4526868" y="1658933"/>
                </a:lnTo>
                <a:lnTo>
                  <a:pt x="4513466" y="1614868"/>
                </a:lnTo>
                <a:lnTo>
                  <a:pt x="4499215" y="1571181"/>
                </a:lnTo>
                <a:lnTo>
                  <a:pt x="4484124" y="1527879"/>
                </a:lnTo>
                <a:lnTo>
                  <a:pt x="4468202" y="1484974"/>
                </a:lnTo>
                <a:lnTo>
                  <a:pt x="4451460" y="1442475"/>
                </a:lnTo>
                <a:lnTo>
                  <a:pt x="4433907" y="1400391"/>
                </a:lnTo>
                <a:lnTo>
                  <a:pt x="4415552" y="1358732"/>
                </a:lnTo>
                <a:lnTo>
                  <a:pt x="4396406" y="1317508"/>
                </a:lnTo>
                <a:lnTo>
                  <a:pt x="4376478" y="1276728"/>
                </a:lnTo>
                <a:lnTo>
                  <a:pt x="4355777" y="1236402"/>
                </a:lnTo>
                <a:lnTo>
                  <a:pt x="4334314" y="1196540"/>
                </a:lnTo>
                <a:lnTo>
                  <a:pt x="4312098" y="1157151"/>
                </a:lnTo>
                <a:lnTo>
                  <a:pt x="4289138" y="1118245"/>
                </a:lnTo>
                <a:lnTo>
                  <a:pt x="4265444" y="1079832"/>
                </a:lnTo>
                <a:lnTo>
                  <a:pt x="4241027" y="1041921"/>
                </a:lnTo>
                <a:lnTo>
                  <a:pt x="4215894" y="1004522"/>
                </a:lnTo>
                <a:lnTo>
                  <a:pt x="4190057" y="967645"/>
                </a:lnTo>
                <a:lnTo>
                  <a:pt x="4163525" y="931298"/>
                </a:lnTo>
                <a:lnTo>
                  <a:pt x="4136307" y="895493"/>
                </a:lnTo>
                <a:lnTo>
                  <a:pt x="4108413" y="860238"/>
                </a:lnTo>
                <a:lnTo>
                  <a:pt x="4079853" y="825543"/>
                </a:lnTo>
                <a:lnTo>
                  <a:pt x="4050637" y="791419"/>
                </a:lnTo>
                <a:lnTo>
                  <a:pt x="4020773" y="757873"/>
                </a:lnTo>
                <a:lnTo>
                  <a:pt x="3990272" y="724917"/>
                </a:lnTo>
                <a:lnTo>
                  <a:pt x="3959143" y="692559"/>
                </a:lnTo>
                <a:lnTo>
                  <a:pt x="3927396" y="660810"/>
                </a:lnTo>
                <a:lnTo>
                  <a:pt x="3895041" y="629679"/>
                </a:lnTo>
                <a:lnTo>
                  <a:pt x="3862087" y="599175"/>
                </a:lnTo>
                <a:lnTo>
                  <a:pt x="3828544" y="569309"/>
                </a:lnTo>
                <a:lnTo>
                  <a:pt x="3794422" y="540090"/>
                </a:lnTo>
                <a:lnTo>
                  <a:pt x="3759729" y="511528"/>
                </a:lnTo>
                <a:lnTo>
                  <a:pt x="3724477" y="483632"/>
                </a:lnTo>
                <a:lnTo>
                  <a:pt x="3688674" y="456411"/>
                </a:lnTo>
                <a:lnTo>
                  <a:pt x="3652330" y="429877"/>
                </a:lnTo>
                <a:lnTo>
                  <a:pt x="3615455" y="404037"/>
                </a:lnTo>
                <a:lnTo>
                  <a:pt x="3578058" y="378903"/>
                </a:lnTo>
                <a:lnTo>
                  <a:pt x="3540149" y="354483"/>
                </a:lnTo>
                <a:lnTo>
                  <a:pt x="3501738" y="330787"/>
                </a:lnTo>
                <a:lnTo>
                  <a:pt x="3462834" y="307825"/>
                </a:lnTo>
                <a:lnTo>
                  <a:pt x="3423448" y="285607"/>
                </a:lnTo>
                <a:lnTo>
                  <a:pt x="3383588" y="264141"/>
                </a:lnTo>
                <a:lnTo>
                  <a:pt x="3343264" y="243439"/>
                </a:lnTo>
                <a:lnTo>
                  <a:pt x="3302486" y="223509"/>
                </a:lnTo>
                <a:lnTo>
                  <a:pt x="3261264" y="204361"/>
                </a:lnTo>
                <a:lnTo>
                  <a:pt x="3219607" y="186004"/>
                </a:lnTo>
                <a:lnTo>
                  <a:pt x="3177524" y="168449"/>
                </a:lnTo>
                <a:lnTo>
                  <a:pt x="3135027" y="151705"/>
                </a:lnTo>
                <a:lnTo>
                  <a:pt x="3092123" y="135782"/>
                </a:lnTo>
                <a:lnTo>
                  <a:pt x="3048824" y="120689"/>
                </a:lnTo>
                <a:lnTo>
                  <a:pt x="3005137" y="106436"/>
                </a:lnTo>
                <a:lnTo>
                  <a:pt x="2961074" y="93033"/>
                </a:lnTo>
                <a:lnTo>
                  <a:pt x="2916644" y="80489"/>
                </a:lnTo>
                <a:lnTo>
                  <a:pt x="2871855" y="68814"/>
                </a:lnTo>
                <a:lnTo>
                  <a:pt x="2826719" y="58017"/>
                </a:lnTo>
                <a:lnTo>
                  <a:pt x="2781245" y="48109"/>
                </a:lnTo>
                <a:lnTo>
                  <a:pt x="2735442" y="39098"/>
                </a:lnTo>
                <a:lnTo>
                  <a:pt x="2689320" y="30995"/>
                </a:lnTo>
                <a:lnTo>
                  <a:pt x="2642888" y="23809"/>
                </a:lnTo>
                <a:lnTo>
                  <a:pt x="2596157" y="17550"/>
                </a:lnTo>
                <a:lnTo>
                  <a:pt x="2549136" y="12228"/>
                </a:lnTo>
                <a:lnTo>
                  <a:pt x="2501834" y="7851"/>
                </a:lnTo>
                <a:lnTo>
                  <a:pt x="2454261" y="4431"/>
                </a:lnTo>
                <a:lnTo>
                  <a:pt x="2406428" y="1975"/>
                </a:lnTo>
                <a:lnTo>
                  <a:pt x="2358342" y="495"/>
                </a:lnTo>
                <a:lnTo>
                  <a:pt x="2310015" y="0"/>
                </a:lnTo>
                <a:close/>
              </a:path>
            </a:pathLst>
          </a:custGeom>
          <a:solidFill>
            <a:srgbClr val="E97031"/>
          </a:solidFill>
        </p:spPr>
        <p:txBody>
          <a:bodyPr wrap="square" lIns="0" tIns="0" rIns="0" bIns="0" rtlCol="0"/>
          <a:lstStyle/>
          <a:p>
            <a:endParaRPr/>
          </a:p>
        </p:txBody>
      </p:sp>
      <p:sp>
        <p:nvSpPr>
          <p:cNvPr id="3" name="object 3"/>
          <p:cNvSpPr txBox="1"/>
          <p:nvPr/>
        </p:nvSpPr>
        <p:spPr>
          <a:xfrm>
            <a:off x="1250086" y="2311349"/>
            <a:ext cx="2869565" cy="2112010"/>
          </a:xfrm>
          <a:prstGeom prst="rect">
            <a:avLst/>
          </a:prstGeom>
        </p:spPr>
        <p:txBody>
          <a:bodyPr vert="horz" wrap="square" lIns="0" tIns="68580" rIns="0" bIns="0" rtlCol="0">
            <a:spAutoFit/>
          </a:bodyPr>
          <a:lstStyle/>
          <a:p>
            <a:pPr marL="12700" marR="5080">
              <a:lnSpc>
                <a:spcPct val="90000"/>
              </a:lnSpc>
              <a:spcBef>
                <a:spcPts val="540"/>
              </a:spcBef>
            </a:pPr>
            <a:r>
              <a:rPr sz="3700" spc="-185" dirty="0">
                <a:solidFill>
                  <a:srgbClr val="FFFFFF"/>
                </a:solidFill>
                <a:latin typeface="Trebuchet MS"/>
                <a:cs typeface="Trebuchet MS"/>
              </a:rPr>
              <a:t>Συμβουλευτική </a:t>
            </a:r>
            <a:r>
              <a:rPr sz="3700" spc="-140" dirty="0">
                <a:solidFill>
                  <a:srgbClr val="FFFFFF"/>
                </a:solidFill>
                <a:latin typeface="Trebuchet MS"/>
                <a:cs typeface="Trebuchet MS"/>
              </a:rPr>
              <a:t>σταδιοδρομίας </a:t>
            </a:r>
            <a:r>
              <a:rPr sz="3700" spc="-85" dirty="0">
                <a:solidFill>
                  <a:srgbClr val="FFFFFF"/>
                </a:solidFill>
                <a:latin typeface="Trebuchet MS"/>
                <a:cs typeface="Trebuchet MS"/>
              </a:rPr>
              <a:t>(career </a:t>
            </a:r>
            <a:r>
              <a:rPr sz="3700" spc="-60" dirty="0">
                <a:solidFill>
                  <a:srgbClr val="FFFFFF"/>
                </a:solidFill>
                <a:latin typeface="Trebuchet MS"/>
                <a:cs typeface="Trebuchet MS"/>
              </a:rPr>
              <a:t>counseling)</a:t>
            </a:r>
            <a:endParaRPr sz="3700">
              <a:latin typeface="Trebuchet MS"/>
              <a:cs typeface="Trebuchet MS"/>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0E9ED4"/>
            </a:solidFill>
            <a:prstDash val="dash"/>
          </a:ln>
        </p:spPr>
        <p:txBody>
          <a:bodyPr wrap="square" lIns="0" tIns="0" rIns="0" bIns="0" rtlCol="0"/>
          <a:lstStyle/>
          <a:p>
            <a:endParaRPr/>
          </a:p>
        </p:txBody>
      </p:sp>
      <p:sp>
        <p:nvSpPr>
          <p:cNvPr id="5" name="object 5"/>
          <p:cNvSpPr/>
          <p:nvPr/>
        </p:nvSpPr>
        <p:spPr>
          <a:xfrm>
            <a:off x="910043" y="4781041"/>
            <a:ext cx="546735" cy="546100"/>
          </a:xfrm>
          <a:custGeom>
            <a:avLst/>
            <a:gdLst/>
            <a:ahLst/>
            <a:cxnLst/>
            <a:rect l="l" t="t" r="r" b="b"/>
            <a:pathLst>
              <a:path w="546735" h="546100">
                <a:moveTo>
                  <a:pt x="273050" y="0"/>
                </a:moveTo>
                <a:lnTo>
                  <a:pt x="223969" y="4396"/>
                </a:lnTo>
                <a:lnTo>
                  <a:pt x="177774" y="17074"/>
                </a:lnTo>
                <a:lnTo>
                  <a:pt x="135237" y="37262"/>
                </a:lnTo>
                <a:lnTo>
                  <a:pt x="97127" y="64193"/>
                </a:lnTo>
                <a:lnTo>
                  <a:pt x="64218" y="97096"/>
                </a:lnTo>
                <a:lnTo>
                  <a:pt x="37279" y="135203"/>
                </a:lnTo>
                <a:lnTo>
                  <a:pt x="17082" y="177743"/>
                </a:lnTo>
                <a:lnTo>
                  <a:pt x="4399" y="223949"/>
                </a:lnTo>
                <a:lnTo>
                  <a:pt x="0" y="273049"/>
                </a:lnTo>
                <a:lnTo>
                  <a:pt x="4399" y="322117"/>
                </a:lnTo>
                <a:lnTo>
                  <a:pt x="17082" y="368304"/>
                </a:lnTo>
                <a:lnTo>
                  <a:pt x="37279" y="410840"/>
                </a:lnTo>
                <a:lnTo>
                  <a:pt x="64218" y="448951"/>
                </a:lnTo>
                <a:lnTo>
                  <a:pt x="97127" y="481864"/>
                </a:lnTo>
                <a:lnTo>
                  <a:pt x="135237" y="508809"/>
                </a:lnTo>
                <a:lnTo>
                  <a:pt x="177774" y="529011"/>
                </a:lnTo>
                <a:lnTo>
                  <a:pt x="223969" y="541699"/>
                </a:lnTo>
                <a:lnTo>
                  <a:pt x="273050" y="546099"/>
                </a:lnTo>
                <a:lnTo>
                  <a:pt x="322128" y="541699"/>
                </a:lnTo>
                <a:lnTo>
                  <a:pt x="368325" y="529011"/>
                </a:lnTo>
                <a:lnTo>
                  <a:pt x="410867" y="508809"/>
                </a:lnTo>
                <a:lnTo>
                  <a:pt x="448982" y="481864"/>
                </a:lnTo>
                <a:lnTo>
                  <a:pt x="481899" y="448951"/>
                </a:lnTo>
                <a:lnTo>
                  <a:pt x="508845" y="410840"/>
                </a:lnTo>
                <a:lnTo>
                  <a:pt x="529048" y="368304"/>
                </a:lnTo>
                <a:lnTo>
                  <a:pt x="541737" y="322117"/>
                </a:lnTo>
                <a:lnTo>
                  <a:pt x="546138" y="273049"/>
                </a:lnTo>
                <a:lnTo>
                  <a:pt x="541737" y="223949"/>
                </a:lnTo>
                <a:lnTo>
                  <a:pt x="529048" y="177743"/>
                </a:lnTo>
                <a:lnTo>
                  <a:pt x="508845" y="135203"/>
                </a:lnTo>
                <a:lnTo>
                  <a:pt x="481899" y="97096"/>
                </a:lnTo>
                <a:lnTo>
                  <a:pt x="448982" y="64193"/>
                </a:lnTo>
                <a:lnTo>
                  <a:pt x="410867" y="37262"/>
                </a:lnTo>
                <a:lnTo>
                  <a:pt x="368325" y="17074"/>
                </a:lnTo>
                <a:lnTo>
                  <a:pt x="322128" y="4396"/>
                </a:lnTo>
                <a:lnTo>
                  <a:pt x="273050" y="0"/>
                </a:lnTo>
                <a:close/>
              </a:path>
            </a:pathLst>
          </a:custGeom>
          <a:solidFill>
            <a:srgbClr val="9F2B92"/>
          </a:solidFill>
        </p:spPr>
        <p:txBody>
          <a:bodyPr wrap="square" lIns="0" tIns="0" rIns="0" bIns="0" rtlCol="0"/>
          <a:lstStyle/>
          <a:p>
            <a:endParaRPr/>
          </a:p>
        </p:txBody>
      </p:sp>
      <p:sp>
        <p:nvSpPr>
          <p:cNvPr id="6" name="object 6"/>
          <p:cNvSpPr txBox="1"/>
          <p:nvPr/>
        </p:nvSpPr>
        <p:spPr>
          <a:xfrm>
            <a:off x="5674867" y="1323594"/>
            <a:ext cx="5374005" cy="3714750"/>
          </a:xfrm>
          <a:prstGeom prst="rect">
            <a:avLst/>
          </a:prstGeom>
        </p:spPr>
        <p:txBody>
          <a:bodyPr vert="horz" wrap="square" lIns="0" tIns="13335" rIns="0" bIns="0" rtlCol="0">
            <a:spAutoFit/>
          </a:bodyPr>
          <a:lstStyle/>
          <a:p>
            <a:pPr marL="240665" indent="-227965">
              <a:lnSpc>
                <a:spcPts val="5015"/>
              </a:lnSpc>
              <a:spcBef>
                <a:spcPts val="105"/>
              </a:spcBef>
              <a:buFont typeface="Arial MT"/>
              <a:buChar char="•"/>
              <a:tabLst>
                <a:tab pos="240665" algn="l"/>
              </a:tabLst>
            </a:pPr>
            <a:r>
              <a:rPr sz="4400" spc="229" dirty="0">
                <a:latin typeface="Trebuchet MS"/>
                <a:cs typeface="Trebuchet MS"/>
              </a:rPr>
              <a:t>Η</a:t>
            </a:r>
            <a:r>
              <a:rPr sz="4400" spc="-434" dirty="0">
                <a:latin typeface="Trebuchet MS"/>
                <a:cs typeface="Trebuchet MS"/>
              </a:rPr>
              <a:t> </a:t>
            </a:r>
            <a:r>
              <a:rPr sz="4400" spc="-10" dirty="0">
                <a:latin typeface="Trebuchet MS"/>
                <a:cs typeface="Trebuchet MS"/>
              </a:rPr>
              <a:t>παροχή</a:t>
            </a:r>
            <a:endParaRPr sz="4400">
              <a:latin typeface="Trebuchet MS"/>
              <a:cs typeface="Trebuchet MS"/>
            </a:endParaRPr>
          </a:p>
          <a:p>
            <a:pPr marL="241300" marR="1192530">
              <a:lnSpc>
                <a:spcPts val="4750"/>
              </a:lnSpc>
              <a:spcBef>
                <a:spcPts val="334"/>
              </a:spcBef>
            </a:pPr>
            <a:r>
              <a:rPr sz="4400" spc="-45" dirty="0">
                <a:latin typeface="Trebuchet MS"/>
                <a:cs typeface="Trebuchet MS"/>
              </a:rPr>
              <a:t>συμβουλευτικής </a:t>
            </a:r>
            <a:r>
              <a:rPr sz="4400" spc="-55" dirty="0">
                <a:latin typeface="Trebuchet MS"/>
                <a:cs typeface="Trebuchet MS"/>
              </a:rPr>
              <a:t>υποστήριξης</a:t>
            </a:r>
            <a:r>
              <a:rPr sz="4400" spc="-360" dirty="0">
                <a:latin typeface="Trebuchet MS"/>
                <a:cs typeface="Trebuchet MS"/>
              </a:rPr>
              <a:t> </a:t>
            </a:r>
            <a:r>
              <a:rPr sz="4400" spc="40" dirty="0">
                <a:latin typeface="Trebuchet MS"/>
                <a:cs typeface="Trebuchet MS"/>
              </a:rPr>
              <a:t>σε</a:t>
            </a:r>
            <a:endParaRPr sz="4400">
              <a:latin typeface="Trebuchet MS"/>
              <a:cs typeface="Trebuchet MS"/>
            </a:endParaRPr>
          </a:p>
          <a:p>
            <a:pPr marL="241300" marR="5080">
              <a:lnSpc>
                <a:spcPts val="4750"/>
              </a:lnSpc>
              <a:spcBef>
                <a:spcPts val="5"/>
              </a:spcBef>
            </a:pPr>
            <a:r>
              <a:rPr sz="4400" spc="-50" dirty="0">
                <a:latin typeface="Trebuchet MS"/>
                <a:cs typeface="Trebuchet MS"/>
              </a:rPr>
              <a:t>άτομα</a:t>
            </a:r>
            <a:r>
              <a:rPr sz="4400" spc="-400" dirty="0">
                <a:latin typeface="Trebuchet MS"/>
                <a:cs typeface="Trebuchet MS"/>
              </a:rPr>
              <a:t> </a:t>
            </a:r>
            <a:r>
              <a:rPr sz="4400" dirty="0">
                <a:latin typeface="Trebuchet MS"/>
                <a:cs typeface="Trebuchet MS"/>
              </a:rPr>
              <a:t>που</a:t>
            </a:r>
            <a:r>
              <a:rPr sz="4400" spc="-409" dirty="0">
                <a:latin typeface="Trebuchet MS"/>
                <a:cs typeface="Trebuchet MS"/>
              </a:rPr>
              <a:t> </a:t>
            </a:r>
            <a:r>
              <a:rPr sz="4400" spc="-55" dirty="0">
                <a:latin typeface="Trebuchet MS"/>
                <a:cs typeface="Trebuchet MS"/>
              </a:rPr>
              <a:t>έχουν</a:t>
            </a:r>
            <a:r>
              <a:rPr sz="4400" spc="-430" dirty="0">
                <a:latin typeface="Trebuchet MS"/>
                <a:cs typeface="Trebuchet MS"/>
              </a:rPr>
              <a:t> </a:t>
            </a:r>
            <a:r>
              <a:rPr sz="4400" spc="-25" dirty="0">
                <a:latin typeface="Trebuchet MS"/>
                <a:cs typeface="Trebuchet MS"/>
              </a:rPr>
              <a:t>ήδη </a:t>
            </a:r>
            <a:r>
              <a:rPr sz="4400" spc="-70" dirty="0">
                <a:latin typeface="Trebuchet MS"/>
                <a:cs typeface="Trebuchet MS"/>
              </a:rPr>
              <a:t>ενταχθεί</a:t>
            </a:r>
            <a:r>
              <a:rPr sz="4400" spc="-420" dirty="0">
                <a:latin typeface="Trebuchet MS"/>
                <a:cs typeface="Trebuchet MS"/>
              </a:rPr>
              <a:t> </a:t>
            </a:r>
            <a:r>
              <a:rPr sz="4400" spc="65" dirty="0">
                <a:latin typeface="Trebuchet MS"/>
                <a:cs typeface="Trebuchet MS"/>
              </a:rPr>
              <a:t>σε</a:t>
            </a:r>
            <a:r>
              <a:rPr sz="4400" spc="-395" dirty="0">
                <a:latin typeface="Trebuchet MS"/>
                <a:cs typeface="Trebuchet MS"/>
              </a:rPr>
              <a:t> </a:t>
            </a:r>
            <a:r>
              <a:rPr sz="4400" spc="-25" dirty="0">
                <a:latin typeface="Trebuchet MS"/>
                <a:cs typeface="Trebuchet MS"/>
              </a:rPr>
              <a:t>ένα</a:t>
            </a:r>
            <a:endParaRPr sz="4400">
              <a:latin typeface="Trebuchet MS"/>
              <a:cs typeface="Trebuchet MS"/>
            </a:endParaRPr>
          </a:p>
          <a:p>
            <a:pPr marL="241300">
              <a:lnSpc>
                <a:spcPts val="4685"/>
              </a:lnSpc>
            </a:pPr>
            <a:r>
              <a:rPr sz="4400" spc="-50" dirty="0">
                <a:latin typeface="Trebuchet MS"/>
                <a:cs typeface="Trebuchet MS"/>
              </a:rPr>
              <a:t>επάγγελμα.</a:t>
            </a:r>
            <a:endParaRPr sz="44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 y="-3"/>
            <a:ext cx="4037846" cy="6858002"/>
          </a:xfrm>
          <a:prstGeom prst="rect">
            <a:avLst/>
          </a:prstGeom>
        </p:spPr>
      </p:pic>
      <p:sp>
        <p:nvSpPr>
          <p:cNvPr id="3" name="object 3"/>
          <p:cNvSpPr txBox="1"/>
          <p:nvPr/>
        </p:nvSpPr>
        <p:spPr>
          <a:xfrm>
            <a:off x="1049527" y="1818893"/>
            <a:ext cx="2574925" cy="2198370"/>
          </a:xfrm>
          <a:prstGeom prst="rect">
            <a:avLst/>
          </a:prstGeom>
        </p:spPr>
        <p:txBody>
          <a:bodyPr vert="horz" wrap="square" lIns="0" tIns="65405" rIns="0" bIns="0" rtlCol="0">
            <a:spAutoFit/>
          </a:bodyPr>
          <a:lstStyle/>
          <a:p>
            <a:pPr marL="548640" marR="9525" indent="-536575" algn="r">
              <a:lnSpc>
                <a:spcPts val="3350"/>
              </a:lnSpc>
              <a:spcBef>
                <a:spcPts val="515"/>
              </a:spcBef>
            </a:pPr>
            <a:r>
              <a:rPr sz="3100" spc="-140" dirty="0">
                <a:solidFill>
                  <a:srgbClr val="FFFFFF"/>
                </a:solidFill>
                <a:latin typeface="Trebuchet MS"/>
                <a:cs typeface="Trebuchet MS"/>
              </a:rPr>
              <a:t>Δραστηριότητες </a:t>
            </a:r>
            <a:r>
              <a:rPr sz="3100" spc="-75" dirty="0">
                <a:solidFill>
                  <a:srgbClr val="FFFFFF"/>
                </a:solidFill>
                <a:latin typeface="Trebuchet MS"/>
                <a:cs typeface="Trebuchet MS"/>
              </a:rPr>
              <a:t>με</a:t>
            </a:r>
            <a:r>
              <a:rPr sz="3100" spc="-325" dirty="0">
                <a:solidFill>
                  <a:srgbClr val="FFFFFF"/>
                </a:solidFill>
                <a:latin typeface="Trebuchet MS"/>
                <a:cs typeface="Trebuchet MS"/>
              </a:rPr>
              <a:t> </a:t>
            </a:r>
            <a:r>
              <a:rPr sz="3100" spc="-150" dirty="0">
                <a:solidFill>
                  <a:srgbClr val="FFFFFF"/>
                </a:solidFill>
                <a:latin typeface="Trebuchet MS"/>
                <a:cs typeface="Trebuchet MS"/>
              </a:rPr>
              <a:t>τις</a:t>
            </a:r>
            <a:r>
              <a:rPr sz="3100" spc="-320" dirty="0">
                <a:solidFill>
                  <a:srgbClr val="FFFFFF"/>
                </a:solidFill>
                <a:latin typeface="Trebuchet MS"/>
                <a:cs typeface="Trebuchet MS"/>
              </a:rPr>
              <a:t> </a:t>
            </a:r>
            <a:r>
              <a:rPr sz="3100" spc="-114" dirty="0">
                <a:solidFill>
                  <a:srgbClr val="FFFFFF"/>
                </a:solidFill>
                <a:latin typeface="Trebuchet MS"/>
                <a:cs typeface="Trebuchet MS"/>
              </a:rPr>
              <a:t>οποίες</a:t>
            </a:r>
            <a:endParaRPr sz="3100">
              <a:latin typeface="Trebuchet MS"/>
              <a:cs typeface="Trebuchet MS"/>
            </a:endParaRPr>
          </a:p>
          <a:p>
            <a:pPr marR="5715" algn="r">
              <a:lnSpc>
                <a:spcPts val="3110"/>
              </a:lnSpc>
            </a:pPr>
            <a:r>
              <a:rPr sz="3100" spc="-175" dirty="0">
                <a:solidFill>
                  <a:srgbClr val="FFFFFF"/>
                </a:solidFill>
                <a:latin typeface="Trebuchet MS"/>
                <a:cs typeface="Trebuchet MS"/>
              </a:rPr>
              <a:t>ασχολούνται</a:t>
            </a:r>
            <a:r>
              <a:rPr sz="3100" spc="-235" dirty="0">
                <a:solidFill>
                  <a:srgbClr val="FFFFFF"/>
                </a:solidFill>
                <a:latin typeface="Trebuchet MS"/>
                <a:cs typeface="Trebuchet MS"/>
              </a:rPr>
              <a:t> </a:t>
            </a:r>
            <a:r>
              <a:rPr sz="3100" spc="-25" dirty="0">
                <a:solidFill>
                  <a:srgbClr val="FFFFFF"/>
                </a:solidFill>
                <a:latin typeface="Trebuchet MS"/>
                <a:cs typeface="Trebuchet MS"/>
              </a:rPr>
              <a:t>οι</a:t>
            </a:r>
            <a:endParaRPr sz="3100">
              <a:latin typeface="Trebuchet MS"/>
              <a:cs typeface="Trebuchet MS"/>
            </a:endParaRPr>
          </a:p>
          <a:p>
            <a:pPr marL="227329" marR="5080" indent="665480" algn="r">
              <a:lnSpc>
                <a:spcPts val="3350"/>
              </a:lnSpc>
              <a:spcBef>
                <a:spcPts val="235"/>
              </a:spcBef>
            </a:pPr>
            <a:r>
              <a:rPr sz="3100" spc="-155" dirty="0">
                <a:solidFill>
                  <a:srgbClr val="FFFFFF"/>
                </a:solidFill>
                <a:latin typeface="Trebuchet MS"/>
                <a:cs typeface="Trebuchet MS"/>
              </a:rPr>
              <a:t>Σύμβουλοι </a:t>
            </a:r>
            <a:r>
              <a:rPr sz="3100" spc="-140" dirty="0">
                <a:solidFill>
                  <a:srgbClr val="FFFFFF"/>
                </a:solidFill>
                <a:latin typeface="Trebuchet MS"/>
                <a:cs typeface="Trebuchet MS"/>
              </a:rPr>
              <a:t>Σταδιοδρομίας</a:t>
            </a:r>
            <a:endParaRPr sz="3100">
              <a:latin typeface="Trebuchet MS"/>
              <a:cs typeface="Trebuchet MS"/>
            </a:endParaRPr>
          </a:p>
        </p:txBody>
      </p:sp>
      <p:pic>
        <p:nvPicPr>
          <p:cNvPr id="4" name="object 4"/>
          <p:cNvPicPr/>
          <p:nvPr/>
        </p:nvPicPr>
        <p:blipFill>
          <a:blip r:embed="rId3" cstate="print"/>
          <a:stretch>
            <a:fillRect/>
          </a:stretch>
        </p:blipFill>
        <p:spPr>
          <a:xfrm>
            <a:off x="4904994" y="822452"/>
            <a:ext cx="6666864" cy="1731518"/>
          </a:xfrm>
          <a:prstGeom prst="rect">
            <a:avLst/>
          </a:prstGeom>
        </p:spPr>
      </p:pic>
      <p:sp>
        <p:nvSpPr>
          <p:cNvPr id="5" name="object 5"/>
          <p:cNvSpPr txBox="1"/>
          <p:nvPr/>
        </p:nvSpPr>
        <p:spPr>
          <a:xfrm>
            <a:off x="5053710" y="930986"/>
            <a:ext cx="6206490" cy="1449070"/>
          </a:xfrm>
          <a:prstGeom prst="rect">
            <a:avLst/>
          </a:prstGeom>
        </p:spPr>
        <p:txBody>
          <a:bodyPr vert="horz" wrap="square" lIns="0" tIns="38100" rIns="0" bIns="0" rtlCol="0">
            <a:spAutoFit/>
          </a:bodyPr>
          <a:lstStyle/>
          <a:p>
            <a:pPr marL="12700" marR="5080">
              <a:lnSpc>
                <a:spcPct val="91800"/>
              </a:lnSpc>
              <a:spcBef>
                <a:spcPts val="300"/>
              </a:spcBef>
            </a:pPr>
            <a:r>
              <a:rPr sz="2000" spc="-45" dirty="0">
                <a:solidFill>
                  <a:srgbClr val="FFFFFF"/>
                </a:solidFill>
                <a:latin typeface="Trebuchet MS"/>
                <a:cs typeface="Trebuchet MS"/>
              </a:rPr>
              <a:t>Συνεργασία</a:t>
            </a:r>
            <a:r>
              <a:rPr sz="2000" spc="-215" dirty="0">
                <a:solidFill>
                  <a:srgbClr val="FFFFFF"/>
                </a:solidFill>
                <a:latin typeface="Trebuchet MS"/>
                <a:cs typeface="Trebuchet MS"/>
              </a:rPr>
              <a:t> </a:t>
            </a:r>
            <a:r>
              <a:rPr sz="2000" spc="-40" dirty="0">
                <a:solidFill>
                  <a:srgbClr val="FFFFFF"/>
                </a:solidFill>
                <a:latin typeface="Trebuchet MS"/>
                <a:cs typeface="Trebuchet MS"/>
              </a:rPr>
              <a:t>στην</a:t>
            </a:r>
            <a:r>
              <a:rPr sz="2000" spc="-170" dirty="0">
                <a:solidFill>
                  <a:srgbClr val="FFFFFF"/>
                </a:solidFill>
                <a:latin typeface="Trebuchet MS"/>
                <a:cs typeface="Trebuchet MS"/>
              </a:rPr>
              <a:t> </a:t>
            </a:r>
            <a:r>
              <a:rPr sz="2000" spc="-30" dirty="0">
                <a:solidFill>
                  <a:srgbClr val="FFFFFF"/>
                </a:solidFill>
                <a:latin typeface="Trebuchet MS"/>
                <a:cs typeface="Trebuchet MS"/>
              </a:rPr>
              <a:t>εφαρμογή</a:t>
            </a:r>
            <a:r>
              <a:rPr sz="2000" spc="-185" dirty="0">
                <a:solidFill>
                  <a:srgbClr val="FFFFFF"/>
                </a:solidFill>
                <a:latin typeface="Trebuchet MS"/>
                <a:cs typeface="Trebuchet MS"/>
              </a:rPr>
              <a:t> </a:t>
            </a:r>
            <a:r>
              <a:rPr sz="2000" spc="-65" dirty="0">
                <a:solidFill>
                  <a:srgbClr val="FFFFFF"/>
                </a:solidFill>
                <a:latin typeface="Trebuchet MS"/>
                <a:cs typeface="Trebuchet MS"/>
              </a:rPr>
              <a:t>και</a:t>
            </a:r>
            <a:r>
              <a:rPr sz="2000" spc="-170" dirty="0">
                <a:solidFill>
                  <a:srgbClr val="FFFFFF"/>
                </a:solidFill>
                <a:latin typeface="Trebuchet MS"/>
                <a:cs typeface="Trebuchet MS"/>
              </a:rPr>
              <a:t> </a:t>
            </a:r>
            <a:r>
              <a:rPr sz="2000" spc="-10" dirty="0">
                <a:solidFill>
                  <a:srgbClr val="FFFFFF"/>
                </a:solidFill>
                <a:latin typeface="Trebuchet MS"/>
                <a:cs typeface="Trebuchet MS"/>
              </a:rPr>
              <a:t>ερμηνεία</a:t>
            </a:r>
            <a:r>
              <a:rPr sz="2000" spc="-200" dirty="0">
                <a:solidFill>
                  <a:srgbClr val="FFFFFF"/>
                </a:solidFill>
                <a:latin typeface="Trebuchet MS"/>
                <a:cs typeface="Trebuchet MS"/>
              </a:rPr>
              <a:t> </a:t>
            </a:r>
            <a:r>
              <a:rPr sz="2000" dirty="0">
                <a:solidFill>
                  <a:srgbClr val="FFFFFF"/>
                </a:solidFill>
                <a:latin typeface="Trebuchet MS"/>
                <a:cs typeface="Trebuchet MS"/>
              </a:rPr>
              <a:t>επίσημων</a:t>
            </a:r>
            <a:r>
              <a:rPr sz="2000" spc="-204" dirty="0">
                <a:solidFill>
                  <a:srgbClr val="FFFFFF"/>
                </a:solidFill>
                <a:latin typeface="Trebuchet MS"/>
                <a:cs typeface="Trebuchet MS"/>
              </a:rPr>
              <a:t> </a:t>
            </a:r>
            <a:r>
              <a:rPr sz="2000" spc="-25" dirty="0">
                <a:solidFill>
                  <a:srgbClr val="FFFFFF"/>
                </a:solidFill>
                <a:latin typeface="Trebuchet MS"/>
                <a:cs typeface="Trebuchet MS"/>
              </a:rPr>
              <a:t>και </a:t>
            </a:r>
            <a:r>
              <a:rPr sz="2000" spc="-20" dirty="0">
                <a:solidFill>
                  <a:srgbClr val="FFFFFF"/>
                </a:solidFill>
                <a:latin typeface="Trebuchet MS"/>
                <a:cs typeface="Trebuchet MS"/>
              </a:rPr>
              <a:t>ανεπίσημων</a:t>
            </a:r>
            <a:r>
              <a:rPr sz="2000" spc="-170" dirty="0">
                <a:solidFill>
                  <a:srgbClr val="FFFFFF"/>
                </a:solidFill>
                <a:latin typeface="Trebuchet MS"/>
                <a:cs typeface="Trebuchet MS"/>
              </a:rPr>
              <a:t> </a:t>
            </a:r>
            <a:r>
              <a:rPr sz="2000" spc="-50" dirty="0">
                <a:solidFill>
                  <a:srgbClr val="FFFFFF"/>
                </a:solidFill>
                <a:latin typeface="Trebuchet MS"/>
                <a:cs typeface="Trebuchet MS"/>
              </a:rPr>
              <a:t>αξιολογήσεων</a:t>
            </a:r>
            <a:r>
              <a:rPr sz="2000" spc="-180" dirty="0">
                <a:solidFill>
                  <a:srgbClr val="FFFFFF"/>
                </a:solidFill>
                <a:latin typeface="Trebuchet MS"/>
                <a:cs typeface="Trebuchet MS"/>
              </a:rPr>
              <a:t> </a:t>
            </a:r>
            <a:r>
              <a:rPr sz="2000" dirty="0">
                <a:solidFill>
                  <a:srgbClr val="FFFFFF"/>
                </a:solidFill>
                <a:latin typeface="Trebuchet MS"/>
                <a:cs typeface="Trebuchet MS"/>
              </a:rPr>
              <a:t>με</a:t>
            </a:r>
            <a:r>
              <a:rPr sz="2000" spc="-125" dirty="0">
                <a:solidFill>
                  <a:srgbClr val="FFFFFF"/>
                </a:solidFill>
                <a:latin typeface="Trebuchet MS"/>
                <a:cs typeface="Trebuchet MS"/>
              </a:rPr>
              <a:t> </a:t>
            </a:r>
            <a:r>
              <a:rPr sz="2000" spc="-30" dirty="0">
                <a:solidFill>
                  <a:srgbClr val="FFFFFF"/>
                </a:solidFill>
                <a:latin typeface="Trebuchet MS"/>
                <a:cs typeface="Trebuchet MS"/>
              </a:rPr>
              <a:t>σκοπό</a:t>
            </a:r>
            <a:r>
              <a:rPr sz="2000" spc="-140" dirty="0">
                <a:solidFill>
                  <a:srgbClr val="FFFFFF"/>
                </a:solidFill>
                <a:latin typeface="Trebuchet MS"/>
                <a:cs typeface="Trebuchet MS"/>
              </a:rPr>
              <a:t> </a:t>
            </a:r>
            <a:r>
              <a:rPr sz="2000" spc="-75" dirty="0">
                <a:solidFill>
                  <a:srgbClr val="FFFFFF"/>
                </a:solidFill>
                <a:latin typeface="Trebuchet MS"/>
                <a:cs typeface="Trebuchet MS"/>
              </a:rPr>
              <a:t>να</a:t>
            </a:r>
            <a:r>
              <a:rPr sz="2000" spc="-140" dirty="0">
                <a:solidFill>
                  <a:srgbClr val="FFFFFF"/>
                </a:solidFill>
                <a:latin typeface="Trebuchet MS"/>
                <a:cs typeface="Trebuchet MS"/>
              </a:rPr>
              <a:t> </a:t>
            </a:r>
            <a:r>
              <a:rPr sz="2000" spc="-25" dirty="0">
                <a:solidFill>
                  <a:srgbClr val="FFFFFF"/>
                </a:solidFill>
                <a:latin typeface="Trebuchet MS"/>
                <a:cs typeface="Trebuchet MS"/>
              </a:rPr>
              <a:t>βοηθήσουν</a:t>
            </a:r>
            <a:r>
              <a:rPr sz="2000" spc="-155" dirty="0">
                <a:solidFill>
                  <a:srgbClr val="FFFFFF"/>
                </a:solidFill>
                <a:latin typeface="Trebuchet MS"/>
                <a:cs typeface="Trebuchet MS"/>
              </a:rPr>
              <a:t> </a:t>
            </a:r>
            <a:r>
              <a:rPr sz="2000" spc="-20" dirty="0">
                <a:solidFill>
                  <a:srgbClr val="FFFFFF"/>
                </a:solidFill>
                <a:latin typeface="Trebuchet MS"/>
                <a:cs typeface="Trebuchet MS"/>
              </a:rPr>
              <a:t>τους </a:t>
            </a:r>
            <a:r>
              <a:rPr sz="2000" spc="-10" dirty="0">
                <a:solidFill>
                  <a:srgbClr val="FFFFFF"/>
                </a:solidFill>
                <a:latin typeface="Trebuchet MS"/>
                <a:cs typeface="Trebuchet MS"/>
              </a:rPr>
              <a:t>συμβουλευόμενους</a:t>
            </a:r>
            <a:r>
              <a:rPr sz="2000" spc="-185" dirty="0">
                <a:solidFill>
                  <a:srgbClr val="FFFFFF"/>
                </a:solidFill>
                <a:latin typeface="Trebuchet MS"/>
                <a:cs typeface="Trebuchet MS"/>
              </a:rPr>
              <a:t> </a:t>
            </a:r>
            <a:r>
              <a:rPr sz="2000" spc="-75" dirty="0">
                <a:solidFill>
                  <a:srgbClr val="FFFFFF"/>
                </a:solidFill>
                <a:latin typeface="Trebuchet MS"/>
                <a:cs typeface="Trebuchet MS"/>
              </a:rPr>
              <a:t>να</a:t>
            </a:r>
            <a:r>
              <a:rPr sz="2000" spc="-165" dirty="0">
                <a:solidFill>
                  <a:srgbClr val="FFFFFF"/>
                </a:solidFill>
                <a:latin typeface="Trebuchet MS"/>
                <a:cs typeface="Trebuchet MS"/>
              </a:rPr>
              <a:t> </a:t>
            </a:r>
            <a:r>
              <a:rPr sz="2000" spc="-35" dirty="0">
                <a:solidFill>
                  <a:srgbClr val="FFFFFF"/>
                </a:solidFill>
                <a:latin typeface="Trebuchet MS"/>
                <a:cs typeface="Trebuchet MS"/>
              </a:rPr>
              <a:t>ξεκαθαρίσουν</a:t>
            </a:r>
            <a:r>
              <a:rPr sz="2000" spc="-190" dirty="0">
                <a:solidFill>
                  <a:srgbClr val="FFFFFF"/>
                </a:solidFill>
                <a:latin typeface="Trebuchet MS"/>
                <a:cs typeface="Trebuchet MS"/>
              </a:rPr>
              <a:t> </a:t>
            </a:r>
            <a:r>
              <a:rPr sz="2000" spc="-65" dirty="0">
                <a:solidFill>
                  <a:srgbClr val="FFFFFF"/>
                </a:solidFill>
                <a:latin typeface="Trebuchet MS"/>
                <a:cs typeface="Trebuchet MS"/>
              </a:rPr>
              <a:t>και</a:t>
            </a:r>
            <a:r>
              <a:rPr sz="2000" spc="-150" dirty="0">
                <a:solidFill>
                  <a:srgbClr val="FFFFFF"/>
                </a:solidFill>
                <a:latin typeface="Trebuchet MS"/>
                <a:cs typeface="Trebuchet MS"/>
              </a:rPr>
              <a:t> </a:t>
            </a:r>
            <a:r>
              <a:rPr sz="2000" spc="-25" dirty="0">
                <a:solidFill>
                  <a:srgbClr val="FFFFFF"/>
                </a:solidFill>
                <a:latin typeface="Trebuchet MS"/>
                <a:cs typeface="Trebuchet MS"/>
              </a:rPr>
              <a:t>να</a:t>
            </a:r>
            <a:endParaRPr sz="2000">
              <a:latin typeface="Trebuchet MS"/>
              <a:cs typeface="Trebuchet MS"/>
            </a:endParaRPr>
          </a:p>
          <a:p>
            <a:pPr marL="12700" marR="104139">
              <a:lnSpc>
                <a:spcPts val="2200"/>
              </a:lnSpc>
              <a:spcBef>
                <a:spcPts val="40"/>
              </a:spcBef>
            </a:pPr>
            <a:r>
              <a:rPr sz="2000" spc="-20" dirty="0">
                <a:solidFill>
                  <a:srgbClr val="FFFFFF"/>
                </a:solidFill>
                <a:latin typeface="Trebuchet MS"/>
                <a:cs typeface="Trebuchet MS"/>
              </a:rPr>
              <a:t>προσδιορίσουν</a:t>
            </a:r>
            <a:r>
              <a:rPr sz="2000" spc="-170" dirty="0">
                <a:solidFill>
                  <a:srgbClr val="FFFFFF"/>
                </a:solidFill>
                <a:latin typeface="Trebuchet MS"/>
                <a:cs typeface="Trebuchet MS"/>
              </a:rPr>
              <a:t> </a:t>
            </a:r>
            <a:r>
              <a:rPr sz="2000" spc="-50" dirty="0">
                <a:solidFill>
                  <a:srgbClr val="FFFFFF"/>
                </a:solidFill>
                <a:latin typeface="Trebuchet MS"/>
                <a:cs typeface="Trebuchet MS"/>
              </a:rPr>
              <a:t>τα</a:t>
            </a:r>
            <a:r>
              <a:rPr sz="2000" spc="-145" dirty="0">
                <a:solidFill>
                  <a:srgbClr val="FFFFFF"/>
                </a:solidFill>
                <a:latin typeface="Trebuchet MS"/>
                <a:cs typeface="Trebuchet MS"/>
              </a:rPr>
              <a:t> </a:t>
            </a:r>
            <a:r>
              <a:rPr sz="2000" spc="-50" dirty="0">
                <a:solidFill>
                  <a:srgbClr val="FFFFFF"/>
                </a:solidFill>
                <a:latin typeface="Trebuchet MS"/>
                <a:cs typeface="Trebuchet MS"/>
              </a:rPr>
              <a:t>χαρακτηριστικά</a:t>
            </a:r>
            <a:r>
              <a:rPr sz="2000" spc="-180" dirty="0">
                <a:solidFill>
                  <a:srgbClr val="FFFFFF"/>
                </a:solidFill>
                <a:latin typeface="Trebuchet MS"/>
                <a:cs typeface="Trebuchet MS"/>
              </a:rPr>
              <a:t> </a:t>
            </a:r>
            <a:r>
              <a:rPr sz="2000" spc="-35" dirty="0">
                <a:solidFill>
                  <a:srgbClr val="FFFFFF"/>
                </a:solidFill>
                <a:latin typeface="Trebuchet MS"/>
                <a:cs typeface="Trebuchet MS"/>
              </a:rPr>
              <a:t>της</a:t>
            </a:r>
            <a:r>
              <a:rPr sz="2000" spc="-130" dirty="0">
                <a:solidFill>
                  <a:srgbClr val="FFFFFF"/>
                </a:solidFill>
                <a:latin typeface="Trebuchet MS"/>
                <a:cs typeface="Trebuchet MS"/>
              </a:rPr>
              <a:t> </a:t>
            </a:r>
            <a:r>
              <a:rPr sz="2000" spc="-10" dirty="0">
                <a:solidFill>
                  <a:srgbClr val="FFFFFF"/>
                </a:solidFill>
                <a:latin typeface="Trebuchet MS"/>
                <a:cs typeface="Trebuchet MS"/>
              </a:rPr>
              <a:t>προσωπικότητάς </a:t>
            </a:r>
            <a:r>
              <a:rPr sz="2000" spc="-20" dirty="0">
                <a:solidFill>
                  <a:srgbClr val="FFFFFF"/>
                </a:solidFill>
                <a:latin typeface="Trebuchet MS"/>
                <a:cs typeface="Trebuchet MS"/>
              </a:rPr>
              <a:t>τους</a:t>
            </a:r>
            <a:endParaRPr sz="2000">
              <a:latin typeface="Trebuchet MS"/>
              <a:cs typeface="Trebuchet MS"/>
            </a:endParaRPr>
          </a:p>
        </p:txBody>
      </p:sp>
      <p:pic>
        <p:nvPicPr>
          <p:cNvPr id="6" name="object 6"/>
          <p:cNvPicPr/>
          <p:nvPr/>
        </p:nvPicPr>
        <p:blipFill>
          <a:blip r:embed="rId4" cstate="print"/>
          <a:stretch>
            <a:fillRect/>
          </a:stretch>
        </p:blipFill>
        <p:spPr>
          <a:xfrm>
            <a:off x="4904994" y="2611627"/>
            <a:ext cx="6666864" cy="1731518"/>
          </a:xfrm>
          <a:prstGeom prst="rect">
            <a:avLst/>
          </a:prstGeom>
        </p:spPr>
      </p:pic>
      <p:sp>
        <p:nvSpPr>
          <p:cNvPr id="7" name="object 7"/>
          <p:cNvSpPr txBox="1"/>
          <p:nvPr/>
        </p:nvSpPr>
        <p:spPr>
          <a:xfrm>
            <a:off x="5053710" y="3139262"/>
            <a:ext cx="5200015" cy="612140"/>
          </a:xfrm>
          <a:prstGeom prst="rect">
            <a:avLst/>
          </a:prstGeom>
        </p:spPr>
        <p:txBody>
          <a:bodyPr vert="horz" wrap="square" lIns="0" tIns="13335" rIns="0" bIns="0" rtlCol="0">
            <a:spAutoFit/>
          </a:bodyPr>
          <a:lstStyle/>
          <a:p>
            <a:pPr marL="12700">
              <a:lnSpc>
                <a:spcPts val="2305"/>
              </a:lnSpc>
              <a:spcBef>
                <a:spcPts val="105"/>
              </a:spcBef>
            </a:pPr>
            <a:r>
              <a:rPr sz="2000" spc="-10" dirty="0">
                <a:solidFill>
                  <a:srgbClr val="FFFFFF"/>
                </a:solidFill>
                <a:latin typeface="Trebuchet MS"/>
                <a:cs typeface="Trebuchet MS"/>
              </a:rPr>
              <a:t>Παρότρυνση</a:t>
            </a:r>
            <a:r>
              <a:rPr sz="2000" spc="-160" dirty="0">
                <a:solidFill>
                  <a:srgbClr val="FFFFFF"/>
                </a:solidFill>
                <a:latin typeface="Trebuchet MS"/>
                <a:cs typeface="Trebuchet MS"/>
              </a:rPr>
              <a:t> </a:t>
            </a:r>
            <a:r>
              <a:rPr sz="2000" spc="-90" dirty="0">
                <a:solidFill>
                  <a:srgbClr val="FFFFFF"/>
                </a:solidFill>
                <a:latin typeface="Trebuchet MS"/>
                <a:cs typeface="Trebuchet MS"/>
              </a:rPr>
              <a:t>για</a:t>
            </a:r>
            <a:r>
              <a:rPr sz="2000" spc="-145" dirty="0">
                <a:solidFill>
                  <a:srgbClr val="FFFFFF"/>
                </a:solidFill>
                <a:latin typeface="Trebuchet MS"/>
                <a:cs typeface="Trebuchet MS"/>
              </a:rPr>
              <a:t> </a:t>
            </a:r>
            <a:r>
              <a:rPr sz="2000" spc="-25" dirty="0">
                <a:solidFill>
                  <a:srgbClr val="FFFFFF"/>
                </a:solidFill>
                <a:latin typeface="Trebuchet MS"/>
                <a:cs typeface="Trebuchet MS"/>
              </a:rPr>
              <a:t>διερευνητικές</a:t>
            </a:r>
            <a:r>
              <a:rPr sz="2000" spc="-180" dirty="0">
                <a:solidFill>
                  <a:srgbClr val="FFFFFF"/>
                </a:solidFill>
                <a:latin typeface="Trebuchet MS"/>
                <a:cs typeface="Trebuchet MS"/>
              </a:rPr>
              <a:t> </a:t>
            </a:r>
            <a:r>
              <a:rPr sz="2000" spc="-10" dirty="0">
                <a:solidFill>
                  <a:srgbClr val="FFFFFF"/>
                </a:solidFill>
                <a:latin typeface="Trebuchet MS"/>
                <a:cs typeface="Trebuchet MS"/>
              </a:rPr>
              <a:t>δραστηριότητες</a:t>
            </a:r>
            <a:endParaRPr sz="2000">
              <a:latin typeface="Trebuchet MS"/>
              <a:cs typeface="Trebuchet MS"/>
            </a:endParaRPr>
          </a:p>
          <a:p>
            <a:pPr marL="12700">
              <a:lnSpc>
                <a:spcPts val="2305"/>
              </a:lnSpc>
            </a:pPr>
            <a:r>
              <a:rPr sz="2000" spc="-20" dirty="0">
                <a:solidFill>
                  <a:srgbClr val="FFFFFF"/>
                </a:solidFill>
                <a:latin typeface="Trebuchet MS"/>
                <a:cs typeface="Trebuchet MS"/>
              </a:rPr>
              <a:t>βασισμένες</a:t>
            </a:r>
            <a:r>
              <a:rPr sz="2000" spc="-185" dirty="0">
                <a:solidFill>
                  <a:srgbClr val="FFFFFF"/>
                </a:solidFill>
                <a:latin typeface="Trebuchet MS"/>
                <a:cs typeface="Trebuchet MS"/>
              </a:rPr>
              <a:t> </a:t>
            </a:r>
            <a:r>
              <a:rPr sz="2000" spc="-40" dirty="0">
                <a:solidFill>
                  <a:srgbClr val="FFFFFF"/>
                </a:solidFill>
                <a:latin typeface="Trebuchet MS"/>
                <a:cs typeface="Trebuchet MS"/>
              </a:rPr>
              <a:t>στην</a:t>
            </a:r>
            <a:r>
              <a:rPr sz="2000" spc="-145" dirty="0">
                <a:solidFill>
                  <a:srgbClr val="FFFFFF"/>
                </a:solidFill>
                <a:latin typeface="Trebuchet MS"/>
                <a:cs typeface="Trebuchet MS"/>
              </a:rPr>
              <a:t> </a:t>
            </a:r>
            <a:r>
              <a:rPr sz="2000" spc="-10" dirty="0">
                <a:solidFill>
                  <a:srgbClr val="FFFFFF"/>
                </a:solidFill>
                <a:latin typeface="Trebuchet MS"/>
                <a:cs typeface="Trebuchet MS"/>
              </a:rPr>
              <a:t>εμπειρία</a:t>
            </a:r>
            <a:endParaRPr sz="2000">
              <a:latin typeface="Trebuchet MS"/>
              <a:cs typeface="Trebuchet MS"/>
            </a:endParaRPr>
          </a:p>
        </p:txBody>
      </p:sp>
      <p:pic>
        <p:nvPicPr>
          <p:cNvPr id="8" name="object 8"/>
          <p:cNvPicPr/>
          <p:nvPr/>
        </p:nvPicPr>
        <p:blipFill>
          <a:blip r:embed="rId5" cstate="print"/>
          <a:stretch>
            <a:fillRect/>
          </a:stretch>
        </p:blipFill>
        <p:spPr>
          <a:xfrm>
            <a:off x="4904994" y="4400803"/>
            <a:ext cx="6666864" cy="1731594"/>
          </a:xfrm>
          <a:prstGeom prst="rect">
            <a:avLst/>
          </a:prstGeom>
        </p:spPr>
      </p:pic>
      <p:sp>
        <p:nvSpPr>
          <p:cNvPr id="9" name="object 9"/>
          <p:cNvSpPr txBox="1"/>
          <p:nvPr/>
        </p:nvSpPr>
        <p:spPr>
          <a:xfrm>
            <a:off x="5053710" y="4929377"/>
            <a:ext cx="5614035" cy="611505"/>
          </a:xfrm>
          <a:prstGeom prst="rect">
            <a:avLst/>
          </a:prstGeom>
        </p:spPr>
        <p:txBody>
          <a:bodyPr vert="horz" wrap="square" lIns="0" tIns="42545" rIns="0" bIns="0" rtlCol="0">
            <a:spAutoFit/>
          </a:bodyPr>
          <a:lstStyle/>
          <a:p>
            <a:pPr marL="12700" marR="5080">
              <a:lnSpc>
                <a:spcPts val="2210"/>
              </a:lnSpc>
              <a:spcBef>
                <a:spcPts val="335"/>
              </a:spcBef>
            </a:pPr>
            <a:r>
              <a:rPr sz="2000" spc="-10" dirty="0">
                <a:solidFill>
                  <a:srgbClr val="FFFFFF"/>
                </a:solidFill>
                <a:latin typeface="Trebuchet MS"/>
                <a:cs typeface="Trebuchet MS"/>
              </a:rPr>
              <a:t>Χρήση</a:t>
            </a:r>
            <a:r>
              <a:rPr sz="2000" spc="-185" dirty="0">
                <a:solidFill>
                  <a:srgbClr val="FFFFFF"/>
                </a:solidFill>
                <a:latin typeface="Trebuchet MS"/>
                <a:cs typeface="Trebuchet MS"/>
              </a:rPr>
              <a:t> </a:t>
            </a:r>
            <a:r>
              <a:rPr sz="2000" spc="-10" dirty="0">
                <a:solidFill>
                  <a:srgbClr val="FFFFFF"/>
                </a:solidFill>
                <a:latin typeface="Trebuchet MS"/>
                <a:cs typeface="Trebuchet MS"/>
              </a:rPr>
              <a:t>συστημάτων</a:t>
            </a:r>
            <a:r>
              <a:rPr sz="2000" spc="-200" dirty="0">
                <a:solidFill>
                  <a:srgbClr val="FFFFFF"/>
                </a:solidFill>
                <a:latin typeface="Trebuchet MS"/>
                <a:cs typeface="Trebuchet MS"/>
              </a:rPr>
              <a:t> </a:t>
            </a:r>
            <a:r>
              <a:rPr sz="2000" dirty="0">
                <a:solidFill>
                  <a:srgbClr val="FFFFFF"/>
                </a:solidFill>
                <a:latin typeface="Trebuchet MS"/>
                <a:cs typeface="Trebuchet MS"/>
              </a:rPr>
              <a:t>σχεδιασμού</a:t>
            </a:r>
            <a:r>
              <a:rPr sz="2000" spc="-210" dirty="0">
                <a:solidFill>
                  <a:srgbClr val="FFFFFF"/>
                </a:solidFill>
                <a:latin typeface="Trebuchet MS"/>
                <a:cs typeface="Trebuchet MS"/>
              </a:rPr>
              <a:t> </a:t>
            </a:r>
            <a:r>
              <a:rPr sz="2000" spc="-20" dirty="0">
                <a:solidFill>
                  <a:srgbClr val="FFFFFF"/>
                </a:solidFill>
                <a:latin typeface="Trebuchet MS"/>
                <a:cs typeface="Trebuchet MS"/>
              </a:rPr>
              <a:t>σταδιοδρομίας</a:t>
            </a:r>
            <a:r>
              <a:rPr sz="2000" spc="-210" dirty="0">
                <a:solidFill>
                  <a:srgbClr val="FFFFFF"/>
                </a:solidFill>
                <a:latin typeface="Trebuchet MS"/>
                <a:cs typeface="Trebuchet MS"/>
              </a:rPr>
              <a:t> </a:t>
            </a:r>
            <a:r>
              <a:rPr sz="2000" spc="-25" dirty="0">
                <a:solidFill>
                  <a:srgbClr val="FFFFFF"/>
                </a:solidFill>
                <a:latin typeface="Trebuchet MS"/>
                <a:cs typeface="Trebuchet MS"/>
              </a:rPr>
              <a:t>και </a:t>
            </a:r>
            <a:r>
              <a:rPr sz="2000" spc="-60" dirty="0">
                <a:solidFill>
                  <a:srgbClr val="FFFFFF"/>
                </a:solidFill>
                <a:latin typeface="Trebuchet MS"/>
                <a:cs typeface="Trebuchet MS"/>
              </a:rPr>
              <a:t>επαγγελματικής</a:t>
            </a:r>
            <a:r>
              <a:rPr sz="2000" spc="-170" dirty="0">
                <a:solidFill>
                  <a:srgbClr val="FFFFFF"/>
                </a:solidFill>
                <a:latin typeface="Trebuchet MS"/>
                <a:cs typeface="Trebuchet MS"/>
              </a:rPr>
              <a:t> </a:t>
            </a:r>
            <a:r>
              <a:rPr sz="2000" spc="-10" dirty="0">
                <a:solidFill>
                  <a:srgbClr val="FFFFFF"/>
                </a:solidFill>
                <a:latin typeface="Trebuchet MS"/>
                <a:cs typeface="Trebuchet MS"/>
              </a:rPr>
              <a:t>πληροφόρησης</a:t>
            </a:r>
            <a:endParaRPr sz="20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902"/>
            <a:ext cx="11647677" cy="5698331"/>
          </a:xfrm>
          <a:prstGeom prst="rect">
            <a:avLst/>
          </a:prstGeom>
        </p:spPr>
      </p:pic>
      <p:sp>
        <p:nvSpPr>
          <p:cNvPr id="3" name="object 3"/>
          <p:cNvSpPr txBox="1">
            <a:spLocks noGrp="1"/>
          </p:cNvSpPr>
          <p:nvPr>
            <p:ph type="title"/>
          </p:nvPr>
        </p:nvSpPr>
        <p:spPr>
          <a:xfrm>
            <a:off x="916939" y="644397"/>
            <a:ext cx="2974975" cy="1492885"/>
          </a:xfrm>
          <a:prstGeom prst="rect">
            <a:avLst/>
          </a:prstGeom>
        </p:spPr>
        <p:txBody>
          <a:bodyPr vert="horz" wrap="square" lIns="0" tIns="52705" rIns="0" bIns="0" rtlCol="0">
            <a:spAutoFit/>
          </a:bodyPr>
          <a:lstStyle/>
          <a:p>
            <a:pPr marL="12700" marR="5080" algn="just">
              <a:lnSpc>
                <a:spcPct val="90000"/>
              </a:lnSpc>
              <a:spcBef>
                <a:spcPts val="415"/>
              </a:spcBef>
            </a:pPr>
            <a:r>
              <a:rPr sz="2600" spc="-130" dirty="0"/>
              <a:t>Δραστηριότητες</a:t>
            </a:r>
            <a:r>
              <a:rPr sz="2600" spc="-60" dirty="0"/>
              <a:t> </a:t>
            </a:r>
            <a:r>
              <a:rPr sz="2600" spc="-210" dirty="0"/>
              <a:t>με</a:t>
            </a:r>
            <a:r>
              <a:rPr sz="2600" spc="10" dirty="0"/>
              <a:t> </a:t>
            </a:r>
            <a:r>
              <a:rPr sz="2600" spc="-55" dirty="0"/>
              <a:t>τις </a:t>
            </a:r>
            <a:r>
              <a:rPr sz="2600" spc="-135" dirty="0"/>
              <a:t>οποίες</a:t>
            </a:r>
            <a:r>
              <a:rPr sz="2600" spc="-5" dirty="0"/>
              <a:t> </a:t>
            </a:r>
            <a:r>
              <a:rPr sz="2600" spc="-160" dirty="0"/>
              <a:t>ασχολούνται</a:t>
            </a:r>
            <a:r>
              <a:rPr sz="2600" spc="-20" dirty="0"/>
              <a:t> </a:t>
            </a:r>
            <a:r>
              <a:rPr sz="2600" spc="-55" dirty="0"/>
              <a:t>οι </a:t>
            </a:r>
            <a:r>
              <a:rPr sz="2600" spc="-20" dirty="0"/>
              <a:t>Σύμβουλοι</a:t>
            </a:r>
            <a:endParaRPr sz="2600"/>
          </a:p>
          <a:p>
            <a:pPr marL="12700">
              <a:lnSpc>
                <a:spcPts val="2810"/>
              </a:lnSpc>
            </a:pPr>
            <a:r>
              <a:rPr sz="2600" spc="-45" dirty="0"/>
              <a:t>Σταδιοδρομίας</a:t>
            </a:r>
            <a:endParaRPr sz="2600"/>
          </a:p>
        </p:txBody>
      </p:sp>
      <p:sp>
        <p:nvSpPr>
          <p:cNvPr id="4" name="object 4"/>
          <p:cNvSpPr txBox="1"/>
          <p:nvPr/>
        </p:nvSpPr>
        <p:spPr>
          <a:xfrm>
            <a:off x="8718931" y="1588770"/>
            <a:ext cx="2098040" cy="1169670"/>
          </a:xfrm>
          <a:prstGeom prst="rect">
            <a:avLst/>
          </a:prstGeom>
        </p:spPr>
        <p:txBody>
          <a:bodyPr vert="horz" wrap="square" lIns="0" tIns="38100" rIns="0" bIns="0" rtlCol="0">
            <a:spAutoFit/>
          </a:bodyPr>
          <a:lstStyle/>
          <a:p>
            <a:pPr marL="182880" marR="18415" indent="-155575">
              <a:lnSpc>
                <a:spcPct val="91700"/>
              </a:lnSpc>
              <a:spcBef>
                <a:spcPts val="300"/>
              </a:spcBef>
            </a:pPr>
            <a:r>
              <a:rPr sz="2000" spc="-10" dirty="0">
                <a:solidFill>
                  <a:srgbClr val="FFFFFF"/>
                </a:solidFill>
                <a:latin typeface="Trebuchet MS"/>
                <a:cs typeface="Trebuchet MS"/>
              </a:rPr>
              <a:t>Παροχή</a:t>
            </a:r>
            <a:r>
              <a:rPr sz="2000" spc="-185" dirty="0">
                <a:solidFill>
                  <a:srgbClr val="FFFFFF"/>
                </a:solidFill>
                <a:latin typeface="Trebuchet MS"/>
                <a:cs typeface="Trebuchet MS"/>
              </a:rPr>
              <a:t> </a:t>
            </a:r>
            <a:r>
              <a:rPr sz="2000" spc="-20" dirty="0">
                <a:solidFill>
                  <a:srgbClr val="FFFFFF"/>
                </a:solidFill>
                <a:latin typeface="Trebuchet MS"/>
                <a:cs typeface="Trebuchet MS"/>
              </a:rPr>
              <a:t>ευκαιριών </a:t>
            </a:r>
            <a:r>
              <a:rPr sz="2000" spc="-90" dirty="0">
                <a:solidFill>
                  <a:srgbClr val="FFFFFF"/>
                </a:solidFill>
                <a:latin typeface="Trebuchet MS"/>
                <a:cs typeface="Trebuchet MS"/>
              </a:rPr>
              <a:t>για</a:t>
            </a:r>
            <a:r>
              <a:rPr sz="2000" spc="-190" dirty="0">
                <a:solidFill>
                  <a:srgbClr val="FFFFFF"/>
                </a:solidFill>
                <a:latin typeface="Trebuchet MS"/>
                <a:cs typeface="Trebuchet MS"/>
              </a:rPr>
              <a:t> </a:t>
            </a:r>
            <a:r>
              <a:rPr sz="2000" spc="-30" dirty="0">
                <a:solidFill>
                  <a:srgbClr val="FFFFFF"/>
                </a:solidFill>
                <a:latin typeface="Trebuchet MS"/>
                <a:cs typeface="Trebuchet MS"/>
              </a:rPr>
              <a:t>τη</a:t>
            </a:r>
            <a:r>
              <a:rPr sz="2000" spc="-195" dirty="0">
                <a:solidFill>
                  <a:srgbClr val="FFFFFF"/>
                </a:solidFill>
                <a:latin typeface="Trebuchet MS"/>
                <a:cs typeface="Trebuchet MS"/>
              </a:rPr>
              <a:t> </a:t>
            </a:r>
            <a:r>
              <a:rPr sz="2000" spc="-10" dirty="0">
                <a:solidFill>
                  <a:srgbClr val="FFFFFF"/>
                </a:solidFill>
                <a:latin typeface="Trebuchet MS"/>
                <a:cs typeface="Trebuchet MS"/>
              </a:rPr>
              <a:t>βελτίωση </a:t>
            </a:r>
            <a:r>
              <a:rPr sz="2000" spc="-35" dirty="0">
                <a:solidFill>
                  <a:srgbClr val="FFFFFF"/>
                </a:solidFill>
                <a:latin typeface="Trebuchet MS"/>
                <a:cs typeface="Trebuchet MS"/>
              </a:rPr>
              <a:t>των</a:t>
            </a:r>
            <a:r>
              <a:rPr sz="2000" spc="-190" dirty="0">
                <a:solidFill>
                  <a:srgbClr val="FFFFFF"/>
                </a:solidFill>
                <a:latin typeface="Trebuchet MS"/>
                <a:cs typeface="Trebuchet MS"/>
              </a:rPr>
              <a:t> </a:t>
            </a:r>
            <a:r>
              <a:rPr sz="2000" spc="-10" dirty="0">
                <a:solidFill>
                  <a:srgbClr val="FFFFFF"/>
                </a:solidFill>
                <a:latin typeface="Trebuchet MS"/>
                <a:cs typeface="Trebuchet MS"/>
              </a:rPr>
              <a:t>δεξιοτήτων</a:t>
            </a:r>
            <a:endParaRPr sz="2000">
              <a:latin typeface="Trebuchet MS"/>
              <a:cs typeface="Trebuchet MS"/>
            </a:endParaRPr>
          </a:p>
          <a:p>
            <a:pPr marL="12700">
              <a:lnSpc>
                <a:spcPts val="2200"/>
              </a:lnSpc>
            </a:pPr>
            <a:r>
              <a:rPr sz="2000" spc="-60" dirty="0">
                <a:solidFill>
                  <a:srgbClr val="FFFFFF"/>
                </a:solidFill>
                <a:latin typeface="Trebuchet MS"/>
                <a:cs typeface="Trebuchet MS"/>
              </a:rPr>
              <a:t>λήψης</a:t>
            </a:r>
            <a:r>
              <a:rPr sz="2000" spc="-170" dirty="0">
                <a:solidFill>
                  <a:srgbClr val="FFFFFF"/>
                </a:solidFill>
                <a:latin typeface="Trebuchet MS"/>
                <a:cs typeface="Trebuchet MS"/>
              </a:rPr>
              <a:t> </a:t>
            </a:r>
            <a:r>
              <a:rPr sz="2000" spc="-10" dirty="0">
                <a:solidFill>
                  <a:srgbClr val="FFFFFF"/>
                </a:solidFill>
                <a:latin typeface="Trebuchet MS"/>
                <a:cs typeface="Trebuchet MS"/>
              </a:rPr>
              <a:t>αποφάσεων</a:t>
            </a:r>
            <a:endParaRPr sz="2000">
              <a:latin typeface="Trebuchet MS"/>
              <a:cs typeface="Trebuchet MS"/>
            </a:endParaRPr>
          </a:p>
        </p:txBody>
      </p:sp>
      <p:sp>
        <p:nvSpPr>
          <p:cNvPr id="5" name="object 5"/>
          <p:cNvSpPr txBox="1"/>
          <p:nvPr/>
        </p:nvSpPr>
        <p:spPr>
          <a:xfrm>
            <a:off x="6846569" y="4166361"/>
            <a:ext cx="2961640" cy="890269"/>
          </a:xfrm>
          <a:prstGeom prst="rect">
            <a:avLst/>
          </a:prstGeom>
        </p:spPr>
        <p:txBody>
          <a:bodyPr vert="horz" wrap="square" lIns="0" tIns="38100" rIns="0" bIns="0" rtlCol="0">
            <a:spAutoFit/>
          </a:bodyPr>
          <a:lstStyle/>
          <a:p>
            <a:pPr marL="12700" marR="5080" algn="ctr">
              <a:lnSpc>
                <a:spcPct val="91700"/>
              </a:lnSpc>
              <a:spcBef>
                <a:spcPts val="300"/>
              </a:spcBef>
            </a:pPr>
            <a:r>
              <a:rPr sz="2000" spc="-40" dirty="0">
                <a:solidFill>
                  <a:srgbClr val="FFFFFF"/>
                </a:solidFill>
                <a:latin typeface="Trebuchet MS"/>
                <a:cs typeface="Trebuchet MS"/>
              </a:rPr>
              <a:t>Υποστήριξη</a:t>
            </a:r>
            <a:r>
              <a:rPr sz="2000" spc="-190" dirty="0">
                <a:solidFill>
                  <a:srgbClr val="FFFFFF"/>
                </a:solidFill>
                <a:latin typeface="Trebuchet MS"/>
                <a:cs typeface="Trebuchet MS"/>
              </a:rPr>
              <a:t> </a:t>
            </a:r>
            <a:r>
              <a:rPr sz="2000" spc="-40" dirty="0">
                <a:solidFill>
                  <a:srgbClr val="FFFFFF"/>
                </a:solidFill>
                <a:latin typeface="Trebuchet MS"/>
                <a:cs typeface="Trebuchet MS"/>
              </a:rPr>
              <a:t>στην</a:t>
            </a:r>
            <a:r>
              <a:rPr sz="2000" spc="-150" dirty="0">
                <a:solidFill>
                  <a:srgbClr val="FFFFFF"/>
                </a:solidFill>
                <a:latin typeface="Trebuchet MS"/>
                <a:cs typeface="Trebuchet MS"/>
              </a:rPr>
              <a:t> </a:t>
            </a:r>
            <a:r>
              <a:rPr sz="2000" spc="-25" dirty="0">
                <a:solidFill>
                  <a:srgbClr val="FFFFFF"/>
                </a:solidFill>
                <a:latin typeface="Trebuchet MS"/>
                <a:cs typeface="Trebuchet MS"/>
              </a:rPr>
              <a:t>ανάπτυξη </a:t>
            </a:r>
            <a:r>
              <a:rPr sz="2000" spc="-20" dirty="0">
                <a:solidFill>
                  <a:srgbClr val="FFFFFF"/>
                </a:solidFill>
                <a:latin typeface="Trebuchet MS"/>
                <a:cs typeface="Trebuchet MS"/>
              </a:rPr>
              <a:t>εξατομικευμένων</a:t>
            </a:r>
            <a:r>
              <a:rPr sz="2000" spc="-130" dirty="0">
                <a:solidFill>
                  <a:srgbClr val="FFFFFF"/>
                </a:solidFill>
                <a:latin typeface="Trebuchet MS"/>
                <a:cs typeface="Trebuchet MS"/>
              </a:rPr>
              <a:t> </a:t>
            </a:r>
            <a:r>
              <a:rPr sz="2000" spc="-10" dirty="0">
                <a:solidFill>
                  <a:srgbClr val="FFFFFF"/>
                </a:solidFill>
                <a:latin typeface="Trebuchet MS"/>
                <a:cs typeface="Trebuchet MS"/>
              </a:rPr>
              <a:t>σχεδίων δράσης</a:t>
            </a:r>
            <a:endParaRPr sz="2000">
              <a:latin typeface="Trebuchet MS"/>
              <a:cs typeface="Trebuchet MS"/>
            </a:endParaRPr>
          </a:p>
        </p:txBody>
      </p:sp>
      <p:sp>
        <p:nvSpPr>
          <p:cNvPr id="6" name="object 6"/>
          <p:cNvSpPr txBox="1"/>
          <p:nvPr/>
        </p:nvSpPr>
        <p:spPr>
          <a:xfrm>
            <a:off x="5267325" y="1248282"/>
            <a:ext cx="2437765" cy="2005964"/>
          </a:xfrm>
          <a:prstGeom prst="rect">
            <a:avLst/>
          </a:prstGeom>
        </p:spPr>
        <p:txBody>
          <a:bodyPr vert="horz" wrap="square" lIns="0" tIns="38100" rIns="0" bIns="0" rtlCol="0">
            <a:spAutoFit/>
          </a:bodyPr>
          <a:lstStyle/>
          <a:p>
            <a:pPr marL="12700" marR="5080" indent="-3810" algn="ctr">
              <a:lnSpc>
                <a:spcPct val="91700"/>
              </a:lnSpc>
              <a:spcBef>
                <a:spcPts val="300"/>
              </a:spcBef>
            </a:pPr>
            <a:r>
              <a:rPr sz="2000" spc="-50" dirty="0">
                <a:solidFill>
                  <a:srgbClr val="FFFFFF"/>
                </a:solidFill>
                <a:latin typeface="Trebuchet MS"/>
                <a:cs typeface="Trebuchet MS"/>
              </a:rPr>
              <a:t>Διδασκαλία</a:t>
            </a:r>
            <a:r>
              <a:rPr sz="2000" spc="-165" dirty="0">
                <a:solidFill>
                  <a:srgbClr val="FFFFFF"/>
                </a:solidFill>
                <a:latin typeface="Trebuchet MS"/>
                <a:cs typeface="Trebuchet MS"/>
              </a:rPr>
              <a:t> </a:t>
            </a:r>
            <a:r>
              <a:rPr sz="2000" spc="-10" dirty="0">
                <a:solidFill>
                  <a:srgbClr val="FFFFFF"/>
                </a:solidFill>
                <a:latin typeface="Trebuchet MS"/>
                <a:cs typeface="Trebuchet MS"/>
              </a:rPr>
              <a:t>τεχνικών </a:t>
            </a:r>
            <a:r>
              <a:rPr sz="2000" spc="-40" dirty="0">
                <a:solidFill>
                  <a:srgbClr val="FFFFFF"/>
                </a:solidFill>
                <a:latin typeface="Trebuchet MS"/>
                <a:cs typeface="Trebuchet MS"/>
              </a:rPr>
              <a:t>αναζήτησης</a:t>
            </a:r>
            <a:r>
              <a:rPr sz="2000" spc="-130" dirty="0">
                <a:solidFill>
                  <a:srgbClr val="FFFFFF"/>
                </a:solidFill>
                <a:latin typeface="Trebuchet MS"/>
                <a:cs typeface="Trebuchet MS"/>
              </a:rPr>
              <a:t> </a:t>
            </a:r>
            <a:r>
              <a:rPr sz="2000" spc="-50" dirty="0">
                <a:solidFill>
                  <a:srgbClr val="FFFFFF"/>
                </a:solidFill>
                <a:latin typeface="Trebuchet MS"/>
                <a:cs typeface="Trebuchet MS"/>
              </a:rPr>
              <a:t>εργασίας, </a:t>
            </a:r>
            <a:r>
              <a:rPr sz="2000" spc="-30" dirty="0">
                <a:solidFill>
                  <a:srgbClr val="FFFFFF"/>
                </a:solidFill>
                <a:latin typeface="Trebuchet MS"/>
                <a:cs typeface="Trebuchet MS"/>
              </a:rPr>
              <a:t>δεξιοτήτων</a:t>
            </a:r>
            <a:r>
              <a:rPr sz="2000" spc="-190" dirty="0">
                <a:solidFill>
                  <a:srgbClr val="FFFFFF"/>
                </a:solidFill>
                <a:latin typeface="Trebuchet MS"/>
                <a:cs typeface="Trebuchet MS"/>
              </a:rPr>
              <a:t> </a:t>
            </a:r>
            <a:r>
              <a:rPr sz="2000" spc="-90" dirty="0">
                <a:solidFill>
                  <a:srgbClr val="FFFFFF"/>
                </a:solidFill>
                <a:latin typeface="Trebuchet MS"/>
                <a:cs typeface="Trebuchet MS"/>
              </a:rPr>
              <a:t>για</a:t>
            </a:r>
            <a:r>
              <a:rPr sz="2000" spc="-165" dirty="0">
                <a:solidFill>
                  <a:srgbClr val="FFFFFF"/>
                </a:solidFill>
                <a:latin typeface="Trebuchet MS"/>
                <a:cs typeface="Trebuchet MS"/>
              </a:rPr>
              <a:t> </a:t>
            </a:r>
            <a:r>
              <a:rPr sz="2000" spc="-25" dirty="0">
                <a:solidFill>
                  <a:srgbClr val="FFFFFF"/>
                </a:solidFill>
                <a:latin typeface="Trebuchet MS"/>
                <a:cs typeface="Trebuchet MS"/>
              </a:rPr>
              <a:t>τη συνέντευξη</a:t>
            </a:r>
            <a:r>
              <a:rPr sz="2000" spc="-165" dirty="0">
                <a:solidFill>
                  <a:srgbClr val="FFFFFF"/>
                </a:solidFill>
                <a:latin typeface="Trebuchet MS"/>
                <a:cs typeface="Trebuchet MS"/>
              </a:rPr>
              <a:t> </a:t>
            </a:r>
            <a:r>
              <a:rPr sz="2000" spc="-25" dirty="0">
                <a:solidFill>
                  <a:srgbClr val="FFFFFF"/>
                </a:solidFill>
                <a:latin typeface="Trebuchet MS"/>
                <a:cs typeface="Trebuchet MS"/>
              </a:rPr>
              <a:t>και</a:t>
            </a:r>
            <a:endParaRPr sz="2000">
              <a:latin typeface="Trebuchet MS"/>
              <a:cs typeface="Trebuchet MS"/>
            </a:endParaRPr>
          </a:p>
          <a:p>
            <a:pPr marL="70485" marR="64135" algn="ctr">
              <a:lnSpc>
                <a:spcPts val="2200"/>
              </a:lnSpc>
              <a:spcBef>
                <a:spcPts val="40"/>
              </a:spcBef>
            </a:pPr>
            <a:r>
              <a:rPr sz="2000" spc="-10" dirty="0">
                <a:solidFill>
                  <a:srgbClr val="FFFFFF"/>
                </a:solidFill>
                <a:latin typeface="Trebuchet MS"/>
                <a:cs typeface="Trebuchet MS"/>
              </a:rPr>
              <a:t>βοήθεια</a:t>
            </a:r>
            <a:r>
              <a:rPr sz="2000" spc="-200" dirty="0">
                <a:solidFill>
                  <a:srgbClr val="FFFFFF"/>
                </a:solidFill>
                <a:latin typeface="Trebuchet MS"/>
                <a:cs typeface="Trebuchet MS"/>
              </a:rPr>
              <a:t> </a:t>
            </a:r>
            <a:r>
              <a:rPr sz="2000" spc="-20" dirty="0">
                <a:solidFill>
                  <a:srgbClr val="FFFFFF"/>
                </a:solidFill>
                <a:latin typeface="Trebuchet MS"/>
                <a:cs typeface="Trebuchet MS"/>
              </a:rPr>
              <a:t>στη</a:t>
            </a:r>
            <a:r>
              <a:rPr sz="2000" spc="-185" dirty="0">
                <a:solidFill>
                  <a:srgbClr val="FFFFFF"/>
                </a:solidFill>
                <a:latin typeface="Trebuchet MS"/>
                <a:cs typeface="Trebuchet MS"/>
              </a:rPr>
              <a:t> </a:t>
            </a:r>
            <a:r>
              <a:rPr sz="2000" spc="-30" dirty="0">
                <a:solidFill>
                  <a:srgbClr val="FFFFFF"/>
                </a:solidFill>
                <a:latin typeface="Trebuchet MS"/>
                <a:cs typeface="Trebuchet MS"/>
              </a:rPr>
              <a:t>σύνταξη </a:t>
            </a:r>
            <a:r>
              <a:rPr sz="2000" dirty="0">
                <a:solidFill>
                  <a:srgbClr val="FFFFFF"/>
                </a:solidFill>
                <a:latin typeface="Trebuchet MS"/>
                <a:cs typeface="Trebuchet MS"/>
              </a:rPr>
              <a:t>του</a:t>
            </a:r>
            <a:r>
              <a:rPr sz="2000" spc="-204" dirty="0">
                <a:solidFill>
                  <a:srgbClr val="FFFFFF"/>
                </a:solidFill>
                <a:latin typeface="Trebuchet MS"/>
                <a:cs typeface="Trebuchet MS"/>
              </a:rPr>
              <a:t> </a:t>
            </a:r>
            <a:r>
              <a:rPr sz="2000" spc="-10" dirty="0">
                <a:solidFill>
                  <a:srgbClr val="FFFFFF"/>
                </a:solidFill>
                <a:latin typeface="Trebuchet MS"/>
                <a:cs typeface="Trebuchet MS"/>
              </a:rPr>
              <a:t>βιογραφικού</a:t>
            </a:r>
            <a:endParaRPr sz="2000">
              <a:latin typeface="Trebuchet MS"/>
              <a:cs typeface="Trebuchet MS"/>
            </a:endParaRPr>
          </a:p>
          <a:p>
            <a:pPr algn="ctr">
              <a:lnSpc>
                <a:spcPts val="2150"/>
              </a:lnSpc>
            </a:pPr>
            <a:r>
              <a:rPr sz="2000" spc="-10" dirty="0">
                <a:solidFill>
                  <a:srgbClr val="FFFFFF"/>
                </a:solidFill>
                <a:latin typeface="Trebuchet MS"/>
                <a:cs typeface="Trebuchet MS"/>
              </a:rPr>
              <a:t>σημειώματος</a:t>
            </a:r>
            <a:endParaRPr sz="20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0549" y="1011047"/>
            <a:ext cx="4370070" cy="4370070"/>
          </a:xfrm>
          <a:custGeom>
            <a:avLst/>
            <a:gdLst/>
            <a:ahLst/>
            <a:cxnLst/>
            <a:rect l="l" t="t" r="r" b="b"/>
            <a:pathLst>
              <a:path w="4370070" h="4370070">
                <a:moveTo>
                  <a:pt x="4249407" y="0"/>
                </a:moveTo>
                <a:lnTo>
                  <a:pt x="120472" y="0"/>
                </a:lnTo>
                <a:lnTo>
                  <a:pt x="73578" y="9473"/>
                </a:lnTo>
                <a:lnTo>
                  <a:pt x="35285" y="35305"/>
                </a:lnTo>
                <a:lnTo>
                  <a:pt x="9467" y="73616"/>
                </a:lnTo>
                <a:lnTo>
                  <a:pt x="0" y="120523"/>
                </a:lnTo>
                <a:lnTo>
                  <a:pt x="0" y="4249420"/>
                </a:lnTo>
                <a:lnTo>
                  <a:pt x="9467" y="4296306"/>
                </a:lnTo>
                <a:lnTo>
                  <a:pt x="35285" y="4334573"/>
                </a:lnTo>
                <a:lnTo>
                  <a:pt x="73578" y="4360362"/>
                </a:lnTo>
                <a:lnTo>
                  <a:pt x="120472" y="4369816"/>
                </a:lnTo>
                <a:lnTo>
                  <a:pt x="4249407" y="4369816"/>
                </a:lnTo>
                <a:lnTo>
                  <a:pt x="4296294" y="4360362"/>
                </a:lnTo>
                <a:lnTo>
                  <a:pt x="4334560" y="4334573"/>
                </a:lnTo>
                <a:lnTo>
                  <a:pt x="4360349" y="4296306"/>
                </a:lnTo>
                <a:lnTo>
                  <a:pt x="4369803" y="4249420"/>
                </a:lnTo>
                <a:lnTo>
                  <a:pt x="4369803" y="120523"/>
                </a:lnTo>
                <a:lnTo>
                  <a:pt x="4360349" y="73616"/>
                </a:lnTo>
                <a:lnTo>
                  <a:pt x="4334560" y="35306"/>
                </a:lnTo>
                <a:lnTo>
                  <a:pt x="4296294" y="9473"/>
                </a:lnTo>
                <a:lnTo>
                  <a:pt x="4249407" y="0"/>
                </a:lnTo>
                <a:close/>
              </a:path>
            </a:pathLst>
          </a:custGeom>
          <a:solidFill>
            <a:srgbClr val="E97031"/>
          </a:solidFill>
        </p:spPr>
        <p:txBody>
          <a:bodyPr wrap="square" lIns="0" tIns="0" rIns="0" bIns="0" rtlCol="0"/>
          <a:lstStyle/>
          <a:p>
            <a:endParaRPr/>
          </a:p>
        </p:txBody>
      </p:sp>
      <p:sp>
        <p:nvSpPr>
          <p:cNvPr id="3" name="object 3"/>
          <p:cNvSpPr txBox="1"/>
          <p:nvPr/>
        </p:nvSpPr>
        <p:spPr>
          <a:xfrm>
            <a:off x="1035811" y="1566418"/>
            <a:ext cx="3645535" cy="3111500"/>
          </a:xfrm>
          <a:prstGeom prst="rect">
            <a:avLst/>
          </a:prstGeom>
        </p:spPr>
        <p:txBody>
          <a:bodyPr vert="horz" wrap="square" lIns="0" tIns="89535" rIns="0" bIns="0" rtlCol="0">
            <a:spAutoFit/>
          </a:bodyPr>
          <a:lstStyle/>
          <a:p>
            <a:pPr marL="12700" marR="5080">
              <a:lnSpc>
                <a:spcPts val="4750"/>
              </a:lnSpc>
              <a:spcBef>
                <a:spcPts val="705"/>
              </a:spcBef>
            </a:pPr>
            <a:r>
              <a:rPr sz="4400" spc="-195" dirty="0">
                <a:solidFill>
                  <a:srgbClr val="FFFFFF"/>
                </a:solidFill>
                <a:latin typeface="Trebuchet MS"/>
                <a:cs typeface="Trebuchet MS"/>
              </a:rPr>
              <a:t>Δραστηριότητες </a:t>
            </a:r>
            <a:r>
              <a:rPr sz="4400" spc="-100" dirty="0">
                <a:solidFill>
                  <a:srgbClr val="FFFFFF"/>
                </a:solidFill>
                <a:latin typeface="Trebuchet MS"/>
                <a:cs typeface="Trebuchet MS"/>
              </a:rPr>
              <a:t>με</a:t>
            </a:r>
            <a:r>
              <a:rPr sz="4400" spc="-459" dirty="0">
                <a:solidFill>
                  <a:srgbClr val="FFFFFF"/>
                </a:solidFill>
                <a:latin typeface="Trebuchet MS"/>
                <a:cs typeface="Trebuchet MS"/>
              </a:rPr>
              <a:t> </a:t>
            </a:r>
            <a:r>
              <a:rPr sz="4400" spc="-220" dirty="0">
                <a:solidFill>
                  <a:srgbClr val="FFFFFF"/>
                </a:solidFill>
                <a:latin typeface="Trebuchet MS"/>
                <a:cs typeface="Trebuchet MS"/>
              </a:rPr>
              <a:t>τις</a:t>
            </a:r>
            <a:r>
              <a:rPr sz="4400" spc="-459" dirty="0">
                <a:solidFill>
                  <a:srgbClr val="FFFFFF"/>
                </a:solidFill>
                <a:latin typeface="Trebuchet MS"/>
                <a:cs typeface="Trebuchet MS"/>
              </a:rPr>
              <a:t> </a:t>
            </a:r>
            <a:r>
              <a:rPr sz="4400" spc="-10" dirty="0">
                <a:solidFill>
                  <a:srgbClr val="FFFFFF"/>
                </a:solidFill>
                <a:latin typeface="Trebuchet MS"/>
                <a:cs typeface="Trebuchet MS"/>
              </a:rPr>
              <a:t>οποίες</a:t>
            </a:r>
            <a:endParaRPr sz="4400">
              <a:latin typeface="Trebuchet MS"/>
              <a:cs typeface="Trebuchet MS"/>
            </a:endParaRPr>
          </a:p>
          <a:p>
            <a:pPr marL="12700" marR="255904">
              <a:lnSpc>
                <a:spcPts val="4750"/>
              </a:lnSpc>
            </a:pPr>
            <a:r>
              <a:rPr sz="4400" spc="-245" dirty="0">
                <a:solidFill>
                  <a:srgbClr val="FFFFFF"/>
                </a:solidFill>
                <a:latin typeface="Trebuchet MS"/>
                <a:cs typeface="Trebuchet MS"/>
              </a:rPr>
              <a:t>ασχολούνται</a:t>
            </a:r>
            <a:r>
              <a:rPr sz="4400" spc="-425" dirty="0">
                <a:solidFill>
                  <a:srgbClr val="FFFFFF"/>
                </a:solidFill>
                <a:latin typeface="Trebuchet MS"/>
                <a:cs typeface="Trebuchet MS"/>
              </a:rPr>
              <a:t> </a:t>
            </a:r>
            <a:r>
              <a:rPr sz="4400" spc="-70" dirty="0">
                <a:solidFill>
                  <a:srgbClr val="FFFFFF"/>
                </a:solidFill>
                <a:latin typeface="Trebuchet MS"/>
                <a:cs typeface="Trebuchet MS"/>
              </a:rPr>
              <a:t>οι </a:t>
            </a:r>
            <a:r>
              <a:rPr sz="4400" spc="-100" dirty="0">
                <a:solidFill>
                  <a:srgbClr val="FFFFFF"/>
                </a:solidFill>
                <a:latin typeface="Trebuchet MS"/>
                <a:cs typeface="Trebuchet MS"/>
              </a:rPr>
              <a:t>Σύμβουλοι</a:t>
            </a:r>
            <a:endParaRPr sz="4400">
              <a:latin typeface="Trebuchet MS"/>
              <a:cs typeface="Trebuchet MS"/>
            </a:endParaRPr>
          </a:p>
          <a:p>
            <a:pPr marL="12700">
              <a:lnSpc>
                <a:spcPts val="4685"/>
              </a:lnSpc>
            </a:pPr>
            <a:r>
              <a:rPr sz="4400" spc="-120" dirty="0">
                <a:solidFill>
                  <a:srgbClr val="FFFFFF"/>
                </a:solidFill>
                <a:latin typeface="Trebuchet MS"/>
                <a:cs typeface="Trebuchet MS"/>
              </a:rPr>
              <a:t>Σταδιοδρομίας</a:t>
            </a:r>
            <a:endParaRPr sz="4400">
              <a:latin typeface="Trebuchet MS"/>
              <a:cs typeface="Trebuchet MS"/>
            </a:endParaRPr>
          </a:p>
        </p:txBody>
      </p:sp>
      <p:sp>
        <p:nvSpPr>
          <p:cNvPr id="4" name="object 4"/>
          <p:cNvSpPr/>
          <p:nvPr/>
        </p:nvSpPr>
        <p:spPr>
          <a:xfrm>
            <a:off x="530529" y="0"/>
            <a:ext cx="1155700" cy="591185"/>
          </a:xfrm>
          <a:custGeom>
            <a:avLst/>
            <a:gdLst/>
            <a:ahLst/>
            <a:cxnLst/>
            <a:rect l="l" t="t" r="r" b="b"/>
            <a:pathLst>
              <a:path w="1155700" h="591185">
                <a:moveTo>
                  <a:pt x="1153744" y="0"/>
                </a:moveTo>
                <a:lnTo>
                  <a:pt x="1358" y="0"/>
                </a:lnTo>
                <a:lnTo>
                  <a:pt x="0" y="13461"/>
                </a:lnTo>
                <a:lnTo>
                  <a:pt x="1914" y="60820"/>
                </a:lnTo>
                <a:lnTo>
                  <a:pt x="7559" y="107126"/>
                </a:lnTo>
                <a:lnTo>
                  <a:pt x="16785" y="152232"/>
                </a:lnTo>
                <a:lnTo>
                  <a:pt x="29444" y="195988"/>
                </a:lnTo>
                <a:lnTo>
                  <a:pt x="45388" y="238246"/>
                </a:lnTo>
                <a:lnTo>
                  <a:pt x="64466" y="278856"/>
                </a:lnTo>
                <a:lnTo>
                  <a:pt x="86532" y="317670"/>
                </a:lnTo>
                <a:lnTo>
                  <a:pt x="111436" y="354539"/>
                </a:lnTo>
                <a:lnTo>
                  <a:pt x="139030" y="389314"/>
                </a:lnTo>
                <a:lnTo>
                  <a:pt x="169165" y="421846"/>
                </a:lnTo>
                <a:lnTo>
                  <a:pt x="201692" y="451986"/>
                </a:lnTo>
                <a:lnTo>
                  <a:pt x="236463" y="479586"/>
                </a:lnTo>
                <a:lnTo>
                  <a:pt x="273329" y="504496"/>
                </a:lnTo>
                <a:lnTo>
                  <a:pt x="312142" y="526568"/>
                </a:lnTo>
                <a:lnTo>
                  <a:pt x="352753" y="545653"/>
                </a:lnTo>
                <a:lnTo>
                  <a:pt x="395012" y="561602"/>
                </a:lnTo>
                <a:lnTo>
                  <a:pt x="438772" y="574265"/>
                </a:lnTo>
                <a:lnTo>
                  <a:pt x="483885" y="583495"/>
                </a:lnTo>
                <a:lnTo>
                  <a:pt x="530200" y="589142"/>
                </a:lnTo>
                <a:lnTo>
                  <a:pt x="577570" y="591058"/>
                </a:lnTo>
                <a:lnTo>
                  <a:pt x="624942" y="589142"/>
                </a:lnTo>
                <a:lnTo>
                  <a:pt x="671259" y="583495"/>
                </a:lnTo>
                <a:lnTo>
                  <a:pt x="716372" y="574265"/>
                </a:lnTo>
                <a:lnTo>
                  <a:pt x="760133" y="561602"/>
                </a:lnTo>
                <a:lnTo>
                  <a:pt x="802393" y="545653"/>
                </a:lnTo>
                <a:lnTo>
                  <a:pt x="843004" y="526568"/>
                </a:lnTo>
                <a:lnTo>
                  <a:pt x="881816" y="504496"/>
                </a:lnTo>
                <a:lnTo>
                  <a:pt x="918682" y="479586"/>
                </a:lnTo>
                <a:lnTo>
                  <a:pt x="953453" y="451986"/>
                </a:lnTo>
                <a:lnTo>
                  <a:pt x="985980" y="421846"/>
                </a:lnTo>
                <a:lnTo>
                  <a:pt x="1016114" y="389314"/>
                </a:lnTo>
                <a:lnTo>
                  <a:pt x="1043707" y="354539"/>
                </a:lnTo>
                <a:lnTo>
                  <a:pt x="1068611" y="317670"/>
                </a:lnTo>
                <a:lnTo>
                  <a:pt x="1090676" y="278856"/>
                </a:lnTo>
                <a:lnTo>
                  <a:pt x="1109754" y="238246"/>
                </a:lnTo>
                <a:lnTo>
                  <a:pt x="1125697" y="195988"/>
                </a:lnTo>
                <a:lnTo>
                  <a:pt x="1138356" y="152232"/>
                </a:lnTo>
                <a:lnTo>
                  <a:pt x="1147582" y="107126"/>
                </a:lnTo>
                <a:lnTo>
                  <a:pt x="1153226" y="60820"/>
                </a:lnTo>
                <a:lnTo>
                  <a:pt x="1155141" y="13461"/>
                </a:lnTo>
                <a:lnTo>
                  <a:pt x="1153744" y="0"/>
                </a:lnTo>
                <a:close/>
              </a:path>
            </a:pathLst>
          </a:custGeom>
          <a:solidFill>
            <a:srgbClr val="9F2B92"/>
          </a:solidFill>
        </p:spPr>
        <p:txBody>
          <a:bodyPr wrap="square" lIns="0" tIns="0" rIns="0" bIns="0" rtlCol="0"/>
          <a:lstStyle/>
          <a:p>
            <a:endParaRPr/>
          </a:p>
        </p:txBody>
      </p:sp>
      <p:sp>
        <p:nvSpPr>
          <p:cNvPr id="5" name="object 5"/>
          <p:cNvSpPr/>
          <p:nvPr/>
        </p:nvSpPr>
        <p:spPr>
          <a:xfrm>
            <a:off x="3961510" y="0"/>
            <a:ext cx="1737360" cy="959485"/>
          </a:xfrm>
          <a:custGeom>
            <a:avLst/>
            <a:gdLst/>
            <a:ahLst/>
            <a:cxnLst/>
            <a:rect l="l" t="t" r="r" b="b"/>
            <a:pathLst>
              <a:path w="1737360" h="959485">
                <a:moveTo>
                  <a:pt x="1737360" y="0"/>
                </a:moveTo>
                <a:lnTo>
                  <a:pt x="1613535" y="0"/>
                </a:lnTo>
                <a:lnTo>
                  <a:pt x="1613535" y="790321"/>
                </a:lnTo>
                <a:lnTo>
                  <a:pt x="247268" y="0"/>
                </a:lnTo>
                <a:lnTo>
                  <a:pt x="0" y="0"/>
                </a:lnTo>
                <a:lnTo>
                  <a:pt x="1644523" y="951229"/>
                </a:lnTo>
                <a:lnTo>
                  <a:pt x="1651793" y="954823"/>
                </a:lnTo>
                <a:lnTo>
                  <a:pt x="1659445" y="957405"/>
                </a:lnTo>
                <a:lnTo>
                  <a:pt x="1667383" y="958963"/>
                </a:lnTo>
                <a:lnTo>
                  <a:pt x="1675511" y="959485"/>
                </a:lnTo>
                <a:lnTo>
                  <a:pt x="1699587" y="954625"/>
                </a:lnTo>
                <a:lnTo>
                  <a:pt x="1719246" y="941371"/>
                </a:lnTo>
                <a:lnTo>
                  <a:pt x="1732500" y="921712"/>
                </a:lnTo>
                <a:lnTo>
                  <a:pt x="1737360" y="897636"/>
                </a:lnTo>
                <a:lnTo>
                  <a:pt x="1737360" y="0"/>
                </a:lnTo>
                <a:close/>
              </a:path>
            </a:pathLst>
          </a:custGeom>
          <a:solidFill>
            <a:srgbClr val="4EA72D"/>
          </a:solidFill>
        </p:spPr>
        <p:txBody>
          <a:bodyPr wrap="square" lIns="0" tIns="0" rIns="0" bIns="0" rtlCol="0"/>
          <a:lstStyle/>
          <a:p>
            <a:endParaRPr/>
          </a:p>
        </p:txBody>
      </p:sp>
      <p:sp>
        <p:nvSpPr>
          <p:cNvPr id="6" name="object 6"/>
          <p:cNvSpPr/>
          <p:nvPr/>
        </p:nvSpPr>
        <p:spPr>
          <a:xfrm>
            <a:off x="0" y="2936875"/>
            <a:ext cx="160020" cy="553085"/>
          </a:xfrm>
          <a:custGeom>
            <a:avLst/>
            <a:gdLst/>
            <a:ahLst/>
            <a:cxnLst/>
            <a:rect l="l" t="t" r="r" b="b"/>
            <a:pathLst>
              <a:path w="160020" h="553085">
                <a:moveTo>
                  <a:pt x="0" y="0"/>
                </a:moveTo>
                <a:lnTo>
                  <a:pt x="0" y="552958"/>
                </a:lnTo>
                <a:lnTo>
                  <a:pt x="17891" y="543178"/>
                </a:lnTo>
                <a:lnTo>
                  <a:pt x="58114" y="511067"/>
                </a:lnTo>
                <a:lnTo>
                  <a:pt x="92703" y="473018"/>
                </a:lnTo>
                <a:lnTo>
                  <a:pt x="120909" y="429783"/>
                </a:lnTo>
                <a:lnTo>
                  <a:pt x="141983" y="382114"/>
                </a:lnTo>
                <a:lnTo>
                  <a:pt x="155176" y="330762"/>
                </a:lnTo>
                <a:lnTo>
                  <a:pt x="159740" y="276478"/>
                </a:lnTo>
                <a:lnTo>
                  <a:pt x="155176" y="222141"/>
                </a:lnTo>
                <a:lnTo>
                  <a:pt x="141983" y="170753"/>
                </a:lnTo>
                <a:lnTo>
                  <a:pt x="120909" y="123062"/>
                </a:lnTo>
                <a:lnTo>
                  <a:pt x="92703" y="79817"/>
                </a:lnTo>
                <a:lnTo>
                  <a:pt x="58114" y="41764"/>
                </a:lnTo>
                <a:lnTo>
                  <a:pt x="17891" y="9651"/>
                </a:lnTo>
                <a:lnTo>
                  <a:pt x="0" y="0"/>
                </a:lnTo>
                <a:close/>
              </a:path>
            </a:pathLst>
          </a:custGeom>
          <a:solidFill>
            <a:srgbClr val="0E9ED4"/>
          </a:solidFill>
        </p:spPr>
        <p:txBody>
          <a:bodyPr wrap="square" lIns="0" tIns="0" rIns="0" bIns="0" rtlCol="0"/>
          <a:lstStyle/>
          <a:p>
            <a:endParaRPr/>
          </a:p>
        </p:txBody>
      </p:sp>
      <p:sp>
        <p:nvSpPr>
          <p:cNvPr id="7" name="object 7"/>
          <p:cNvSpPr txBox="1"/>
          <p:nvPr/>
        </p:nvSpPr>
        <p:spPr>
          <a:xfrm>
            <a:off x="7690231" y="475564"/>
            <a:ext cx="3585845" cy="391795"/>
          </a:xfrm>
          <a:prstGeom prst="rect">
            <a:avLst/>
          </a:prstGeom>
        </p:spPr>
        <p:txBody>
          <a:bodyPr vert="horz" wrap="square" lIns="0" tIns="12700" rIns="0" bIns="0" rtlCol="0">
            <a:spAutoFit/>
          </a:bodyPr>
          <a:lstStyle/>
          <a:p>
            <a:pPr marL="12700">
              <a:lnSpc>
                <a:spcPct val="100000"/>
              </a:lnSpc>
              <a:spcBef>
                <a:spcPts val="100"/>
              </a:spcBef>
              <a:tabLst>
                <a:tab pos="1009015" algn="l"/>
                <a:tab pos="2456815" algn="l"/>
              </a:tabLst>
            </a:pPr>
            <a:r>
              <a:rPr sz="2400" spc="-20" dirty="0">
                <a:latin typeface="Trebuchet MS"/>
                <a:cs typeface="Trebuchet MS"/>
              </a:rPr>
              <a:t>στην</a:t>
            </a:r>
            <a:r>
              <a:rPr sz="2400" dirty="0">
                <a:latin typeface="Trebuchet MS"/>
                <a:cs typeface="Trebuchet MS"/>
              </a:rPr>
              <a:t>	</a:t>
            </a:r>
            <a:r>
              <a:rPr sz="2400" spc="-10" dirty="0">
                <a:latin typeface="Trebuchet MS"/>
                <a:cs typeface="Trebuchet MS"/>
              </a:rPr>
              <a:t>επίλυση</a:t>
            </a:r>
            <a:r>
              <a:rPr sz="2400" dirty="0">
                <a:latin typeface="Trebuchet MS"/>
                <a:cs typeface="Trebuchet MS"/>
              </a:rPr>
              <a:t>	</a:t>
            </a:r>
            <a:r>
              <a:rPr sz="2400" spc="-35" dirty="0">
                <a:latin typeface="Trebuchet MS"/>
                <a:cs typeface="Trebuchet MS"/>
              </a:rPr>
              <a:t>πιθανών</a:t>
            </a:r>
            <a:endParaRPr sz="2400">
              <a:latin typeface="Trebuchet MS"/>
              <a:cs typeface="Trebuchet MS"/>
            </a:endParaRPr>
          </a:p>
        </p:txBody>
      </p:sp>
      <p:sp>
        <p:nvSpPr>
          <p:cNvPr id="8" name="object 8"/>
          <p:cNvSpPr txBox="1"/>
          <p:nvPr/>
        </p:nvSpPr>
        <p:spPr>
          <a:xfrm>
            <a:off x="5544058" y="475564"/>
            <a:ext cx="1978660" cy="705321"/>
          </a:xfrm>
          <a:prstGeom prst="rect">
            <a:avLst/>
          </a:prstGeom>
        </p:spPr>
        <p:txBody>
          <a:bodyPr vert="horz" wrap="square" lIns="0" tIns="12700" rIns="0" bIns="0" rtlCol="0">
            <a:spAutoFit/>
          </a:bodyPr>
          <a:lstStyle/>
          <a:p>
            <a:pPr marL="240029" indent="-227329">
              <a:lnSpc>
                <a:spcPts val="2740"/>
              </a:lnSpc>
              <a:spcBef>
                <a:spcPts val="100"/>
              </a:spcBef>
              <a:buFont typeface="Arial MT"/>
              <a:buChar char="•"/>
              <a:tabLst>
                <a:tab pos="240029" algn="l"/>
              </a:tabLst>
            </a:pPr>
            <a:r>
              <a:rPr sz="2400" spc="-10" dirty="0">
                <a:latin typeface="Trebuchet MS"/>
                <a:cs typeface="Trebuchet MS"/>
              </a:rPr>
              <a:t>Υποστήριξη</a:t>
            </a:r>
            <a:endParaRPr sz="2400" dirty="0">
              <a:latin typeface="Trebuchet MS"/>
              <a:cs typeface="Trebuchet MS"/>
            </a:endParaRPr>
          </a:p>
          <a:p>
            <a:pPr marL="241300">
              <a:lnSpc>
                <a:spcPts val="2740"/>
              </a:lnSpc>
            </a:pPr>
            <a:r>
              <a:rPr sz="2400" spc="-20" dirty="0">
                <a:latin typeface="Trebuchet MS"/>
                <a:cs typeface="Trebuchet MS"/>
              </a:rPr>
              <a:t>προσωπικών</a:t>
            </a:r>
            <a:endParaRPr sz="2400" dirty="0">
              <a:latin typeface="Trebuchet MS"/>
              <a:cs typeface="Trebuchet MS"/>
            </a:endParaRPr>
          </a:p>
        </p:txBody>
      </p:sp>
      <p:sp>
        <p:nvSpPr>
          <p:cNvPr id="9" name="object 9"/>
          <p:cNvSpPr txBox="1"/>
          <p:nvPr/>
        </p:nvSpPr>
        <p:spPr>
          <a:xfrm>
            <a:off x="8139810" y="805434"/>
            <a:ext cx="187960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Trebuchet MS"/>
                <a:cs typeface="Trebuchet MS"/>
              </a:rPr>
              <a:t>συγκρούσεων</a:t>
            </a:r>
            <a:endParaRPr sz="2400" dirty="0">
              <a:latin typeface="Trebuchet MS"/>
              <a:cs typeface="Trebuchet MS"/>
            </a:endParaRPr>
          </a:p>
        </p:txBody>
      </p:sp>
      <p:sp>
        <p:nvSpPr>
          <p:cNvPr id="10" name="object 10"/>
          <p:cNvSpPr txBox="1"/>
          <p:nvPr/>
        </p:nvSpPr>
        <p:spPr>
          <a:xfrm>
            <a:off x="10637901" y="805434"/>
            <a:ext cx="63754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Trebuchet MS"/>
                <a:cs typeface="Trebuchet MS"/>
              </a:rPr>
              <a:t>στην</a:t>
            </a:r>
            <a:endParaRPr sz="2400">
              <a:latin typeface="Trebuchet MS"/>
              <a:cs typeface="Trebuchet MS"/>
            </a:endParaRPr>
          </a:p>
        </p:txBody>
      </p:sp>
      <p:sp>
        <p:nvSpPr>
          <p:cNvPr id="11" name="object 11"/>
          <p:cNvSpPr txBox="1"/>
          <p:nvPr/>
        </p:nvSpPr>
        <p:spPr>
          <a:xfrm>
            <a:off x="5772658" y="1134617"/>
            <a:ext cx="3016250" cy="391160"/>
          </a:xfrm>
          <a:prstGeom prst="rect">
            <a:avLst/>
          </a:prstGeom>
        </p:spPr>
        <p:txBody>
          <a:bodyPr vert="horz" wrap="square" lIns="0" tIns="12700" rIns="0" bIns="0" rtlCol="0">
            <a:spAutoFit/>
          </a:bodyPr>
          <a:lstStyle/>
          <a:p>
            <a:pPr marL="12700">
              <a:lnSpc>
                <a:spcPct val="100000"/>
              </a:lnSpc>
              <a:spcBef>
                <a:spcPts val="100"/>
              </a:spcBef>
              <a:tabLst>
                <a:tab pos="2260600" algn="l"/>
              </a:tabLst>
            </a:pPr>
            <a:r>
              <a:rPr sz="2400" spc="-10" dirty="0">
                <a:latin typeface="Trebuchet MS"/>
                <a:cs typeface="Trebuchet MS"/>
              </a:rPr>
              <a:t>εργασία,</a:t>
            </a:r>
            <a:r>
              <a:rPr sz="2400" dirty="0">
                <a:latin typeface="Trebuchet MS"/>
                <a:cs typeface="Trebuchet MS"/>
              </a:rPr>
              <a:t>	</a:t>
            </a:r>
            <a:r>
              <a:rPr sz="2400" spc="-20" dirty="0">
                <a:latin typeface="Trebuchet MS"/>
                <a:cs typeface="Trebuchet MS"/>
              </a:rPr>
              <a:t>μέσω</a:t>
            </a:r>
            <a:endParaRPr sz="2400">
              <a:latin typeface="Trebuchet MS"/>
              <a:cs typeface="Trebuchet MS"/>
            </a:endParaRPr>
          </a:p>
        </p:txBody>
      </p:sp>
      <p:sp>
        <p:nvSpPr>
          <p:cNvPr id="12" name="object 12"/>
          <p:cNvSpPr txBox="1"/>
          <p:nvPr/>
        </p:nvSpPr>
        <p:spPr>
          <a:xfrm>
            <a:off x="9863708" y="1134617"/>
            <a:ext cx="141287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Trebuchet MS"/>
                <a:cs typeface="Trebuchet MS"/>
              </a:rPr>
              <a:t>ανάπτυξης</a:t>
            </a:r>
            <a:endParaRPr sz="2400">
              <a:latin typeface="Trebuchet MS"/>
              <a:cs typeface="Trebuchet MS"/>
            </a:endParaRPr>
          </a:p>
        </p:txBody>
      </p:sp>
      <p:sp>
        <p:nvSpPr>
          <p:cNvPr id="13" name="object 13"/>
          <p:cNvSpPr txBox="1"/>
          <p:nvPr/>
        </p:nvSpPr>
        <p:spPr>
          <a:xfrm>
            <a:off x="5772658" y="1463802"/>
            <a:ext cx="3733165" cy="391160"/>
          </a:xfrm>
          <a:prstGeom prst="rect">
            <a:avLst/>
          </a:prstGeom>
        </p:spPr>
        <p:txBody>
          <a:bodyPr vert="horz" wrap="square" lIns="0" tIns="12700" rIns="0" bIns="0" rtlCol="0">
            <a:spAutoFit/>
          </a:bodyPr>
          <a:lstStyle/>
          <a:p>
            <a:pPr marL="12700">
              <a:lnSpc>
                <a:spcPct val="100000"/>
              </a:lnSpc>
              <a:spcBef>
                <a:spcPts val="100"/>
              </a:spcBef>
            </a:pPr>
            <a:r>
              <a:rPr sz="2400" spc="-35" dirty="0">
                <a:latin typeface="Trebuchet MS"/>
                <a:cs typeface="Trebuchet MS"/>
              </a:rPr>
              <a:t>διαπροσωπικών</a:t>
            </a:r>
            <a:r>
              <a:rPr sz="2400" spc="-155" dirty="0">
                <a:latin typeface="Trebuchet MS"/>
                <a:cs typeface="Trebuchet MS"/>
              </a:rPr>
              <a:t> </a:t>
            </a:r>
            <a:r>
              <a:rPr sz="2400" spc="-10" dirty="0">
                <a:latin typeface="Trebuchet MS"/>
                <a:cs typeface="Trebuchet MS"/>
              </a:rPr>
              <a:t>δεξιοτήτων</a:t>
            </a:r>
            <a:endParaRPr sz="2400">
              <a:latin typeface="Trebuchet MS"/>
              <a:cs typeface="Trebuchet MS"/>
            </a:endParaRPr>
          </a:p>
        </p:txBody>
      </p:sp>
      <p:sp>
        <p:nvSpPr>
          <p:cNvPr id="14" name="object 14"/>
          <p:cNvSpPr txBox="1"/>
          <p:nvPr/>
        </p:nvSpPr>
        <p:spPr>
          <a:xfrm>
            <a:off x="5544058" y="2147773"/>
            <a:ext cx="5730875" cy="391795"/>
          </a:xfrm>
          <a:prstGeom prst="rect">
            <a:avLst/>
          </a:prstGeom>
        </p:spPr>
        <p:txBody>
          <a:bodyPr vert="horz" wrap="square" lIns="0" tIns="12700" rIns="0" bIns="0" rtlCol="0">
            <a:spAutoFit/>
          </a:bodyPr>
          <a:lstStyle/>
          <a:p>
            <a:pPr marL="303530" indent="-290830">
              <a:lnSpc>
                <a:spcPct val="100000"/>
              </a:lnSpc>
              <a:spcBef>
                <a:spcPts val="100"/>
              </a:spcBef>
              <a:buFont typeface="Arial MT"/>
              <a:buChar char="•"/>
              <a:tabLst>
                <a:tab pos="303530" algn="l"/>
                <a:tab pos="2301875" algn="l"/>
                <a:tab pos="3382010" algn="l"/>
                <a:tab pos="5288915" algn="l"/>
              </a:tabLst>
            </a:pPr>
            <a:r>
              <a:rPr sz="2400" spc="-10" dirty="0">
                <a:latin typeface="Trebuchet MS"/>
                <a:cs typeface="Trebuchet MS"/>
              </a:rPr>
              <a:t>Υποστήριξη</a:t>
            </a:r>
            <a:r>
              <a:rPr sz="2400" dirty="0">
                <a:latin typeface="Trebuchet MS"/>
                <a:cs typeface="Trebuchet MS"/>
              </a:rPr>
              <a:t>	</a:t>
            </a:r>
            <a:r>
              <a:rPr sz="2400" spc="-20" dirty="0">
                <a:latin typeface="Trebuchet MS"/>
                <a:cs typeface="Trebuchet MS"/>
              </a:rPr>
              <a:t>στην</a:t>
            </a:r>
            <a:r>
              <a:rPr sz="2400" dirty="0">
                <a:latin typeface="Trebuchet MS"/>
                <a:cs typeface="Trebuchet MS"/>
              </a:rPr>
              <a:t>	</a:t>
            </a:r>
            <a:r>
              <a:rPr sz="2400" spc="-10" dirty="0">
                <a:latin typeface="Trebuchet MS"/>
                <a:cs typeface="Trebuchet MS"/>
              </a:rPr>
              <a:t>κατανόηση</a:t>
            </a:r>
            <a:r>
              <a:rPr sz="2400" dirty="0">
                <a:latin typeface="Trebuchet MS"/>
                <a:cs typeface="Trebuchet MS"/>
              </a:rPr>
              <a:t>	</a:t>
            </a:r>
            <a:r>
              <a:rPr sz="2400" spc="-25" dirty="0">
                <a:latin typeface="Trebuchet MS"/>
                <a:cs typeface="Trebuchet MS"/>
              </a:rPr>
              <a:t>της</a:t>
            </a:r>
            <a:endParaRPr sz="2400">
              <a:latin typeface="Trebuchet MS"/>
              <a:cs typeface="Trebuchet MS"/>
            </a:endParaRPr>
          </a:p>
        </p:txBody>
      </p:sp>
      <p:sp>
        <p:nvSpPr>
          <p:cNvPr id="15" name="object 15"/>
          <p:cNvSpPr txBox="1"/>
          <p:nvPr/>
        </p:nvSpPr>
        <p:spPr>
          <a:xfrm>
            <a:off x="5772658" y="2477515"/>
            <a:ext cx="5503545" cy="391160"/>
          </a:xfrm>
          <a:prstGeom prst="rect">
            <a:avLst/>
          </a:prstGeom>
        </p:spPr>
        <p:txBody>
          <a:bodyPr vert="horz" wrap="square" lIns="0" tIns="12700" rIns="0" bIns="0" rtlCol="0">
            <a:spAutoFit/>
          </a:bodyPr>
          <a:lstStyle/>
          <a:p>
            <a:pPr marL="12700">
              <a:lnSpc>
                <a:spcPct val="100000"/>
              </a:lnSpc>
              <a:spcBef>
                <a:spcPts val="100"/>
              </a:spcBef>
              <a:tabLst>
                <a:tab pos="3778885" algn="l"/>
              </a:tabLst>
            </a:pPr>
            <a:r>
              <a:rPr sz="2400" spc="-10" dirty="0">
                <a:latin typeface="Trebuchet MS"/>
                <a:cs typeface="Trebuchet MS"/>
              </a:rPr>
              <a:t>ενσωμάτωσης,</a:t>
            </a:r>
            <a:r>
              <a:rPr sz="2400" dirty="0">
                <a:latin typeface="Trebuchet MS"/>
                <a:cs typeface="Trebuchet MS"/>
              </a:rPr>
              <a:t>	</a:t>
            </a:r>
            <a:r>
              <a:rPr sz="2400" spc="-10" dirty="0">
                <a:latin typeface="Trebuchet MS"/>
                <a:cs typeface="Trebuchet MS"/>
              </a:rPr>
              <a:t>συσχετισμού</a:t>
            </a:r>
            <a:endParaRPr sz="2400" dirty="0">
              <a:latin typeface="Trebuchet MS"/>
              <a:cs typeface="Trebuchet MS"/>
            </a:endParaRPr>
          </a:p>
        </p:txBody>
      </p:sp>
      <p:sp>
        <p:nvSpPr>
          <p:cNvPr id="16" name="object 16"/>
          <p:cNvSpPr txBox="1"/>
          <p:nvPr/>
        </p:nvSpPr>
        <p:spPr>
          <a:xfrm>
            <a:off x="5772658" y="2806700"/>
            <a:ext cx="5504180" cy="391160"/>
          </a:xfrm>
          <a:prstGeom prst="rect">
            <a:avLst/>
          </a:prstGeom>
        </p:spPr>
        <p:txBody>
          <a:bodyPr vert="horz" wrap="square" lIns="0" tIns="12700" rIns="0" bIns="0" rtlCol="0">
            <a:spAutoFit/>
          </a:bodyPr>
          <a:lstStyle/>
          <a:p>
            <a:pPr marL="12700">
              <a:lnSpc>
                <a:spcPct val="100000"/>
              </a:lnSpc>
              <a:spcBef>
                <a:spcPts val="100"/>
              </a:spcBef>
              <a:tabLst>
                <a:tab pos="2437130" algn="l"/>
                <a:tab pos="3227070" algn="l"/>
                <a:tab pos="5090795" algn="l"/>
              </a:tabLst>
            </a:pPr>
            <a:r>
              <a:rPr sz="2400" spc="-10" dirty="0">
                <a:latin typeface="Trebuchet MS"/>
                <a:cs typeface="Trebuchet MS"/>
              </a:rPr>
              <a:t>αλληλεπίδρασης</a:t>
            </a:r>
            <a:r>
              <a:rPr sz="2400" dirty="0">
                <a:latin typeface="Trebuchet MS"/>
                <a:cs typeface="Trebuchet MS"/>
              </a:rPr>
              <a:t>	</a:t>
            </a:r>
            <a:r>
              <a:rPr sz="2400" spc="-25" dirty="0">
                <a:latin typeface="Trebuchet MS"/>
                <a:cs typeface="Trebuchet MS"/>
              </a:rPr>
              <a:t>των</a:t>
            </a:r>
            <a:r>
              <a:rPr sz="2400" dirty="0">
                <a:latin typeface="Trebuchet MS"/>
                <a:cs typeface="Trebuchet MS"/>
              </a:rPr>
              <a:t>	</a:t>
            </a:r>
            <a:r>
              <a:rPr sz="2400" spc="-10" dirty="0">
                <a:latin typeface="Trebuchet MS"/>
                <a:cs typeface="Trebuchet MS"/>
              </a:rPr>
              <a:t>εργασιακών</a:t>
            </a:r>
            <a:r>
              <a:rPr sz="2400" dirty="0">
                <a:latin typeface="Trebuchet MS"/>
                <a:cs typeface="Trebuchet MS"/>
              </a:rPr>
              <a:t>	</a:t>
            </a:r>
            <a:r>
              <a:rPr sz="2400" spc="-65" dirty="0">
                <a:latin typeface="Trebuchet MS"/>
                <a:cs typeface="Trebuchet MS"/>
              </a:rPr>
              <a:t>και</a:t>
            </a:r>
            <a:endParaRPr sz="2400">
              <a:latin typeface="Trebuchet MS"/>
              <a:cs typeface="Trebuchet MS"/>
            </a:endParaRPr>
          </a:p>
        </p:txBody>
      </p:sp>
      <p:sp>
        <p:nvSpPr>
          <p:cNvPr id="17" name="object 17"/>
          <p:cNvSpPr txBox="1"/>
          <p:nvPr/>
        </p:nvSpPr>
        <p:spPr>
          <a:xfrm>
            <a:off x="5772658" y="3135884"/>
            <a:ext cx="4491990" cy="391160"/>
          </a:xfrm>
          <a:prstGeom prst="rect">
            <a:avLst/>
          </a:prstGeom>
        </p:spPr>
        <p:txBody>
          <a:bodyPr vert="horz" wrap="square" lIns="0" tIns="12700" rIns="0" bIns="0" rtlCol="0">
            <a:spAutoFit/>
          </a:bodyPr>
          <a:lstStyle/>
          <a:p>
            <a:pPr marL="12700">
              <a:lnSpc>
                <a:spcPct val="100000"/>
              </a:lnSpc>
              <a:spcBef>
                <a:spcPts val="100"/>
              </a:spcBef>
            </a:pPr>
            <a:r>
              <a:rPr sz="2400" spc="-105" dirty="0">
                <a:latin typeface="Trebuchet MS"/>
                <a:cs typeface="Trebuchet MS"/>
              </a:rPr>
              <a:t>άλλων</a:t>
            </a:r>
            <a:r>
              <a:rPr sz="2400" spc="-204" dirty="0">
                <a:latin typeface="Trebuchet MS"/>
                <a:cs typeface="Trebuchet MS"/>
              </a:rPr>
              <a:t> </a:t>
            </a:r>
            <a:r>
              <a:rPr sz="2400" spc="-65" dirty="0">
                <a:latin typeface="Trebuchet MS"/>
                <a:cs typeface="Trebuchet MS"/>
              </a:rPr>
              <a:t>ρόλων</a:t>
            </a:r>
            <a:r>
              <a:rPr sz="2400" spc="-175" dirty="0">
                <a:latin typeface="Trebuchet MS"/>
                <a:cs typeface="Trebuchet MS"/>
              </a:rPr>
              <a:t> </a:t>
            </a:r>
            <a:r>
              <a:rPr sz="2400" spc="-25" dirty="0">
                <a:latin typeface="Trebuchet MS"/>
                <a:cs typeface="Trebuchet MS"/>
              </a:rPr>
              <a:t>στη</a:t>
            </a:r>
            <a:r>
              <a:rPr sz="2400" spc="-215" dirty="0">
                <a:latin typeface="Trebuchet MS"/>
                <a:cs typeface="Trebuchet MS"/>
              </a:rPr>
              <a:t> </a:t>
            </a:r>
            <a:r>
              <a:rPr sz="2400" spc="-10" dirty="0">
                <a:latin typeface="Trebuchet MS"/>
                <a:cs typeface="Trebuchet MS"/>
              </a:rPr>
              <a:t>ζωή</a:t>
            </a:r>
            <a:r>
              <a:rPr sz="2400" spc="-204" dirty="0">
                <a:latin typeface="Trebuchet MS"/>
                <a:cs typeface="Trebuchet MS"/>
              </a:rPr>
              <a:t> </a:t>
            </a:r>
            <a:r>
              <a:rPr sz="2400" dirty="0">
                <a:latin typeface="Trebuchet MS"/>
                <a:cs typeface="Trebuchet MS"/>
              </a:rPr>
              <a:t>του</a:t>
            </a:r>
            <a:r>
              <a:rPr sz="2400" spc="-229" dirty="0">
                <a:latin typeface="Trebuchet MS"/>
                <a:cs typeface="Trebuchet MS"/>
              </a:rPr>
              <a:t> </a:t>
            </a:r>
            <a:r>
              <a:rPr sz="2400" spc="-10" dirty="0">
                <a:latin typeface="Trebuchet MS"/>
                <a:cs typeface="Trebuchet MS"/>
              </a:rPr>
              <a:t>ατόμου</a:t>
            </a:r>
            <a:endParaRPr sz="2400">
              <a:latin typeface="Trebuchet MS"/>
              <a:cs typeface="Trebuchet MS"/>
            </a:endParaRPr>
          </a:p>
        </p:txBody>
      </p:sp>
      <p:sp>
        <p:nvSpPr>
          <p:cNvPr id="18" name="object 18"/>
          <p:cNvSpPr txBox="1"/>
          <p:nvPr/>
        </p:nvSpPr>
        <p:spPr>
          <a:xfrm>
            <a:off x="5544058" y="3821938"/>
            <a:ext cx="5734050" cy="39116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 pos="1551940" algn="l"/>
                <a:tab pos="3501390" algn="l"/>
                <a:tab pos="4107815" algn="l"/>
                <a:tab pos="5201920" algn="l"/>
              </a:tabLst>
            </a:pPr>
            <a:r>
              <a:rPr sz="2400" spc="-10" dirty="0">
                <a:latin typeface="Trebuchet MS"/>
                <a:cs typeface="Trebuchet MS"/>
              </a:rPr>
              <a:t>Παροχή</a:t>
            </a:r>
            <a:r>
              <a:rPr sz="2400" dirty="0">
                <a:latin typeface="Trebuchet MS"/>
                <a:cs typeface="Trebuchet MS"/>
              </a:rPr>
              <a:t>	</a:t>
            </a:r>
            <a:r>
              <a:rPr sz="2400" spc="-10" dirty="0">
                <a:latin typeface="Trebuchet MS"/>
                <a:cs typeface="Trebuchet MS"/>
              </a:rPr>
              <a:t>υποστήριξης</a:t>
            </a:r>
            <a:r>
              <a:rPr sz="2400" dirty="0">
                <a:latin typeface="Trebuchet MS"/>
                <a:cs typeface="Trebuchet MS"/>
              </a:rPr>
              <a:t>	</a:t>
            </a:r>
            <a:r>
              <a:rPr sz="2400" spc="-25" dirty="0">
                <a:latin typeface="Trebuchet MS"/>
                <a:cs typeface="Trebuchet MS"/>
              </a:rPr>
              <a:t>σε</a:t>
            </a:r>
            <a:r>
              <a:rPr sz="2400" dirty="0">
                <a:latin typeface="Trebuchet MS"/>
                <a:cs typeface="Trebuchet MS"/>
              </a:rPr>
              <a:t>	</a:t>
            </a:r>
            <a:r>
              <a:rPr sz="2400" spc="-10" dirty="0">
                <a:latin typeface="Trebuchet MS"/>
                <a:cs typeface="Trebuchet MS"/>
              </a:rPr>
              <a:t>άτομα</a:t>
            </a:r>
            <a:r>
              <a:rPr sz="2400" dirty="0">
                <a:latin typeface="Trebuchet MS"/>
                <a:cs typeface="Trebuchet MS"/>
              </a:rPr>
              <a:t>	</a:t>
            </a:r>
            <a:r>
              <a:rPr sz="2400" spc="-25" dirty="0">
                <a:latin typeface="Trebuchet MS"/>
                <a:cs typeface="Trebuchet MS"/>
              </a:rPr>
              <a:t>που</a:t>
            </a:r>
            <a:endParaRPr sz="2400">
              <a:latin typeface="Trebuchet MS"/>
              <a:cs typeface="Trebuchet MS"/>
            </a:endParaRPr>
          </a:p>
        </p:txBody>
      </p:sp>
      <p:sp>
        <p:nvSpPr>
          <p:cNvPr id="19" name="object 19"/>
          <p:cNvSpPr txBox="1"/>
          <p:nvPr/>
        </p:nvSpPr>
        <p:spPr>
          <a:xfrm>
            <a:off x="5772658" y="4151121"/>
            <a:ext cx="5505450" cy="391160"/>
          </a:xfrm>
          <a:prstGeom prst="rect">
            <a:avLst/>
          </a:prstGeom>
        </p:spPr>
        <p:txBody>
          <a:bodyPr vert="horz" wrap="square" lIns="0" tIns="12700" rIns="0" bIns="0" rtlCol="0">
            <a:spAutoFit/>
          </a:bodyPr>
          <a:lstStyle/>
          <a:p>
            <a:pPr marL="12700">
              <a:lnSpc>
                <a:spcPct val="100000"/>
              </a:lnSpc>
              <a:spcBef>
                <a:spcPts val="100"/>
              </a:spcBef>
              <a:tabLst>
                <a:tab pos="2679700" algn="l"/>
                <a:tab pos="4645660" algn="l"/>
              </a:tabLst>
            </a:pPr>
            <a:r>
              <a:rPr sz="2400" spc="-10" dirty="0">
                <a:latin typeface="Trebuchet MS"/>
                <a:cs typeface="Trebuchet MS"/>
              </a:rPr>
              <a:t>αντιμετωπίζουν</a:t>
            </a:r>
            <a:r>
              <a:rPr sz="2400" dirty="0">
                <a:latin typeface="Trebuchet MS"/>
                <a:cs typeface="Trebuchet MS"/>
              </a:rPr>
              <a:t>	</a:t>
            </a:r>
            <a:r>
              <a:rPr sz="2400" spc="-10" dirty="0">
                <a:latin typeface="Trebuchet MS"/>
                <a:cs typeface="Trebuchet MS"/>
              </a:rPr>
              <a:t>εργασιακό</a:t>
            </a:r>
            <a:r>
              <a:rPr sz="2400" dirty="0">
                <a:latin typeface="Trebuchet MS"/>
                <a:cs typeface="Trebuchet MS"/>
              </a:rPr>
              <a:t>	</a:t>
            </a:r>
            <a:r>
              <a:rPr sz="2400" spc="-40" dirty="0">
                <a:latin typeface="Trebuchet MS"/>
                <a:cs typeface="Trebuchet MS"/>
              </a:rPr>
              <a:t>στρες,</a:t>
            </a:r>
            <a:endParaRPr sz="2400">
              <a:latin typeface="Trebuchet MS"/>
              <a:cs typeface="Trebuchet MS"/>
            </a:endParaRPr>
          </a:p>
        </p:txBody>
      </p:sp>
      <p:sp>
        <p:nvSpPr>
          <p:cNvPr id="20" name="object 20"/>
          <p:cNvSpPr txBox="1"/>
          <p:nvPr/>
        </p:nvSpPr>
        <p:spPr>
          <a:xfrm>
            <a:off x="5772658" y="4480305"/>
            <a:ext cx="5502275" cy="391160"/>
          </a:xfrm>
          <a:prstGeom prst="rect">
            <a:avLst/>
          </a:prstGeom>
        </p:spPr>
        <p:txBody>
          <a:bodyPr vert="horz" wrap="square" lIns="0" tIns="12700" rIns="0" bIns="0" rtlCol="0">
            <a:spAutoFit/>
          </a:bodyPr>
          <a:lstStyle/>
          <a:p>
            <a:pPr marL="12700">
              <a:lnSpc>
                <a:spcPct val="100000"/>
              </a:lnSpc>
              <a:spcBef>
                <a:spcPts val="100"/>
              </a:spcBef>
              <a:tabLst>
                <a:tab pos="1666239" algn="l"/>
                <a:tab pos="3376295" algn="l"/>
                <a:tab pos="4563745" algn="l"/>
              </a:tabLst>
            </a:pPr>
            <a:r>
              <a:rPr sz="2400" spc="-10" dirty="0">
                <a:latin typeface="Trebuchet MS"/>
                <a:cs typeface="Trebuchet MS"/>
              </a:rPr>
              <a:t>απώλεια</a:t>
            </a:r>
            <a:r>
              <a:rPr sz="2400" dirty="0">
                <a:latin typeface="Trebuchet MS"/>
                <a:cs typeface="Trebuchet MS"/>
              </a:rPr>
              <a:t>	</a:t>
            </a:r>
            <a:r>
              <a:rPr sz="2400" spc="-10" dirty="0">
                <a:latin typeface="Trebuchet MS"/>
                <a:cs typeface="Trebuchet MS"/>
              </a:rPr>
              <a:t>εργασίας</a:t>
            </a:r>
            <a:r>
              <a:rPr sz="2400" dirty="0">
                <a:latin typeface="Trebuchet MS"/>
                <a:cs typeface="Trebuchet MS"/>
              </a:rPr>
              <a:t>	</a:t>
            </a:r>
            <a:r>
              <a:rPr sz="2400" spc="-10" dirty="0">
                <a:latin typeface="Trebuchet MS"/>
                <a:cs typeface="Trebuchet MS"/>
              </a:rPr>
              <a:t>και/ή</a:t>
            </a:r>
            <a:r>
              <a:rPr sz="2400" dirty="0">
                <a:latin typeface="Trebuchet MS"/>
                <a:cs typeface="Trebuchet MS"/>
              </a:rPr>
              <a:t>	</a:t>
            </a:r>
            <a:r>
              <a:rPr sz="2400" spc="-114" dirty="0">
                <a:latin typeface="Trebuchet MS"/>
                <a:cs typeface="Trebuchet MS"/>
              </a:rPr>
              <a:t>αλλαγή</a:t>
            </a:r>
            <a:endParaRPr sz="2400">
              <a:latin typeface="Trebuchet MS"/>
              <a:cs typeface="Trebuchet MS"/>
            </a:endParaRPr>
          </a:p>
        </p:txBody>
      </p:sp>
      <p:sp>
        <p:nvSpPr>
          <p:cNvPr id="21" name="object 21"/>
          <p:cNvSpPr txBox="1"/>
          <p:nvPr/>
        </p:nvSpPr>
        <p:spPr>
          <a:xfrm>
            <a:off x="5772658" y="4809490"/>
            <a:ext cx="4102100" cy="391160"/>
          </a:xfrm>
          <a:prstGeom prst="rect">
            <a:avLst/>
          </a:prstGeom>
        </p:spPr>
        <p:txBody>
          <a:bodyPr vert="horz" wrap="square" lIns="0" tIns="12700" rIns="0" bIns="0" rtlCol="0">
            <a:spAutoFit/>
          </a:bodyPr>
          <a:lstStyle/>
          <a:p>
            <a:pPr marL="12700">
              <a:lnSpc>
                <a:spcPct val="100000"/>
              </a:lnSpc>
              <a:spcBef>
                <a:spcPts val="100"/>
              </a:spcBef>
            </a:pPr>
            <a:r>
              <a:rPr sz="2400" spc="-35" dirty="0">
                <a:latin typeface="Trebuchet MS"/>
                <a:cs typeface="Trebuchet MS"/>
              </a:rPr>
              <a:t>σταδιοδρομίας</a:t>
            </a:r>
            <a:r>
              <a:rPr sz="2400" spc="-110" dirty="0">
                <a:latin typeface="Trebuchet MS"/>
                <a:cs typeface="Trebuchet MS"/>
              </a:rPr>
              <a:t> </a:t>
            </a:r>
            <a:r>
              <a:rPr sz="2400" spc="-85" dirty="0">
                <a:latin typeface="Trebuchet MS"/>
                <a:cs typeface="Trebuchet MS"/>
                <a:hlinkClick r:id="rId2"/>
              </a:rPr>
              <a:t>(www.ncda.org)</a:t>
            </a:r>
            <a:endParaRPr sz="2400">
              <a:latin typeface="Trebuchet MS"/>
              <a:cs typeface="Trebuchet MS"/>
            </a:endParaRPr>
          </a:p>
        </p:txBody>
      </p:sp>
      <p:sp>
        <p:nvSpPr>
          <p:cNvPr id="22" name="object 22"/>
          <p:cNvSpPr/>
          <p:nvPr/>
        </p:nvSpPr>
        <p:spPr>
          <a:xfrm>
            <a:off x="0" y="5835650"/>
            <a:ext cx="1548130" cy="1022350"/>
          </a:xfrm>
          <a:custGeom>
            <a:avLst/>
            <a:gdLst/>
            <a:ahLst/>
            <a:cxnLst/>
            <a:rect l="l" t="t" r="r" b="b"/>
            <a:pathLst>
              <a:path w="1548130" h="1022350">
                <a:moveTo>
                  <a:pt x="1486281" y="0"/>
                </a:moveTo>
                <a:lnTo>
                  <a:pt x="0" y="0"/>
                </a:lnTo>
                <a:lnTo>
                  <a:pt x="0" y="123825"/>
                </a:lnTo>
                <a:lnTo>
                  <a:pt x="1424305" y="123825"/>
                </a:lnTo>
                <a:lnTo>
                  <a:pt x="1424305" y="1022350"/>
                </a:lnTo>
                <a:lnTo>
                  <a:pt x="1548130" y="1022350"/>
                </a:lnTo>
                <a:lnTo>
                  <a:pt x="1548130" y="61912"/>
                </a:lnTo>
                <a:lnTo>
                  <a:pt x="1543270" y="37810"/>
                </a:lnTo>
                <a:lnTo>
                  <a:pt x="1530016" y="18130"/>
                </a:lnTo>
                <a:lnTo>
                  <a:pt x="1510357" y="4864"/>
                </a:lnTo>
                <a:lnTo>
                  <a:pt x="1486281" y="0"/>
                </a:lnTo>
                <a:close/>
              </a:path>
            </a:pathLst>
          </a:custGeom>
          <a:solidFill>
            <a:srgbClr val="4EA72D"/>
          </a:solidFill>
        </p:spPr>
        <p:txBody>
          <a:bodyPr wrap="square" lIns="0" tIns="0" rIns="0" bIns="0" rtlCol="0"/>
          <a:lstStyle/>
          <a:p>
            <a:endParaRPr/>
          </a:p>
        </p:txBody>
      </p:sp>
      <p:grpSp>
        <p:nvGrpSpPr>
          <p:cNvPr id="23" name="object 23"/>
          <p:cNvGrpSpPr/>
          <p:nvPr/>
        </p:nvGrpSpPr>
        <p:grpSpPr>
          <a:xfrm>
            <a:off x="3418332" y="5717933"/>
            <a:ext cx="2280920" cy="1140460"/>
            <a:chOff x="3418332" y="5717933"/>
            <a:chExt cx="2280920" cy="1140460"/>
          </a:xfrm>
        </p:grpSpPr>
        <p:sp>
          <p:nvSpPr>
            <p:cNvPr id="24" name="object 24"/>
            <p:cNvSpPr/>
            <p:nvPr/>
          </p:nvSpPr>
          <p:spPr>
            <a:xfrm>
              <a:off x="3418332" y="5717933"/>
              <a:ext cx="1771014" cy="1140460"/>
            </a:xfrm>
            <a:custGeom>
              <a:avLst/>
              <a:gdLst/>
              <a:ahLst/>
              <a:cxnLst/>
              <a:rect l="l" t="t" r="r" b="b"/>
              <a:pathLst>
                <a:path w="1771014" h="1140459">
                  <a:moveTo>
                    <a:pt x="209803" y="763016"/>
                  </a:moveTo>
                  <a:lnTo>
                    <a:pt x="160440" y="778653"/>
                  </a:lnTo>
                  <a:lnTo>
                    <a:pt x="124325" y="836087"/>
                  </a:lnTo>
                  <a:lnTo>
                    <a:pt x="101441" y="880095"/>
                  </a:lnTo>
                  <a:lnTo>
                    <a:pt x="79938" y="924778"/>
                  </a:lnTo>
                  <a:lnTo>
                    <a:pt x="59816" y="970102"/>
                  </a:lnTo>
                  <a:lnTo>
                    <a:pt x="0" y="1140066"/>
                  </a:lnTo>
                  <a:lnTo>
                    <a:pt x="134365" y="1140066"/>
                  </a:lnTo>
                  <a:lnTo>
                    <a:pt x="176783" y="1019681"/>
                  </a:lnTo>
                  <a:lnTo>
                    <a:pt x="195240" y="977999"/>
                  </a:lnTo>
                  <a:lnTo>
                    <a:pt x="214995" y="936904"/>
                  </a:lnTo>
                  <a:lnTo>
                    <a:pt x="236059" y="896428"/>
                  </a:lnTo>
                  <a:lnTo>
                    <a:pt x="258444" y="856602"/>
                  </a:lnTo>
                  <a:lnTo>
                    <a:pt x="265888" y="832504"/>
                  </a:lnTo>
                  <a:lnTo>
                    <a:pt x="252390" y="786622"/>
                  </a:lnTo>
                  <a:lnTo>
                    <a:pt x="217804" y="763917"/>
                  </a:lnTo>
                  <a:lnTo>
                    <a:pt x="209803" y="763016"/>
                  </a:lnTo>
                  <a:close/>
                </a:path>
                <a:path w="1771014" h="1140459">
                  <a:moveTo>
                    <a:pt x="838072" y="161277"/>
                  </a:moveTo>
                  <a:lnTo>
                    <a:pt x="769797" y="190860"/>
                  </a:lnTo>
                  <a:lnTo>
                    <a:pt x="726537" y="215114"/>
                  </a:lnTo>
                  <a:lnTo>
                    <a:pt x="684065" y="240684"/>
                  </a:lnTo>
                  <a:lnTo>
                    <a:pt x="642413" y="267552"/>
                  </a:lnTo>
                  <a:lnTo>
                    <a:pt x="601613" y="295697"/>
                  </a:lnTo>
                  <a:lnTo>
                    <a:pt x="561695" y="325098"/>
                  </a:lnTo>
                  <a:lnTo>
                    <a:pt x="522691" y="355736"/>
                  </a:lnTo>
                  <a:lnTo>
                    <a:pt x="484631" y="387591"/>
                  </a:lnTo>
                  <a:lnTo>
                    <a:pt x="462740" y="430920"/>
                  </a:lnTo>
                  <a:lnTo>
                    <a:pt x="465576" y="455074"/>
                  </a:lnTo>
                  <a:lnTo>
                    <a:pt x="487924" y="486437"/>
                  </a:lnTo>
                  <a:lnTo>
                    <a:pt x="526160" y="499122"/>
                  </a:lnTo>
                  <a:lnTo>
                    <a:pt x="526414" y="499122"/>
                  </a:lnTo>
                  <a:lnTo>
                    <a:pt x="567943" y="484073"/>
                  </a:lnTo>
                  <a:lnTo>
                    <a:pt x="608042" y="450594"/>
                  </a:lnTo>
                  <a:lnTo>
                    <a:pt x="649278" y="418583"/>
                  </a:lnTo>
                  <a:lnTo>
                    <a:pt x="691607" y="388066"/>
                  </a:lnTo>
                  <a:lnTo>
                    <a:pt x="734985" y="359070"/>
                  </a:lnTo>
                  <a:lnTo>
                    <a:pt x="779367" y="331623"/>
                  </a:lnTo>
                  <a:lnTo>
                    <a:pt x="824709" y="305751"/>
                  </a:lnTo>
                  <a:lnTo>
                    <a:pt x="870965" y="281482"/>
                  </a:lnTo>
                  <a:lnTo>
                    <a:pt x="890819" y="265895"/>
                  </a:lnTo>
                  <a:lnTo>
                    <a:pt x="902731" y="244644"/>
                  </a:lnTo>
                  <a:lnTo>
                    <a:pt x="905809" y="220476"/>
                  </a:lnTo>
                  <a:lnTo>
                    <a:pt x="899159" y="196138"/>
                  </a:lnTo>
                  <a:lnTo>
                    <a:pt x="888114" y="180538"/>
                  </a:lnTo>
                  <a:lnTo>
                    <a:pt x="873474" y="169273"/>
                  </a:lnTo>
                  <a:lnTo>
                    <a:pt x="856404" y="162725"/>
                  </a:lnTo>
                  <a:lnTo>
                    <a:pt x="838072" y="161277"/>
                  </a:lnTo>
                  <a:close/>
                </a:path>
                <a:path w="1771014" h="1140459">
                  <a:moveTo>
                    <a:pt x="1515364" y="0"/>
                  </a:moveTo>
                  <a:lnTo>
                    <a:pt x="1465768" y="1062"/>
                  </a:lnTo>
                  <a:lnTo>
                    <a:pt x="1416256" y="3657"/>
                  </a:lnTo>
                  <a:lnTo>
                    <a:pt x="1366863" y="7786"/>
                  </a:lnTo>
                  <a:lnTo>
                    <a:pt x="1317625" y="13449"/>
                  </a:lnTo>
                  <a:lnTo>
                    <a:pt x="1275333" y="37364"/>
                  </a:lnTo>
                  <a:lnTo>
                    <a:pt x="1264390" y="58851"/>
                  </a:lnTo>
                  <a:lnTo>
                    <a:pt x="1264296" y="59035"/>
                  </a:lnTo>
                  <a:lnTo>
                    <a:pt x="1269406" y="106369"/>
                  </a:lnTo>
                  <a:lnTo>
                    <a:pt x="1302795" y="135729"/>
                  </a:lnTo>
                  <a:lnTo>
                    <a:pt x="1325894" y="139865"/>
                  </a:lnTo>
                  <a:lnTo>
                    <a:pt x="1328546" y="139865"/>
                  </a:lnTo>
                  <a:lnTo>
                    <a:pt x="1331340" y="139712"/>
                  </a:lnTo>
                  <a:lnTo>
                    <a:pt x="1334134" y="139369"/>
                  </a:lnTo>
                  <a:lnTo>
                    <a:pt x="1386028" y="133525"/>
                  </a:lnTo>
                  <a:lnTo>
                    <a:pt x="1438046" y="129524"/>
                  </a:lnTo>
                  <a:lnTo>
                    <a:pt x="1490142" y="127366"/>
                  </a:lnTo>
                  <a:lnTo>
                    <a:pt x="1742592" y="127052"/>
                  </a:lnTo>
                  <a:lnTo>
                    <a:pt x="1745630" y="125622"/>
                  </a:lnTo>
                  <a:lnTo>
                    <a:pt x="1762182" y="107733"/>
                  </a:lnTo>
                  <a:lnTo>
                    <a:pt x="1770850" y="84150"/>
                  </a:lnTo>
                  <a:lnTo>
                    <a:pt x="1769708" y="59035"/>
                  </a:lnTo>
                  <a:lnTo>
                    <a:pt x="1741366" y="20290"/>
                  </a:lnTo>
                  <a:lnTo>
                    <a:pt x="1714753" y="11188"/>
                  </a:lnTo>
                  <a:lnTo>
                    <a:pt x="1714468" y="11188"/>
                  </a:lnTo>
                  <a:lnTo>
                    <a:pt x="1663846" y="5998"/>
                  </a:lnTo>
                  <a:lnTo>
                    <a:pt x="1614392" y="2468"/>
                  </a:lnTo>
                  <a:lnTo>
                    <a:pt x="1564890" y="469"/>
                  </a:lnTo>
                  <a:lnTo>
                    <a:pt x="1515364" y="0"/>
                  </a:lnTo>
                  <a:close/>
                </a:path>
                <a:path w="1771014" h="1140459">
                  <a:moveTo>
                    <a:pt x="1742592" y="127052"/>
                  </a:moveTo>
                  <a:lnTo>
                    <a:pt x="1542269" y="127052"/>
                  </a:lnTo>
                  <a:lnTo>
                    <a:pt x="1594381" y="128582"/>
                  </a:lnTo>
                  <a:lnTo>
                    <a:pt x="1646430" y="131955"/>
                  </a:lnTo>
                  <a:lnTo>
                    <a:pt x="1698370" y="137172"/>
                  </a:lnTo>
                  <a:lnTo>
                    <a:pt x="1723578" y="136005"/>
                  </a:lnTo>
                  <a:lnTo>
                    <a:pt x="1742592" y="127052"/>
                  </a:lnTo>
                  <a:close/>
                </a:path>
              </a:pathLst>
            </a:custGeom>
            <a:solidFill>
              <a:srgbClr val="0E9ED4"/>
            </a:solidFill>
          </p:spPr>
          <p:txBody>
            <a:bodyPr wrap="square" lIns="0" tIns="0" rIns="0" bIns="0" rtlCol="0"/>
            <a:lstStyle/>
            <a:p>
              <a:endParaRPr/>
            </a:p>
          </p:txBody>
        </p:sp>
        <p:sp>
          <p:nvSpPr>
            <p:cNvPr id="25" name="object 25"/>
            <p:cNvSpPr/>
            <p:nvPr/>
          </p:nvSpPr>
          <p:spPr>
            <a:xfrm>
              <a:off x="4132961" y="6258750"/>
              <a:ext cx="1565910" cy="599440"/>
            </a:xfrm>
            <a:custGeom>
              <a:avLst/>
              <a:gdLst/>
              <a:ahLst/>
              <a:cxnLst/>
              <a:rect l="l" t="t" r="r" b="b"/>
              <a:pathLst>
                <a:path w="1565910" h="599440">
                  <a:moveTo>
                    <a:pt x="782954" y="0"/>
                  </a:moveTo>
                  <a:lnTo>
                    <a:pt x="733091" y="1471"/>
                  </a:lnTo>
                  <a:lnTo>
                    <a:pt x="684027" y="5829"/>
                  </a:lnTo>
                  <a:lnTo>
                    <a:pt x="635851" y="12988"/>
                  </a:lnTo>
                  <a:lnTo>
                    <a:pt x="588652" y="22863"/>
                  </a:lnTo>
                  <a:lnTo>
                    <a:pt x="542516" y="35368"/>
                  </a:lnTo>
                  <a:lnTo>
                    <a:pt x="497531" y="50417"/>
                  </a:lnTo>
                  <a:lnTo>
                    <a:pt x="453786" y="67926"/>
                  </a:lnTo>
                  <a:lnTo>
                    <a:pt x="411369" y="87808"/>
                  </a:lnTo>
                  <a:lnTo>
                    <a:pt x="370366" y="109979"/>
                  </a:lnTo>
                  <a:lnTo>
                    <a:pt x="330866" y="134354"/>
                  </a:lnTo>
                  <a:lnTo>
                    <a:pt x="292957" y="160845"/>
                  </a:lnTo>
                  <a:lnTo>
                    <a:pt x="256726" y="189369"/>
                  </a:lnTo>
                  <a:lnTo>
                    <a:pt x="222262" y="219840"/>
                  </a:lnTo>
                  <a:lnTo>
                    <a:pt x="189652" y="252173"/>
                  </a:lnTo>
                  <a:lnTo>
                    <a:pt x="158984" y="286281"/>
                  </a:lnTo>
                  <a:lnTo>
                    <a:pt x="130345" y="322080"/>
                  </a:lnTo>
                  <a:lnTo>
                    <a:pt x="103824" y="359484"/>
                  </a:lnTo>
                  <a:lnTo>
                    <a:pt x="79509" y="398407"/>
                  </a:lnTo>
                  <a:lnTo>
                    <a:pt x="57487" y="438765"/>
                  </a:lnTo>
                  <a:lnTo>
                    <a:pt x="37846" y="480472"/>
                  </a:lnTo>
                  <a:lnTo>
                    <a:pt x="0" y="599248"/>
                  </a:lnTo>
                  <a:lnTo>
                    <a:pt x="1565910" y="599248"/>
                  </a:lnTo>
                  <a:lnTo>
                    <a:pt x="1528064" y="480472"/>
                  </a:lnTo>
                  <a:lnTo>
                    <a:pt x="1508423" y="438765"/>
                  </a:lnTo>
                  <a:lnTo>
                    <a:pt x="1486404" y="398407"/>
                  </a:lnTo>
                  <a:lnTo>
                    <a:pt x="1462092" y="359484"/>
                  </a:lnTo>
                  <a:lnTo>
                    <a:pt x="1435576" y="322080"/>
                  </a:lnTo>
                  <a:lnTo>
                    <a:pt x="1406943" y="286281"/>
                  </a:lnTo>
                  <a:lnTo>
                    <a:pt x="1376281" y="252173"/>
                  </a:lnTo>
                  <a:lnTo>
                    <a:pt x="1343677" y="219840"/>
                  </a:lnTo>
                  <a:lnTo>
                    <a:pt x="1309219" y="189369"/>
                  </a:lnTo>
                  <a:lnTo>
                    <a:pt x="1272994" y="160845"/>
                  </a:lnTo>
                  <a:lnTo>
                    <a:pt x="1235090" y="134354"/>
                  </a:lnTo>
                  <a:lnTo>
                    <a:pt x="1195595" y="109979"/>
                  </a:lnTo>
                  <a:lnTo>
                    <a:pt x="1154595" y="87808"/>
                  </a:lnTo>
                  <a:lnTo>
                    <a:pt x="1112179" y="67926"/>
                  </a:lnTo>
                  <a:lnTo>
                    <a:pt x="1068434" y="50417"/>
                  </a:lnTo>
                  <a:lnTo>
                    <a:pt x="1023447" y="35368"/>
                  </a:lnTo>
                  <a:lnTo>
                    <a:pt x="977306" y="22863"/>
                  </a:lnTo>
                  <a:lnTo>
                    <a:pt x="930099" y="12988"/>
                  </a:lnTo>
                  <a:lnTo>
                    <a:pt x="881913" y="5829"/>
                  </a:lnTo>
                  <a:lnTo>
                    <a:pt x="832836" y="1471"/>
                  </a:lnTo>
                  <a:lnTo>
                    <a:pt x="782954" y="0"/>
                  </a:lnTo>
                  <a:close/>
                </a:path>
              </a:pathLst>
            </a:custGeom>
            <a:solidFill>
              <a:srgbClr val="E97031"/>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15542"/>
            <a:ext cx="3457575" cy="1476375"/>
          </a:xfrm>
          <a:prstGeom prst="rect">
            <a:avLst/>
          </a:prstGeom>
        </p:spPr>
        <p:txBody>
          <a:bodyPr vert="horz" wrap="square" lIns="0" tIns="69850" rIns="0" bIns="0" rtlCol="0">
            <a:spAutoFit/>
          </a:bodyPr>
          <a:lstStyle/>
          <a:p>
            <a:pPr marL="12700" marR="614680">
              <a:lnSpc>
                <a:spcPts val="3679"/>
              </a:lnSpc>
              <a:spcBef>
                <a:spcPts val="550"/>
              </a:spcBef>
            </a:pPr>
            <a:r>
              <a:rPr sz="3400" spc="-155" dirty="0">
                <a:solidFill>
                  <a:srgbClr val="000000"/>
                </a:solidFill>
              </a:rPr>
              <a:t>Διαφορά</a:t>
            </a:r>
            <a:r>
              <a:rPr sz="3400" spc="-335" dirty="0">
                <a:solidFill>
                  <a:srgbClr val="000000"/>
                </a:solidFill>
              </a:rPr>
              <a:t> </a:t>
            </a:r>
            <a:r>
              <a:rPr sz="3400" spc="-150" dirty="0">
                <a:solidFill>
                  <a:srgbClr val="000000"/>
                </a:solidFill>
              </a:rPr>
              <a:t>μεταξύ </a:t>
            </a:r>
            <a:r>
              <a:rPr sz="3400" spc="-155" dirty="0">
                <a:solidFill>
                  <a:srgbClr val="000000"/>
                </a:solidFill>
              </a:rPr>
              <a:t>επαγγελματικής</a:t>
            </a:r>
            <a:endParaRPr sz="3400" dirty="0"/>
          </a:p>
          <a:p>
            <a:pPr marL="12700">
              <a:lnSpc>
                <a:spcPts val="3610"/>
              </a:lnSpc>
            </a:pPr>
            <a:r>
              <a:rPr sz="3400" spc="-175" dirty="0">
                <a:solidFill>
                  <a:srgbClr val="000000"/>
                </a:solidFill>
              </a:rPr>
              <a:t>συμβουλευτικής</a:t>
            </a:r>
            <a:r>
              <a:rPr sz="3400" spc="-250" dirty="0">
                <a:solidFill>
                  <a:srgbClr val="000000"/>
                </a:solidFill>
              </a:rPr>
              <a:t> </a:t>
            </a:r>
            <a:r>
              <a:rPr sz="3400" spc="-120" dirty="0">
                <a:solidFill>
                  <a:srgbClr val="000000"/>
                </a:solidFill>
              </a:rPr>
              <a:t>και</a:t>
            </a:r>
            <a:endParaRPr sz="3400" dirty="0"/>
          </a:p>
        </p:txBody>
      </p:sp>
      <p:sp>
        <p:nvSpPr>
          <p:cNvPr id="3" name="object 3"/>
          <p:cNvSpPr txBox="1"/>
          <p:nvPr/>
        </p:nvSpPr>
        <p:spPr>
          <a:xfrm>
            <a:off x="724001" y="2814954"/>
            <a:ext cx="2834640" cy="1009650"/>
          </a:xfrm>
          <a:prstGeom prst="rect">
            <a:avLst/>
          </a:prstGeom>
        </p:spPr>
        <p:txBody>
          <a:bodyPr vert="horz" wrap="square" lIns="0" tIns="71120" rIns="0" bIns="0" rtlCol="0">
            <a:spAutoFit/>
          </a:bodyPr>
          <a:lstStyle/>
          <a:p>
            <a:pPr marL="12700" marR="5080">
              <a:lnSpc>
                <a:spcPts val="3670"/>
              </a:lnSpc>
              <a:spcBef>
                <a:spcPts val="560"/>
              </a:spcBef>
            </a:pPr>
            <a:r>
              <a:rPr sz="3400" spc="-165" dirty="0">
                <a:latin typeface="Trebuchet MS"/>
                <a:cs typeface="Trebuchet MS"/>
              </a:rPr>
              <a:t>συμβουλευτικής </a:t>
            </a:r>
            <a:r>
              <a:rPr sz="3400" spc="-75" dirty="0">
                <a:latin typeface="Trebuchet MS"/>
                <a:cs typeface="Trebuchet MS"/>
              </a:rPr>
              <a:t>σταδιοδρομίας</a:t>
            </a:r>
            <a:endParaRPr sz="3400" dirty="0">
              <a:latin typeface="Trebuchet MS"/>
              <a:cs typeface="Trebuchet MS"/>
            </a:endParaRPr>
          </a:p>
        </p:txBody>
      </p:sp>
      <p:sp>
        <p:nvSpPr>
          <p:cNvPr id="5" name="object 5"/>
          <p:cNvSpPr/>
          <p:nvPr/>
        </p:nvSpPr>
        <p:spPr>
          <a:xfrm>
            <a:off x="679400" y="5912928"/>
            <a:ext cx="4045406" cy="417576"/>
          </a:xfrm>
          <a:custGeom>
            <a:avLst/>
            <a:gdLst/>
            <a:ahLst/>
            <a:cxnLst/>
            <a:rect l="l" t="t" r="r" b="b"/>
            <a:pathLst>
              <a:path w="11768455" h="2087879">
                <a:moveTo>
                  <a:pt x="11768074" y="0"/>
                </a:moveTo>
                <a:lnTo>
                  <a:pt x="0" y="0"/>
                </a:lnTo>
                <a:lnTo>
                  <a:pt x="0" y="2087752"/>
                </a:lnTo>
                <a:lnTo>
                  <a:pt x="11768074" y="2087752"/>
                </a:lnTo>
                <a:lnTo>
                  <a:pt x="11768074" y="0"/>
                </a:lnTo>
                <a:close/>
              </a:path>
            </a:pathLst>
          </a:custGeom>
          <a:solidFill>
            <a:srgbClr val="0E9ED4"/>
          </a:solidFill>
        </p:spPr>
        <p:txBody>
          <a:bodyPr wrap="square" lIns="0" tIns="0" rIns="0" bIns="0" rtlCol="0"/>
          <a:lstStyle/>
          <a:p>
            <a:endParaRPr/>
          </a:p>
        </p:txBody>
      </p:sp>
      <p:sp>
        <p:nvSpPr>
          <p:cNvPr id="8" name="object 8"/>
          <p:cNvSpPr/>
          <p:nvPr/>
        </p:nvSpPr>
        <p:spPr>
          <a:xfrm>
            <a:off x="120764" y="4415282"/>
            <a:ext cx="177800" cy="2087880"/>
          </a:xfrm>
          <a:custGeom>
            <a:avLst/>
            <a:gdLst/>
            <a:ahLst/>
            <a:cxnLst/>
            <a:rect l="l" t="t" r="r" b="b"/>
            <a:pathLst>
              <a:path w="177800" h="2087879">
                <a:moveTo>
                  <a:pt x="0" y="2087753"/>
                </a:moveTo>
                <a:lnTo>
                  <a:pt x="177800" y="2087753"/>
                </a:lnTo>
                <a:lnTo>
                  <a:pt x="177800" y="0"/>
                </a:lnTo>
                <a:lnTo>
                  <a:pt x="0" y="0"/>
                </a:lnTo>
                <a:lnTo>
                  <a:pt x="0" y="2087753"/>
                </a:lnTo>
                <a:close/>
              </a:path>
            </a:pathLst>
          </a:custGeom>
          <a:solidFill>
            <a:srgbClr val="0E9ED4"/>
          </a:solidFill>
        </p:spPr>
        <p:txBody>
          <a:bodyPr wrap="square" lIns="0" tIns="0" rIns="0" bIns="0" rtlCol="0"/>
          <a:lstStyle/>
          <a:p>
            <a:endParaRPr/>
          </a:p>
        </p:txBody>
      </p:sp>
      <p:graphicFrame>
        <p:nvGraphicFramePr>
          <p:cNvPr id="12" name="Table 11">
            <a:extLst>
              <a:ext uri="{FF2B5EF4-FFF2-40B4-BE49-F238E27FC236}">
                <a16:creationId xmlns:a16="http://schemas.microsoft.com/office/drawing/2014/main" id="{80934C24-6534-B48F-9A54-0C3387406CA1}"/>
              </a:ext>
            </a:extLst>
          </p:cNvPr>
          <p:cNvGraphicFramePr>
            <a:graphicFrameLocks noGrp="1"/>
          </p:cNvGraphicFramePr>
          <p:nvPr>
            <p:extLst>
              <p:ext uri="{D42A27DB-BD31-4B8C-83A1-F6EECF244321}">
                <p14:modId xmlns:p14="http://schemas.microsoft.com/office/powerpoint/2010/main" val="3717069153"/>
              </p:ext>
            </p:extLst>
          </p:nvPr>
        </p:nvGraphicFramePr>
        <p:xfrm>
          <a:off x="4267199" y="24692"/>
          <a:ext cx="7500849" cy="4519909"/>
        </p:xfrm>
        <a:graphic>
          <a:graphicData uri="http://schemas.openxmlformats.org/drawingml/2006/table">
            <a:tbl>
              <a:tblPr>
                <a:tableStyleId>{2D5ABB26-0587-4C30-8999-92F81FD0307C}</a:tableStyleId>
              </a:tblPr>
              <a:tblGrid>
                <a:gridCol w="2500283">
                  <a:extLst>
                    <a:ext uri="{9D8B030D-6E8A-4147-A177-3AD203B41FA5}">
                      <a16:colId xmlns:a16="http://schemas.microsoft.com/office/drawing/2014/main" val="3435772223"/>
                    </a:ext>
                  </a:extLst>
                </a:gridCol>
                <a:gridCol w="2500283">
                  <a:extLst>
                    <a:ext uri="{9D8B030D-6E8A-4147-A177-3AD203B41FA5}">
                      <a16:colId xmlns:a16="http://schemas.microsoft.com/office/drawing/2014/main" val="1153407833"/>
                    </a:ext>
                  </a:extLst>
                </a:gridCol>
                <a:gridCol w="2500283">
                  <a:extLst>
                    <a:ext uri="{9D8B030D-6E8A-4147-A177-3AD203B41FA5}">
                      <a16:colId xmlns:a16="http://schemas.microsoft.com/office/drawing/2014/main" val="699982216"/>
                    </a:ext>
                  </a:extLst>
                </a:gridCol>
              </a:tblGrid>
              <a:tr h="550240">
                <a:tc>
                  <a:txBody>
                    <a:bodyPr/>
                    <a:lstStyle/>
                    <a:p>
                      <a:pPr>
                        <a:buNone/>
                      </a:pPr>
                      <a:r>
                        <a:rPr lang="el-GR" sz="2000" b="1" dirty="0"/>
                        <a:t>Πτυχή</a:t>
                      </a:r>
                    </a:p>
                  </a:txBody>
                  <a:tcPr marL="35524" marR="35524" marT="17762" marB="17762" anchor="ctr"/>
                </a:tc>
                <a:tc>
                  <a:txBody>
                    <a:bodyPr/>
                    <a:lstStyle/>
                    <a:p>
                      <a:pPr>
                        <a:buNone/>
                      </a:pPr>
                      <a:r>
                        <a:rPr lang="el-GR" sz="2000" b="1" dirty="0"/>
                        <a:t>Συμβουλευτική Σταδιοδρομίας</a:t>
                      </a:r>
                    </a:p>
                  </a:txBody>
                  <a:tcPr marL="35524" marR="35524" marT="17762" marB="17762" anchor="ctr"/>
                </a:tc>
                <a:tc>
                  <a:txBody>
                    <a:bodyPr/>
                    <a:lstStyle/>
                    <a:p>
                      <a:pPr>
                        <a:buNone/>
                      </a:pPr>
                      <a:r>
                        <a:rPr lang="el-GR" sz="2000" b="1" dirty="0"/>
                        <a:t>Επαγγελματική Συμβουλευτική</a:t>
                      </a:r>
                    </a:p>
                  </a:txBody>
                  <a:tcPr marL="35524" marR="35524" marT="17762" marB="17762" anchor="ctr"/>
                </a:tc>
                <a:extLst>
                  <a:ext uri="{0D108BD9-81ED-4DB2-BD59-A6C34878D82A}">
                    <a16:rowId xmlns:a16="http://schemas.microsoft.com/office/drawing/2014/main" val="3041369203"/>
                  </a:ext>
                </a:extLst>
              </a:tr>
              <a:tr h="786091">
                <a:tc>
                  <a:txBody>
                    <a:bodyPr/>
                    <a:lstStyle/>
                    <a:p>
                      <a:pPr>
                        <a:buNone/>
                      </a:pPr>
                      <a:r>
                        <a:rPr lang="el-GR" sz="2000" b="1" dirty="0"/>
                        <a:t>Στόχος</a:t>
                      </a:r>
                      <a:endParaRPr lang="el-GR" sz="2000" dirty="0"/>
                    </a:p>
                  </a:txBody>
                  <a:tcPr marL="35524" marR="35524" marT="17762" marB="17762" anchor="ctr"/>
                </a:tc>
                <a:tc>
                  <a:txBody>
                    <a:bodyPr/>
                    <a:lstStyle/>
                    <a:p>
                      <a:pPr>
                        <a:buNone/>
                      </a:pPr>
                      <a:r>
                        <a:rPr lang="el-GR" sz="2000" dirty="0"/>
                        <a:t>Επιλογή – Σχεδιασμός καριέρας</a:t>
                      </a:r>
                    </a:p>
                  </a:txBody>
                  <a:tcPr marL="35524" marR="35524" marT="17762" marB="17762" anchor="ctr"/>
                </a:tc>
                <a:tc>
                  <a:txBody>
                    <a:bodyPr/>
                    <a:lstStyle/>
                    <a:p>
                      <a:pPr>
                        <a:buNone/>
                      </a:pPr>
                      <a:r>
                        <a:rPr lang="el-GR" sz="2000" dirty="0"/>
                        <a:t>Ανάπτυξη – Προσαρμογή στην εργασία</a:t>
                      </a:r>
                    </a:p>
                  </a:txBody>
                  <a:tcPr marL="35524" marR="35524" marT="17762" marB="17762" anchor="ctr"/>
                </a:tc>
                <a:extLst>
                  <a:ext uri="{0D108BD9-81ED-4DB2-BD59-A6C34878D82A}">
                    <a16:rowId xmlns:a16="http://schemas.microsoft.com/office/drawing/2014/main" val="3882183330"/>
                  </a:ext>
                </a:extLst>
              </a:tr>
              <a:tr h="786091">
                <a:tc>
                  <a:txBody>
                    <a:bodyPr/>
                    <a:lstStyle/>
                    <a:p>
                      <a:pPr>
                        <a:buNone/>
                      </a:pPr>
                      <a:r>
                        <a:rPr lang="el-GR" sz="2000" b="1" dirty="0"/>
                        <a:t>Κοινό-στόχος</a:t>
                      </a:r>
                      <a:endParaRPr lang="el-GR" sz="2000" dirty="0"/>
                    </a:p>
                  </a:txBody>
                  <a:tcPr marL="35524" marR="35524" marT="17762" marB="17762" anchor="ctr"/>
                </a:tc>
                <a:tc>
                  <a:txBody>
                    <a:bodyPr/>
                    <a:lstStyle/>
                    <a:p>
                      <a:pPr>
                        <a:buNone/>
                      </a:pPr>
                      <a:r>
                        <a:rPr lang="el-GR" sz="2000" dirty="0"/>
                        <a:t>Νέοι, μαθητές, φοιτητές</a:t>
                      </a:r>
                    </a:p>
                  </a:txBody>
                  <a:tcPr marL="35524" marR="35524" marT="17762" marB="17762" anchor="ctr"/>
                </a:tc>
                <a:tc>
                  <a:txBody>
                    <a:bodyPr/>
                    <a:lstStyle/>
                    <a:p>
                      <a:pPr>
                        <a:buNone/>
                      </a:pPr>
                      <a:r>
                        <a:rPr lang="el-GR" sz="2000"/>
                        <a:t>Ενήλικες, εργαζόμενοι, άνεργοι</a:t>
                      </a:r>
                    </a:p>
                  </a:txBody>
                  <a:tcPr marL="35524" marR="35524" marT="17762" marB="17762" anchor="ctr"/>
                </a:tc>
                <a:extLst>
                  <a:ext uri="{0D108BD9-81ED-4DB2-BD59-A6C34878D82A}">
                    <a16:rowId xmlns:a16="http://schemas.microsoft.com/office/drawing/2014/main" val="449094927"/>
                  </a:ext>
                </a:extLst>
              </a:tr>
              <a:tr h="550240">
                <a:tc>
                  <a:txBody>
                    <a:bodyPr/>
                    <a:lstStyle/>
                    <a:p>
                      <a:pPr>
                        <a:buNone/>
                      </a:pPr>
                      <a:r>
                        <a:rPr lang="el-GR" sz="2000" b="1"/>
                        <a:t>Προσανατολισμός</a:t>
                      </a:r>
                      <a:endParaRPr lang="el-GR" sz="2000"/>
                    </a:p>
                  </a:txBody>
                  <a:tcPr marL="35524" marR="35524" marT="17762" marB="17762" anchor="ctr"/>
                </a:tc>
                <a:tc>
                  <a:txBody>
                    <a:bodyPr/>
                    <a:lstStyle/>
                    <a:p>
                      <a:pPr>
                        <a:buNone/>
                      </a:pPr>
                      <a:r>
                        <a:rPr lang="el-GR" sz="2000"/>
                        <a:t>Προληπτικός / Αναπτυξιακός</a:t>
                      </a:r>
                    </a:p>
                  </a:txBody>
                  <a:tcPr marL="35524" marR="35524" marT="17762" marB="17762" anchor="ctr"/>
                </a:tc>
                <a:tc>
                  <a:txBody>
                    <a:bodyPr/>
                    <a:lstStyle/>
                    <a:p>
                      <a:pPr>
                        <a:buNone/>
                      </a:pPr>
                      <a:r>
                        <a:rPr lang="el-GR" sz="2000"/>
                        <a:t>Υποστηρικτικός / Θεραπευτικός</a:t>
                      </a:r>
                    </a:p>
                  </a:txBody>
                  <a:tcPr marL="35524" marR="35524" marT="17762" marB="17762" anchor="ctr"/>
                </a:tc>
                <a:extLst>
                  <a:ext uri="{0D108BD9-81ED-4DB2-BD59-A6C34878D82A}">
                    <a16:rowId xmlns:a16="http://schemas.microsoft.com/office/drawing/2014/main" val="1848357970"/>
                  </a:ext>
                </a:extLst>
              </a:tr>
              <a:tr h="1493646">
                <a:tc>
                  <a:txBody>
                    <a:bodyPr/>
                    <a:lstStyle/>
                    <a:p>
                      <a:pPr>
                        <a:buNone/>
                      </a:pPr>
                      <a:r>
                        <a:rPr lang="el-GR" sz="2000" b="1"/>
                        <a:t>Περιεχόμενο</a:t>
                      </a:r>
                      <a:endParaRPr lang="el-GR" sz="2000"/>
                    </a:p>
                  </a:txBody>
                  <a:tcPr marL="35524" marR="35524" marT="17762" marB="17762" anchor="ctr"/>
                </a:tc>
                <a:tc>
                  <a:txBody>
                    <a:bodyPr/>
                    <a:lstStyle/>
                    <a:p>
                      <a:pPr>
                        <a:buNone/>
                      </a:pPr>
                      <a:r>
                        <a:rPr lang="el-GR" sz="2000" dirty="0"/>
                        <a:t>Αυτογνωσία, επαγγελματικές επιλογές, εκπαιδευτική πορεία</a:t>
                      </a:r>
                    </a:p>
                  </a:txBody>
                  <a:tcPr marL="35524" marR="35524" marT="17762" marB="17762" anchor="ctr"/>
                </a:tc>
                <a:tc>
                  <a:txBody>
                    <a:bodyPr/>
                    <a:lstStyle/>
                    <a:p>
                      <a:pPr>
                        <a:buNone/>
                      </a:pPr>
                      <a:r>
                        <a:rPr lang="el-GR" sz="2000" dirty="0"/>
                        <a:t>Ανάπτυξη δεξιοτήτων, επαγγελματική εξέλιξη, επανένταξη στην αγορά εργασίας</a:t>
                      </a:r>
                    </a:p>
                  </a:txBody>
                  <a:tcPr marL="35524" marR="35524" marT="17762" marB="17762" anchor="ctr"/>
                </a:tc>
                <a:extLst>
                  <a:ext uri="{0D108BD9-81ED-4DB2-BD59-A6C34878D82A}">
                    <a16:rowId xmlns:a16="http://schemas.microsoft.com/office/drawing/2014/main" val="1071077773"/>
                  </a:ext>
                </a:extLst>
              </a:tr>
            </a:tbl>
          </a:graphicData>
        </a:graphic>
      </p:graphicFrame>
      <p:pic>
        <p:nvPicPr>
          <p:cNvPr id="1026" name="Picture 2" descr="Συμβουλευτική Σταδιοδρομίας για ενήλικες">
            <a:extLst>
              <a:ext uri="{FF2B5EF4-FFF2-40B4-BE49-F238E27FC236}">
                <a16:creationId xmlns:a16="http://schemas.microsoft.com/office/drawing/2014/main" id="{E602D83C-56E7-9BF8-6D5F-B23BC56328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27905"/>
            <a:ext cx="4191000" cy="2357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1216558"/>
            <a:ext cx="196215" cy="673735"/>
          </a:xfrm>
          <a:custGeom>
            <a:avLst/>
            <a:gdLst/>
            <a:ahLst/>
            <a:cxnLst/>
            <a:rect l="l" t="t" r="r" b="b"/>
            <a:pathLst>
              <a:path w="196215" h="673735">
                <a:moveTo>
                  <a:pt x="195859" y="0"/>
                </a:moveTo>
                <a:lnTo>
                  <a:pt x="0" y="0"/>
                </a:lnTo>
                <a:lnTo>
                  <a:pt x="0" y="673455"/>
                </a:lnTo>
                <a:lnTo>
                  <a:pt x="195859" y="673455"/>
                </a:lnTo>
                <a:lnTo>
                  <a:pt x="195859" y="0"/>
                </a:lnTo>
                <a:close/>
              </a:path>
            </a:pathLst>
          </a:custGeom>
          <a:solidFill>
            <a:srgbClr val="0E9ED4"/>
          </a:solidFill>
        </p:spPr>
        <p:txBody>
          <a:bodyPr wrap="square" lIns="0" tIns="0" rIns="0" bIns="0" rtlCol="0"/>
          <a:lstStyle/>
          <a:p>
            <a:endParaRPr/>
          </a:p>
        </p:txBody>
      </p:sp>
      <p:sp>
        <p:nvSpPr>
          <p:cNvPr id="3" name="object 3"/>
          <p:cNvSpPr/>
          <p:nvPr/>
        </p:nvSpPr>
        <p:spPr>
          <a:xfrm>
            <a:off x="267843" y="1216558"/>
            <a:ext cx="196215" cy="673735"/>
          </a:xfrm>
          <a:custGeom>
            <a:avLst/>
            <a:gdLst/>
            <a:ahLst/>
            <a:cxnLst/>
            <a:rect l="l" t="t" r="r" b="b"/>
            <a:pathLst>
              <a:path w="196215" h="673735">
                <a:moveTo>
                  <a:pt x="195859" y="0"/>
                </a:moveTo>
                <a:lnTo>
                  <a:pt x="0" y="0"/>
                </a:lnTo>
                <a:lnTo>
                  <a:pt x="0" y="673455"/>
                </a:lnTo>
                <a:lnTo>
                  <a:pt x="195859" y="673455"/>
                </a:lnTo>
                <a:lnTo>
                  <a:pt x="195859" y="0"/>
                </a:lnTo>
                <a:close/>
              </a:path>
            </a:pathLst>
          </a:custGeom>
          <a:solidFill>
            <a:srgbClr val="0E9ED4"/>
          </a:solidFill>
        </p:spPr>
        <p:txBody>
          <a:bodyPr wrap="square" lIns="0" tIns="0" rIns="0" bIns="0" rtlCol="0"/>
          <a:lstStyle/>
          <a:p>
            <a:endParaRPr/>
          </a:p>
        </p:txBody>
      </p:sp>
      <p:grpSp>
        <p:nvGrpSpPr>
          <p:cNvPr id="4" name="object 4"/>
          <p:cNvGrpSpPr/>
          <p:nvPr/>
        </p:nvGrpSpPr>
        <p:grpSpPr>
          <a:xfrm>
            <a:off x="498348" y="598931"/>
            <a:ext cx="11181715" cy="2169160"/>
            <a:chOff x="498348" y="598931"/>
            <a:chExt cx="11181715" cy="2169160"/>
          </a:xfrm>
        </p:grpSpPr>
        <p:sp>
          <p:nvSpPr>
            <p:cNvPr id="5" name="object 5"/>
            <p:cNvSpPr/>
            <p:nvPr/>
          </p:nvSpPr>
          <p:spPr>
            <a:xfrm>
              <a:off x="535673" y="1216558"/>
              <a:ext cx="104775" cy="673735"/>
            </a:xfrm>
            <a:custGeom>
              <a:avLst/>
              <a:gdLst/>
              <a:ahLst/>
              <a:cxnLst/>
              <a:rect l="l" t="t" r="r" b="b"/>
              <a:pathLst>
                <a:path w="104775" h="673735">
                  <a:moveTo>
                    <a:pt x="0" y="673455"/>
                  </a:moveTo>
                  <a:lnTo>
                    <a:pt x="104406" y="673455"/>
                  </a:lnTo>
                  <a:lnTo>
                    <a:pt x="104406" y="0"/>
                  </a:lnTo>
                  <a:lnTo>
                    <a:pt x="0" y="0"/>
                  </a:lnTo>
                  <a:lnTo>
                    <a:pt x="0" y="673455"/>
                  </a:lnTo>
                  <a:close/>
                </a:path>
              </a:pathLst>
            </a:custGeom>
            <a:solidFill>
              <a:srgbClr val="0E9ED4"/>
            </a:solidFill>
          </p:spPr>
          <p:txBody>
            <a:bodyPr wrap="square" lIns="0" tIns="0" rIns="0" bIns="0" rtlCol="0"/>
            <a:lstStyle/>
            <a:p>
              <a:endParaRPr/>
            </a:p>
          </p:txBody>
        </p:sp>
        <p:pic>
          <p:nvPicPr>
            <p:cNvPr id="6" name="object 6"/>
            <p:cNvPicPr/>
            <p:nvPr/>
          </p:nvPicPr>
          <p:blipFill>
            <a:blip r:embed="rId2" cstate="print"/>
            <a:stretch>
              <a:fillRect/>
            </a:stretch>
          </p:blipFill>
          <p:spPr>
            <a:xfrm>
              <a:off x="498348" y="598931"/>
              <a:ext cx="11181588" cy="2168652"/>
            </a:xfrm>
            <a:prstGeom prst="rect">
              <a:avLst/>
            </a:prstGeom>
          </p:spPr>
        </p:pic>
      </p:grpSp>
      <p:sp>
        <p:nvSpPr>
          <p:cNvPr id="7" name="object 7"/>
          <p:cNvSpPr txBox="1">
            <a:spLocks noGrp="1"/>
          </p:cNvSpPr>
          <p:nvPr>
            <p:ph type="title"/>
          </p:nvPr>
        </p:nvSpPr>
        <p:spPr>
          <a:xfrm>
            <a:off x="640080" y="614044"/>
            <a:ext cx="10908030" cy="1894205"/>
          </a:xfrm>
          <a:prstGeom prst="rect">
            <a:avLst/>
          </a:prstGeom>
          <a:solidFill>
            <a:srgbClr val="FFFFFF"/>
          </a:solidFill>
        </p:spPr>
        <p:txBody>
          <a:bodyPr vert="horz" wrap="square" lIns="0" tIns="278765" rIns="0" bIns="0" rtlCol="0">
            <a:spAutoFit/>
          </a:bodyPr>
          <a:lstStyle/>
          <a:p>
            <a:pPr marL="494665" marR="3322320">
              <a:lnSpc>
                <a:spcPts val="5190"/>
              </a:lnSpc>
              <a:spcBef>
                <a:spcPts val="2195"/>
              </a:spcBef>
            </a:pPr>
            <a:r>
              <a:rPr sz="4800" spc="-110" dirty="0">
                <a:solidFill>
                  <a:srgbClr val="000000"/>
                </a:solidFill>
              </a:rPr>
              <a:t>Μύθοι</a:t>
            </a:r>
            <a:r>
              <a:rPr sz="4800" spc="-480" dirty="0">
                <a:solidFill>
                  <a:srgbClr val="000000"/>
                </a:solidFill>
              </a:rPr>
              <a:t> </a:t>
            </a:r>
            <a:r>
              <a:rPr sz="4800" spc="-340" dirty="0">
                <a:solidFill>
                  <a:srgbClr val="000000"/>
                </a:solidFill>
              </a:rPr>
              <a:t>για</a:t>
            </a:r>
            <a:r>
              <a:rPr sz="4800" spc="-500" dirty="0">
                <a:solidFill>
                  <a:srgbClr val="000000"/>
                </a:solidFill>
              </a:rPr>
              <a:t> </a:t>
            </a:r>
            <a:r>
              <a:rPr sz="4800" spc="-285" dirty="0">
                <a:solidFill>
                  <a:srgbClr val="000000"/>
                </a:solidFill>
              </a:rPr>
              <a:t>την</a:t>
            </a:r>
            <a:r>
              <a:rPr sz="4800" spc="-505" dirty="0">
                <a:solidFill>
                  <a:srgbClr val="000000"/>
                </a:solidFill>
              </a:rPr>
              <a:t> </a:t>
            </a:r>
            <a:r>
              <a:rPr sz="4800" spc="-300" dirty="0">
                <a:solidFill>
                  <a:srgbClr val="000000"/>
                </a:solidFill>
              </a:rPr>
              <a:t>επαγγελματική </a:t>
            </a:r>
            <a:r>
              <a:rPr sz="4800" spc="-155" dirty="0">
                <a:solidFill>
                  <a:srgbClr val="000000"/>
                </a:solidFill>
              </a:rPr>
              <a:t>συμβουλευτική</a:t>
            </a:r>
            <a:endParaRPr sz="4800"/>
          </a:p>
        </p:txBody>
      </p:sp>
      <p:sp>
        <p:nvSpPr>
          <p:cNvPr id="8" name="object 8"/>
          <p:cNvSpPr txBox="1"/>
          <p:nvPr/>
        </p:nvSpPr>
        <p:spPr>
          <a:xfrm>
            <a:off x="1201927" y="3101467"/>
            <a:ext cx="9483725" cy="1830705"/>
          </a:xfrm>
          <a:prstGeom prst="rect">
            <a:avLst/>
          </a:prstGeom>
        </p:spPr>
        <p:txBody>
          <a:bodyPr vert="horz" wrap="square" lIns="0" tIns="61594" rIns="0" bIns="0" rtlCol="0">
            <a:spAutoFit/>
          </a:bodyPr>
          <a:lstStyle/>
          <a:p>
            <a:pPr marL="12700" marR="5080">
              <a:lnSpc>
                <a:spcPct val="90000"/>
              </a:lnSpc>
              <a:spcBef>
                <a:spcPts val="484"/>
              </a:spcBef>
            </a:pPr>
            <a:r>
              <a:rPr sz="3200" i="1" spc="-110" dirty="0">
                <a:latin typeface="Trebuchet MS"/>
                <a:cs typeface="Trebuchet MS"/>
              </a:rPr>
              <a:t>«Οι</a:t>
            </a:r>
            <a:r>
              <a:rPr sz="3200" i="1" spc="-260" dirty="0">
                <a:latin typeface="Trebuchet MS"/>
                <a:cs typeface="Trebuchet MS"/>
              </a:rPr>
              <a:t> </a:t>
            </a:r>
            <a:r>
              <a:rPr sz="3200" i="1" spc="-30" dirty="0">
                <a:latin typeface="Trebuchet MS"/>
                <a:cs typeface="Trebuchet MS"/>
              </a:rPr>
              <a:t>σύμβουλοι</a:t>
            </a:r>
            <a:r>
              <a:rPr sz="3200" i="1" spc="-260" dirty="0">
                <a:latin typeface="Trebuchet MS"/>
                <a:cs typeface="Trebuchet MS"/>
              </a:rPr>
              <a:t> </a:t>
            </a:r>
            <a:r>
              <a:rPr sz="3200" i="1" spc="-25" dirty="0">
                <a:latin typeface="Trebuchet MS"/>
                <a:cs typeface="Trebuchet MS"/>
              </a:rPr>
              <a:t>σταδιοδρομίας</a:t>
            </a:r>
            <a:r>
              <a:rPr sz="3200" i="1" spc="-285" dirty="0">
                <a:latin typeface="Trebuchet MS"/>
                <a:cs typeface="Trebuchet MS"/>
              </a:rPr>
              <a:t> </a:t>
            </a:r>
            <a:r>
              <a:rPr sz="3200" i="1" spc="-45" dirty="0">
                <a:latin typeface="Trebuchet MS"/>
                <a:cs typeface="Trebuchet MS"/>
              </a:rPr>
              <a:t>έχουν</a:t>
            </a:r>
            <a:r>
              <a:rPr sz="3200" i="1" spc="-245" dirty="0">
                <a:latin typeface="Trebuchet MS"/>
                <a:cs typeface="Trebuchet MS"/>
              </a:rPr>
              <a:t> </a:t>
            </a:r>
            <a:r>
              <a:rPr sz="3200" i="1" spc="-35" dirty="0">
                <a:latin typeface="Trebuchet MS"/>
                <a:cs typeface="Trebuchet MS"/>
              </a:rPr>
              <a:t>στη</a:t>
            </a:r>
            <a:r>
              <a:rPr sz="3200" i="1" spc="-270" dirty="0">
                <a:latin typeface="Trebuchet MS"/>
                <a:cs typeface="Trebuchet MS"/>
              </a:rPr>
              <a:t> </a:t>
            </a:r>
            <a:r>
              <a:rPr sz="3200" i="1" dirty="0">
                <a:latin typeface="Trebuchet MS"/>
                <a:cs typeface="Trebuchet MS"/>
              </a:rPr>
              <a:t>διάθεσή</a:t>
            </a:r>
            <a:r>
              <a:rPr sz="3200" i="1" spc="-270" dirty="0">
                <a:latin typeface="Trebuchet MS"/>
                <a:cs typeface="Trebuchet MS"/>
              </a:rPr>
              <a:t> </a:t>
            </a:r>
            <a:r>
              <a:rPr sz="3200" i="1" spc="-20" dirty="0">
                <a:latin typeface="Trebuchet MS"/>
                <a:cs typeface="Trebuchet MS"/>
              </a:rPr>
              <a:t>τους </a:t>
            </a:r>
            <a:r>
              <a:rPr sz="3200" i="1" spc="-25" dirty="0">
                <a:latin typeface="Trebuchet MS"/>
                <a:cs typeface="Trebuchet MS"/>
              </a:rPr>
              <a:t>τυποποιημένες</a:t>
            </a:r>
            <a:r>
              <a:rPr sz="3200" i="1" spc="-245" dirty="0">
                <a:latin typeface="Trebuchet MS"/>
                <a:cs typeface="Trebuchet MS"/>
              </a:rPr>
              <a:t> </a:t>
            </a:r>
            <a:r>
              <a:rPr sz="3200" i="1" spc="-60" dirty="0">
                <a:latin typeface="Trebuchet MS"/>
                <a:cs typeface="Trebuchet MS"/>
              </a:rPr>
              <a:t>αξιολογήσεις</a:t>
            </a:r>
            <a:r>
              <a:rPr sz="3200" i="1" spc="-270" dirty="0">
                <a:latin typeface="Trebuchet MS"/>
                <a:cs typeface="Trebuchet MS"/>
              </a:rPr>
              <a:t> </a:t>
            </a:r>
            <a:r>
              <a:rPr sz="3200" i="1" spc="-30" dirty="0">
                <a:latin typeface="Trebuchet MS"/>
                <a:cs typeface="Trebuchet MS"/>
              </a:rPr>
              <a:t>που</a:t>
            </a:r>
            <a:r>
              <a:rPr sz="3200" i="1" spc="-260" dirty="0">
                <a:latin typeface="Trebuchet MS"/>
                <a:cs typeface="Trebuchet MS"/>
              </a:rPr>
              <a:t> </a:t>
            </a:r>
            <a:r>
              <a:rPr sz="3200" i="1" spc="-45" dirty="0">
                <a:latin typeface="Trebuchet MS"/>
                <a:cs typeface="Trebuchet MS"/>
              </a:rPr>
              <a:t>μπορούν</a:t>
            </a:r>
            <a:r>
              <a:rPr sz="3200" i="1" spc="-250" dirty="0">
                <a:latin typeface="Trebuchet MS"/>
                <a:cs typeface="Trebuchet MS"/>
              </a:rPr>
              <a:t> </a:t>
            </a:r>
            <a:r>
              <a:rPr sz="3200" i="1" spc="-25" dirty="0">
                <a:latin typeface="Trebuchet MS"/>
                <a:cs typeface="Trebuchet MS"/>
              </a:rPr>
              <a:t>να </a:t>
            </a:r>
            <a:r>
              <a:rPr sz="3200" i="1" spc="-45" dirty="0">
                <a:latin typeface="Trebuchet MS"/>
                <a:cs typeface="Trebuchet MS"/>
              </a:rPr>
              <a:t>χρησιμοποιηθούν</a:t>
            </a:r>
            <a:r>
              <a:rPr sz="3200" i="1" spc="-290" dirty="0">
                <a:latin typeface="Trebuchet MS"/>
                <a:cs typeface="Trebuchet MS"/>
              </a:rPr>
              <a:t> </a:t>
            </a:r>
            <a:r>
              <a:rPr sz="3200" i="1" spc="-95" dirty="0">
                <a:latin typeface="Trebuchet MS"/>
                <a:cs typeface="Trebuchet MS"/>
              </a:rPr>
              <a:t>για</a:t>
            </a:r>
            <a:r>
              <a:rPr sz="3200" i="1" spc="-265" dirty="0">
                <a:latin typeface="Trebuchet MS"/>
                <a:cs typeface="Trebuchet MS"/>
              </a:rPr>
              <a:t> </a:t>
            </a:r>
            <a:r>
              <a:rPr sz="3200" i="1" spc="-60" dirty="0">
                <a:latin typeface="Trebuchet MS"/>
                <a:cs typeface="Trebuchet MS"/>
              </a:rPr>
              <a:t>να</a:t>
            </a:r>
            <a:r>
              <a:rPr sz="3200" i="1" spc="-265" dirty="0">
                <a:latin typeface="Trebuchet MS"/>
                <a:cs typeface="Trebuchet MS"/>
              </a:rPr>
              <a:t> </a:t>
            </a:r>
            <a:r>
              <a:rPr sz="3200" i="1" spc="-65" dirty="0">
                <a:latin typeface="Trebuchet MS"/>
                <a:cs typeface="Trebuchet MS"/>
              </a:rPr>
              <a:t>πουν</a:t>
            </a:r>
            <a:r>
              <a:rPr sz="3200" i="1" spc="-265" dirty="0">
                <a:latin typeface="Trebuchet MS"/>
                <a:cs typeface="Trebuchet MS"/>
              </a:rPr>
              <a:t> </a:t>
            </a:r>
            <a:r>
              <a:rPr sz="3200" i="1" spc="-10" dirty="0">
                <a:latin typeface="Trebuchet MS"/>
                <a:cs typeface="Trebuchet MS"/>
              </a:rPr>
              <a:t>στα</a:t>
            </a:r>
            <a:r>
              <a:rPr sz="3200" i="1" spc="-280" dirty="0">
                <a:latin typeface="Trebuchet MS"/>
                <a:cs typeface="Trebuchet MS"/>
              </a:rPr>
              <a:t> </a:t>
            </a:r>
            <a:r>
              <a:rPr sz="3200" i="1" dirty="0">
                <a:latin typeface="Trebuchet MS"/>
                <a:cs typeface="Trebuchet MS"/>
              </a:rPr>
              <a:t>άτομα</a:t>
            </a:r>
            <a:r>
              <a:rPr sz="3200" i="1" spc="-290" dirty="0">
                <a:latin typeface="Trebuchet MS"/>
                <a:cs typeface="Trebuchet MS"/>
              </a:rPr>
              <a:t> </a:t>
            </a:r>
            <a:r>
              <a:rPr sz="3200" i="1" spc="-20" dirty="0">
                <a:latin typeface="Trebuchet MS"/>
                <a:cs typeface="Trebuchet MS"/>
              </a:rPr>
              <a:t>ποιο </a:t>
            </a:r>
            <a:r>
              <a:rPr sz="3200" i="1" spc="-60" dirty="0">
                <a:latin typeface="Trebuchet MS"/>
                <a:cs typeface="Trebuchet MS"/>
              </a:rPr>
              <a:t>επάγγελμα</a:t>
            </a:r>
            <a:r>
              <a:rPr sz="3200" i="1" spc="-285" dirty="0">
                <a:latin typeface="Trebuchet MS"/>
                <a:cs typeface="Trebuchet MS"/>
              </a:rPr>
              <a:t> </a:t>
            </a:r>
            <a:r>
              <a:rPr sz="3200" i="1" spc="-10" dirty="0">
                <a:latin typeface="Trebuchet MS"/>
                <a:cs typeface="Trebuchet MS"/>
              </a:rPr>
              <a:t>θα</a:t>
            </a:r>
            <a:r>
              <a:rPr sz="3200" i="1" spc="-285" dirty="0">
                <a:latin typeface="Trebuchet MS"/>
                <a:cs typeface="Trebuchet MS"/>
              </a:rPr>
              <a:t> </a:t>
            </a:r>
            <a:r>
              <a:rPr sz="3200" i="1" spc="-10" dirty="0">
                <a:latin typeface="Trebuchet MS"/>
                <a:cs typeface="Trebuchet MS"/>
              </a:rPr>
              <a:t>πρέπει</a:t>
            </a:r>
            <a:r>
              <a:rPr sz="3200" i="1" spc="-280" dirty="0">
                <a:latin typeface="Trebuchet MS"/>
                <a:cs typeface="Trebuchet MS"/>
              </a:rPr>
              <a:t> </a:t>
            </a:r>
            <a:r>
              <a:rPr sz="3200" i="1" spc="-60" dirty="0">
                <a:latin typeface="Trebuchet MS"/>
                <a:cs typeface="Trebuchet MS"/>
              </a:rPr>
              <a:t>να</a:t>
            </a:r>
            <a:r>
              <a:rPr sz="3200" i="1" spc="-285" dirty="0">
                <a:latin typeface="Trebuchet MS"/>
                <a:cs typeface="Trebuchet MS"/>
              </a:rPr>
              <a:t> </a:t>
            </a:r>
            <a:r>
              <a:rPr sz="3200" i="1" spc="-10" dirty="0">
                <a:latin typeface="Trebuchet MS"/>
                <a:cs typeface="Trebuchet MS"/>
              </a:rPr>
              <a:t>επιλέξουν».</a:t>
            </a:r>
            <a:endParaRPr sz="3200">
              <a:latin typeface="Trebuchet MS"/>
              <a:cs typeface="Trebuchet MS"/>
            </a:endParaRPr>
          </a:p>
        </p:txBody>
      </p:sp>
      <p:sp>
        <p:nvSpPr>
          <p:cNvPr id="9" name="object 9"/>
          <p:cNvSpPr/>
          <p:nvPr/>
        </p:nvSpPr>
        <p:spPr>
          <a:xfrm>
            <a:off x="838200" y="6485318"/>
            <a:ext cx="10515600" cy="0"/>
          </a:xfrm>
          <a:custGeom>
            <a:avLst/>
            <a:gdLst/>
            <a:ahLst/>
            <a:cxnLst/>
            <a:rect l="l" t="t" r="r" b="b"/>
            <a:pathLst>
              <a:path w="10515600">
                <a:moveTo>
                  <a:pt x="10515600" y="0"/>
                </a:moveTo>
                <a:lnTo>
                  <a:pt x="0" y="0"/>
                </a:lnTo>
              </a:path>
            </a:pathLst>
          </a:custGeom>
          <a:ln w="57150">
            <a:solidFill>
              <a:srgbClr val="0E9ED4"/>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2171319"/>
          </a:xfrm>
          <a:prstGeom prst="rect">
            <a:avLst/>
          </a:prstGeom>
        </p:spPr>
      </p:pic>
      <p:sp>
        <p:nvSpPr>
          <p:cNvPr id="3" name="object 3"/>
          <p:cNvSpPr txBox="1">
            <a:spLocks noGrp="1"/>
          </p:cNvSpPr>
          <p:nvPr>
            <p:ph type="title"/>
          </p:nvPr>
        </p:nvSpPr>
        <p:spPr>
          <a:xfrm>
            <a:off x="1462532" y="752602"/>
            <a:ext cx="9111615" cy="635000"/>
          </a:xfrm>
          <a:prstGeom prst="rect">
            <a:avLst/>
          </a:prstGeom>
        </p:spPr>
        <p:txBody>
          <a:bodyPr vert="horz" wrap="square" lIns="0" tIns="12065" rIns="0" bIns="0" rtlCol="0">
            <a:spAutoFit/>
          </a:bodyPr>
          <a:lstStyle/>
          <a:p>
            <a:pPr marL="12700">
              <a:lnSpc>
                <a:spcPct val="100000"/>
              </a:lnSpc>
              <a:spcBef>
                <a:spcPts val="95"/>
              </a:spcBef>
            </a:pPr>
            <a:r>
              <a:rPr spc="-90" dirty="0"/>
              <a:t>Μύθοι</a:t>
            </a:r>
            <a:r>
              <a:rPr spc="-370" dirty="0"/>
              <a:t> </a:t>
            </a:r>
            <a:r>
              <a:rPr spc="-285" dirty="0"/>
              <a:t>για</a:t>
            </a:r>
            <a:r>
              <a:rPr spc="-395" dirty="0"/>
              <a:t> </a:t>
            </a:r>
            <a:r>
              <a:rPr spc="-245" dirty="0"/>
              <a:t>την</a:t>
            </a:r>
            <a:r>
              <a:rPr spc="-400" dirty="0"/>
              <a:t> </a:t>
            </a:r>
            <a:r>
              <a:rPr spc="-235" dirty="0"/>
              <a:t>επαγγελματική</a:t>
            </a:r>
            <a:r>
              <a:rPr spc="-395" dirty="0"/>
              <a:t> </a:t>
            </a:r>
            <a:r>
              <a:rPr spc="-165" dirty="0"/>
              <a:t>συμβουλευτική</a:t>
            </a:r>
          </a:p>
        </p:txBody>
      </p:sp>
      <p:grpSp>
        <p:nvGrpSpPr>
          <p:cNvPr id="4" name="object 4"/>
          <p:cNvGrpSpPr/>
          <p:nvPr/>
        </p:nvGrpSpPr>
        <p:grpSpPr>
          <a:xfrm>
            <a:off x="645388" y="2726944"/>
            <a:ext cx="5212080" cy="3477260"/>
            <a:chOff x="645388" y="2726944"/>
            <a:chExt cx="5212080" cy="3477260"/>
          </a:xfrm>
        </p:grpSpPr>
        <p:sp>
          <p:nvSpPr>
            <p:cNvPr id="5" name="object 5"/>
            <p:cNvSpPr/>
            <p:nvPr/>
          </p:nvSpPr>
          <p:spPr>
            <a:xfrm>
              <a:off x="645388" y="2726944"/>
              <a:ext cx="4682490" cy="2973705"/>
            </a:xfrm>
            <a:custGeom>
              <a:avLst/>
              <a:gdLst/>
              <a:ahLst/>
              <a:cxnLst/>
              <a:rect l="l" t="t" r="r" b="b"/>
              <a:pathLst>
                <a:path w="4682490" h="2973704">
                  <a:moveTo>
                    <a:pt x="4384954" y="0"/>
                  </a:moveTo>
                  <a:lnTo>
                    <a:pt x="297319" y="0"/>
                  </a:lnTo>
                  <a:lnTo>
                    <a:pt x="249091" y="3890"/>
                  </a:lnTo>
                  <a:lnTo>
                    <a:pt x="203341" y="15155"/>
                  </a:lnTo>
                  <a:lnTo>
                    <a:pt x="160681" y="33182"/>
                  </a:lnTo>
                  <a:lnTo>
                    <a:pt x="121724" y="57359"/>
                  </a:lnTo>
                  <a:lnTo>
                    <a:pt x="87080" y="87074"/>
                  </a:lnTo>
                  <a:lnTo>
                    <a:pt x="57363" y="121715"/>
                  </a:lnTo>
                  <a:lnTo>
                    <a:pt x="33185" y="160671"/>
                  </a:lnTo>
                  <a:lnTo>
                    <a:pt x="15156" y="203330"/>
                  </a:lnTo>
                  <a:lnTo>
                    <a:pt x="3891" y="249079"/>
                  </a:lnTo>
                  <a:lnTo>
                    <a:pt x="0" y="297306"/>
                  </a:lnTo>
                  <a:lnTo>
                    <a:pt x="0" y="2675890"/>
                  </a:lnTo>
                  <a:lnTo>
                    <a:pt x="3891" y="2724118"/>
                  </a:lnTo>
                  <a:lnTo>
                    <a:pt x="15156" y="2769869"/>
                  </a:lnTo>
                  <a:lnTo>
                    <a:pt x="33185" y="2812530"/>
                  </a:lnTo>
                  <a:lnTo>
                    <a:pt x="57363" y="2851490"/>
                  </a:lnTo>
                  <a:lnTo>
                    <a:pt x="87080" y="2886135"/>
                  </a:lnTo>
                  <a:lnTo>
                    <a:pt x="121724" y="2915854"/>
                  </a:lnTo>
                  <a:lnTo>
                    <a:pt x="160681" y="2940034"/>
                  </a:lnTo>
                  <a:lnTo>
                    <a:pt x="203341" y="2958064"/>
                  </a:lnTo>
                  <a:lnTo>
                    <a:pt x="249091" y="2969330"/>
                  </a:lnTo>
                  <a:lnTo>
                    <a:pt x="297319" y="2973222"/>
                  </a:lnTo>
                  <a:lnTo>
                    <a:pt x="4384954" y="2973222"/>
                  </a:lnTo>
                  <a:lnTo>
                    <a:pt x="4433151" y="2969330"/>
                  </a:lnTo>
                  <a:lnTo>
                    <a:pt x="4478882" y="2958064"/>
                  </a:lnTo>
                  <a:lnTo>
                    <a:pt x="4521533" y="2940034"/>
                  </a:lnTo>
                  <a:lnTo>
                    <a:pt x="4560490" y="2915854"/>
                  </a:lnTo>
                  <a:lnTo>
                    <a:pt x="4595139" y="2886135"/>
                  </a:lnTo>
                  <a:lnTo>
                    <a:pt x="4624865" y="2851490"/>
                  </a:lnTo>
                  <a:lnTo>
                    <a:pt x="4649054" y="2812530"/>
                  </a:lnTo>
                  <a:lnTo>
                    <a:pt x="4667093" y="2769869"/>
                  </a:lnTo>
                  <a:lnTo>
                    <a:pt x="4678367" y="2724118"/>
                  </a:lnTo>
                  <a:lnTo>
                    <a:pt x="4682261" y="2675890"/>
                  </a:lnTo>
                  <a:lnTo>
                    <a:pt x="4682261" y="297306"/>
                  </a:lnTo>
                  <a:lnTo>
                    <a:pt x="4678367" y="249079"/>
                  </a:lnTo>
                  <a:lnTo>
                    <a:pt x="4667093" y="203330"/>
                  </a:lnTo>
                  <a:lnTo>
                    <a:pt x="4649054" y="160671"/>
                  </a:lnTo>
                  <a:lnTo>
                    <a:pt x="4624865" y="121715"/>
                  </a:lnTo>
                  <a:lnTo>
                    <a:pt x="4595139" y="87074"/>
                  </a:lnTo>
                  <a:lnTo>
                    <a:pt x="4560490" y="57359"/>
                  </a:lnTo>
                  <a:lnTo>
                    <a:pt x="4521533" y="33182"/>
                  </a:lnTo>
                  <a:lnTo>
                    <a:pt x="4478882" y="15155"/>
                  </a:lnTo>
                  <a:lnTo>
                    <a:pt x="4433151" y="3890"/>
                  </a:lnTo>
                  <a:lnTo>
                    <a:pt x="4384954" y="0"/>
                  </a:lnTo>
                  <a:close/>
                </a:path>
              </a:pathLst>
            </a:custGeom>
            <a:solidFill>
              <a:srgbClr val="155F82"/>
            </a:solidFill>
          </p:spPr>
          <p:txBody>
            <a:bodyPr wrap="square" lIns="0" tIns="0" rIns="0" bIns="0" rtlCol="0"/>
            <a:lstStyle/>
            <a:p>
              <a:endParaRPr/>
            </a:p>
          </p:txBody>
        </p:sp>
        <p:sp>
          <p:nvSpPr>
            <p:cNvPr id="6" name="object 6"/>
            <p:cNvSpPr/>
            <p:nvPr/>
          </p:nvSpPr>
          <p:spPr>
            <a:xfrm>
              <a:off x="1165631" y="3221227"/>
              <a:ext cx="4682490" cy="2973705"/>
            </a:xfrm>
            <a:custGeom>
              <a:avLst/>
              <a:gdLst/>
              <a:ahLst/>
              <a:cxnLst/>
              <a:rect l="l" t="t" r="r" b="b"/>
              <a:pathLst>
                <a:path w="4682490" h="2973704">
                  <a:moveTo>
                    <a:pt x="4384903" y="0"/>
                  </a:moveTo>
                  <a:lnTo>
                    <a:pt x="297281" y="0"/>
                  </a:lnTo>
                  <a:lnTo>
                    <a:pt x="249054" y="3890"/>
                  </a:lnTo>
                  <a:lnTo>
                    <a:pt x="203307" y="15155"/>
                  </a:lnTo>
                  <a:lnTo>
                    <a:pt x="160651" y="33182"/>
                  </a:lnTo>
                  <a:lnTo>
                    <a:pt x="121699" y="57359"/>
                  </a:lnTo>
                  <a:lnTo>
                    <a:pt x="87061" y="87074"/>
                  </a:lnTo>
                  <a:lnTo>
                    <a:pt x="57350" y="121715"/>
                  </a:lnTo>
                  <a:lnTo>
                    <a:pt x="33176" y="160671"/>
                  </a:lnTo>
                  <a:lnTo>
                    <a:pt x="15153" y="203330"/>
                  </a:lnTo>
                  <a:lnTo>
                    <a:pt x="3890" y="249079"/>
                  </a:lnTo>
                  <a:lnTo>
                    <a:pt x="0" y="297307"/>
                  </a:lnTo>
                  <a:lnTo>
                    <a:pt x="0" y="2675851"/>
                  </a:lnTo>
                  <a:lnTo>
                    <a:pt x="3890" y="2724080"/>
                  </a:lnTo>
                  <a:lnTo>
                    <a:pt x="15153" y="2769830"/>
                  </a:lnTo>
                  <a:lnTo>
                    <a:pt x="33176" y="2812490"/>
                  </a:lnTo>
                  <a:lnTo>
                    <a:pt x="57350" y="2851447"/>
                  </a:lnTo>
                  <a:lnTo>
                    <a:pt x="87061" y="2886090"/>
                  </a:lnTo>
                  <a:lnTo>
                    <a:pt x="121699" y="2915807"/>
                  </a:lnTo>
                  <a:lnTo>
                    <a:pt x="160651" y="2939986"/>
                  </a:lnTo>
                  <a:lnTo>
                    <a:pt x="203307" y="2958014"/>
                  </a:lnTo>
                  <a:lnTo>
                    <a:pt x="249054" y="2969280"/>
                  </a:lnTo>
                  <a:lnTo>
                    <a:pt x="297281" y="2973171"/>
                  </a:lnTo>
                  <a:lnTo>
                    <a:pt x="4384903" y="2973171"/>
                  </a:lnTo>
                  <a:lnTo>
                    <a:pt x="4433131" y="2969280"/>
                  </a:lnTo>
                  <a:lnTo>
                    <a:pt x="4478880" y="2958014"/>
                  </a:lnTo>
                  <a:lnTo>
                    <a:pt x="4521538" y="2939986"/>
                  </a:lnTo>
                  <a:lnTo>
                    <a:pt x="4560494" y="2915807"/>
                  </a:lnTo>
                  <a:lnTo>
                    <a:pt x="4595136" y="2886090"/>
                  </a:lnTo>
                  <a:lnTo>
                    <a:pt x="4624851" y="2851447"/>
                  </a:lnTo>
                  <a:lnTo>
                    <a:pt x="4649028" y="2812490"/>
                  </a:lnTo>
                  <a:lnTo>
                    <a:pt x="4667054" y="2769830"/>
                  </a:lnTo>
                  <a:lnTo>
                    <a:pt x="4678319" y="2724080"/>
                  </a:lnTo>
                  <a:lnTo>
                    <a:pt x="4682210" y="2675851"/>
                  </a:lnTo>
                  <a:lnTo>
                    <a:pt x="4682210" y="297307"/>
                  </a:lnTo>
                  <a:lnTo>
                    <a:pt x="4678319" y="249079"/>
                  </a:lnTo>
                  <a:lnTo>
                    <a:pt x="4667054" y="203330"/>
                  </a:lnTo>
                  <a:lnTo>
                    <a:pt x="4649028" y="160671"/>
                  </a:lnTo>
                  <a:lnTo>
                    <a:pt x="4624851" y="121715"/>
                  </a:lnTo>
                  <a:lnTo>
                    <a:pt x="4595136" y="87074"/>
                  </a:lnTo>
                  <a:lnTo>
                    <a:pt x="4560494" y="57359"/>
                  </a:lnTo>
                  <a:lnTo>
                    <a:pt x="4521538" y="33182"/>
                  </a:lnTo>
                  <a:lnTo>
                    <a:pt x="4478880" y="15155"/>
                  </a:lnTo>
                  <a:lnTo>
                    <a:pt x="4433131" y="3890"/>
                  </a:lnTo>
                  <a:lnTo>
                    <a:pt x="4384903"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165631" y="3221227"/>
              <a:ext cx="4682490" cy="2973705"/>
            </a:xfrm>
            <a:custGeom>
              <a:avLst/>
              <a:gdLst/>
              <a:ahLst/>
              <a:cxnLst/>
              <a:rect l="l" t="t" r="r" b="b"/>
              <a:pathLst>
                <a:path w="4682490" h="2973704">
                  <a:moveTo>
                    <a:pt x="0" y="297307"/>
                  </a:moveTo>
                  <a:lnTo>
                    <a:pt x="3890" y="249079"/>
                  </a:lnTo>
                  <a:lnTo>
                    <a:pt x="15153" y="203330"/>
                  </a:lnTo>
                  <a:lnTo>
                    <a:pt x="33176" y="160671"/>
                  </a:lnTo>
                  <a:lnTo>
                    <a:pt x="57350" y="121715"/>
                  </a:lnTo>
                  <a:lnTo>
                    <a:pt x="87061" y="87074"/>
                  </a:lnTo>
                  <a:lnTo>
                    <a:pt x="121699" y="57359"/>
                  </a:lnTo>
                  <a:lnTo>
                    <a:pt x="160651" y="33182"/>
                  </a:lnTo>
                  <a:lnTo>
                    <a:pt x="203307" y="15155"/>
                  </a:lnTo>
                  <a:lnTo>
                    <a:pt x="249054" y="3890"/>
                  </a:lnTo>
                  <a:lnTo>
                    <a:pt x="297281" y="0"/>
                  </a:lnTo>
                  <a:lnTo>
                    <a:pt x="4384903" y="0"/>
                  </a:lnTo>
                  <a:lnTo>
                    <a:pt x="4433131" y="3890"/>
                  </a:lnTo>
                  <a:lnTo>
                    <a:pt x="4478880" y="15155"/>
                  </a:lnTo>
                  <a:lnTo>
                    <a:pt x="4521538" y="33182"/>
                  </a:lnTo>
                  <a:lnTo>
                    <a:pt x="4560494" y="57359"/>
                  </a:lnTo>
                  <a:lnTo>
                    <a:pt x="4595136" y="87074"/>
                  </a:lnTo>
                  <a:lnTo>
                    <a:pt x="4624851" y="121715"/>
                  </a:lnTo>
                  <a:lnTo>
                    <a:pt x="4649028" y="160671"/>
                  </a:lnTo>
                  <a:lnTo>
                    <a:pt x="4667054" y="203330"/>
                  </a:lnTo>
                  <a:lnTo>
                    <a:pt x="4678319" y="249079"/>
                  </a:lnTo>
                  <a:lnTo>
                    <a:pt x="4682210" y="297307"/>
                  </a:lnTo>
                  <a:lnTo>
                    <a:pt x="4682210" y="2675851"/>
                  </a:lnTo>
                  <a:lnTo>
                    <a:pt x="4678319" y="2724080"/>
                  </a:lnTo>
                  <a:lnTo>
                    <a:pt x="4667054" y="2769830"/>
                  </a:lnTo>
                  <a:lnTo>
                    <a:pt x="4649028" y="2812490"/>
                  </a:lnTo>
                  <a:lnTo>
                    <a:pt x="4624851" y="2851447"/>
                  </a:lnTo>
                  <a:lnTo>
                    <a:pt x="4595136" y="2886090"/>
                  </a:lnTo>
                  <a:lnTo>
                    <a:pt x="4560494" y="2915807"/>
                  </a:lnTo>
                  <a:lnTo>
                    <a:pt x="4521538" y="2939986"/>
                  </a:lnTo>
                  <a:lnTo>
                    <a:pt x="4478880" y="2958014"/>
                  </a:lnTo>
                  <a:lnTo>
                    <a:pt x="4433131" y="2969280"/>
                  </a:lnTo>
                  <a:lnTo>
                    <a:pt x="4384903" y="2973171"/>
                  </a:lnTo>
                  <a:lnTo>
                    <a:pt x="297281" y="2973171"/>
                  </a:lnTo>
                  <a:lnTo>
                    <a:pt x="249054" y="2969280"/>
                  </a:lnTo>
                  <a:lnTo>
                    <a:pt x="203307" y="2958014"/>
                  </a:lnTo>
                  <a:lnTo>
                    <a:pt x="160651" y="2939986"/>
                  </a:lnTo>
                  <a:lnTo>
                    <a:pt x="121699" y="2915807"/>
                  </a:lnTo>
                  <a:lnTo>
                    <a:pt x="87061" y="2886090"/>
                  </a:lnTo>
                  <a:lnTo>
                    <a:pt x="57350" y="2851447"/>
                  </a:lnTo>
                  <a:lnTo>
                    <a:pt x="33176" y="2812490"/>
                  </a:lnTo>
                  <a:lnTo>
                    <a:pt x="15153" y="2769830"/>
                  </a:lnTo>
                  <a:lnTo>
                    <a:pt x="3890" y="2724080"/>
                  </a:lnTo>
                  <a:lnTo>
                    <a:pt x="0" y="2675851"/>
                  </a:lnTo>
                  <a:lnTo>
                    <a:pt x="0" y="297307"/>
                  </a:lnTo>
                  <a:close/>
                </a:path>
              </a:pathLst>
            </a:custGeom>
            <a:ln w="19049">
              <a:solidFill>
                <a:srgbClr val="155F82"/>
              </a:solidFill>
            </a:ln>
          </p:spPr>
          <p:txBody>
            <a:bodyPr wrap="square" lIns="0" tIns="0" rIns="0" bIns="0" rtlCol="0"/>
            <a:lstStyle/>
            <a:p>
              <a:endParaRPr/>
            </a:p>
          </p:txBody>
        </p:sp>
      </p:grpSp>
      <p:sp>
        <p:nvSpPr>
          <p:cNvPr id="8" name="object 8"/>
          <p:cNvSpPr txBox="1"/>
          <p:nvPr/>
        </p:nvSpPr>
        <p:spPr>
          <a:xfrm>
            <a:off x="1418589" y="3371850"/>
            <a:ext cx="4175760" cy="2575560"/>
          </a:xfrm>
          <a:prstGeom prst="rect">
            <a:avLst/>
          </a:prstGeom>
        </p:spPr>
        <p:txBody>
          <a:bodyPr vert="horz" wrap="square" lIns="0" tIns="58419" rIns="0" bIns="0" rtlCol="0">
            <a:spAutoFit/>
          </a:bodyPr>
          <a:lstStyle/>
          <a:p>
            <a:pPr marL="193675" marR="184150" indent="306070">
              <a:lnSpc>
                <a:spcPts val="3300"/>
              </a:lnSpc>
              <a:spcBef>
                <a:spcPts val="459"/>
              </a:spcBef>
            </a:pPr>
            <a:r>
              <a:rPr sz="3000" i="1" spc="-100" dirty="0">
                <a:latin typeface="Trebuchet MS"/>
                <a:cs typeface="Trebuchet MS"/>
              </a:rPr>
              <a:t>«Οι</a:t>
            </a:r>
            <a:r>
              <a:rPr sz="3000" i="1" spc="-275" dirty="0">
                <a:latin typeface="Trebuchet MS"/>
                <a:cs typeface="Trebuchet MS"/>
              </a:rPr>
              <a:t> </a:t>
            </a:r>
            <a:r>
              <a:rPr sz="3000" i="1" spc="-10" dirty="0">
                <a:latin typeface="Trebuchet MS"/>
                <a:cs typeface="Trebuchet MS"/>
              </a:rPr>
              <a:t>επαγγελματικές </a:t>
            </a:r>
            <a:r>
              <a:rPr sz="3000" i="1" spc="-20" dirty="0">
                <a:latin typeface="Trebuchet MS"/>
                <a:cs typeface="Trebuchet MS"/>
              </a:rPr>
              <a:t>αποφάσεις</a:t>
            </a:r>
            <a:r>
              <a:rPr sz="3000" i="1" spc="-270" dirty="0">
                <a:latin typeface="Trebuchet MS"/>
                <a:cs typeface="Trebuchet MS"/>
              </a:rPr>
              <a:t> </a:t>
            </a:r>
            <a:r>
              <a:rPr sz="3000" i="1" spc="-40" dirty="0">
                <a:latin typeface="Trebuchet MS"/>
                <a:cs typeface="Trebuchet MS"/>
              </a:rPr>
              <a:t>μπορούν</a:t>
            </a:r>
            <a:r>
              <a:rPr sz="3000" i="1" spc="-250" dirty="0">
                <a:latin typeface="Trebuchet MS"/>
                <a:cs typeface="Trebuchet MS"/>
              </a:rPr>
              <a:t> </a:t>
            </a:r>
            <a:r>
              <a:rPr sz="3000" i="1" spc="-25" dirty="0">
                <a:latin typeface="Trebuchet MS"/>
                <a:cs typeface="Trebuchet MS"/>
              </a:rPr>
              <a:t>να</a:t>
            </a:r>
            <a:endParaRPr sz="3000">
              <a:latin typeface="Trebuchet MS"/>
              <a:cs typeface="Trebuchet MS"/>
            </a:endParaRPr>
          </a:p>
          <a:p>
            <a:pPr algn="ctr">
              <a:lnSpc>
                <a:spcPts val="3080"/>
              </a:lnSpc>
            </a:pPr>
            <a:r>
              <a:rPr sz="3000" i="1" spc="-80" dirty="0">
                <a:latin typeface="Trebuchet MS"/>
                <a:cs typeface="Trebuchet MS"/>
              </a:rPr>
              <a:t>ληφθούν</a:t>
            </a:r>
            <a:r>
              <a:rPr sz="3000" i="1" spc="-225" dirty="0">
                <a:latin typeface="Trebuchet MS"/>
                <a:cs typeface="Trebuchet MS"/>
              </a:rPr>
              <a:t> </a:t>
            </a:r>
            <a:r>
              <a:rPr sz="3000" i="1" spc="-30" dirty="0">
                <a:latin typeface="Trebuchet MS"/>
                <a:cs typeface="Trebuchet MS"/>
              </a:rPr>
              <a:t>ανεξάρτητα</a:t>
            </a:r>
            <a:r>
              <a:rPr sz="3000" i="1" spc="-229" dirty="0">
                <a:latin typeface="Trebuchet MS"/>
                <a:cs typeface="Trebuchet MS"/>
              </a:rPr>
              <a:t> </a:t>
            </a:r>
            <a:r>
              <a:rPr sz="3000" i="1" spc="-25" dirty="0">
                <a:latin typeface="Trebuchet MS"/>
                <a:cs typeface="Trebuchet MS"/>
              </a:rPr>
              <a:t>από</a:t>
            </a:r>
            <a:endParaRPr sz="3000">
              <a:latin typeface="Trebuchet MS"/>
              <a:cs typeface="Trebuchet MS"/>
            </a:endParaRPr>
          </a:p>
          <a:p>
            <a:pPr marL="216535" marR="212090" indent="3810" algn="ctr">
              <a:lnSpc>
                <a:spcPct val="91500"/>
              </a:lnSpc>
              <a:spcBef>
                <a:spcPts val="155"/>
              </a:spcBef>
            </a:pPr>
            <a:r>
              <a:rPr sz="3000" i="1" spc="-90" dirty="0">
                <a:latin typeface="Trebuchet MS"/>
                <a:cs typeface="Trebuchet MS"/>
              </a:rPr>
              <a:t>τις</a:t>
            </a:r>
            <a:r>
              <a:rPr sz="3000" i="1" spc="-275" dirty="0">
                <a:latin typeface="Trebuchet MS"/>
                <a:cs typeface="Trebuchet MS"/>
              </a:rPr>
              <a:t> </a:t>
            </a:r>
            <a:r>
              <a:rPr sz="3000" i="1" spc="-10" dirty="0">
                <a:latin typeface="Trebuchet MS"/>
                <a:cs typeface="Trebuchet MS"/>
              </a:rPr>
              <a:t>αποφάσεις</a:t>
            </a:r>
            <a:r>
              <a:rPr sz="3000" i="1" spc="-275" dirty="0">
                <a:latin typeface="Trebuchet MS"/>
                <a:cs typeface="Trebuchet MS"/>
              </a:rPr>
              <a:t> </a:t>
            </a:r>
            <a:r>
              <a:rPr sz="3000" i="1" spc="-25" dirty="0">
                <a:latin typeface="Trebuchet MS"/>
                <a:cs typeface="Trebuchet MS"/>
              </a:rPr>
              <a:t>που </a:t>
            </a:r>
            <a:r>
              <a:rPr sz="3000" i="1" spc="-30" dirty="0">
                <a:latin typeface="Trebuchet MS"/>
                <a:cs typeface="Trebuchet MS"/>
              </a:rPr>
              <a:t>αφορούν</a:t>
            </a:r>
            <a:r>
              <a:rPr sz="3000" i="1" spc="-270" dirty="0">
                <a:latin typeface="Trebuchet MS"/>
                <a:cs typeface="Trebuchet MS"/>
              </a:rPr>
              <a:t> </a:t>
            </a:r>
            <a:r>
              <a:rPr sz="3000" i="1" spc="-85" dirty="0">
                <a:latin typeface="Trebuchet MS"/>
                <a:cs typeface="Trebuchet MS"/>
              </a:rPr>
              <a:t>την</a:t>
            </a:r>
            <a:r>
              <a:rPr sz="3000" i="1" spc="-280" dirty="0">
                <a:latin typeface="Trebuchet MS"/>
                <a:cs typeface="Trebuchet MS"/>
              </a:rPr>
              <a:t> </a:t>
            </a:r>
            <a:r>
              <a:rPr sz="3000" i="1" spc="-50" dirty="0">
                <a:latin typeface="Trebuchet MS"/>
                <a:cs typeface="Trebuchet MS"/>
              </a:rPr>
              <a:t>υπόλοιπη </a:t>
            </a:r>
            <a:r>
              <a:rPr sz="3000" i="1" dirty="0">
                <a:latin typeface="Trebuchet MS"/>
                <a:cs typeface="Trebuchet MS"/>
              </a:rPr>
              <a:t>ζωή</a:t>
            </a:r>
            <a:r>
              <a:rPr sz="3000" i="1" spc="-270" dirty="0">
                <a:latin typeface="Trebuchet MS"/>
                <a:cs typeface="Trebuchet MS"/>
              </a:rPr>
              <a:t> </a:t>
            </a:r>
            <a:r>
              <a:rPr sz="3000" i="1" spc="-50" dirty="0">
                <a:latin typeface="Trebuchet MS"/>
                <a:cs typeface="Trebuchet MS"/>
              </a:rPr>
              <a:t>ενός</a:t>
            </a:r>
            <a:r>
              <a:rPr sz="3000" i="1" spc="-265" dirty="0">
                <a:latin typeface="Trebuchet MS"/>
                <a:cs typeface="Trebuchet MS"/>
              </a:rPr>
              <a:t> </a:t>
            </a:r>
            <a:r>
              <a:rPr sz="3000" i="1" spc="-10" dirty="0">
                <a:latin typeface="Trebuchet MS"/>
                <a:cs typeface="Trebuchet MS"/>
              </a:rPr>
              <a:t>ατόμου».</a:t>
            </a:r>
            <a:endParaRPr sz="3000">
              <a:latin typeface="Trebuchet MS"/>
              <a:cs typeface="Trebuchet MS"/>
            </a:endParaRPr>
          </a:p>
        </p:txBody>
      </p:sp>
      <p:grpSp>
        <p:nvGrpSpPr>
          <p:cNvPr id="9" name="object 9"/>
          <p:cNvGrpSpPr/>
          <p:nvPr/>
        </p:nvGrpSpPr>
        <p:grpSpPr>
          <a:xfrm>
            <a:off x="6368034" y="2726944"/>
            <a:ext cx="5212080" cy="3477260"/>
            <a:chOff x="6368034" y="2726944"/>
            <a:chExt cx="5212080" cy="3477260"/>
          </a:xfrm>
        </p:grpSpPr>
        <p:sp>
          <p:nvSpPr>
            <p:cNvPr id="10" name="object 10"/>
            <p:cNvSpPr/>
            <p:nvPr/>
          </p:nvSpPr>
          <p:spPr>
            <a:xfrm>
              <a:off x="6368034" y="2726944"/>
              <a:ext cx="4682490" cy="2973705"/>
            </a:xfrm>
            <a:custGeom>
              <a:avLst/>
              <a:gdLst/>
              <a:ahLst/>
              <a:cxnLst/>
              <a:rect l="l" t="t" r="r" b="b"/>
              <a:pathLst>
                <a:path w="4682490" h="2973704">
                  <a:moveTo>
                    <a:pt x="4384929" y="0"/>
                  </a:moveTo>
                  <a:lnTo>
                    <a:pt x="297434" y="0"/>
                  </a:lnTo>
                  <a:lnTo>
                    <a:pt x="249202" y="3890"/>
                  </a:lnTo>
                  <a:lnTo>
                    <a:pt x="203443" y="15155"/>
                  </a:lnTo>
                  <a:lnTo>
                    <a:pt x="160771" y="33182"/>
                  </a:lnTo>
                  <a:lnTo>
                    <a:pt x="121798" y="57359"/>
                  </a:lnTo>
                  <a:lnTo>
                    <a:pt x="87137" y="87074"/>
                  </a:lnTo>
                  <a:lnTo>
                    <a:pt x="57403" y="121715"/>
                  </a:lnTo>
                  <a:lnTo>
                    <a:pt x="33209" y="160671"/>
                  </a:lnTo>
                  <a:lnTo>
                    <a:pt x="15168" y="203330"/>
                  </a:lnTo>
                  <a:lnTo>
                    <a:pt x="3894" y="249079"/>
                  </a:lnTo>
                  <a:lnTo>
                    <a:pt x="0" y="297306"/>
                  </a:lnTo>
                  <a:lnTo>
                    <a:pt x="0" y="2675890"/>
                  </a:lnTo>
                  <a:lnTo>
                    <a:pt x="3894" y="2724118"/>
                  </a:lnTo>
                  <a:lnTo>
                    <a:pt x="15168" y="2769869"/>
                  </a:lnTo>
                  <a:lnTo>
                    <a:pt x="33209" y="2812530"/>
                  </a:lnTo>
                  <a:lnTo>
                    <a:pt x="57403" y="2851490"/>
                  </a:lnTo>
                  <a:lnTo>
                    <a:pt x="87137" y="2886135"/>
                  </a:lnTo>
                  <a:lnTo>
                    <a:pt x="121798" y="2915854"/>
                  </a:lnTo>
                  <a:lnTo>
                    <a:pt x="160771" y="2940034"/>
                  </a:lnTo>
                  <a:lnTo>
                    <a:pt x="203443" y="2958064"/>
                  </a:lnTo>
                  <a:lnTo>
                    <a:pt x="249202" y="2969330"/>
                  </a:lnTo>
                  <a:lnTo>
                    <a:pt x="297434" y="2973222"/>
                  </a:lnTo>
                  <a:lnTo>
                    <a:pt x="4384929" y="2973222"/>
                  </a:lnTo>
                  <a:lnTo>
                    <a:pt x="4433156" y="2969330"/>
                  </a:lnTo>
                  <a:lnTo>
                    <a:pt x="4478905" y="2958064"/>
                  </a:lnTo>
                  <a:lnTo>
                    <a:pt x="4521564" y="2940034"/>
                  </a:lnTo>
                  <a:lnTo>
                    <a:pt x="4560520" y="2915854"/>
                  </a:lnTo>
                  <a:lnTo>
                    <a:pt x="4595161" y="2886135"/>
                  </a:lnTo>
                  <a:lnTo>
                    <a:pt x="4624876" y="2851490"/>
                  </a:lnTo>
                  <a:lnTo>
                    <a:pt x="4649053" y="2812530"/>
                  </a:lnTo>
                  <a:lnTo>
                    <a:pt x="4667080" y="2769869"/>
                  </a:lnTo>
                  <a:lnTo>
                    <a:pt x="4678345" y="2724118"/>
                  </a:lnTo>
                  <a:lnTo>
                    <a:pt x="4682236" y="2675890"/>
                  </a:lnTo>
                  <a:lnTo>
                    <a:pt x="4682236" y="297306"/>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155F82"/>
            </a:solidFill>
          </p:spPr>
          <p:txBody>
            <a:bodyPr wrap="square" lIns="0" tIns="0" rIns="0" bIns="0" rtlCol="0"/>
            <a:lstStyle/>
            <a:p>
              <a:endParaRPr/>
            </a:p>
          </p:txBody>
        </p:sp>
        <p:sp>
          <p:nvSpPr>
            <p:cNvPr id="11" name="object 11"/>
            <p:cNvSpPr/>
            <p:nvPr/>
          </p:nvSpPr>
          <p:spPr>
            <a:xfrm>
              <a:off x="6888353" y="3221227"/>
              <a:ext cx="4682490" cy="2973705"/>
            </a:xfrm>
            <a:custGeom>
              <a:avLst/>
              <a:gdLst/>
              <a:ahLst/>
              <a:cxnLst/>
              <a:rect l="l" t="t" r="r" b="b"/>
              <a:pathLst>
                <a:path w="4682490" h="2973704">
                  <a:moveTo>
                    <a:pt x="4384929" y="0"/>
                  </a:moveTo>
                  <a:lnTo>
                    <a:pt x="297306" y="0"/>
                  </a:lnTo>
                  <a:lnTo>
                    <a:pt x="249079" y="3890"/>
                  </a:lnTo>
                  <a:lnTo>
                    <a:pt x="203330" y="15155"/>
                  </a:lnTo>
                  <a:lnTo>
                    <a:pt x="160671" y="33182"/>
                  </a:lnTo>
                  <a:lnTo>
                    <a:pt x="121715" y="57359"/>
                  </a:lnTo>
                  <a:lnTo>
                    <a:pt x="87074" y="87074"/>
                  </a:lnTo>
                  <a:lnTo>
                    <a:pt x="57359" y="121715"/>
                  </a:lnTo>
                  <a:lnTo>
                    <a:pt x="33182" y="160671"/>
                  </a:lnTo>
                  <a:lnTo>
                    <a:pt x="15155" y="203330"/>
                  </a:lnTo>
                  <a:lnTo>
                    <a:pt x="3890" y="249079"/>
                  </a:lnTo>
                  <a:lnTo>
                    <a:pt x="0" y="297307"/>
                  </a:lnTo>
                  <a:lnTo>
                    <a:pt x="0" y="2675851"/>
                  </a:lnTo>
                  <a:lnTo>
                    <a:pt x="3890" y="2724080"/>
                  </a:lnTo>
                  <a:lnTo>
                    <a:pt x="15155" y="2769830"/>
                  </a:lnTo>
                  <a:lnTo>
                    <a:pt x="33182" y="2812490"/>
                  </a:lnTo>
                  <a:lnTo>
                    <a:pt x="57359" y="2851447"/>
                  </a:lnTo>
                  <a:lnTo>
                    <a:pt x="87074" y="2886090"/>
                  </a:lnTo>
                  <a:lnTo>
                    <a:pt x="121715" y="2915807"/>
                  </a:lnTo>
                  <a:lnTo>
                    <a:pt x="160671" y="2939986"/>
                  </a:lnTo>
                  <a:lnTo>
                    <a:pt x="203330" y="2958014"/>
                  </a:lnTo>
                  <a:lnTo>
                    <a:pt x="249079" y="2969280"/>
                  </a:lnTo>
                  <a:lnTo>
                    <a:pt x="297306" y="2973171"/>
                  </a:lnTo>
                  <a:lnTo>
                    <a:pt x="4384929" y="2973171"/>
                  </a:lnTo>
                  <a:lnTo>
                    <a:pt x="4433156" y="2969280"/>
                  </a:lnTo>
                  <a:lnTo>
                    <a:pt x="4478905" y="2958014"/>
                  </a:lnTo>
                  <a:lnTo>
                    <a:pt x="4521564" y="2939986"/>
                  </a:lnTo>
                  <a:lnTo>
                    <a:pt x="4560520" y="2915807"/>
                  </a:lnTo>
                  <a:lnTo>
                    <a:pt x="4595161" y="2886090"/>
                  </a:lnTo>
                  <a:lnTo>
                    <a:pt x="4624876" y="2851447"/>
                  </a:lnTo>
                  <a:lnTo>
                    <a:pt x="4649053" y="2812490"/>
                  </a:lnTo>
                  <a:lnTo>
                    <a:pt x="4667080" y="2769830"/>
                  </a:lnTo>
                  <a:lnTo>
                    <a:pt x="4678345" y="2724080"/>
                  </a:lnTo>
                  <a:lnTo>
                    <a:pt x="4682236" y="2675851"/>
                  </a:lnTo>
                  <a:lnTo>
                    <a:pt x="4682236" y="297307"/>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88353" y="3221227"/>
              <a:ext cx="4682490" cy="2973705"/>
            </a:xfrm>
            <a:custGeom>
              <a:avLst/>
              <a:gdLst/>
              <a:ahLst/>
              <a:cxnLst/>
              <a:rect l="l" t="t" r="r" b="b"/>
              <a:pathLst>
                <a:path w="4682490" h="2973704">
                  <a:moveTo>
                    <a:pt x="0" y="297307"/>
                  </a:moveTo>
                  <a:lnTo>
                    <a:pt x="3890" y="249079"/>
                  </a:lnTo>
                  <a:lnTo>
                    <a:pt x="15155" y="203330"/>
                  </a:lnTo>
                  <a:lnTo>
                    <a:pt x="33182" y="160671"/>
                  </a:lnTo>
                  <a:lnTo>
                    <a:pt x="57359" y="121715"/>
                  </a:lnTo>
                  <a:lnTo>
                    <a:pt x="87074" y="87074"/>
                  </a:lnTo>
                  <a:lnTo>
                    <a:pt x="121715" y="57359"/>
                  </a:lnTo>
                  <a:lnTo>
                    <a:pt x="160671" y="33182"/>
                  </a:lnTo>
                  <a:lnTo>
                    <a:pt x="203330" y="15155"/>
                  </a:lnTo>
                  <a:lnTo>
                    <a:pt x="249079" y="3890"/>
                  </a:lnTo>
                  <a:lnTo>
                    <a:pt x="297306" y="0"/>
                  </a:lnTo>
                  <a:lnTo>
                    <a:pt x="4384929" y="0"/>
                  </a:lnTo>
                  <a:lnTo>
                    <a:pt x="4433156" y="3890"/>
                  </a:lnTo>
                  <a:lnTo>
                    <a:pt x="4478905" y="15155"/>
                  </a:lnTo>
                  <a:lnTo>
                    <a:pt x="4521564" y="33182"/>
                  </a:lnTo>
                  <a:lnTo>
                    <a:pt x="4560520" y="57359"/>
                  </a:lnTo>
                  <a:lnTo>
                    <a:pt x="4595161" y="87074"/>
                  </a:lnTo>
                  <a:lnTo>
                    <a:pt x="4624876" y="121715"/>
                  </a:lnTo>
                  <a:lnTo>
                    <a:pt x="4649053" y="160671"/>
                  </a:lnTo>
                  <a:lnTo>
                    <a:pt x="4667080" y="203330"/>
                  </a:lnTo>
                  <a:lnTo>
                    <a:pt x="4678345" y="249079"/>
                  </a:lnTo>
                  <a:lnTo>
                    <a:pt x="4682236" y="297307"/>
                  </a:lnTo>
                  <a:lnTo>
                    <a:pt x="4682236" y="2675851"/>
                  </a:lnTo>
                  <a:lnTo>
                    <a:pt x="4678345" y="2724080"/>
                  </a:lnTo>
                  <a:lnTo>
                    <a:pt x="4667080" y="2769830"/>
                  </a:lnTo>
                  <a:lnTo>
                    <a:pt x="4649053" y="2812490"/>
                  </a:lnTo>
                  <a:lnTo>
                    <a:pt x="4624876" y="2851447"/>
                  </a:lnTo>
                  <a:lnTo>
                    <a:pt x="4595161" y="2886090"/>
                  </a:lnTo>
                  <a:lnTo>
                    <a:pt x="4560520" y="2915807"/>
                  </a:lnTo>
                  <a:lnTo>
                    <a:pt x="4521564" y="2939986"/>
                  </a:lnTo>
                  <a:lnTo>
                    <a:pt x="4478905" y="2958014"/>
                  </a:lnTo>
                  <a:lnTo>
                    <a:pt x="4433156" y="2969280"/>
                  </a:lnTo>
                  <a:lnTo>
                    <a:pt x="4384929" y="2973171"/>
                  </a:lnTo>
                  <a:lnTo>
                    <a:pt x="297306" y="2973171"/>
                  </a:lnTo>
                  <a:lnTo>
                    <a:pt x="249079" y="2969280"/>
                  </a:lnTo>
                  <a:lnTo>
                    <a:pt x="203330" y="2958014"/>
                  </a:lnTo>
                  <a:lnTo>
                    <a:pt x="160671" y="2939986"/>
                  </a:lnTo>
                  <a:lnTo>
                    <a:pt x="121715" y="2915807"/>
                  </a:lnTo>
                  <a:lnTo>
                    <a:pt x="87074" y="2886090"/>
                  </a:lnTo>
                  <a:lnTo>
                    <a:pt x="57359" y="2851447"/>
                  </a:lnTo>
                  <a:lnTo>
                    <a:pt x="33182" y="2812490"/>
                  </a:lnTo>
                  <a:lnTo>
                    <a:pt x="15155" y="2769830"/>
                  </a:lnTo>
                  <a:lnTo>
                    <a:pt x="3890" y="2724080"/>
                  </a:lnTo>
                  <a:lnTo>
                    <a:pt x="0" y="2675851"/>
                  </a:lnTo>
                  <a:lnTo>
                    <a:pt x="0" y="297307"/>
                  </a:lnTo>
                  <a:close/>
                </a:path>
              </a:pathLst>
            </a:custGeom>
            <a:ln w="19050">
              <a:solidFill>
                <a:srgbClr val="155F82"/>
              </a:solidFill>
            </a:ln>
          </p:spPr>
          <p:txBody>
            <a:bodyPr wrap="square" lIns="0" tIns="0" rIns="0" bIns="0" rtlCol="0"/>
            <a:lstStyle/>
            <a:p>
              <a:endParaRPr/>
            </a:p>
          </p:txBody>
        </p:sp>
      </p:grpSp>
      <p:sp>
        <p:nvSpPr>
          <p:cNvPr id="13" name="object 13"/>
          <p:cNvSpPr txBox="1"/>
          <p:nvPr/>
        </p:nvSpPr>
        <p:spPr>
          <a:xfrm>
            <a:off x="7202805" y="3999738"/>
            <a:ext cx="4056379" cy="1319530"/>
          </a:xfrm>
          <a:prstGeom prst="rect">
            <a:avLst/>
          </a:prstGeom>
        </p:spPr>
        <p:txBody>
          <a:bodyPr vert="horz" wrap="square" lIns="0" tIns="12700" rIns="0" bIns="0" rtlCol="0">
            <a:spAutoFit/>
          </a:bodyPr>
          <a:lstStyle/>
          <a:p>
            <a:pPr algn="ctr">
              <a:lnSpc>
                <a:spcPts val="3450"/>
              </a:lnSpc>
              <a:spcBef>
                <a:spcPts val="100"/>
              </a:spcBef>
            </a:pPr>
            <a:r>
              <a:rPr sz="3000" i="1" spc="155" dirty="0">
                <a:latin typeface="Trebuchet MS"/>
                <a:cs typeface="Trebuchet MS"/>
              </a:rPr>
              <a:t>Η</a:t>
            </a:r>
            <a:r>
              <a:rPr sz="3000" i="1" spc="-295" dirty="0">
                <a:latin typeface="Trebuchet MS"/>
                <a:cs typeface="Trebuchet MS"/>
              </a:rPr>
              <a:t> </a:t>
            </a:r>
            <a:r>
              <a:rPr sz="3000" i="1" spc="-10" dirty="0">
                <a:latin typeface="Trebuchet MS"/>
                <a:cs typeface="Trebuchet MS"/>
              </a:rPr>
              <a:t>επαγγελματική</a:t>
            </a:r>
            <a:endParaRPr sz="3000">
              <a:latin typeface="Trebuchet MS"/>
              <a:cs typeface="Trebuchet MS"/>
            </a:endParaRPr>
          </a:p>
          <a:p>
            <a:pPr algn="ctr">
              <a:lnSpc>
                <a:spcPts val="3295"/>
              </a:lnSpc>
            </a:pPr>
            <a:r>
              <a:rPr sz="3000" i="1" spc="-25" dirty="0">
                <a:latin typeface="Trebuchet MS"/>
                <a:cs typeface="Trebuchet MS"/>
              </a:rPr>
              <a:t>συμβουλευτική</a:t>
            </a:r>
            <a:r>
              <a:rPr sz="3000" i="1" spc="-254" dirty="0">
                <a:latin typeface="Trebuchet MS"/>
                <a:cs typeface="Trebuchet MS"/>
              </a:rPr>
              <a:t> </a:t>
            </a:r>
            <a:r>
              <a:rPr sz="3000" i="1" spc="-10" dirty="0">
                <a:latin typeface="Trebuchet MS"/>
                <a:cs typeface="Trebuchet MS"/>
              </a:rPr>
              <a:t>δεν</a:t>
            </a:r>
            <a:r>
              <a:rPr sz="3000" i="1" spc="-245" dirty="0">
                <a:latin typeface="Trebuchet MS"/>
                <a:cs typeface="Trebuchet MS"/>
              </a:rPr>
              <a:t> </a:t>
            </a:r>
            <a:r>
              <a:rPr sz="3000" i="1" spc="-10" dirty="0">
                <a:latin typeface="Trebuchet MS"/>
                <a:cs typeface="Trebuchet MS"/>
              </a:rPr>
              <a:t>θίγει</a:t>
            </a:r>
            <a:endParaRPr sz="3000">
              <a:latin typeface="Trebuchet MS"/>
              <a:cs typeface="Trebuchet MS"/>
            </a:endParaRPr>
          </a:p>
          <a:p>
            <a:pPr algn="ctr">
              <a:lnSpc>
                <a:spcPts val="3445"/>
              </a:lnSpc>
            </a:pPr>
            <a:r>
              <a:rPr sz="3000" i="1" spc="-105" dirty="0">
                <a:latin typeface="Trebuchet MS"/>
                <a:cs typeface="Trebuchet MS"/>
              </a:rPr>
              <a:t>«προσωπικά»</a:t>
            </a:r>
            <a:r>
              <a:rPr sz="3000" i="1" spc="-254" dirty="0">
                <a:latin typeface="Trebuchet MS"/>
                <a:cs typeface="Trebuchet MS"/>
              </a:rPr>
              <a:t> </a:t>
            </a:r>
            <a:r>
              <a:rPr sz="3000" i="1" spc="-10" dirty="0">
                <a:latin typeface="Trebuchet MS"/>
                <a:cs typeface="Trebuchet MS"/>
              </a:rPr>
              <a:t>ζητήματα.</a:t>
            </a:r>
            <a:endParaRPr sz="30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512BB-AC4D-C571-B883-7A51E0F10DCB}"/>
              </a:ext>
            </a:extLst>
          </p:cNvPr>
          <p:cNvSpPr>
            <a:spLocks noGrp="1"/>
          </p:cNvSpPr>
          <p:nvPr>
            <p:ph type="title"/>
          </p:nvPr>
        </p:nvSpPr>
        <p:spPr>
          <a:xfrm>
            <a:off x="304800" y="152400"/>
            <a:ext cx="5410200" cy="6248400"/>
          </a:xfrm>
        </p:spPr>
        <p:txBody>
          <a:bodyPr vert="horz" lIns="91440" tIns="45720" rIns="91440" bIns="45720" rtlCol="0" anchor="b">
            <a:noAutofit/>
          </a:bodyPr>
          <a:lstStyle/>
          <a:p>
            <a:pPr algn="l" rtl="0">
              <a:lnSpc>
                <a:spcPct val="90000"/>
              </a:lnSpc>
              <a:spcBef>
                <a:spcPct val="0"/>
              </a:spcBef>
            </a:pPr>
            <a:r>
              <a:rPr lang="en-US" sz="1600" kern="1200" dirty="0" err="1">
                <a:solidFill>
                  <a:schemeClr val="tx1"/>
                </a:solidFill>
                <a:latin typeface="+mj-lt"/>
                <a:cs typeface="+mj-cs"/>
              </a:rPr>
              <a:t>Σκο</a:t>
            </a:r>
            <a:r>
              <a:rPr lang="en-US" sz="1600" kern="1200" dirty="0">
                <a:solidFill>
                  <a:schemeClr val="tx1"/>
                </a:solidFill>
                <a:latin typeface="+mj-lt"/>
                <a:cs typeface="+mj-cs"/>
              </a:rPr>
              <a:t>ποί της επαγγελματικής συμβουλευτικής:</a:t>
            </a:r>
            <a:br>
              <a:rPr lang="en-US" sz="1600" kern="1200" dirty="0">
                <a:solidFill>
                  <a:schemeClr val="tx1"/>
                </a:solidFill>
                <a:latin typeface="+mj-lt"/>
                <a:cs typeface="+mj-cs"/>
              </a:rPr>
            </a:br>
            <a:r>
              <a:rPr lang="en-US" sz="1600" kern="1200" dirty="0">
                <a:solidFill>
                  <a:schemeClr val="tx1"/>
                </a:solidFill>
                <a:latin typeface="+mj-lt"/>
                <a:cs typeface="+mj-cs"/>
              </a:rPr>
              <a:t> </a:t>
            </a:r>
            <a:br>
              <a:rPr lang="en-US" sz="1600" kern="1200" dirty="0">
                <a:solidFill>
                  <a:schemeClr val="tx1"/>
                </a:solidFill>
                <a:latin typeface="+mj-lt"/>
                <a:cs typeface="+mj-cs"/>
              </a:rPr>
            </a:br>
            <a:r>
              <a:rPr lang="en-US" sz="1600" kern="1200" dirty="0">
                <a:solidFill>
                  <a:schemeClr val="tx1"/>
                </a:solidFill>
                <a:latin typeface="+mj-lt"/>
                <a:cs typeface="+mj-cs"/>
              </a:rPr>
              <a:t>1. </a:t>
            </a:r>
            <a:r>
              <a:rPr lang="en-US" sz="1600" b="1" kern="1200" dirty="0">
                <a:solidFill>
                  <a:schemeClr val="tx1"/>
                </a:solidFill>
                <a:latin typeface="+mj-lt"/>
                <a:cs typeface="+mj-cs"/>
              </a:rPr>
              <a:t>Αυτογνωσία και διερεύνηση ενδιαφερόντων</a:t>
            </a:r>
            <a:br>
              <a:rPr lang="en-US" sz="1600" kern="1200" dirty="0">
                <a:solidFill>
                  <a:schemeClr val="tx1"/>
                </a:solidFill>
                <a:latin typeface="+mj-lt"/>
                <a:cs typeface="+mj-cs"/>
              </a:rPr>
            </a:br>
            <a:r>
              <a:rPr lang="en-US" sz="1600" kern="1200" dirty="0">
                <a:solidFill>
                  <a:schemeClr val="tx1"/>
                </a:solidFill>
                <a:latin typeface="+mj-lt"/>
                <a:cs typeface="+mj-cs"/>
              </a:rPr>
              <a:t>Βοηθά το άτομο να κατανοήσει τις αξίες, τα ενδιαφέροντα, τις δεξιότητες και τις προσωπικές του προτιμήσεις.</a:t>
            </a:r>
            <a:br>
              <a:rPr lang="en-US" sz="1600" kern="1200" dirty="0">
                <a:solidFill>
                  <a:schemeClr val="tx1"/>
                </a:solidFill>
                <a:latin typeface="+mj-lt"/>
                <a:cs typeface="+mj-cs"/>
              </a:rPr>
            </a:br>
            <a:br>
              <a:rPr lang="en-US" sz="1600" kern="1200" dirty="0">
                <a:solidFill>
                  <a:schemeClr val="tx1"/>
                </a:solidFill>
                <a:latin typeface="+mj-lt"/>
                <a:cs typeface="+mj-cs"/>
              </a:rPr>
            </a:br>
            <a:r>
              <a:rPr lang="en-US" sz="1600" kern="1200" dirty="0">
                <a:solidFill>
                  <a:schemeClr val="tx1"/>
                </a:solidFill>
                <a:latin typeface="+mj-lt"/>
                <a:cs typeface="+mj-cs"/>
              </a:rPr>
              <a:t>2. </a:t>
            </a:r>
            <a:r>
              <a:rPr lang="en-US" sz="1600" b="1" kern="1200" dirty="0" err="1">
                <a:solidFill>
                  <a:schemeClr val="tx1"/>
                </a:solidFill>
                <a:latin typeface="+mj-lt"/>
                <a:cs typeface="+mj-cs"/>
              </a:rPr>
              <a:t>Ενημέρωση</a:t>
            </a:r>
            <a:r>
              <a:rPr lang="en-US" sz="1600" b="1" kern="1200" dirty="0">
                <a:solidFill>
                  <a:schemeClr val="tx1"/>
                </a:solidFill>
                <a:latin typeface="+mj-lt"/>
                <a:cs typeface="+mj-cs"/>
              </a:rPr>
              <a:t> </a:t>
            </a:r>
            <a:r>
              <a:rPr lang="en-US" sz="1600" b="1" kern="1200" dirty="0" err="1">
                <a:solidFill>
                  <a:schemeClr val="tx1"/>
                </a:solidFill>
                <a:latin typeface="+mj-lt"/>
                <a:cs typeface="+mj-cs"/>
              </a:rPr>
              <a:t>γι</a:t>
            </a:r>
            <a:r>
              <a:rPr lang="en-US" sz="1600" b="1" kern="1200" dirty="0">
                <a:solidFill>
                  <a:schemeClr val="tx1"/>
                </a:solidFill>
                <a:latin typeface="+mj-lt"/>
                <a:cs typeface="+mj-cs"/>
              </a:rPr>
              <a:t>α επαγγελματικές επιλογές</a:t>
            </a:r>
            <a:br>
              <a:rPr lang="en-US" sz="1600" kern="1200" dirty="0">
                <a:solidFill>
                  <a:schemeClr val="tx1"/>
                </a:solidFill>
                <a:latin typeface="+mj-lt"/>
                <a:cs typeface="+mj-cs"/>
              </a:rPr>
            </a:br>
            <a:r>
              <a:rPr lang="en-US" sz="1600" kern="1200" dirty="0">
                <a:solidFill>
                  <a:schemeClr val="tx1"/>
                </a:solidFill>
                <a:latin typeface="+mj-lt"/>
                <a:cs typeface="+mj-cs"/>
              </a:rPr>
              <a:t>Παρέχει πληροφορίες για επαγγέλματα, εκπαιδευτικές διαδρομές, απαιτήσεις αγοράς εργασίας και τάσεις.</a:t>
            </a:r>
            <a:br>
              <a:rPr lang="en-US" sz="1600" kern="1200" dirty="0">
                <a:solidFill>
                  <a:schemeClr val="tx1"/>
                </a:solidFill>
                <a:latin typeface="+mj-lt"/>
                <a:cs typeface="+mj-cs"/>
              </a:rPr>
            </a:br>
            <a:br>
              <a:rPr lang="en-US" sz="1600" kern="1200" dirty="0">
                <a:solidFill>
                  <a:schemeClr val="tx1"/>
                </a:solidFill>
                <a:latin typeface="+mj-lt"/>
                <a:cs typeface="+mj-cs"/>
              </a:rPr>
            </a:br>
            <a:r>
              <a:rPr lang="en-US" sz="1600" kern="1200" dirty="0">
                <a:solidFill>
                  <a:schemeClr val="tx1"/>
                </a:solidFill>
                <a:latin typeface="+mj-lt"/>
                <a:cs typeface="+mj-cs"/>
              </a:rPr>
              <a:t>3. </a:t>
            </a:r>
            <a:r>
              <a:rPr lang="en-US" sz="1600" b="1" kern="1200" dirty="0" err="1">
                <a:solidFill>
                  <a:schemeClr val="tx1"/>
                </a:solidFill>
                <a:latin typeface="+mj-lt"/>
                <a:cs typeface="+mj-cs"/>
              </a:rPr>
              <a:t>Ανά</a:t>
            </a:r>
            <a:r>
              <a:rPr lang="en-US" sz="1600" b="1" kern="1200" dirty="0">
                <a:solidFill>
                  <a:schemeClr val="tx1"/>
                </a:solidFill>
                <a:latin typeface="+mj-lt"/>
                <a:cs typeface="+mj-cs"/>
              </a:rPr>
              <a:t>πτυξη δεξιοτήτων λήψης αποφάσεων</a:t>
            </a:r>
            <a:br>
              <a:rPr lang="en-US" sz="1600" kern="1200" dirty="0">
                <a:solidFill>
                  <a:schemeClr val="tx1"/>
                </a:solidFill>
                <a:latin typeface="+mj-lt"/>
                <a:cs typeface="+mj-cs"/>
              </a:rPr>
            </a:br>
            <a:r>
              <a:rPr lang="en-US" sz="1600" kern="1200" dirty="0">
                <a:solidFill>
                  <a:schemeClr val="tx1"/>
                </a:solidFill>
                <a:latin typeface="+mj-lt"/>
                <a:cs typeface="+mj-cs"/>
              </a:rPr>
              <a:t>Ενισχύει την ικανότητα του ατόμου να αξιολογεί εναλλακτικές και να παίρνει τεκμηριωμένες αποφάσεις.</a:t>
            </a:r>
            <a:br>
              <a:rPr lang="en-US" sz="1600" kern="1200" dirty="0">
                <a:solidFill>
                  <a:schemeClr val="tx1"/>
                </a:solidFill>
                <a:latin typeface="+mj-lt"/>
                <a:cs typeface="+mj-cs"/>
              </a:rPr>
            </a:br>
            <a:br>
              <a:rPr lang="en-US" sz="1600" kern="1200" dirty="0">
                <a:solidFill>
                  <a:schemeClr val="tx1"/>
                </a:solidFill>
                <a:latin typeface="+mj-lt"/>
                <a:cs typeface="+mj-cs"/>
              </a:rPr>
            </a:br>
            <a:r>
              <a:rPr lang="en-US" sz="1600" kern="1200" dirty="0">
                <a:solidFill>
                  <a:schemeClr val="tx1"/>
                </a:solidFill>
                <a:latin typeface="+mj-lt"/>
                <a:cs typeface="+mj-cs"/>
              </a:rPr>
              <a:t>4. </a:t>
            </a:r>
            <a:r>
              <a:rPr lang="en-US" sz="1600" b="1" kern="1200" dirty="0" err="1">
                <a:solidFill>
                  <a:schemeClr val="tx1"/>
                </a:solidFill>
                <a:latin typeface="+mj-lt"/>
                <a:cs typeface="+mj-cs"/>
              </a:rPr>
              <a:t>Δι</a:t>
            </a:r>
            <a:r>
              <a:rPr lang="en-US" sz="1600" b="1" kern="1200" dirty="0">
                <a:solidFill>
                  <a:schemeClr val="tx1"/>
                </a:solidFill>
                <a:latin typeface="+mj-lt"/>
                <a:cs typeface="+mj-cs"/>
              </a:rPr>
              <a:t>αχείριση μεταβάσεων και αλλαγών</a:t>
            </a:r>
            <a:br>
              <a:rPr lang="en-US" sz="1600" kern="1200" dirty="0">
                <a:solidFill>
                  <a:schemeClr val="tx1"/>
                </a:solidFill>
                <a:latin typeface="+mj-lt"/>
                <a:cs typeface="+mj-cs"/>
              </a:rPr>
            </a:br>
            <a:r>
              <a:rPr lang="en-US" sz="1600" kern="1200" dirty="0">
                <a:solidFill>
                  <a:schemeClr val="tx1"/>
                </a:solidFill>
                <a:latin typeface="+mj-lt"/>
                <a:cs typeface="+mj-cs"/>
              </a:rPr>
              <a:t>Υποστηρίζει άτομα σε φάσεις αλλαγής, όπως μετάβαση από το σχολείο στην εργασία, αλλαγή επαγγέλματος ή επιστροφή στην εκπαίδευση.</a:t>
            </a:r>
            <a:br>
              <a:rPr lang="en-US" sz="1600" kern="1200" dirty="0">
                <a:solidFill>
                  <a:schemeClr val="tx1"/>
                </a:solidFill>
                <a:latin typeface="+mj-lt"/>
                <a:cs typeface="+mj-cs"/>
              </a:rPr>
            </a:br>
            <a:br>
              <a:rPr lang="en-US" sz="1600" kern="1200" dirty="0">
                <a:solidFill>
                  <a:schemeClr val="tx1"/>
                </a:solidFill>
                <a:latin typeface="+mj-lt"/>
                <a:cs typeface="+mj-cs"/>
              </a:rPr>
            </a:br>
            <a:r>
              <a:rPr lang="en-US" sz="1600" kern="1200" dirty="0">
                <a:solidFill>
                  <a:schemeClr val="tx1"/>
                </a:solidFill>
                <a:latin typeface="+mj-lt"/>
                <a:cs typeface="+mj-cs"/>
              </a:rPr>
              <a:t>5. </a:t>
            </a:r>
            <a:r>
              <a:rPr lang="en-US" sz="1600" b="1" kern="1200" dirty="0" err="1">
                <a:solidFill>
                  <a:schemeClr val="tx1"/>
                </a:solidFill>
                <a:latin typeface="+mj-lt"/>
                <a:cs typeface="+mj-cs"/>
              </a:rPr>
              <a:t>Αντιμετώ</a:t>
            </a:r>
            <a:r>
              <a:rPr lang="en-US" sz="1600" b="1" kern="1200" dirty="0">
                <a:solidFill>
                  <a:schemeClr val="tx1"/>
                </a:solidFill>
                <a:latin typeface="+mj-lt"/>
                <a:cs typeface="+mj-cs"/>
              </a:rPr>
              <a:t>πιση εμποδίων και ενδυνάμωση</a:t>
            </a:r>
            <a:br>
              <a:rPr lang="en-US" sz="1600" kern="1200" dirty="0">
                <a:solidFill>
                  <a:schemeClr val="tx1"/>
                </a:solidFill>
                <a:latin typeface="+mj-lt"/>
                <a:cs typeface="+mj-cs"/>
              </a:rPr>
            </a:br>
            <a:r>
              <a:rPr lang="en-US" sz="1600" kern="1200" dirty="0">
                <a:solidFill>
                  <a:schemeClr val="tx1"/>
                </a:solidFill>
                <a:latin typeface="+mj-lt"/>
                <a:cs typeface="+mj-cs"/>
              </a:rPr>
              <a:t>Συμβάλλει στην αντιμετώπιση ψυχολογικών, κοινωνικών ή οικονομικών εμποδίων που επηρεάζουν την επαγγελματική πορεία.</a:t>
            </a:r>
            <a:br>
              <a:rPr lang="en-US" sz="1600" kern="1200" dirty="0">
                <a:solidFill>
                  <a:schemeClr val="tx1"/>
                </a:solidFill>
                <a:latin typeface="+mj-lt"/>
                <a:cs typeface="+mj-cs"/>
              </a:rPr>
            </a:br>
            <a:br>
              <a:rPr lang="en-US" sz="1600" kern="1200" dirty="0">
                <a:solidFill>
                  <a:schemeClr val="tx1"/>
                </a:solidFill>
                <a:latin typeface="+mj-lt"/>
                <a:cs typeface="+mj-cs"/>
              </a:rPr>
            </a:br>
            <a:r>
              <a:rPr lang="en-US" sz="1600" kern="1200" dirty="0">
                <a:solidFill>
                  <a:schemeClr val="tx1"/>
                </a:solidFill>
                <a:latin typeface="+mj-lt"/>
                <a:cs typeface="+mj-cs"/>
              </a:rPr>
              <a:t>6. </a:t>
            </a:r>
            <a:r>
              <a:rPr lang="en-US" sz="1600" b="1" kern="1200" dirty="0" err="1">
                <a:solidFill>
                  <a:schemeClr val="tx1"/>
                </a:solidFill>
                <a:latin typeface="+mj-lt"/>
                <a:cs typeface="+mj-cs"/>
              </a:rPr>
              <a:t>Σχεδι</a:t>
            </a:r>
            <a:r>
              <a:rPr lang="en-US" sz="1600" b="1" kern="1200" dirty="0">
                <a:solidFill>
                  <a:schemeClr val="tx1"/>
                </a:solidFill>
                <a:latin typeface="+mj-lt"/>
                <a:cs typeface="+mj-cs"/>
              </a:rPr>
              <a:t>ασμός σταδιοδρομίας</a:t>
            </a:r>
            <a:br>
              <a:rPr lang="en-US" sz="1600" kern="1200" dirty="0">
                <a:solidFill>
                  <a:schemeClr val="tx1"/>
                </a:solidFill>
                <a:latin typeface="+mj-lt"/>
                <a:cs typeface="+mj-cs"/>
              </a:rPr>
            </a:br>
            <a:r>
              <a:rPr lang="en-US" sz="1600" kern="1200" dirty="0">
                <a:solidFill>
                  <a:schemeClr val="tx1"/>
                </a:solidFill>
                <a:latin typeface="+mj-lt"/>
                <a:cs typeface="+mj-cs"/>
              </a:rPr>
              <a:t>Βοηθά στη χάραξη μακροπρόθεσμης στρατηγικής επαγγελματικής ανάπτυξης.</a:t>
            </a:r>
            <a:br>
              <a:rPr lang="en-US" sz="1600" kern="1200" dirty="0">
                <a:solidFill>
                  <a:schemeClr val="tx1"/>
                </a:solidFill>
                <a:latin typeface="+mj-lt"/>
                <a:cs typeface="+mj-cs"/>
              </a:rPr>
            </a:br>
            <a:endParaRPr lang="en-US" sz="1600" kern="1200" dirty="0">
              <a:solidFill>
                <a:schemeClr val="tx1"/>
              </a:solidFill>
              <a:latin typeface="+mj-lt"/>
              <a:cs typeface="+mj-cs"/>
            </a:endParaRPr>
          </a:p>
        </p:txBody>
      </p:sp>
      <p:pic>
        <p:nvPicPr>
          <p:cNvPr id="2050" name="Picture 2" descr="Εικαστική θεραπεία για εργαζόμενους - GnothiSAuton">
            <a:extLst>
              <a:ext uri="{FF2B5EF4-FFF2-40B4-BE49-F238E27FC236}">
                <a16:creationId xmlns:a16="http://schemas.microsoft.com/office/drawing/2014/main" id="{9DF09D67-2ECD-98F2-00FC-0BE9E4982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96" r="19401" b="-2"/>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0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218" y="1683257"/>
            <a:ext cx="330771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Calibri Light"/>
                <a:cs typeface="Calibri Light"/>
              </a:rPr>
              <a:t>Χαρακτηριστικά</a:t>
            </a:r>
            <a:r>
              <a:rPr sz="3200" spc="-80" dirty="0">
                <a:latin typeface="Calibri Light"/>
                <a:cs typeface="Calibri Light"/>
              </a:rPr>
              <a:t> </a:t>
            </a:r>
            <a:r>
              <a:rPr sz="3200" spc="-25" dirty="0">
                <a:latin typeface="Calibri Light"/>
                <a:cs typeface="Calibri Light"/>
              </a:rPr>
              <a:t>του</a:t>
            </a:r>
            <a:endParaRPr sz="3200" dirty="0">
              <a:latin typeface="Calibri Light"/>
              <a:cs typeface="Calibri Light"/>
            </a:endParaRPr>
          </a:p>
        </p:txBody>
      </p:sp>
      <p:sp>
        <p:nvSpPr>
          <p:cNvPr id="3" name="object 3"/>
          <p:cNvSpPr txBox="1"/>
          <p:nvPr/>
        </p:nvSpPr>
        <p:spPr>
          <a:xfrm>
            <a:off x="401218" y="2122170"/>
            <a:ext cx="2928620" cy="513715"/>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Light"/>
                <a:cs typeface="Calibri Light"/>
              </a:rPr>
              <a:t>αποτελεσματικού</a:t>
            </a:r>
            <a:endParaRPr sz="3200">
              <a:latin typeface="Calibri Light"/>
              <a:cs typeface="Calibri Light"/>
            </a:endParaRPr>
          </a:p>
        </p:txBody>
      </p:sp>
      <p:sp>
        <p:nvSpPr>
          <p:cNvPr id="4" name="object 4"/>
          <p:cNvSpPr txBox="1"/>
          <p:nvPr/>
        </p:nvSpPr>
        <p:spPr>
          <a:xfrm>
            <a:off x="401218" y="2561082"/>
            <a:ext cx="1937385" cy="513715"/>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Light"/>
                <a:cs typeface="Calibri Light"/>
              </a:rPr>
              <a:t>συμβούλου</a:t>
            </a:r>
            <a:endParaRPr sz="3200">
              <a:latin typeface="Calibri Light"/>
              <a:cs typeface="Calibri Light"/>
            </a:endParaRPr>
          </a:p>
        </p:txBody>
      </p:sp>
      <p:grpSp>
        <p:nvGrpSpPr>
          <p:cNvPr id="5" name="object 5"/>
          <p:cNvGrpSpPr/>
          <p:nvPr/>
        </p:nvGrpSpPr>
        <p:grpSpPr>
          <a:xfrm>
            <a:off x="423951" y="463981"/>
            <a:ext cx="11768455" cy="6066790"/>
            <a:chOff x="423951" y="463981"/>
            <a:chExt cx="11768455" cy="6066790"/>
          </a:xfrm>
        </p:grpSpPr>
        <p:sp>
          <p:nvSpPr>
            <p:cNvPr id="6" name="object 6"/>
            <p:cNvSpPr/>
            <p:nvPr/>
          </p:nvSpPr>
          <p:spPr>
            <a:xfrm>
              <a:off x="423951" y="4415282"/>
              <a:ext cx="11768455" cy="2087880"/>
            </a:xfrm>
            <a:custGeom>
              <a:avLst/>
              <a:gdLst/>
              <a:ahLst/>
              <a:cxnLst/>
              <a:rect l="l" t="t" r="r" b="b"/>
              <a:pathLst>
                <a:path w="11768455" h="2087879">
                  <a:moveTo>
                    <a:pt x="11768074" y="0"/>
                  </a:moveTo>
                  <a:lnTo>
                    <a:pt x="0" y="0"/>
                  </a:lnTo>
                  <a:lnTo>
                    <a:pt x="0" y="2087752"/>
                  </a:lnTo>
                  <a:lnTo>
                    <a:pt x="11768074" y="2087752"/>
                  </a:lnTo>
                  <a:lnTo>
                    <a:pt x="11768074" y="0"/>
                  </a:lnTo>
                  <a:close/>
                </a:path>
              </a:pathLst>
            </a:custGeom>
            <a:solidFill>
              <a:srgbClr val="FFC000"/>
            </a:solidFill>
          </p:spPr>
          <p:txBody>
            <a:bodyPr wrap="square" lIns="0" tIns="0" rIns="0" bIns="0" rtlCol="0"/>
            <a:lstStyle/>
            <a:p>
              <a:endParaRPr/>
            </a:p>
          </p:txBody>
        </p:sp>
        <p:pic>
          <p:nvPicPr>
            <p:cNvPr id="7" name="object 7"/>
            <p:cNvPicPr/>
            <p:nvPr/>
          </p:nvPicPr>
          <p:blipFill>
            <a:blip r:embed="rId2" cstate="print"/>
            <a:stretch>
              <a:fillRect/>
            </a:stretch>
          </p:blipFill>
          <p:spPr>
            <a:xfrm>
              <a:off x="4992624" y="573011"/>
              <a:ext cx="6778752" cy="5957316"/>
            </a:xfrm>
            <a:prstGeom prst="rect">
              <a:avLst/>
            </a:prstGeom>
          </p:spPr>
        </p:pic>
        <p:sp>
          <p:nvSpPr>
            <p:cNvPr id="8" name="object 8"/>
            <p:cNvSpPr/>
            <p:nvPr/>
          </p:nvSpPr>
          <p:spPr>
            <a:xfrm>
              <a:off x="4118864" y="463981"/>
              <a:ext cx="7520305" cy="5806440"/>
            </a:xfrm>
            <a:custGeom>
              <a:avLst/>
              <a:gdLst/>
              <a:ahLst/>
              <a:cxnLst/>
              <a:rect l="l" t="t" r="r" b="b"/>
              <a:pathLst>
                <a:path w="7520305" h="5806440">
                  <a:moveTo>
                    <a:pt x="7520178" y="123825"/>
                  </a:moveTo>
                  <a:lnTo>
                    <a:pt x="7079742" y="123825"/>
                  </a:lnTo>
                  <a:lnTo>
                    <a:pt x="7079742" y="0"/>
                  </a:lnTo>
                  <a:lnTo>
                    <a:pt x="0" y="0"/>
                  </a:lnTo>
                  <a:lnTo>
                    <a:pt x="0" y="5806186"/>
                  </a:lnTo>
                  <a:lnTo>
                    <a:pt x="1014857" y="5806186"/>
                  </a:lnTo>
                  <a:lnTo>
                    <a:pt x="7079742" y="5806186"/>
                  </a:lnTo>
                  <a:lnTo>
                    <a:pt x="7520178" y="5806186"/>
                  </a:lnTo>
                  <a:lnTo>
                    <a:pt x="7520178" y="123825"/>
                  </a:lnTo>
                  <a:close/>
                </a:path>
              </a:pathLst>
            </a:custGeom>
            <a:solidFill>
              <a:srgbClr val="FFFFFF"/>
            </a:solidFill>
          </p:spPr>
          <p:txBody>
            <a:bodyPr wrap="square" lIns="0" tIns="0" rIns="0" bIns="0" rtlCol="0"/>
            <a:lstStyle/>
            <a:p>
              <a:endParaRPr/>
            </a:p>
          </p:txBody>
        </p:sp>
      </p:grpSp>
      <p:sp>
        <p:nvSpPr>
          <p:cNvPr id="9" name="object 9"/>
          <p:cNvSpPr/>
          <p:nvPr/>
        </p:nvSpPr>
        <p:spPr>
          <a:xfrm>
            <a:off x="120764" y="4415282"/>
            <a:ext cx="177800" cy="2087880"/>
          </a:xfrm>
          <a:custGeom>
            <a:avLst/>
            <a:gdLst/>
            <a:ahLst/>
            <a:cxnLst/>
            <a:rect l="l" t="t" r="r" b="b"/>
            <a:pathLst>
              <a:path w="177800" h="2087879">
                <a:moveTo>
                  <a:pt x="0" y="2087753"/>
                </a:moveTo>
                <a:lnTo>
                  <a:pt x="177800" y="2087753"/>
                </a:lnTo>
                <a:lnTo>
                  <a:pt x="177800" y="0"/>
                </a:lnTo>
                <a:lnTo>
                  <a:pt x="0" y="0"/>
                </a:lnTo>
                <a:lnTo>
                  <a:pt x="0" y="2087753"/>
                </a:lnTo>
                <a:close/>
              </a:path>
            </a:pathLst>
          </a:custGeom>
          <a:solidFill>
            <a:srgbClr val="FFC000"/>
          </a:solidFill>
        </p:spPr>
        <p:txBody>
          <a:bodyPr wrap="square" lIns="0" tIns="0" rIns="0" bIns="0" rtlCol="0"/>
          <a:lstStyle/>
          <a:p>
            <a:endParaRPr/>
          </a:p>
        </p:txBody>
      </p:sp>
      <p:sp>
        <p:nvSpPr>
          <p:cNvPr id="10" name="object 10"/>
          <p:cNvSpPr txBox="1"/>
          <p:nvPr/>
        </p:nvSpPr>
        <p:spPr>
          <a:xfrm>
            <a:off x="4198111" y="354558"/>
            <a:ext cx="6673850" cy="1229995"/>
          </a:xfrm>
          <a:prstGeom prst="rect">
            <a:avLst/>
          </a:prstGeom>
        </p:spPr>
        <p:txBody>
          <a:bodyPr vert="horz" wrap="square" lIns="0" tIns="108585" rIns="0" bIns="0" rtlCol="0">
            <a:spAutoFit/>
          </a:bodyPr>
          <a:lstStyle/>
          <a:p>
            <a:pPr marL="12700">
              <a:lnSpc>
                <a:spcPct val="100000"/>
              </a:lnSpc>
              <a:spcBef>
                <a:spcPts val="855"/>
              </a:spcBef>
            </a:pPr>
            <a:r>
              <a:rPr sz="2000" dirty="0">
                <a:latin typeface="Calibri"/>
                <a:cs typeface="Calibri"/>
              </a:rPr>
              <a:t>Ο</a:t>
            </a:r>
            <a:r>
              <a:rPr sz="2000" spc="-35" dirty="0">
                <a:latin typeface="Calibri"/>
                <a:cs typeface="Calibri"/>
              </a:rPr>
              <a:t> </a:t>
            </a:r>
            <a:r>
              <a:rPr sz="2000" spc="-10" dirty="0">
                <a:latin typeface="Calibri"/>
                <a:cs typeface="Calibri"/>
              </a:rPr>
              <a:t>αποτελεσματικός</a:t>
            </a:r>
            <a:r>
              <a:rPr sz="2000" spc="-65" dirty="0">
                <a:latin typeface="Calibri"/>
                <a:cs typeface="Calibri"/>
              </a:rPr>
              <a:t> </a:t>
            </a:r>
            <a:r>
              <a:rPr sz="2000" dirty="0">
                <a:latin typeface="Calibri"/>
                <a:cs typeface="Calibri"/>
              </a:rPr>
              <a:t>σύμβουλος</a:t>
            </a:r>
            <a:r>
              <a:rPr sz="2000" spc="-30" dirty="0">
                <a:latin typeface="Calibri"/>
                <a:cs typeface="Calibri"/>
              </a:rPr>
              <a:t> </a:t>
            </a:r>
            <a:r>
              <a:rPr sz="2000" spc="-10" dirty="0">
                <a:latin typeface="Calibri"/>
                <a:cs typeface="Calibri"/>
              </a:rPr>
              <a:t>πρέπει:</a:t>
            </a:r>
            <a:endParaRPr sz="2000">
              <a:latin typeface="Calibri"/>
              <a:cs typeface="Calibri"/>
            </a:endParaRPr>
          </a:p>
          <a:p>
            <a:pPr marL="240665" indent="-227965">
              <a:lnSpc>
                <a:spcPct val="100000"/>
              </a:lnSpc>
              <a:spcBef>
                <a:spcPts val="755"/>
              </a:spcBef>
              <a:buFont typeface="Arial MT"/>
              <a:buChar char="•"/>
              <a:tabLst>
                <a:tab pos="240665" algn="l"/>
              </a:tabLst>
            </a:pPr>
            <a:r>
              <a:rPr sz="2000" dirty="0">
                <a:latin typeface="Calibri"/>
                <a:cs typeface="Calibri"/>
              </a:rPr>
              <a:t>Να</a:t>
            </a:r>
            <a:r>
              <a:rPr sz="2000" spc="-30" dirty="0">
                <a:latin typeface="Calibri"/>
                <a:cs typeface="Calibri"/>
              </a:rPr>
              <a:t> </a:t>
            </a:r>
            <a:r>
              <a:rPr sz="2000" spc="-10" dirty="0">
                <a:latin typeface="Calibri"/>
                <a:cs typeface="Calibri"/>
              </a:rPr>
              <a:t>κατέχει</a:t>
            </a:r>
            <a:r>
              <a:rPr sz="2000" spc="-55" dirty="0">
                <a:latin typeface="Calibri"/>
                <a:cs typeface="Calibri"/>
              </a:rPr>
              <a:t> </a:t>
            </a:r>
            <a:r>
              <a:rPr sz="2000" dirty="0">
                <a:latin typeface="Calibri"/>
                <a:cs typeface="Calibri"/>
              </a:rPr>
              <a:t>τις</a:t>
            </a:r>
            <a:r>
              <a:rPr sz="2000" spc="-25" dirty="0">
                <a:latin typeface="Calibri"/>
                <a:cs typeface="Calibri"/>
              </a:rPr>
              <a:t> </a:t>
            </a:r>
            <a:r>
              <a:rPr sz="2000" dirty="0">
                <a:latin typeface="Calibri"/>
                <a:cs typeface="Calibri"/>
              </a:rPr>
              <a:t>θεωρίες</a:t>
            </a:r>
            <a:r>
              <a:rPr sz="2000" spc="-45" dirty="0">
                <a:latin typeface="Calibri"/>
                <a:cs typeface="Calibri"/>
              </a:rPr>
              <a:t> </a:t>
            </a:r>
            <a:r>
              <a:rPr sz="2000" dirty="0">
                <a:latin typeface="Calibri"/>
                <a:cs typeface="Calibri"/>
              </a:rPr>
              <a:t>και</a:t>
            </a:r>
            <a:r>
              <a:rPr sz="2000" spc="-30" dirty="0">
                <a:latin typeface="Calibri"/>
                <a:cs typeface="Calibri"/>
              </a:rPr>
              <a:t> </a:t>
            </a:r>
            <a:r>
              <a:rPr sz="2000" dirty="0">
                <a:latin typeface="Calibri"/>
                <a:cs typeface="Calibri"/>
              </a:rPr>
              <a:t>τις</a:t>
            </a:r>
            <a:r>
              <a:rPr sz="2000" spc="-45" dirty="0">
                <a:latin typeface="Calibri"/>
                <a:cs typeface="Calibri"/>
              </a:rPr>
              <a:t> </a:t>
            </a:r>
            <a:r>
              <a:rPr sz="2000" dirty="0">
                <a:latin typeface="Calibri"/>
                <a:cs typeface="Calibri"/>
              </a:rPr>
              <a:t>τεχνικές</a:t>
            </a:r>
            <a:r>
              <a:rPr sz="2000" spc="-30" dirty="0">
                <a:latin typeface="Calibri"/>
                <a:cs typeface="Calibri"/>
              </a:rPr>
              <a:t> </a:t>
            </a:r>
            <a:r>
              <a:rPr sz="2000" dirty="0">
                <a:latin typeface="Calibri"/>
                <a:cs typeface="Calibri"/>
              </a:rPr>
              <a:t>της</a:t>
            </a:r>
            <a:r>
              <a:rPr sz="2000" spc="-45" dirty="0">
                <a:latin typeface="Calibri"/>
                <a:cs typeface="Calibri"/>
              </a:rPr>
              <a:t> </a:t>
            </a:r>
            <a:r>
              <a:rPr sz="2000" spc="-10" dirty="0">
                <a:latin typeface="Calibri"/>
                <a:cs typeface="Calibri"/>
              </a:rPr>
              <a:t>συμβουλευτικής</a:t>
            </a:r>
            <a:endParaRPr sz="2000">
              <a:latin typeface="Calibri"/>
              <a:cs typeface="Calibri"/>
            </a:endParaRPr>
          </a:p>
          <a:p>
            <a:pPr marL="240665" indent="-227965">
              <a:lnSpc>
                <a:spcPct val="100000"/>
              </a:lnSpc>
              <a:spcBef>
                <a:spcPts val="770"/>
              </a:spcBef>
              <a:buFont typeface="Arial MT"/>
              <a:buChar char="•"/>
              <a:tabLst>
                <a:tab pos="240665" algn="l"/>
              </a:tabLst>
            </a:pPr>
            <a:r>
              <a:rPr sz="2000" dirty="0">
                <a:latin typeface="Calibri"/>
                <a:cs typeface="Calibri"/>
              </a:rPr>
              <a:t>Να</a:t>
            </a:r>
            <a:r>
              <a:rPr sz="2000" spc="-30" dirty="0">
                <a:latin typeface="Calibri"/>
                <a:cs typeface="Calibri"/>
              </a:rPr>
              <a:t> </a:t>
            </a:r>
            <a:r>
              <a:rPr sz="2000" dirty="0">
                <a:latin typeface="Calibri"/>
                <a:cs typeface="Calibri"/>
              </a:rPr>
              <a:t>μπορεί</a:t>
            </a:r>
            <a:r>
              <a:rPr sz="2000" spc="-60" dirty="0">
                <a:latin typeface="Calibri"/>
                <a:cs typeface="Calibri"/>
              </a:rPr>
              <a:t> </a:t>
            </a:r>
            <a:r>
              <a:rPr sz="2000" dirty="0">
                <a:latin typeface="Calibri"/>
                <a:cs typeface="Calibri"/>
              </a:rPr>
              <a:t>να</a:t>
            </a:r>
            <a:r>
              <a:rPr sz="2000" spc="-30" dirty="0">
                <a:latin typeface="Calibri"/>
                <a:cs typeface="Calibri"/>
              </a:rPr>
              <a:t> </a:t>
            </a:r>
            <a:r>
              <a:rPr sz="2000" dirty="0">
                <a:latin typeface="Calibri"/>
                <a:cs typeface="Calibri"/>
              </a:rPr>
              <a:t>δημιουργεί</a:t>
            </a:r>
            <a:r>
              <a:rPr sz="2000" spc="-45" dirty="0">
                <a:latin typeface="Calibri"/>
                <a:cs typeface="Calibri"/>
              </a:rPr>
              <a:t> </a:t>
            </a:r>
            <a:r>
              <a:rPr sz="2000" dirty="0">
                <a:latin typeface="Calibri"/>
                <a:cs typeface="Calibri"/>
              </a:rPr>
              <a:t>το</a:t>
            </a:r>
            <a:r>
              <a:rPr sz="2000" spc="-40" dirty="0">
                <a:latin typeface="Calibri"/>
                <a:cs typeface="Calibri"/>
              </a:rPr>
              <a:t> </a:t>
            </a:r>
            <a:r>
              <a:rPr sz="2000" spc="-10" dirty="0">
                <a:latin typeface="Calibri"/>
                <a:cs typeface="Calibri"/>
              </a:rPr>
              <a:t>κατάλληλο</a:t>
            </a:r>
            <a:r>
              <a:rPr sz="2000" spc="-25" dirty="0">
                <a:latin typeface="Calibri"/>
                <a:cs typeface="Calibri"/>
              </a:rPr>
              <a:t> </a:t>
            </a:r>
            <a:r>
              <a:rPr sz="2000" spc="-10" dirty="0">
                <a:latin typeface="Calibri"/>
                <a:cs typeface="Calibri"/>
              </a:rPr>
              <a:t>ψυχοσυναισθηματικό</a:t>
            </a:r>
            <a:endParaRPr sz="2000">
              <a:latin typeface="Calibri"/>
              <a:cs typeface="Calibri"/>
            </a:endParaRPr>
          </a:p>
        </p:txBody>
      </p:sp>
      <p:sp>
        <p:nvSpPr>
          <p:cNvPr id="11" name="object 11"/>
          <p:cNvSpPr txBox="1"/>
          <p:nvPr/>
        </p:nvSpPr>
        <p:spPr>
          <a:xfrm>
            <a:off x="4426711" y="1527809"/>
            <a:ext cx="551561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κλίμα</a:t>
            </a:r>
            <a:r>
              <a:rPr sz="2000" spc="-70" dirty="0">
                <a:latin typeface="Calibri"/>
                <a:cs typeface="Calibri"/>
              </a:rPr>
              <a:t> </a:t>
            </a:r>
            <a:r>
              <a:rPr sz="2000" dirty="0">
                <a:latin typeface="Calibri"/>
                <a:cs typeface="Calibri"/>
              </a:rPr>
              <a:t>στη</a:t>
            </a:r>
            <a:r>
              <a:rPr sz="2000" spc="-60" dirty="0">
                <a:latin typeface="Calibri"/>
                <a:cs typeface="Calibri"/>
              </a:rPr>
              <a:t> </a:t>
            </a:r>
            <a:r>
              <a:rPr sz="2000" dirty="0">
                <a:latin typeface="Calibri"/>
                <a:cs typeface="Calibri"/>
              </a:rPr>
              <a:t>συμβουλευτική</a:t>
            </a:r>
            <a:r>
              <a:rPr sz="2000" spc="-50" dirty="0">
                <a:latin typeface="Calibri"/>
                <a:cs typeface="Calibri"/>
              </a:rPr>
              <a:t> </a:t>
            </a:r>
            <a:r>
              <a:rPr sz="2000" dirty="0">
                <a:latin typeface="Calibri"/>
                <a:cs typeface="Calibri"/>
              </a:rPr>
              <a:t>σχέση</a:t>
            </a:r>
            <a:r>
              <a:rPr sz="2000" spc="-50" dirty="0">
                <a:latin typeface="Calibri"/>
                <a:cs typeface="Calibri"/>
              </a:rPr>
              <a:t> </a:t>
            </a:r>
            <a:r>
              <a:rPr sz="2000" spc="-10" dirty="0">
                <a:latin typeface="Calibri"/>
                <a:cs typeface="Calibri"/>
              </a:rPr>
              <a:t>και</a:t>
            </a:r>
            <a:r>
              <a:rPr sz="2000" spc="-65" dirty="0">
                <a:latin typeface="Calibri"/>
                <a:cs typeface="Calibri"/>
              </a:rPr>
              <a:t> </a:t>
            </a:r>
            <a:r>
              <a:rPr sz="2000" dirty="0">
                <a:latin typeface="Calibri"/>
                <a:cs typeface="Calibri"/>
              </a:rPr>
              <a:t>να</a:t>
            </a:r>
            <a:r>
              <a:rPr sz="2000" spc="-45" dirty="0">
                <a:latin typeface="Calibri"/>
                <a:cs typeface="Calibri"/>
              </a:rPr>
              <a:t> </a:t>
            </a:r>
            <a:r>
              <a:rPr sz="2000" spc="-10" dirty="0">
                <a:latin typeface="Calibri"/>
                <a:cs typeface="Calibri"/>
              </a:rPr>
              <a:t>χρησιμοποιεί</a:t>
            </a:r>
            <a:endParaRPr sz="2000">
              <a:latin typeface="Calibri"/>
              <a:cs typeface="Calibri"/>
            </a:endParaRPr>
          </a:p>
        </p:txBody>
      </p:sp>
      <p:sp>
        <p:nvSpPr>
          <p:cNvPr id="12" name="object 12"/>
          <p:cNvSpPr txBox="1"/>
          <p:nvPr/>
        </p:nvSpPr>
        <p:spPr>
          <a:xfrm>
            <a:off x="4426711" y="1802130"/>
            <a:ext cx="604012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διευκολυντικές</a:t>
            </a:r>
            <a:r>
              <a:rPr sz="2000" spc="-75" dirty="0">
                <a:latin typeface="Calibri"/>
                <a:cs typeface="Calibri"/>
              </a:rPr>
              <a:t> </a:t>
            </a:r>
            <a:r>
              <a:rPr sz="2000" dirty="0">
                <a:latin typeface="Calibri"/>
                <a:cs typeface="Calibri"/>
              </a:rPr>
              <a:t>δεξιότητες</a:t>
            </a:r>
            <a:r>
              <a:rPr sz="2000" spc="-85" dirty="0">
                <a:latin typeface="Calibri"/>
                <a:cs typeface="Calibri"/>
              </a:rPr>
              <a:t> </a:t>
            </a:r>
            <a:r>
              <a:rPr sz="2000" dirty="0">
                <a:latin typeface="Calibri"/>
                <a:cs typeface="Calibri"/>
              </a:rPr>
              <a:t>στη</a:t>
            </a:r>
            <a:r>
              <a:rPr sz="2000" spc="-80" dirty="0">
                <a:latin typeface="Calibri"/>
                <a:cs typeface="Calibri"/>
              </a:rPr>
              <a:t> </a:t>
            </a:r>
            <a:r>
              <a:rPr sz="2000" dirty="0">
                <a:latin typeface="Calibri"/>
                <a:cs typeface="Calibri"/>
              </a:rPr>
              <a:t>συμβουλευτική</a:t>
            </a:r>
            <a:r>
              <a:rPr sz="2000" spc="-75" dirty="0">
                <a:latin typeface="Calibri"/>
                <a:cs typeface="Calibri"/>
              </a:rPr>
              <a:t> </a:t>
            </a:r>
            <a:r>
              <a:rPr sz="2000" spc="-10" dirty="0">
                <a:latin typeface="Calibri"/>
                <a:cs typeface="Calibri"/>
              </a:rPr>
              <a:t>διαδικασία</a:t>
            </a:r>
            <a:endParaRPr sz="2000">
              <a:latin typeface="Calibri"/>
              <a:cs typeface="Calibri"/>
            </a:endParaRPr>
          </a:p>
        </p:txBody>
      </p:sp>
      <p:sp>
        <p:nvSpPr>
          <p:cNvPr id="13" name="object 13"/>
          <p:cNvSpPr txBox="1"/>
          <p:nvPr/>
        </p:nvSpPr>
        <p:spPr>
          <a:xfrm>
            <a:off x="4198111" y="2202942"/>
            <a:ext cx="6592570" cy="330835"/>
          </a:xfrm>
          <a:prstGeom prst="rect">
            <a:avLst/>
          </a:prstGeom>
        </p:spPr>
        <p:txBody>
          <a:bodyPr vert="horz" wrap="square" lIns="0" tIns="13335" rIns="0" bIns="0" rtlCol="0">
            <a:spAutoFit/>
          </a:bodyPr>
          <a:lstStyle/>
          <a:p>
            <a:pPr marL="240665" indent="-227965">
              <a:lnSpc>
                <a:spcPct val="100000"/>
              </a:lnSpc>
              <a:spcBef>
                <a:spcPts val="105"/>
              </a:spcBef>
              <a:buFont typeface="Arial MT"/>
              <a:buChar char="•"/>
              <a:tabLst>
                <a:tab pos="240665" algn="l"/>
              </a:tabLst>
            </a:pPr>
            <a:r>
              <a:rPr sz="2000" dirty="0">
                <a:latin typeface="Calibri"/>
                <a:cs typeface="Calibri"/>
              </a:rPr>
              <a:t>Να</a:t>
            </a:r>
            <a:r>
              <a:rPr sz="2000" spc="-55" dirty="0">
                <a:latin typeface="Calibri"/>
                <a:cs typeface="Calibri"/>
              </a:rPr>
              <a:t> </a:t>
            </a:r>
            <a:r>
              <a:rPr sz="2000" dirty="0">
                <a:latin typeface="Calibri"/>
                <a:cs typeface="Calibri"/>
              </a:rPr>
              <a:t>σέβεται</a:t>
            </a:r>
            <a:r>
              <a:rPr sz="2000" spc="-70" dirty="0">
                <a:latin typeface="Calibri"/>
                <a:cs typeface="Calibri"/>
              </a:rPr>
              <a:t> </a:t>
            </a:r>
            <a:r>
              <a:rPr sz="2000" dirty="0">
                <a:latin typeface="Calibri"/>
                <a:cs typeface="Calibri"/>
              </a:rPr>
              <a:t>κάθε</a:t>
            </a:r>
            <a:r>
              <a:rPr sz="2000" spc="-70" dirty="0">
                <a:latin typeface="Calibri"/>
                <a:cs typeface="Calibri"/>
              </a:rPr>
              <a:t> </a:t>
            </a:r>
            <a:r>
              <a:rPr sz="2000" dirty="0">
                <a:latin typeface="Calibri"/>
                <a:cs typeface="Calibri"/>
              </a:rPr>
              <a:t>μέλος</a:t>
            </a:r>
            <a:r>
              <a:rPr sz="2000" spc="-55" dirty="0">
                <a:latin typeface="Calibri"/>
                <a:cs typeface="Calibri"/>
              </a:rPr>
              <a:t> </a:t>
            </a:r>
            <a:r>
              <a:rPr sz="2000" dirty="0">
                <a:latin typeface="Calibri"/>
                <a:cs typeface="Calibri"/>
              </a:rPr>
              <a:t>και</a:t>
            </a:r>
            <a:r>
              <a:rPr sz="2000" spc="-60" dirty="0">
                <a:latin typeface="Calibri"/>
                <a:cs typeface="Calibri"/>
              </a:rPr>
              <a:t> </a:t>
            </a:r>
            <a:r>
              <a:rPr sz="2000" dirty="0">
                <a:latin typeface="Calibri"/>
                <a:cs typeface="Calibri"/>
              </a:rPr>
              <a:t>να</a:t>
            </a:r>
            <a:r>
              <a:rPr sz="2000" spc="-50" dirty="0">
                <a:latin typeface="Calibri"/>
                <a:cs typeface="Calibri"/>
              </a:rPr>
              <a:t> </a:t>
            </a:r>
            <a:r>
              <a:rPr sz="2000" dirty="0">
                <a:latin typeface="Calibri"/>
                <a:cs typeface="Calibri"/>
              </a:rPr>
              <a:t>αποδέχεται</a:t>
            </a:r>
            <a:r>
              <a:rPr sz="2000" spc="-60" dirty="0">
                <a:latin typeface="Calibri"/>
                <a:cs typeface="Calibri"/>
              </a:rPr>
              <a:t> </a:t>
            </a:r>
            <a:r>
              <a:rPr sz="2000" dirty="0">
                <a:latin typeface="Calibri"/>
                <a:cs typeface="Calibri"/>
              </a:rPr>
              <a:t>τις</a:t>
            </a:r>
            <a:r>
              <a:rPr sz="2000" spc="-50" dirty="0">
                <a:latin typeface="Calibri"/>
                <a:cs typeface="Calibri"/>
              </a:rPr>
              <a:t> </a:t>
            </a:r>
            <a:r>
              <a:rPr sz="2000" dirty="0">
                <a:latin typeface="Calibri"/>
                <a:cs typeface="Calibri"/>
              </a:rPr>
              <a:t>απόψεις</a:t>
            </a:r>
            <a:r>
              <a:rPr sz="2000" spc="-80" dirty="0">
                <a:latin typeface="Calibri"/>
                <a:cs typeface="Calibri"/>
              </a:rPr>
              <a:t> </a:t>
            </a:r>
            <a:r>
              <a:rPr sz="2000" dirty="0">
                <a:latin typeface="Calibri"/>
                <a:cs typeface="Calibri"/>
              </a:rPr>
              <a:t>και</a:t>
            </a:r>
            <a:r>
              <a:rPr sz="2000" spc="-60" dirty="0">
                <a:latin typeface="Calibri"/>
                <a:cs typeface="Calibri"/>
              </a:rPr>
              <a:t> </a:t>
            </a:r>
            <a:r>
              <a:rPr sz="2000" spc="-25" dirty="0">
                <a:latin typeface="Calibri"/>
                <a:cs typeface="Calibri"/>
              </a:rPr>
              <a:t>τις</a:t>
            </a:r>
            <a:endParaRPr sz="2000">
              <a:latin typeface="Calibri"/>
              <a:cs typeface="Calibri"/>
            </a:endParaRPr>
          </a:p>
        </p:txBody>
      </p:sp>
      <p:sp>
        <p:nvSpPr>
          <p:cNvPr id="14" name="object 14"/>
          <p:cNvSpPr txBox="1"/>
          <p:nvPr/>
        </p:nvSpPr>
        <p:spPr>
          <a:xfrm>
            <a:off x="4426711" y="2477262"/>
            <a:ext cx="635508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αξίες</a:t>
            </a:r>
            <a:r>
              <a:rPr sz="2000" spc="-50" dirty="0">
                <a:latin typeface="Calibri"/>
                <a:cs typeface="Calibri"/>
              </a:rPr>
              <a:t> </a:t>
            </a:r>
            <a:r>
              <a:rPr sz="2000" dirty="0">
                <a:latin typeface="Calibri"/>
                <a:cs typeface="Calibri"/>
              </a:rPr>
              <a:t>του</a:t>
            </a:r>
            <a:r>
              <a:rPr sz="2000" spc="-65" dirty="0">
                <a:latin typeface="Calibri"/>
                <a:cs typeface="Calibri"/>
              </a:rPr>
              <a:t> </a:t>
            </a:r>
            <a:r>
              <a:rPr sz="2000" dirty="0">
                <a:latin typeface="Calibri"/>
                <a:cs typeface="Calibri"/>
              </a:rPr>
              <a:t>συμβολευόμενου,</a:t>
            </a:r>
            <a:r>
              <a:rPr sz="2000" spc="-75" dirty="0">
                <a:latin typeface="Calibri"/>
                <a:cs typeface="Calibri"/>
              </a:rPr>
              <a:t> </a:t>
            </a:r>
            <a:r>
              <a:rPr sz="2000" spc="-10" dirty="0">
                <a:latin typeface="Calibri"/>
                <a:cs typeface="Calibri"/>
              </a:rPr>
              <a:t>ακόμα</a:t>
            </a:r>
            <a:r>
              <a:rPr sz="2000" spc="-65" dirty="0">
                <a:latin typeface="Calibri"/>
                <a:cs typeface="Calibri"/>
              </a:rPr>
              <a:t> </a:t>
            </a:r>
            <a:r>
              <a:rPr sz="2000" dirty="0">
                <a:latin typeface="Calibri"/>
                <a:cs typeface="Calibri"/>
              </a:rPr>
              <a:t>και</a:t>
            </a:r>
            <a:r>
              <a:rPr sz="2000" spc="-55" dirty="0">
                <a:latin typeface="Calibri"/>
                <a:cs typeface="Calibri"/>
              </a:rPr>
              <a:t> </a:t>
            </a:r>
            <a:r>
              <a:rPr sz="2000" dirty="0">
                <a:latin typeface="Calibri"/>
                <a:cs typeface="Calibri"/>
              </a:rPr>
              <a:t>αν</a:t>
            </a:r>
            <a:r>
              <a:rPr sz="2000" spc="-45" dirty="0">
                <a:latin typeface="Calibri"/>
                <a:cs typeface="Calibri"/>
              </a:rPr>
              <a:t> </a:t>
            </a:r>
            <a:r>
              <a:rPr sz="2000" spc="-10" dirty="0">
                <a:latin typeface="Calibri"/>
                <a:cs typeface="Calibri"/>
              </a:rPr>
              <a:t>διαφοροποιούνται</a:t>
            </a:r>
            <a:endParaRPr sz="2000">
              <a:latin typeface="Calibri"/>
              <a:cs typeface="Calibri"/>
            </a:endParaRPr>
          </a:p>
        </p:txBody>
      </p:sp>
      <p:sp>
        <p:nvSpPr>
          <p:cNvPr id="15" name="object 15"/>
          <p:cNvSpPr txBox="1"/>
          <p:nvPr/>
        </p:nvSpPr>
        <p:spPr>
          <a:xfrm>
            <a:off x="4426711" y="2751277"/>
            <a:ext cx="179387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από</a:t>
            </a:r>
            <a:r>
              <a:rPr sz="2000" spc="-45" dirty="0">
                <a:latin typeface="Calibri"/>
                <a:cs typeface="Calibri"/>
              </a:rPr>
              <a:t> </a:t>
            </a:r>
            <a:r>
              <a:rPr sz="2000" dirty="0">
                <a:latin typeface="Calibri"/>
                <a:cs typeface="Calibri"/>
              </a:rPr>
              <a:t>τις</a:t>
            </a:r>
            <a:r>
              <a:rPr sz="2000" spc="-15" dirty="0">
                <a:latin typeface="Calibri"/>
                <a:cs typeface="Calibri"/>
              </a:rPr>
              <a:t> </a:t>
            </a:r>
            <a:r>
              <a:rPr sz="2000" dirty="0">
                <a:latin typeface="Calibri"/>
                <a:cs typeface="Calibri"/>
              </a:rPr>
              <a:t>δικές</a:t>
            </a:r>
            <a:r>
              <a:rPr sz="2000" spc="-20" dirty="0">
                <a:latin typeface="Calibri"/>
                <a:cs typeface="Calibri"/>
              </a:rPr>
              <a:t> </a:t>
            </a:r>
            <a:r>
              <a:rPr sz="2000" spc="-25" dirty="0">
                <a:latin typeface="Calibri"/>
                <a:cs typeface="Calibri"/>
              </a:rPr>
              <a:t>του</a:t>
            </a:r>
            <a:endParaRPr sz="2000">
              <a:latin typeface="Calibri"/>
              <a:cs typeface="Calibri"/>
            </a:endParaRPr>
          </a:p>
        </p:txBody>
      </p:sp>
      <p:sp>
        <p:nvSpPr>
          <p:cNvPr id="16" name="object 16"/>
          <p:cNvSpPr txBox="1"/>
          <p:nvPr/>
        </p:nvSpPr>
        <p:spPr>
          <a:xfrm>
            <a:off x="4198111" y="3055721"/>
            <a:ext cx="6515100" cy="2983865"/>
          </a:xfrm>
          <a:prstGeom prst="rect">
            <a:avLst/>
          </a:prstGeom>
        </p:spPr>
        <p:txBody>
          <a:bodyPr vert="horz" wrap="square" lIns="0" tIns="109855" rIns="0" bIns="0" rtlCol="0">
            <a:spAutoFit/>
          </a:bodyPr>
          <a:lstStyle/>
          <a:p>
            <a:pPr marL="240665" indent="-227965">
              <a:lnSpc>
                <a:spcPct val="100000"/>
              </a:lnSpc>
              <a:spcBef>
                <a:spcPts val="865"/>
              </a:spcBef>
              <a:buFont typeface="Arial MT"/>
              <a:buChar char="•"/>
              <a:tabLst>
                <a:tab pos="240665" algn="l"/>
              </a:tabLst>
            </a:pPr>
            <a:r>
              <a:rPr sz="2000" dirty="0">
                <a:latin typeface="Calibri"/>
                <a:cs typeface="Calibri"/>
              </a:rPr>
              <a:t>Να</a:t>
            </a:r>
            <a:r>
              <a:rPr sz="2000" spc="-30" dirty="0">
                <a:latin typeface="Calibri"/>
                <a:cs typeface="Calibri"/>
              </a:rPr>
              <a:t> </a:t>
            </a:r>
            <a:r>
              <a:rPr sz="2000" dirty="0">
                <a:latin typeface="Calibri"/>
                <a:cs typeface="Calibri"/>
              </a:rPr>
              <a:t>έχει</a:t>
            </a:r>
            <a:r>
              <a:rPr sz="2000" spc="-30" dirty="0">
                <a:latin typeface="Calibri"/>
                <a:cs typeface="Calibri"/>
              </a:rPr>
              <a:t> </a:t>
            </a:r>
            <a:r>
              <a:rPr sz="2000" spc="-10" dirty="0">
                <a:latin typeface="Calibri"/>
                <a:cs typeface="Calibri"/>
              </a:rPr>
              <a:t>αντικειμενικότητα</a:t>
            </a:r>
            <a:endParaRPr sz="2000">
              <a:latin typeface="Calibri"/>
              <a:cs typeface="Calibri"/>
            </a:endParaRPr>
          </a:p>
          <a:p>
            <a:pPr marL="240665" indent="-227965">
              <a:lnSpc>
                <a:spcPct val="100000"/>
              </a:lnSpc>
              <a:spcBef>
                <a:spcPts val="770"/>
              </a:spcBef>
              <a:buFont typeface="Arial MT"/>
              <a:buChar char="•"/>
              <a:tabLst>
                <a:tab pos="240665" algn="l"/>
              </a:tabLst>
            </a:pPr>
            <a:r>
              <a:rPr sz="2000" dirty="0">
                <a:latin typeface="Calibri"/>
                <a:cs typeface="Calibri"/>
              </a:rPr>
              <a:t>Να</a:t>
            </a:r>
            <a:r>
              <a:rPr sz="2000" spc="-55" dirty="0">
                <a:latin typeface="Calibri"/>
                <a:cs typeface="Calibri"/>
              </a:rPr>
              <a:t> </a:t>
            </a:r>
            <a:r>
              <a:rPr sz="2000" dirty="0">
                <a:latin typeface="Calibri"/>
                <a:cs typeface="Calibri"/>
              </a:rPr>
              <a:t>έχει</a:t>
            </a:r>
            <a:r>
              <a:rPr sz="2000" spc="-60" dirty="0">
                <a:latin typeface="Calibri"/>
                <a:cs typeface="Calibri"/>
              </a:rPr>
              <a:t> </a:t>
            </a:r>
            <a:r>
              <a:rPr sz="2000" dirty="0">
                <a:latin typeface="Calibri"/>
                <a:cs typeface="Calibri"/>
              </a:rPr>
              <a:t>γνησιότητα</a:t>
            </a:r>
            <a:r>
              <a:rPr sz="2000" spc="-90" dirty="0">
                <a:latin typeface="Calibri"/>
                <a:cs typeface="Calibri"/>
              </a:rPr>
              <a:t> </a:t>
            </a:r>
            <a:r>
              <a:rPr sz="2000" dirty="0">
                <a:latin typeface="Calibri"/>
                <a:cs typeface="Calibri"/>
              </a:rPr>
              <a:t>και</a:t>
            </a:r>
            <a:r>
              <a:rPr sz="2000" spc="-55" dirty="0">
                <a:latin typeface="Calibri"/>
                <a:cs typeface="Calibri"/>
              </a:rPr>
              <a:t> </a:t>
            </a:r>
            <a:r>
              <a:rPr sz="2000" spc="-10" dirty="0">
                <a:latin typeface="Calibri"/>
                <a:cs typeface="Calibri"/>
              </a:rPr>
              <a:t>αυθεντικότητα</a:t>
            </a:r>
            <a:endParaRPr sz="2000">
              <a:latin typeface="Calibri"/>
              <a:cs typeface="Calibri"/>
            </a:endParaRPr>
          </a:p>
          <a:p>
            <a:pPr marL="240665" indent="-227965">
              <a:lnSpc>
                <a:spcPct val="100000"/>
              </a:lnSpc>
              <a:spcBef>
                <a:spcPts val="755"/>
              </a:spcBef>
              <a:buFont typeface="Arial MT"/>
              <a:buChar char="•"/>
              <a:tabLst>
                <a:tab pos="240665" algn="l"/>
              </a:tabLst>
            </a:pPr>
            <a:r>
              <a:rPr sz="2000" dirty="0">
                <a:latin typeface="Calibri"/>
                <a:cs typeface="Calibri"/>
              </a:rPr>
              <a:t>Να</a:t>
            </a:r>
            <a:r>
              <a:rPr sz="2000" spc="-30" dirty="0">
                <a:latin typeface="Calibri"/>
                <a:cs typeface="Calibri"/>
              </a:rPr>
              <a:t> </a:t>
            </a:r>
            <a:r>
              <a:rPr sz="2000" dirty="0">
                <a:latin typeface="Calibri"/>
                <a:cs typeface="Calibri"/>
              </a:rPr>
              <a:t>έχει</a:t>
            </a:r>
            <a:r>
              <a:rPr sz="2000" spc="-25" dirty="0">
                <a:latin typeface="Calibri"/>
                <a:cs typeface="Calibri"/>
              </a:rPr>
              <a:t> </a:t>
            </a:r>
            <a:r>
              <a:rPr sz="2000" spc="-10" dirty="0">
                <a:latin typeface="Calibri"/>
                <a:cs typeface="Calibri"/>
              </a:rPr>
              <a:t>ενσυναίσθηση</a:t>
            </a:r>
            <a:endParaRPr sz="2000">
              <a:latin typeface="Calibri"/>
              <a:cs typeface="Calibri"/>
            </a:endParaRPr>
          </a:p>
          <a:p>
            <a:pPr marL="240665" indent="-227965">
              <a:lnSpc>
                <a:spcPct val="100000"/>
              </a:lnSpc>
              <a:spcBef>
                <a:spcPts val="755"/>
              </a:spcBef>
              <a:buFont typeface="Arial MT"/>
              <a:buChar char="•"/>
              <a:tabLst>
                <a:tab pos="240665" algn="l"/>
              </a:tabLst>
            </a:pPr>
            <a:r>
              <a:rPr sz="2000" dirty="0">
                <a:latin typeface="Calibri"/>
                <a:cs typeface="Calibri"/>
              </a:rPr>
              <a:t>Να</a:t>
            </a:r>
            <a:r>
              <a:rPr sz="2000" spc="-45" dirty="0">
                <a:latin typeface="Calibri"/>
                <a:cs typeface="Calibri"/>
              </a:rPr>
              <a:t> </a:t>
            </a:r>
            <a:r>
              <a:rPr sz="2000" dirty="0">
                <a:latin typeface="Calibri"/>
                <a:cs typeface="Calibri"/>
              </a:rPr>
              <a:t>έχει</a:t>
            </a:r>
            <a:r>
              <a:rPr sz="2000" spc="-30" dirty="0">
                <a:latin typeface="Calibri"/>
                <a:cs typeface="Calibri"/>
              </a:rPr>
              <a:t> </a:t>
            </a:r>
            <a:r>
              <a:rPr sz="2000" dirty="0">
                <a:latin typeface="Calibri"/>
                <a:cs typeface="Calibri"/>
              </a:rPr>
              <a:t>άνευ</a:t>
            </a:r>
            <a:r>
              <a:rPr sz="2000" spc="-35" dirty="0">
                <a:latin typeface="Calibri"/>
                <a:cs typeface="Calibri"/>
              </a:rPr>
              <a:t> </a:t>
            </a:r>
            <a:r>
              <a:rPr sz="2000" dirty="0">
                <a:latin typeface="Calibri"/>
                <a:cs typeface="Calibri"/>
              </a:rPr>
              <a:t>όρων</a:t>
            </a:r>
            <a:r>
              <a:rPr sz="2000" spc="-45" dirty="0">
                <a:latin typeface="Calibri"/>
                <a:cs typeface="Calibri"/>
              </a:rPr>
              <a:t> </a:t>
            </a:r>
            <a:r>
              <a:rPr sz="2000" dirty="0">
                <a:latin typeface="Calibri"/>
                <a:cs typeface="Calibri"/>
              </a:rPr>
              <a:t>αποδοχή</a:t>
            </a:r>
            <a:r>
              <a:rPr sz="2000" spc="-45" dirty="0">
                <a:latin typeface="Calibri"/>
                <a:cs typeface="Calibri"/>
              </a:rPr>
              <a:t> </a:t>
            </a:r>
            <a:r>
              <a:rPr sz="2000" dirty="0">
                <a:latin typeface="Calibri"/>
                <a:cs typeface="Calibri"/>
              </a:rPr>
              <a:t>του</a:t>
            </a:r>
            <a:r>
              <a:rPr sz="2000" spc="-40" dirty="0">
                <a:latin typeface="Calibri"/>
                <a:cs typeface="Calibri"/>
              </a:rPr>
              <a:t> </a:t>
            </a:r>
            <a:r>
              <a:rPr sz="2000" spc="-10" dirty="0">
                <a:latin typeface="Calibri"/>
                <a:cs typeface="Calibri"/>
              </a:rPr>
              <a:t>άλλου</a:t>
            </a:r>
            <a:endParaRPr sz="2000">
              <a:latin typeface="Calibri"/>
              <a:cs typeface="Calibri"/>
            </a:endParaRPr>
          </a:p>
          <a:p>
            <a:pPr marL="241300" marR="5080" indent="-228600">
              <a:lnSpc>
                <a:spcPts val="2160"/>
              </a:lnSpc>
              <a:spcBef>
                <a:spcPts val="1045"/>
              </a:spcBef>
              <a:buFont typeface="Arial MT"/>
              <a:buChar char="•"/>
              <a:tabLst>
                <a:tab pos="241300" algn="l"/>
              </a:tabLst>
            </a:pPr>
            <a:r>
              <a:rPr sz="2000" dirty="0">
                <a:latin typeface="Calibri"/>
                <a:cs typeface="Calibri"/>
              </a:rPr>
              <a:t>Να</a:t>
            </a:r>
            <a:r>
              <a:rPr sz="2000" spc="-35" dirty="0">
                <a:latin typeface="Calibri"/>
                <a:cs typeface="Calibri"/>
              </a:rPr>
              <a:t> </a:t>
            </a:r>
            <a:r>
              <a:rPr sz="2000" spc="-10" dirty="0">
                <a:latin typeface="Calibri"/>
                <a:cs typeface="Calibri"/>
              </a:rPr>
              <a:t>ακούει</a:t>
            </a:r>
            <a:r>
              <a:rPr sz="2000" spc="-55" dirty="0">
                <a:latin typeface="Calibri"/>
                <a:cs typeface="Calibri"/>
              </a:rPr>
              <a:t> </a:t>
            </a:r>
            <a:r>
              <a:rPr sz="2000" dirty="0">
                <a:latin typeface="Calibri"/>
                <a:cs typeface="Calibri"/>
              </a:rPr>
              <a:t>με</a:t>
            </a:r>
            <a:r>
              <a:rPr sz="2000" spc="-35" dirty="0">
                <a:latin typeface="Calibri"/>
                <a:cs typeface="Calibri"/>
              </a:rPr>
              <a:t> </a:t>
            </a:r>
            <a:r>
              <a:rPr sz="2000" dirty="0">
                <a:latin typeface="Calibri"/>
                <a:cs typeface="Calibri"/>
              </a:rPr>
              <a:t>ενδιαφέρον</a:t>
            </a:r>
            <a:r>
              <a:rPr sz="2000" spc="-65" dirty="0">
                <a:latin typeface="Calibri"/>
                <a:cs typeface="Calibri"/>
              </a:rPr>
              <a:t> </a:t>
            </a:r>
            <a:r>
              <a:rPr sz="2000" dirty="0">
                <a:latin typeface="Calibri"/>
                <a:cs typeface="Calibri"/>
              </a:rPr>
              <a:t>και</a:t>
            </a:r>
            <a:r>
              <a:rPr sz="2000" spc="-40" dirty="0">
                <a:latin typeface="Calibri"/>
                <a:cs typeface="Calibri"/>
              </a:rPr>
              <a:t> </a:t>
            </a:r>
            <a:r>
              <a:rPr sz="2000" dirty="0">
                <a:latin typeface="Calibri"/>
                <a:cs typeface="Calibri"/>
              </a:rPr>
              <a:t>προσοχή</a:t>
            </a:r>
            <a:r>
              <a:rPr sz="2000" spc="-65" dirty="0">
                <a:latin typeface="Calibri"/>
                <a:cs typeface="Calibri"/>
              </a:rPr>
              <a:t> </a:t>
            </a:r>
            <a:r>
              <a:rPr sz="2000" dirty="0">
                <a:latin typeface="Calibri"/>
                <a:cs typeface="Calibri"/>
              </a:rPr>
              <a:t>αυτά</a:t>
            </a:r>
            <a:r>
              <a:rPr sz="2000" spc="-30" dirty="0">
                <a:latin typeface="Calibri"/>
                <a:cs typeface="Calibri"/>
              </a:rPr>
              <a:t> </a:t>
            </a:r>
            <a:r>
              <a:rPr sz="2000" dirty="0">
                <a:latin typeface="Calibri"/>
                <a:cs typeface="Calibri"/>
              </a:rPr>
              <a:t>που</a:t>
            </a:r>
            <a:r>
              <a:rPr sz="2000" spc="-40" dirty="0">
                <a:latin typeface="Calibri"/>
                <a:cs typeface="Calibri"/>
              </a:rPr>
              <a:t> </a:t>
            </a:r>
            <a:r>
              <a:rPr sz="2000" spc="-10" dirty="0">
                <a:latin typeface="Calibri"/>
                <a:cs typeface="Calibri"/>
              </a:rPr>
              <a:t>εκφράζει</a:t>
            </a:r>
            <a:r>
              <a:rPr sz="2000" spc="-65" dirty="0">
                <a:latin typeface="Calibri"/>
                <a:cs typeface="Calibri"/>
              </a:rPr>
              <a:t> </a:t>
            </a:r>
            <a:r>
              <a:rPr sz="2000" spc="-50" dirty="0">
                <a:latin typeface="Calibri"/>
                <a:cs typeface="Calibri"/>
              </a:rPr>
              <a:t>ο </a:t>
            </a:r>
            <a:r>
              <a:rPr sz="2000" spc="-10" dirty="0">
                <a:latin typeface="Calibri"/>
                <a:cs typeface="Calibri"/>
              </a:rPr>
              <a:t>άλλος</a:t>
            </a:r>
            <a:endParaRPr sz="2000">
              <a:latin typeface="Calibri"/>
              <a:cs typeface="Calibri"/>
            </a:endParaRPr>
          </a:p>
          <a:p>
            <a:pPr marL="241300" marR="672465" indent="-228600">
              <a:lnSpc>
                <a:spcPts val="2160"/>
              </a:lnSpc>
              <a:spcBef>
                <a:spcPts val="994"/>
              </a:spcBef>
              <a:buFont typeface="Arial MT"/>
              <a:buChar char="•"/>
              <a:tabLst>
                <a:tab pos="241300" algn="l"/>
              </a:tabLst>
            </a:pPr>
            <a:r>
              <a:rPr sz="2000" dirty="0">
                <a:latin typeface="Calibri"/>
                <a:cs typeface="Calibri"/>
              </a:rPr>
              <a:t>Να</a:t>
            </a:r>
            <a:r>
              <a:rPr sz="2000" spc="-35" dirty="0">
                <a:latin typeface="Calibri"/>
                <a:cs typeface="Calibri"/>
              </a:rPr>
              <a:t> </a:t>
            </a:r>
            <a:r>
              <a:rPr sz="2000" dirty="0">
                <a:latin typeface="Calibri"/>
                <a:cs typeface="Calibri"/>
              </a:rPr>
              <a:t>μπορεί</a:t>
            </a:r>
            <a:r>
              <a:rPr sz="2000" spc="-60" dirty="0">
                <a:latin typeface="Calibri"/>
                <a:cs typeface="Calibri"/>
              </a:rPr>
              <a:t> </a:t>
            </a:r>
            <a:r>
              <a:rPr sz="2000" dirty="0">
                <a:latin typeface="Calibri"/>
                <a:cs typeface="Calibri"/>
              </a:rPr>
              <a:t>να</a:t>
            </a:r>
            <a:r>
              <a:rPr sz="2000" spc="-30" dirty="0">
                <a:latin typeface="Calibri"/>
                <a:cs typeface="Calibri"/>
              </a:rPr>
              <a:t> </a:t>
            </a:r>
            <a:r>
              <a:rPr sz="2000" spc="-10" dirty="0">
                <a:latin typeface="Calibri"/>
                <a:cs typeface="Calibri"/>
              </a:rPr>
              <a:t>διακρίνει</a:t>
            </a:r>
            <a:r>
              <a:rPr sz="2000" spc="-55" dirty="0">
                <a:latin typeface="Calibri"/>
                <a:cs typeface="Calibri"/>
              </a:rPr>
              <a:t> </a:t>
            </a:r>
            <a:r>
              <a:rPr sz="2000" dirty="0">
                <a:latin typeface="Calibri"/>
                <a:cs typeface="Calibri"/>
              </a:rPr>
              <a:t>πότε</a:t>
            </a:r>
            <a:r>
              <a:rPr sz="2000" spc="-55" dirty="0">
                <a:latin typeface="Calibri"/>
                <a:cs typeface="Calibri"/>
              </a:rPr>
              <a:t> </a:t>
            </a:r>
            <a:r>
              <a:rPr sz="2000" dirty="0">
                <a:latin typeface="Calibri"/>
                <a:cs typeface="Calibri"/>
              </a:rPr>
              <a:t>κάποιο</a:t>
            </a:r>
            <a:r>
              <a:rPr sz="2000" spc="-50" dirty="0">
                <a:latin typeface="Calibri"/>
                <a:cs typeface="Calibri"/>
              </a:rPr>
              <a:t> </a:t>
            </a:r>
            <a:r>
              <a:rPr sz="2000" dirty="0">
                <a:latin typeface="Calibri"/>
                <a:cs typeface="Calibri"/>
              </a:rPr>
              <a:t>άτομο</a:t>
            </a:r>
            <a:r>
              <a:rPr sz="2000" spc="-60" dirty="0">
                <a:latin typeface="Calibri"/>
                <a:cs typeface="Calibri"/>
              </a:rPr>
              <a:t> </a:t>
            </a:r>
            <a:r>
              <a:rPr sz="2000" spc="-10" dirty="0">
                <a:latin typeface="Calibri"/>
                <a:cs typeface="Calibri"/>
              </a:rPr>
              <a:t>χρειάζεται </a:t>
            </a:r>
            <a:r>
              <a:rPr sz="2000" dirty="0">
                <a:latin typeface="Calibri"/>
                <a:cs typeface="Calibri"/>
              </a:rPr>
              <a:t>παραπομπή</a:t>
            </a:r>
            <a:r>
              <a:rPr sz="2000" spc="-55" dirty="0">
                <a:latin typeface="Calibri"/>
                <a:cs typeface="Calibri"/>
              </a:rPr>
              <a:t> </a:t>
            </a:r>
            <a:r>
              <a:rPr sz="2000" dirty="0">
                <a:latin typeface="Calibri"/>
                <a:cs typeface="Calibri"/>
              </a:rPr>
              <a:t>σε</a:t>
            </a:r>
            <a:r>
              <a:rPr sz="2000" spc="-30" dirty="0">
                <a:latin typeface="Calibri"/>
                <a:cs typeface="Calibri"/>
              </a:rPr>
              <a:t> </a:t>
            </a:r>
            <a:r>
              <a:rPr sz="2000" dirty="0">
                <a:latin typeface="Calibri"/>
                <a:cs typeface="Calibri"/>
              </a:rPr>
              <a:t>άλλον</a:t>
            </a:r>
            <a:r>
              <a:rPr sz="2000" spc="-30" dirty="0">
                <a:latin typeface="Calibri"/>
                <a:cs typeface="Calibri"/>
              </a:rPr>
              <a:t> </a:t>
            </a:r>
            <a:r>
              <a:rPr sz="2000" spc="-10" dirty="0">
                <a:latin typeface="Calibri"/>
                <a:cs typeface="Calibri"/>
              </a:rPr>
              <a:t>ειδικό</a:t>
            </a:r>
            <a:endParaRPr sz="20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2171319"/>
          </a:xfrm>
          <a:prstGeom prst="rect">
            <a:avLst/>
          </a:prstGeom>
        </p:spPr>
      </p:pic>
      <p:sp>
        <p:nvSpPr>
          <p:cNvPr id="3" name="object 3"/>
          <p:cNvSpPr txBox="1">
            <a:spLocks noGrp="1"/>
          </p:cNvSpPr>
          <p:nvPr>
            <p:ph type="title"/>
          </p:nvPr>
        </p:nvSpPr>
        <p:spPr>
          <a:prstGeom prst="rect">
            <a:avLst/>
          </a:prstGeom>
        </p:spPr>
        <p:txBody>
          <a:bodyPr vert="horz" wrap="square" lIns="0" tIns="291210" rIns="0" bIns="0" rtlCol="0">
            <a:spAutoFit/>
          </a:bodyPr>
          <a:lstStyle/>
          <a:p>
            <a:pPr marL="12700">
              <a:lnSpc>
                <a:spcPct val="100000"/>
              </a:lnSpc>
              <a:spcBef>
                <a:spcPts val="95"/>
              </a:spcBef>
            </a:pPr>
            <a:r>
              <a:rPr spc="-10" dirty="0">
                <a:latin typeface="Calibri Light"/>
                <a:cs typeface="Calibri Light"/>
              </a:rPr>
              <a:t>Συμβουλευτική</a:t>
            </a:r>
          </a:p>
        </p:txBody>
      </p:sp>
      <p:grpSp>
        <p:nvGrpSpPr>
          <p:cNvPr id="4" name="object 4"/>
          <p:cNvGrpSpPr/>
          <p:nvPr/>
        </p:nvGrpSpPr>
        <p:grpSpPr>
          <a:xfrm>
            <a:off x="645388" y="2726944"/>
            <a:ext cx="5208905" cy="3474085"/>
            <a:chOff x="645388" y="2726944"/>
            <a:chExt cx="5208905" cy="3474085"/>
          </a:xfrm>
        </p:grpSpPr>
        <p:sp>
          <p:nvSpPr>
            <p:cNvPr id="5" name="object 5"/>
            <p:cNvSpPr/>
            <p:nvPr/>
          </p:nvSpPr>
          <p:spPr>
            <a:xfrm>
              <a:off x="645388" y="2726944"/>
              <a:ext cx="4682490" cy="2973705"/>
            </a:xfrm>
            <a:custGeom>
              <a:avLst/>
              <a:gdLst/>
              <a:ahLst/>
              <a:cxnLst/>
              <a:rect l="l" t="t" r="r" b="b"/>
              <a:pathLst>
                <a:path w="4682490" h="2973704">
                  <a:moveTo>
                    <a:pt x="4384954" y="0"/>
                  </a:moveTo>
                  <a:lnTo>
                    <a:pt x="297319" y="0"/>
                  </a:lnTo>
                  <a:lnTo>
                    <a:pt x="249091" y="3890"/>
                  </a:lnTo>
                  <a:lnTo>
                    <a:pt x="203341" y="15155"/>
                  </a:lnTo>
                  <a:lnTo>
                    <a:pt x="160681" y="33182"/>
                  </a:lnTo>
                  <a:lnTo>
                    <a:pt x="121724" y="57359"/>
                  </a:lnTo>
                  <a:lnTo>
                    <a:pt x="87080" y="87074"/>
                  </a:lnTo>
                  <a:lnTo>
                    <a:pt x="57363" y="121715"/>
                  </a:lnTo>
                  <a:lnTo>
                    <a:pt x="33185" y="160671"/>
                  </a:lnTo>
                  <a:lnTo>
                    <a:pt x="15156" y="203330"/>
                  </a:lnTo>
                  <a:lnTo>
                    <a:pt x="3891" y="249079"/>
                  </a:lnTo>
                  <a:lnTo>
                    <a:pt x="0" y="297306"/>
                  </a:lnTo>
                  <a:lnTo>
                    <a:pt x="0" y="2675890"/>
                  </a:lnTo>
                  <a:lnTo>
                    <a:pt x="3891" y="2724118"/>
                  </a:lnTo>
                  <a:lnTo>
                    <a:pt x="15156" y="2769869"/>
                  </a:lnTo>
                  <a:lnTo>
                    <a:pt x="33185" y="2812530"/>
                  </a:lnTo>
                  <a:lnTo>
                    <a:pt x="57363" y="2851490"/>
                  </a:lnTo>
                  <a:lnTo>
                    <a:pt x="87080" y="2886135"/>
                  </a:lnTo>
                  <a:lnTo>
                    <a:pt x="121724" y="2915854"/>
                  </a:lnTo>
                  <a:lnTo>
                    <a:pt x="160681" y="2940034"/>
                  </a:lnTo>
                  <a:lnTo>
                    <a:pt x="203341" y="2958064"/>
                  </a:lnTo>
                  <a:lnTo>
                    <a:pt x="249091" y="2969330"/>
                  </a:lnTo>
                  <a:lnTo>
                    <a:pt x="297319" y="2973222"/>
                  </a:lnTo>
                  <a:lnTo>
                    <a:pt x="4384954" y="2973222"/>
                  </a:lnTo>
                  <a:lnTo>
                    <a:pt x="4433151" y="2969330"/>
                  </a:lnTo>
                  <a:lnTo>
                    <a:pt x="4478882" y="2958064"/>
                  </a:lnTo>
                  <a:lnTo>
                    <a:pt x="4521533" y="2940034"/>
                  </a:lnTo>
                  <a:lnTo>
                    <a:pt x="4560490" y="2915854"/>
                  </a:lnTo>
                  <a:lnTo>
                    <a:pt x="4595139" y="2886135"/>
                  </a:lnTo>
                  <a:lnTo>
                    <a:pt x="4624865" y="2851490"/>
                  </a:lnTo>
                  <a:lnTo>
                    <a:pt x="4649054" y="2812530"/>
                  </a:lnTo>
                  <a:lnTo>
                    <a:pt x="4667093" y="2769869"/>
                  </a:lnTo>
                  <a:lnTo>
                    <a:pt x="4678367" y="2724118"/>
                  </a:lnTo>
                  <a:lnTo>
                    <a:pt x="4682261" y="2675890"/>
                  </a:lnTo>
                  <a:lnTo>
                    <a:pt x="4682261" y="297306"/>
                  </a:lnTo>
                  <a:lnTo>
                    <a:pt x="4678367" y="249079"/>
                  </a:lnTo>
                  <a:lnTo>
                    <a:pt x="4667093" y="203330"/>
                  </a:lnTo>
                  <a:lnTo>
                    <a:pt x="4649054" y="160671"/>
                  </a:lnTo>
                  <a:lnTo>
                    <a:pt x="4624865" y="121715"/>
                  </a:lnTo>
                  <a:lnTo>
                    <a:pt x="4595139" y="87074"/>
                  </a:lnTo>
                  <a:lnTo>
                    <a:pt x="4560490" y="57359"/>
                  </a:lnTo>
                  <a:lnTo>
                    <a:pt x="4521533" y="33182"/>
                  </a:lnTo>
                  <a:lnTo>
                    <a:pt x="4478882" y="15155"/>
                  </a:lnTo>
                  <a:lnTo>
                    <a:pt x="4433151" y="3890"/>
                  </a:lnTo>
                  <a:lnTo>
                    <a:pt x="4384954" y="0"/>
                  </a:lnTo>
                  <a:close/>
                </a:path>
              </a:pathLst>
            </a:custGeom>
            <a:solidFill>
              <a:srgbClr val="EC7C30"/>
            </a:solidFill>
          </p:spPr>
          <p:txBody>
            <a:bodyPr wrap="square" lIns="0" tIns="0" rIns="0" bIns="0" rtlCol="0"/>
            <a:lstStyle/>
            <a:p>
              <a:endParaRPr/>
            </a:p>
          </p:txBody>
        </p:sp>
        <p:sp>
          <p:nvSpPr>
            <p:cNvPr id="6" name="object 6"/>
            <p:cNvSpPr/>
            <p:nvPr/>
          </p:nvSpPr>
          <p:spPr>
            <a:xfrm>
              <a:off x="1165631" y="3221227"/>
              <a:ext cx="4682490" cy="2973705"/>
            </a:xfrm>
            <a:custGeom>
              <a:avLst/>
              <a:gdLst/>
              <a:ahLst/>
              <a:cxnLst/>
              <a:rect l="l" t="t" r="r" b="b"/>
              <a:pathLst>
                <a:path w="4682490" h="2973704">
                  <a:moveTo>
                    <a:pt x="4384903" y="0"/>
                  </a:moveTo>
                  <a:lnTo>
                    <a:pt x="297281" y="0"/>
                  </a:lnTo>
                  <a:lnTo>
                    <a:pt x="249054" y="3890"/>
                  </a:lnTo>
                  <a:lnTo>
                    <a:pt x="203307" y="15155"/>
                  </a:lnTo>
                  <a:lnTo>
                    <a:pt x="160651" y="33182"/>
                  </a:lnTo>
                  <a:lnTo>
                    <a:pt x="121699" y="57359"/>
                  </a:lnTo>
                  <a:lnTo>
                    <a:pt x="87061" y="87074"/>
                  </a:lnTo>
                  <a:lnTo>
                    <a:pt x="57350" y="121715"/>
                  </a:lnTo>
                  <a:lnTo>
                    <a:pt x="33176" y="160671"/>
                  </a:lnTo>
                  <a:lnTo>
                    <a:pt x="15153" y="203330"/>
                  </a:lnTo>
                  <a:lnTo>
                    <a:pt x="3890" y="249079"/>
                  </a:lnTo>
                  <a:lnTo>
                    <a:pt x="0" y="297307"/>
                  </a:lnTo>
                  <a:lnTo>
                    <a:pt x="0" y="2675851"/>
                  </a:lnTo>
                  <a:lnTo>
                    <a:pt x="3890" y="2724080"/>
                  </a:lnTo>
                  <a:lnTo>
                    <a:pt x="15153" y="2769830"/>
                  </a:lnTo>
                  <a:lnTo>
                    <a:pt x="33176" y="2812490"/>
                  </a:lnTo>
                  <a:lnTo>
                    <a:pt x="57350" y="2851447"/>
                  </a:lnTo>
                  <a:lnTo>
                    <a:pt x="87061" y="2886090"/>
                  </a:lnTo>
                  <a:lnTo>
                    <a:pt x="121699" y="2915807"/>
                  </a:lnTo>
                  <a:lnTo>
                    <a:pt x="160651" y="2939986"/>
                  </a:lnTo>
                  <a:lnTo>
                    <a:pt x="203307" y="2958014"/>
                  </a:lnTo>
                  <a:lnTo>
                    <a:pt x="249054" y="2969280"/>
                  </a:lnTo>
                  <a:lnTo>
                    <a:pt x="297281" y="2973171"/>
                  </a:lnTo>
                  <a:lnTo>
                    <a:pt x="4384903" y="2973171"/>
                  </a:lnTo>
                  <a:lnTo>
                    <a:pt x="4433131" y="2969280"/>
                  </a:lnTo>
                  <a:lnTo>
                    <a:pt x="4478880" y="2958014"/>
                  </a:lnTo>
                  <a:lnTo>
                    <a:pt x="4521538" y="2939986"/>
                  </a:lnTo>
                  <a:lnTo>
                    <a:pt x="4560494" y="2915807"/>
                  </a:lnTo>
                  <a:lnTo>
                    <a:pt x="4595136" y="2886090"/>
                  </a:lnTo>
                  <a:lnTo>
                    <a:pt x="4624851" y="2851447"/>
                  </a:lnTo>
                  <a:lnTo>
                    <a:pt x="4649028" y="2812490"/>
                  </a:lnTo>
                  <a:lnTo>
                    <a:pt x="4667054" y="2769830"/>
                  </a:lnTo>
                  <a:lnTo>
                    <a:pt x="4678319" y="2724080"/>
                  </a:lnTo>
                  <a:lnTo>
                    <a:pt x="4682210" y="2675851"/>
                  </a:lnTo>
                  <a:lnTo>
                    <a:pt x="4682210" y="297307"/>
                  </a:lnTo>
                  <a:lnTo>
                    <a:pt x="4678319" y="249079"/>
                  </a:lnTo>
                  <a:lnTo>
                    <a:pt x="4667054" y="203330"/>
                  </a:lnTo>
                  <a:lnTo>
                    <a:pt x="4649028" y="160671"/>
                  </a:lnTo>
                  <a:lnTo>
                    <a:pt x="4624851" y="121715"/>
                  </a:lnTo>
                  <a:lnTo>
                    <a:pt x="4595136" y="87074"/>
                  </a:lnTo>
                  <a:lnTo>
                    <a:pt x="4560494" y="57359"/>
                  </a:lnTo>
                  <a:lnTo>
                    <a:pt x="4521538" y="33182"/>
                  </a:lnTo>
                  <a:lnTo>
                    <a:pt x="4478880" y="15155"/>
                  </a:lnTo>
                  <a:lnTo>
                    <a:pt x="4433131" y="3890"/>
                  </a:lnTo>
                  <a:lnTo>
                    <a:pt x="4384903"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165631" y="3221227"/>
              <a:ext cx="4682490" cy="2973705"/>
            </a:xfrm>
            <a:custGeom>
              <a:avLst/>
              <a:gdLst/>
              <a:ahLst/>
              <a:cxnLst/>
              <a:rect l="l" t="t" r="r" b="b"/>
              <a:pathLst>
                <a:path w="4682490" h="2973704">
                  <a:moveTo>
                    <a:pt x="0" y="297307"/>
                  </a:moveTo>
                  <a:lnTo>
                    <a:pt x="3890" y="249079"/>
                  </a:lnTo>
                  <a:lnTo>
                    <a:pt x="15153" y="203330"/>
                  </a:lnTo>
                  <a:lnTo>
                    <a:pt x="33176" y="160671"/>
                  </a:lnTo>
                  <a:lnTo>
                    <a:pt x="57350" y="121715"/>
                  </a:lnTo>
                  <a:lnTo>
                    <a:pt x="87061" y="87074"/>
                  </a:lnTo>
                  <a:lnTo>
                    <a:pt x="121699" y="57359"/>
                  </a:lnTo>
                  <a:lnTo>
                    <a:pt x="160651" y="33182"/>
                  </a:lnTo>
                  <a:lnTo>
                    <a:pt x="203307" y="15155"/>
                  </a:lnTo>
                  <a:lnTo>
                    <a:pt x="249054" y="3890"/>
                  </a:lnTo>
                  <a:lnTo>
                    <a:pt x="297281" y="0"/>
                  </a:lnTo>
                  <a:lnTo>
                    <a:pt x="4384903" y="0"/>
                  </a:lnTo>
                  <a:lnTo>
                    <a:pt x="4433131" y="3890"/>
                  </a:lnTo>
                  <a:lnTo>
                    <a:pt x="4478880" y="15155"/>
                  </a:lnTo>
                  <a:lnTo>
                    <a:pt x="4521538" y="33182"/>
                  </a:lnTo>
                  <a:lnTo>
                    <a:pt x="4560494" y="57359"/>
                  </a:lnTo>
                  <a:lnTo>
                    <a:pt x="4595136" y="87074"/>
                  </a:lnTo>
                  <a:lnTo>
                    <a:pt x="4624851" y="121715"/>
                  </a:lnTo>
                  <a:lnTo>
                    <a:pt x="4649028" y="160671"/>
                  </a:lnTo>
                  <a:lnTo>
                    <a:pt x="4667054" y="203330"/>
                  </a:lnTo>
                  <a:lnTo>
                    <a:pt x="4678319" y="249079"/>
                  </a:lnTo>
                  <a:lnTo>
                    <a:pt x="4682210" y="297307"/>
                  </a:lnTo>
                  <a:lnTo>
                    <a:pt x="4682210" y="2675851"/>
                  </a:lnTo>
                  <a:lnTo>
                    <a:pt x="4678319" y="2724080"/>
                  </a:lnTo>
                  <a:lnTo>
                    <a:pt x="4667054" y="2769830"/>
                  </a:lnTo>
                  <a:lnTo>
                    <a:pt x="4649028" y="2812490"/>
                  </a:lnTo>
                  <a:lnTo>
                    <a:pt x="4624851" y="2851447"/>
                  </a:lnTo>
                  <a:lnTo>
                    <a:pt x="4595136" y="2886090"/>
                  </a:lnTo>
                  <a:lnTo>
                    <a:pt x="4560494" y="2915807"/>
                  </a:lnTo>
                  <a:lnTo>
                    <a:pt x="4521538" y="2939986"/>
                  </a:lnTo>
                  <a:lnTo>
                    <a:pt x="4478880" y="2958014"/>
                  </a:lnTo>
                  <a:lnTo>
                    <a:pt x="4433131" y="2969280"/>
                  </a:lnTo>
                  <a:lnTo>
                    <a:pt x="4384903" y="2973171"/>
                  </a:lnTo>
                  <a:lnTo>
                    <a:pt x="297281" y="2973171"/>
                  </a:lnTo>
                  <a:lnTo>
                    <a:pt x="249054" y="2969280"/>
                  </a:lnTo>
                  <a:lnTo>
                    <a:pt x="203307" y="2958014"/>
                  </a:lnTo>
                  <a:lnTo>
                    <a:pt x="160651" y="2939986"/>
                  </a:lnTo>
                  <a:lnTo>
                    <a:pt x="121699" y="2915807"/>
                  </a:lnTo>
                  <a:lnTo>
                    <a:pt x="87061" y="2886090"/>
                  </a:lnTo>
                  <a:lnTo>
                    <a:pt x="57350" y="2851447"/>
                  </a:lnTo>
                  <a:lnTo>
                    <a:pt x="33176" y="2812490"/>
                  </a:lnTo>
                  <a:lnTo>
                    <a:pt x="15153" y="2769830"/>
                  </a:lnTo>
                  <a:lnTo>
                    <a:pt x="3890" y="2724080"/>
                  </a:lnTo>
                  <a:lnTo>
                    <a:pt x="0" y="2675851"/>
                  </a:lnTo>
                  <a:lnTo>
                    <a:pt x="0" y="297307"/>
                  </a:lnTo>
                  <a:close/>
                </a:path>
              </a:pathLst>
            </a:custGeom>
            <a:ln w="12699">
              <a:solidFill>
                <a:srgbClr val="EC7C30"/>
              </a:solidFill>
            </a:ln>
          </p:spPr>
          <p:txBody>
            <a:bodyPr wrap="square" lIns="0" tIns="0" rIns="0" bIns="0" rtlCol="0"/>
            <a:lstStyle/>
            <a:p>
              <a:endParaRPr/>
            </a:p>
          </p:txBody>
        </p:sp>
      </p:grpSp>
      <p:sp>
        <p:nvSpPr>
          <p:cNvPr id="8" name="object 8"/>
          <p:cNvSpPr txBox="1"/>
          <p:nvPr/>
        </p:nvSpPr>
        <p:spPr>
          <a:xfrm>
            <a:off x="1380489" y="4095063"/>
            <a:ext cx="4255135" cy="1148715"/>
          </a:xfrm>
          <a:prstGeom prst="rect">
            <a:avLst/>
          </a:prstGeom>
        </p:spPr>
        <p:txBody>
          <a:bodyPr vert="horz" wrap="square" lIns="0" tIns="13335" rIns="0" bIns="0" rtlCol="0">
            <a:spAutoFit/>
          </a:bodyPr>
          <a:lstStyle/>
          <a:p>
            <a:pPr algn="ctr">
              <a:lnSpc>
                <a:spcPts val="2990"/>
              </a:lnSpc>
              <a:spcBef>
                <a:spcPts val="105"/>
              </a:spcBef>
            </a:pPr>
            <a:r>
              <a:rPr sz="2600" spc="-10" dirty="0">
                <a:latin typeface="Calibri"/>
                <a:cs typeface="Calibri"/>
              </a:rPr>
              <a:t>«Συν-βουλεύομαι»,</a:t>
            </a:r>
            <a:endParaRPr sz="2600">
              <a:latin typeface="Calibri"/>
              <a:cs typeface="Calibri"/>
            </a:endParaRPr>
          </a:p>
          <a:p>
            <a:pPr marL="12065" marR="5080" algn="ctr">
              <a:lnSpc>
                <a:spcPts val="2860"/>
              </a:lnSpc>
              <a:spcBef>
                <a:spcPts val="180"/>
              </a:spcBef>
            </a:pPr>
            <a:r>
              <a:rPr sz="2600" spc="-10" dirty="0">
                <a:latin typeface="Calibri"/>
                <a:cs typeface="Calibri"/>
              </a:rPr>
              <a:t>«σκέφτομαι</a:t>
            </a:r>
            <a:r>
              <a:rPr sz="2600" spc="-75" dirty="0">
                <a:latin typeface="Calibri"/>
                <a:cs typeface="Calibri"/>
              </a:rPr>
              <a:t> </a:t>
            </a:r>
            <a:r>
              <a:rPr sz="2600" dirty="0">
                <a:latin typeface="Calibri"/>
                <a:cs typeface="Calibri"/>
              </a:rPr>
              <a:t>μαζί</a:t>
            </a:r>
            <a:r>
              <a:rPr sz="2600" spc="-75" dirty="0">
                <a:latin typeface="Calibri"/>
                <a:cs typeface="Calibri"/>
              </a:rPr>
              <a:t> </a:t>
            </a:r>
            <a:r>
              <a:rPr sz="2600" dirty="0">
                <a:latin typeface="Calibri"/>
                <a:cs typeface="Calibri"/>
              </a:rPr>
              <a:t>με</a:t>
            </a:r>
            <a:r>
              <a:rPr sz="2600" spc="-70" dirty="0">
                <a:latin typeface="Calibri"/>
                <a:cs typeface="Calibri"/>
              </a:rPr>
              <a:t> </a:t>
            </a:r>
            <a:r>
              <a:rPr sz="2600" dirty="0">
                <a:latin typeface="Calibri"/>
                <a:cs typeface="Calibri"/>
              </a:rPr>
              <a:t>κάποιον</a:t>
            </a:r>
            <a:r>
              <a:rPr sz="2600" spc="-85" dirty="0">
                <a:latin typeface="Calibri"/>
                <a:cs typeface="Calibri"/>
              </a:rPr>
              <a:t> </a:t>
            </a:r>
            <a:r>
              <a:rPr sz="2600" spc="-25" dirty="0">
                <a:latin typeface="Calibri"/>
                <a:cs typeface="Calibri"/>
              </a:rPr>
              <a:t>σε </a:t>
            </a:r>
            <a:r>
              <a:rPr sz="2600" dirty="0">
                <a:latin typeface="Calibri"/>
                <a:cs typeface="Calibri"/>
              </a:rPr>
              <a:t>μια</a:t>
            </a:r>
            <a:r>
              <a:rPr sz="2600" spc="-85" dirty="0">
                <a:latin typeface="Calibri"/>
                <a:cs typeface="Calibri"/>
              </a:rPr>
              <a:t> </a:t>
            </a:r>
            <a:r>
              <a:rPr sz="2600" dirty="0">
                <a:latin typeface="Calibri"/>
                <a:cs typeface="Calibri"/>
              </a:rPr>
              <a:t>σχέση</a:t>
            </a:r>
            <a:r>
              <a:rPr sz="2600" spc="-85" dirty="0">
                <a:latin typeface="Calibri"/>
                <a:cs typeface="Calibri"/>
              </a:rPr>
              <a:t> </a:t>
            </a:r>
            <a:r>
              <a:rPr sz="2600" spc="-10" dirty="0">
                <a:latin typeface="Calibri"/>
                <a:cs typeface="Calibri"/>
              </a:rPr>
              <a:t>ισοτιμίας»</a:t>
            </a:r>
            <a:endParaRPr sz="2600">
              <a:latin typeface="Calibri"/>
              <a:cs typeface="Calibri"/>
            </a:endParaRPr>
          </a:p>
        </p:txBody>
      </p:sp>
      <p:grpSp>
        <p:nvGrpSpPr>
          <p:cNvPr id="9" name="object 9"/>
          <p:cNvGrpSpPr/>
          <p:nvPr/>
        </p:nvGrpSpPr>
        <p:grpSpPr>
          <a:xfrm>
            <a:off x="6368034" y="2726944"/>
            <a:ext cx="5208905" cy="3474085"/>
            <a:chOff x="6368034" y="2726944"/>
            <a:chExt cx="5208905" cy="3474085"/>
          </a:xfrm>
        </p:grpSpPr>
        <p:sp>
          <p:nvSpPr>
            <p:cNvPr id="10" name="object 10"/>
            <p:cNvSpPr/>
            <p:nvPr/>
          </p:nvSpPr>
          <p:spPr>
            <a:xfrm>
              <a:off x="6368034" y="2726944"/>
              <a:ext cx="4682490" cy="2973705"/>
            </a:xfrm>
            <a:custGeom>
              <a:avLst/>
              <a:gdLst/>
              <a:ahLst/>
              <a:cxnLst/>
              <a:rect l="l" t="t" r="r" b="b"/>
              <a:pathLst>
                <a:path w="4682490" h="2973704">
                  <a:moveTo>
                    <a:pt x="4384929" y="0"/>
                  </a:moveTo>
                  <a:lnTo>
                    <a:pt x="297434" y="0"/>
                  </a:lnTo>
                  <a:lnTo>
                    <a:pt x="249202" y="3890"/>
                  </a:lnTo>
                  <a:lnTo>
                    <a:pt x="203443" y="15155"/>
                  </a:lnTo>
                  <a:lnTo>
                    <a:pt x="160771" y="33182"/>
                  </a:lnTo>
                  <a:lnTo>
                    <a:pt x="121798" y="57359"/>
                  </a:lnTo>
                  <a:lnTo>
                    <a:pt x="87137" y="87074"/>
                  </a:lnTo>
                  <a:lnTo>
                    <a:pt x="57403" y="121715"/>
                  </a:lnTo>
                  <a:lnTo>
                    <a:pt x="33209" y="160671"/>
                  </a:lnTo>
                  <a:lnTo>
                    <a:pt x="15168" y="203330"/>
                  </a:lnTo>
                  <a:lnTo>
                    <a:pt x="3894" y="249079"/>
                  </a:lnTo>
                  <a:lnTo>
                    <a:pt x="0" y="297306"/>
                  </a:lnTo>
                  <a:lnTo>
                    <a:pt x="0" y="2675890"/>
                  </a:lnTo>
                  <a:lnTo>
                    <a:pt x="3894" y="2724118"/>
                  </a:lnTo>
                  <a:lnTo>
                    <a:pt x="15168" y="2769869"/>
                  </a:lnTo>
                  <a:lnTo>
                    <a:pt x="33209" y="2812530"/>
                  </a:lnTo>
                  <a:lnTo>
                    <a:pt x="57403" y="2851490"/>
                  </a:lnTo>
                  <a:lnTo>
                    <a:pt x="87137" y="2886135"/>
                  </a:lnTo>
                  <a:lnTo>
                    <a:pt x="121798" y="2915854"/>
                  </a:lnTo>
                  <a:lnTo>
                    <a:pt x="160771" y="2940034"/>
                  </a:lnTo>
                  <a:lnTo>
                    <a:pt x="203443" y="2958064"/>
                  </a:lnTo>
                  <a:lnTo>
                    <a:pt x="249202" y="2969330"/>
                  </a:lnTo>
                  <a:lnTo>
                    <a:pt x="297434" y="2973222"/>
                  </a:lnTo>
                  <a:lnTo>
                    <a:pt x="4384929" y="2973222"/>
                  </a:lnTo>
                  <a:lnTo>
                    <a:pt x="4433156" y="2969330"/>
                  </a:lnTo>
                  <a:lnTo>
                    <a:pt x="4478905" y="2958064"/>
                  </a:lnTo>
                  <a:lnTo>
                    <a:pt x="4521564" y="2940034"/>
                  </a:lnTo>
                  <a:lnTo>
                    <a:pt x="4560520" y="2915854"/>
                  </a:lnTo>
                  <a:lnTo>
                    <a:pt x="4595161" y="2886135"/>
                  </a:lnTo>
                  <a:lnTo>
                    <a:pt x="4624876" y="2851490"/>
                  </a:lnTo>
                  <a:lnTo>
                    <a:pt x="4649053" y="2812530"/>
                  </a:lnTo>
                  <a:lnTo>
                    <a:pt x="4667080" y="2769869"/>
                  </a:lnTo>
                  <a:lnTo>
                    <a:pt x="4678345" y="2724118"/>
                  </a:lnTo>
                  <a:lnTo>
                    <a:pt x="4682236" y="2675890"/>
                  </a:lnTo>
                  <a:lnTo>
                    <a:pt x="4682236" y="297306"/>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EC7C30"/>
            </a:solidFill>
          </p:spPr>
          <p:txBody>
            <a:bodyPr wrap="square" lIns="0" tIns="0" rIns="0" bIns="0" rtlCol="0"/>
            <a:lstStyle/>
            <a:p>
              <a:endParaRPr/>
            </a:p>
          </p:txBody>
        </p:sp>
        <p:sp>
          <p:nvSpPr>
            <p:cNvPr id="11" name="object 11"/>
            <p:cNvSpPr/>
            <p:nvPr/>
          </p:nvSpPr>
          <p:spPr>
            <a:xfrm>
              <a:off x="6888353" y="3221227"/>
              <a:ext cx="4682490" cy="2973705"/>
            </a:xfrm>
            <a:custGeom>
              <a:avLst/>
              <a:gdLst/>
              <a:ahLst/>
              <a:cxnLst/>
              <a:rect l="l" t="t" r="r" b="b"/>
              <a:pathLst>
                <a:path w="4682490" h="2973704">
                  <a:moveTo>
                    <a:pt x="4384929" y="0"/>
                  </a:moveTo>
                  <a:lnTo>
                    <a:pt x="297306" y="0"/>
                  </a:lnTo>
                  <a:lnTo>
                    <a:pt x="249079" y="3890"/>
                  </a:lnTo>
                  <a:lnTo>
                    <a:pt x="203330" y="15155"/>
                  </a:lnTo>
                  <a:lnTo>
                    <a:pt x="160671" y="33182"/>
                  </a:lnTo>
                  <a:lnTo>
                    <a:pt x="121715" y="57359"/>
                  </a:lnTo>
                  <a:lnTo>
                    <a:pt x="87074" y="87074"/>
                  </a:lnTo>
                  <a:lnTo>
                    <a:pt x="57359" y="121715"/>
                  </a:lnTo>
                  <a:lnTo>
                    <a:pt x="33182" y="160671"/>
                  </a:lnTo>
                  <a:lnTo>
                    <a:pt x="15155" y="203330"/>
                  </a:lnTo>
                  <a:lnTo>
                    <a:pt x="3890" y="249079"/>
                  </a:lnTo>
                  <a:lnTo>
                    <a:pt x="0" y="297307"/>
                  </a:lnTo>
                  <a:lnTo>
                    <a:pt x="0" y="2675851"/>
                  </a:lnTo>
                  <a:lnTo>
                    <a:pt x="3890" y="2724080"/>
                  </a:lnTo>
                  <a:lnTo>
                    <a:pt x="15155" y="2769830"/>
                  </a:lnTo>
                  <a:lnTo>
                    <a:pt x="33182" y="2812490"/>
                  </a:lnTo>
                  <a:lnTo>
                    <a:pt x="57359" y="2851447"/>
                  </a:lnTo>
                  <a:lnTo>
                    <a:pt x="87074" y="2886090"/>
                  </a:lnTo>
                  <a:lnTo>
                    <a:pt x="121715" y="2915807"/>
                  </a:lnTo>
                  <a:lnTo>
                    <a:pt x="160671" y="2939986"/>
                  </a:lnTo>
                  <a:lnTo>
                    <a:pt x="203330" y="2958014"/>
                  </a:lnTo>
                  <a:lnTo>
                    <a:pt x="249079" y="2969280"/>
                  </a:lnTo>
                  <a:lnTo>
                    <a:pt x="297306" y="2973171"/>
                  </a:lnTo>
                  <a:lnTo>
                    <a:pt x="4384929" y="2973171"/>
                  </a:lnTo>
                  <a:lnTo>
                    <a:pt x="4433156" y="2969280"/>
                  </a:lnTo>
                  <a:lnTo>
                    <a:pt x="4478905" y="2958014"/>
                  </a:lnTo>
                  <a:lnTo>
                    <a:pt x="4521564" y="2939986"/>
                  </a:lnTo>
                  <a:lnTo>
                    <a:pt x="4560520" y="2915807"/>
                  </a:lnTo>
                  <a:lnTo>
                    <a:pt x="4595161" y="2886090"/>
                  </a:lnTo>
                  <a:lnTo>
                    <a:pt x="4624876" y="2851447"/>
                  </a:lnTo>
                  <a:lnTo>
                    <a:pt x="4649053" y="2812490"/>
                  </a:lnTo>
                  <a:lnTo>
                    <a:pt x="4667080" y="2769830"/>
                  </a:lnTo>
                  <a:lnTo>
                    <a:pt x="4678345" y="2724080"/>
                  </a:lnTo>
                  <a:lnTo>
                    <a:pt x="4682236" y="2675851"/>
                  </a:lnTo>
                  <a:lnTo>
                    <a:pt x="4682236" y="297307"/>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88353" y="3221227"/>
              <a:ext cx="4682490" cy="2973705"/>
            </a:xfrm>
            <a:custGeom>
              <a:avLst/>
              <a:gdLst/>
              <a:ahLst/>
              <a:cxnLst/>
              <a:rect l="l" t="t" r="r" b="b"/>
              <a:pathLst>
                <a:path w="4682490" h="2973704">
                  <a:moveTo>
                    <a:pt x="0" y="297307"/>
                  </a:moveTo>
                  <a:lnTo>
                    <a:pt x="3890" y="249079"/>
                  </a:lnTo>
                  <a:lnTo>
                    <a:pt x="15155" y="203330"/>
                  </a:lnTo>
                  <a:lnTo>
                    <a:pt x="33182" y="160671"/>
                  </a:lnTo>
                  <a:lnTo>
                    <a:pt x="57359" y="121715"/>
                  </a:lnTo>
                  <a:lnTo>
                    <a:pt x="87074" y="87074"/>
                  </a:lnTo>
                  <a:lnTo>
                    <a:pt x="121715" y="57359"/>
                  </a:lnTo>
                  <a:lnTo>
                    <a:pt x="160671" y="33182"/>
                  </a:lnTo>
                  <a:lnTo>
                    <a:pt x="203330" y="15155"/>
                  </a:lnTo>
                  <a:lnTo>
                    <a:pt x="249079" y="3890"/>
                  </a:lnTo>
                  <a:lnTo>
                    <a:pt x="297306" y="0"/>
                  </a:lnTo>
                  <a:lnTo>
                    <a:pt x="4384929" y="0"/>
                  </a:lnTo>
                  <a:lnTo>
                    <a:pt x="4433156" y="3890"/>
                  </a:lnTo>
                  <a:lnTo>
                    <a:pt x="4478905" y="15155"/>
                  </a:lnTo>
                  <a:lnTo>
                    <a:pt x="4521564" y="33182"/>
                  </a:lnTo>
                  <a:lnTo>
                    <a:pt x="4560520" y="57359"/>
                  </a:lnTo>
                  <a:lnTo>
                    <a:pt x="4595161" y="87074"/>
                  </a:lnTo>
                  <a:lnTo>
                    <a:pt x="4624876" y="121715"/>
                  </a:lnTo>
                  <a:lnTo>
                    <a:pt x="4649053" y="160671"/>
                  </a:lnTo>
                  <a:lnTo>
                    <a:pt x="4667080" y="203330"/>
                  </a:lnTo>
                  <a:lnTo>
                    <a:pt x="4678345" y="249079"/>
                  </a:lnTo>
                  <a:lnTo>
                    <a:pt x="4682236" y="297307"/>
                  </a:lnTo>
                  <a:lnTo>
                    <a:pt x="4682236" y="2675851"/>
                  </a:lnTo>
                  <a:lnTo>
                    <a:pt x="4678345" y="2724080"/>
                  </a:lnTo>
                  <a:lnTo>
                    <a:pt x="4667080" y="2769830"/>
                  </a:lnTo>
                  <a:lnTo>
                    <a:pt x="4649053" y="2812490"/>
                  </a:lnTo>
                  <a:lnTo>
                    <a:pt x="4624876" y="2851447"/>
                  </a:lnTo>
                  <a:lnTo>
                    <a:pt x="4595161" y="2886090"/>
                  </a:lnTo>
                  <a:lnTo>
                    <a:pt x="4560520" y="2915807"/>
                  </a:lnTo>
                  <a:lnTo>
                    <a:pt x="4521564" y="2939986"/>
                  </a:lnTo>
                  <a:lnTo>
                    <a:pt x="4478905" y="2958014"/>
                  </a:lnTo>
                  <a:lnTo>
                    <a:pt x="4433156" y="2969280"/>
                  </a:lnTo>
                  <a:lnTo>
                    <a:pt x="4384929" y="2973171"/>
                  </a:lnTo>
                  <a:lnTo>
                    <a:pt x="297306" y="2973171"/>
                  </a:lnTo>
                  <a:lnTo>
                    <a:pt x="249079" y="2969280"/>
                  </a:lnTo>
                  <a:lnTo>
                    <a:pt x="203330" y="2958014"/>
                  </a:lnTo>
                  <a:lnTo>
                    <a:pt x="160671" y="2939986"/>
                  </a:lnTo>
                  <a:lnTo>
                    <a:pt x="121715" y="2915807"/>
                  </a:lnTo>
                  <a:lnTo>
                    <a:pt x="87074" y="2886090"/>
                  </a:lnTo>
                  <a:lnTo>
                    <a:pt x="57359" y="2851447"/>
                  </a:lnTo>
                  <a:lnTo>
                    <a:pt x="33182" y="2812490"/>
                  </a:lnTo>
                  <a:lnTo>
                    <a:pt x="15155" y="2769830"/>
                  </a:lnTo>
                  <a:lnTo>
                    <a:pt x="3890" y="2724080"/>
                  </a:lnTo>
                  <a:lnTo>
                    <a:pt x="0" y="2675851"/>
                  </a:lnTo>
                  <a:lnTo>
                    <a:pt x="0" y="297307"/>
                  </a:lnTo>
                  <a:close/>
                </a:path>
              </a:pathLst>
            </a:custGeom>
            <a:ln w="12700">
              <a:solidFill>
                <a:srgbClr val="EC7C30"/>
              </a:solidFill>
            </a:ln>
          </p:spPr>
          <p:txBody>
            <a:bodyPr wrap="square" lIns="0" tIns="0" rIns="0" bIns="0" rtlCol="0"/>
            <a:lstStyle/>
            <a:p>
              <a:endParaRPr/>
            </a:p>
          </p:txBody>
        </p:sp>
      </p:grpSp>
      <p:sp>
        <p:nvSpPr>
          <p:cNvPr id="13" name="object 13"/>
          <p:cNvSpPr txBox="1"/>
          <p:nvPr/>
        </p:nvSpPr>
        <p:spPr>
          <a:xfrm>
            <a:off x="7071741" y="3551301"/>
            <a:ext cx="4317365" cy="2236470"/>
          </a:xfrm>
          <a:prstGeom prst="rect">
            <a:avLst/>
          </a:prstGeom>
        </p:spPr>
        <p:txBody>
          <a:bodyPr vert="horz" wrap="square" lIns="0" tIns="46355" rIns="0" bIns="0" rtlCol="0">
            <a:spAutoFit/>
          </a:bodyPr>
          <a:lstStyle/>
          <a:p>
            <a:pPr marL="12700" marR="5080" indent="-1905" algn="ctr">
              <a:lnSpc>
                <a:spcPct val="91600"/>
              </a:lnSpc>
              <a:spcBef>
                <a:spcPts val="365"/>
              </a:spcBef>
            </a:pPr>
            <a:r>
              <a:rPr sz="2600" b="1" dirty="0">
                <a:latin typeface="Calibri"/>
                <a:cs typeface="Calibri"/>
              </a:rPr>
              <a:t>Αμφίδρομη</a:t>
            </a:r>
            <a:r>
              <a:rPr sz="2600" b="1" spc="-35" dirty="0">
                <a:latin typeface="Calibri"/>
                <a:cs typeface="Calibri"/>
              </a:rPr>
              <a:t> </a:t>
            </a:r>
            <a:r>
              <a:rPr sz="2600" spc="-10" dirty="0">
                <a:latin typeface="Calibri"/>
                <a:cs typeface="Calibri"/>
              </a:rPr>
              <a:t>διαδικασία επικοινωνίας</a:t>
            </a:r>
            <a:r>
              <a:rPr sz="2600" spc="-85" dirty="0">
                <a:latin typeface="Calibri"/>
                <a:cs typeface="Calibri"/>
              </a:rPr>
              <a:t> </a:t>
            </a:r>
            <a:r>
              <a:rPr sz="2600" dirty="0">
                <a:latin typeface="Calibri"/>
                <a:cs typeface="Calibri"/>
              </a:rPr>
              <a:t>μεταξύ</a:t>
            </a:r>
            <a:r>
              <a:rPr sz="2600" spc="-60" dirty="0">
                <a:latin typeface="Calibri"/>
                <a:cs typeface="Calibri"/>
              </a:rPr>
              <a:t> </a:t>
            </a:r>
            <a:r>
              <a:rPr sz="2600" spc="-25" dirty="0">
                <a:latin typeface="Calibri"/>
                <a:cs typeface="Calibri"/>
              </a:rPr>
              <a:t>του </a:t>
            </a:r>
            <a:r>
              <a:rPr sz="2600" spc="-10" dirty="0">
                <a:latin typeface="Calibri"/>
                <a:cs typeface="Calibri"/>
              </a:rPr>
              <a:t>συμβουλευόμενου</a:t>
            </a:r>
            <a:r>
              <a:rPr sz="2600" spc="-80" dirty="0">
                <a:latin typeface="Calibri"/>
                <a:cs typeface="Calibri"/>
              </a:rPr>
              <a:t> </a:t>
            </a:r>
            <a:r>
              <a:rPr sz="2600" dirty="0">
                <a:latin typeface="Calibri"/>
                <a:cs typeface="Calibri"/>
              </a:rPr>
              <a:t>(του</a:t>
            </a:r>
            <a:r>
              <a:rPr sz="2600" spc="-90" dirty="0">
                <a:latin typeface="Calibri"/>
                <a:cs typeface="Calibri"/>
              </a:rPr>
              <a:t> </a:t>
            </a:r>
            <a:r>
              <a:rPr sz="2600" spc="-10" dirty="0">
                <a:latin typeface="Calibri"/>
                <a:cs typeface="Calibri"/>
              </a:rPr>
              <a:t>ατόμου </a:t>
            </a:r>
            <a:r>
              <a:rPr sz="2600" dirty="0">
                <a:latin typeface="Calibri"/>
                <a:cs typeface="Calibri"/>
              </a:rPr>
              <a:t>που</a:t>
            </a:r>
            <a:r>
              <a:rPr sz="2600" spc="-60" dirty="0">
                <a:latin typeface="Calibri"/>
                <a:cs typeface="Calibri"/>
              </a:rPr>
              <a:t> </a:t>
            </a:r>
            <a:r>
              <a:rPr sz="2600" spc="-10" dirty="0">
                <a:latin typeface="Calibri"/>
                <a:cs typeface="Calibri"/>
              </a:rPr>
              <a:t>χρειάζεται</a:t>
            </a:r>
            <a:r>
              <a:rPr sz="2600" spc="-65" dirty="0">
                <a:latin typeface="Calibri"/>
                <a:cs typeface="Calibri"/>
              </a:rPr>
              <a:t> </a:t>
            </a:r>
            <a:r>
              <a:rPr sz="2600" spc="-10" dirty="0">
                <a:latin typeface="Calibri"/>
                <a:cs typeface="Calibri"/>
              </a:rPr>
              <a:t>βοήθεια)</a:t>
            </a:r>
            <a:r>
              <a:rPr sz="2600" spc="-60" dirty="0">
                <a:latin typeface="Calibri"/>
                <a:cs typeface="Calibri"/>
              </a:rPr>
              <a:t> </a:t>
            </a:r>
            <a:r>
              <a:rPr sz="2600" spc="-25" dirty="0">
                <a:latin typeface="Calibri"/>
                <a:cs typeface="Calibri"/>
              </a:rPr>
              <a:t>και</a:t>
            </a:r>
            <a:endParaRPr sz="2600">
              <a:latin typeface="Calibri"/>
              <a:cs typeface="Calibri"/>
            </a:endParaRPr>
          </a:p>
          <a:p>
            <a:pPr marL="635" algn="ctr">
              <a:lnSpc>
                <a:spcPts val="2725"/>
              </a:lnSpc>
            </a:pPr>
            <a:r>
              <a:rPr sz="2600" dirty="0">
                <a:latin typeface="Calibri"/>
                <a:cs typeface="Calibri"/>
              </a:rPr>
              <a:t>του</a:t>
            </a:r>
            <a:r>
              <a:rPr sz="2600" spc="-70" dirty="0">
                <a:latin typeface="Calibri"/>
                <a:cs typeface="Calibri"/>
              </a:rPr>
              <a:t> </a:t>
            </a:r>
            <a:r>
              <a:rPr sz="2600" spc="-20" dirty="0">
                <a:latin typeface="Calibri"/>
                <a:cs typeface="Calibri"/>
              </a:rPr>
              <a:t>συμβούλου</a:t>
            </a:r>
            <a:r>
              <a:rPr sz="2600" spc="-75" dirty="0">
                <a:latin typeface="Calibri"/>
                <a:cs typeface="Calibri"/>
              </a:rPr>
              <a:t> </a:t>
            </a:r>
            <a:r>
              <a:rPr sz="2600" spc="-20" dirty="0">
                <a:latin typeface="Calibri"/>
                <a:cs typeface="Calibri"/>
              </a:rPr>
              <a:t>(του</a:t>
            </a:r>
            <a:endParaRPr sz="2600">
              <a:latin typeface="Calibri"/>
              <a:cs typeface="Calibri"/>
            </a:endParaRPr>
          </a:p>
          <a:p>
            <a:pPr algn="ctr">
              <a:lnSpc>
                <a:spcPts val="2990"/>
              </a:lnSpc>
            </a:pPr>
            <a:r>
              <a:rPr sz="2600" dirty="0">
                <a:latin typeface="Calibri"/>
                <a:cs typeface="Calibri"/>
              </a:rPr>
              <a:t>επαγγελματία</a:t>
            </a:r>
            <a:r>
              <a:rPr sz="2600" spc="-85" dirty="0">
                <a:latin typeface="Calibri"/>
                <a:cs typeface="Calibri"/>
              </a:rPr>
              <a:t> </a:t>
            </a:r>
            <a:r>
              <a:rPr sz="2600" dirty="0">
                <a:latin typeface="Calibri"/>
                <a:cs typeface="Calibri"/>
              </a:rPr>
              <a:t>που</a:t>
            </a:r>
            <a:r>
              <a:rPr sz="2600" spc="-70" dirty="0">
                <a:latin typeface="Calibri"/>
                <a:cs typeface="Calibri"/>
              </a:rPr>
              <a:t> </a:t>
            </a:r>
            <a:r>
              <a:rPr sz="2600" spc="-10" dirty="0">
                <a:latin typeface="Calibri"/>
                <a:cs typeface="Calibri"/>
              </a:rPr>
              <a:t>βοηθά)</a:t>
            </a:r>
            <a:endParaRPr sz="2600">
              <a:latin typeface="Calibri"/>
              <a:cs typeface="Calibri"/>
            </a:endParaRPr>
          </a:p>
        </p:txBody>
      </p:sp>
      <p:sp>
        <p:nvSpPr>
          <p:cNvPr id="14" name="object 14"/>
          <p:cNvSpPr txBox="1"/>
          <p:nvPr/>
        </p:nvSpPr>
        <p:spPr>
          <a:xfrm>
            <a:off x="10289285" y="6395415"/>
            <a:ext cx="178562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(Κανδυλάκη,</a:t>
            </a:r>
            <a:r>
              <a:rPr sz="1800" spc="-35" dirty="0">
                <a:latin typeface="Calibri"/>
                <a:cs typeface="Calibri"/>
              </a:rPr>
              <a:t> </a:t>
            </a:r>
            <a:r>
              <a:rPr sz="1800" spc="-10" dirty="0">
                <a:latin typeface="Calibri"/>
                <a:cs typeface="Calibri"/>
              </a:rPr>
              <a:t>2008)</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7504" cy="6858000"/>
          </a:xfrm>
          <a:custGeom>
            <a:avLst/>
            <a:gdLst/>
            <a:ahLst/>
            <a:cxnLst/>
            <a:rect l="l" t="t" r="r" b="b"/>
            <a:pathLst>
              <a:path w="4167504" h="6858000">
                <a:moveTo>
                  <a:pt x="2259583" y="0"/>
                </a:moveTo>
                <a:lnTo>
                  <a:pt x="0" y="0"/>
                </a:lnTo>
                <a:lnTo>
                  <a:pt x="0" y="6857999"/>
                </a:lnTo>
                <a:lnTo>
                  <a:pt x="2259583" y="6857999"/>
                </a:lnTo>
                <a:lnTo>
                  <a:pt x="2387853" y="6775778"/>
                </a:lnTo>
                <a:lnTo>
                  <a:pt x="2427444" y="6748686"/>
                </a:lnTo>
                <a:lnTo>
                  <a:pt x="2466696" y="6721137"/>
                </a:lnTo>
                <a:lnTo>
                  <a:pt x="2505604" y="6693136"/>
                </a:lnTo>
                <a:lnTo>
                  <a:pt x="2544164" y="6664686"/>
                </a:lnTo>
                <a:lnTo>
                  <a:pt x="2582372" y="6635792"/>
                </a:lnTo>
                <a:lnTo>
                  <a:pt x="2620225" y="6606457"/>
                </a:lnTo>
                <a:lnTo>
                  <a:pt x="2657719" y="6576685"/>
                </a:lnTo>
                <a:lnTo>
                  <a:pt x="2694851" y="6546479"/>
                </a:lnTo>
                <a:lnTo>
                  <a:pt x="2731615" y="6515844"/>
                </a:lnTo>
                <a:lnTo>
                  <a:pt x="2768009" y="6484784"/>
                </a:lnTo>
                <a:lnTo>
                  <a:pt x="2804028" y="6453301"/>
                </a:lnTo>
                <a:lnTo>
                  <a:pt x="2839669" y="6421401"/>
                </a:lnTo>
                <a:lnTo>
                  <a:pt x="2874928" y="6389086"/>
                </a:lnTo>
                <a:lnTo>
                  <a:pt x="2909802" y="6356362"/>
                </a:lnTo>
                <a:lnTo>
                  <a:pt x="2944285" y="6323230"/>
                </a:lnTo>
                <a:lnTo>
                  <a:pt x="2978375" y="6289696"/>
                </a:lnTo>
                <a:lnTo>
                  <a:pt x="3012068" y="6255763"/>
                </a:lnTo>
                <a:lnTo>
                  <a:pt x="3045360" y="6221435"/>
                </a:lnTo>
                <a:lnTo>
                  <a:pt x="3078246" y="6186716"/>
                </a:lnTo>
                <a:lnTo>
                  <a:pt x="3110724" y="6151609"/>
                </a:lnTo>
                <a:lnTo>
                  <a:pt x="3142789" y="6116118"/>
                </a:lnTo>
                <a:lnTo>
                  <a:pt x="3174438" y="6080248"/>
                </a:lnTo>
                <a:lnTo>
                  <a:pt x="3205667" y="6044002"/>
                </a:lnTo>
                <a:lnTo>
                  <a:pt x="3236471" y="6007384"/>
                </a:lnTo>
                <a:lnTo>
                  <a:pt x="3266848" y="5970397"/>
                </a:lnTo>
                <a:lnTo>
                  <a:pt x="3296793" y="5933046"/>
                </a:lnTo>
                <a:lnTo>
                  <a:pt x="3326303" y="5895333"/>
                </a:lnTo>
                <a:lnTo>
                  <a:pt x="3355373" y="5857265"/>
                </a:lnTo>
                <a:lnTo>
                  <a:pt x="3384000" y="5818842"/>
                </a:lnTo>
                <a:lnTo>
                  <a:pt x="3412180" y="5780071"/>
                </a:lnTo>
                <a:lnTo>
                  <a:pt x="3439909" y="5740954"/>
                </a:lnTo>
                <a:lnTo>
                  <a:pt x="3467184" y="5701496"/>
                </a:lnTo>
                <a:lnTo>
                  <a:pt x="3494000" y="5661700"/>
                </a:lnTo>
                <a:lnTo>
                  <a:pt x="3520354" y="5621569"/>
                </a:lnTo>
                <a:lnTo>
                  <a:pt x="3546242" y="5581109"/>
                </a:lnTo>
                <a:lnTo>
                  <a:pt x="3571660" y="5540322"/>
                </a:lnTo>
                <a:lnTo>
                  <a:pt x="3596605" y="5499213"/>
                </a:lnTo>
                <a:lnTo>
                  <a:pt x="3621072" y="5457784"/>
                </a:lnTo>
                <a:lnTo>
                  <a:pt x="3645058" y="5416041"/>
                </a:lnTo>
                <a:lnTo>
                  <a:pt x="3668558" y="5373987"/>
                </a:lnTo>
                <a:lnTo>
                  <a:pt x="3691570" y="5331626"/>
                </a:lnTo>
                <a:lnTo>
                  <a:pt x="3714088" y="5288961"/>
                </a:lnTo>
                <a:lnTo>
                  <a:pt x="3736110" y="5245996"/>
                </a:lnTo>
                <a:lnTo>
                  <a:pt x="3757632" y="5202736"/>
                </a:lnTo>
                <a:lnTo>
                  <a:pt x="3778650" y="5159183"/>
                </a:lnTo>
                <a:lnTo>
                  <a:pt x="3799159" y="5115342"/>
                </a:lnTo>
                <a:lnTo>
                  <a:pt x="3819157" y="5071217"/>
                </a:lnTo>
                <a:lnTo>
                  <a:pt x="3838639" y="5026811"/>
                </a:lnTo>
                <a:lnTo>
                  <a:pt x="3857601" y="4982129"/>
                </a:lnTo>
                <a:lnTo>
                  <a:pt x="3876040" y="4937174"/>
                </a:lnTo>
                <a:lnTo>
                  <a:pt x="3893952" y="4891949"/>
                </a:lnTo>
                <a:lnTo>
                  <a:pt x="3911333" y="4846459"/>
                </a:lnTo>
                <a:lnTo>
                  <a:pt x="3928179" y="4800708"/>
                </a:lnTo>
                <a:lnTo>
                  <a:pt x="3944487" y="4754699"/>
                </a:lnTo>
                <a:lnTo>
                  <a:pt x="3960252" y="4708436"/>
                </a:lnTo>
                <a:lnTo>
                  <a:pt x="3975471" y="4661923"/>
                </a:lnTo>
                <a:lnTo>
                  <a:pt x="3990140" y="4615164"/>
                </a:lnTo>
                <a:lnTo>
                  <a:pt x="4004255" y="4568162"/>
                </a:lnTo>
                <a:lnTo>
                  <a:pt x="4017812" y="4520922"/>
                </a:lnTo>
                <a:lnTo>
                  <a:pt x="4030808" y="4473447"/>
                </a:lnTo>
                <a:lnTo>
                  <a:pt x="4043238" y="4425741"/>
                </a:lnTo>
                <a:lnTo>
                  <a:pt x="4055100" y="4377808"/>
                </a:lnTo>
                <a:lnTo>
                  <a:pt x="4066388" y="4329652"/>
                </a:lnTo>
                <a:lnTo>
                  <a:pt x="4077100" y="4281276"/>
                </a:lnTo>
                <a:lnTo>
                  <a:pt x="4087231" y="4232684"/>
                </a:lnTo>
                <a:lnTo>
                  <a:pt x="4096777" y="4183881"/>
                </a:lnTo>
                <a:lnTo>
                  <a:pt x="4105736" y="4134870"/>
                </a:lnTo>
                <a:lnTo>
                  <a:pt x="4114102" y="4085654"/>
                </a:lnTo>
                <a:lnTo>
                  <a:pt x="4121872" y="4036238"/>
                </a:lnTo>
                <a:lnTo>
                  <a:pt x="4129043" y="3986625"/>
                </a:lnTo>
                <a:lnTo>
                  <a:pt x="4135610" y="3936819"/>
                </a:lnTo>
                <a:lnTo>
                  <a:pt x="4141570" y="3886825"/>
                </a:lnTo>
                <a:lnTo>
                  <a:pt x="4146919" y="3836645"/>
                </a:lnTo>
                <a:lnTo>
                  <a:pt x="4151653" y="3786284"/>
                </a:lnTo>
                <a:lnTo>
                  <a:pt x="4155768" y="3735745"/>
                </a:lnTo>
                <a:lnTo>
                  <a:pt x="4159260" y="3685033"/>
                </a:lnTo>
                <a:lnTo>
                  <a:pt x="4162126" y="3634151"/>
                </a:lnTo>
                <a:lnTo>
                  <a:pt x="4164362" y="3583103"/>
                </a:lnTo>
                <a:lnTo>
                  <a:pt x="4165964" y="3531892"/>
                </a:lnTo>
                <a:lnTo>
                  <a:pt x="4166927" y="3480523"/>
                </a:lnTo>
                <a:lnTo>
                  <a:pt x="4167250" y="3429000"/>
                </a:lnTo>
                <a:lnTo>
                  <a:pt x="4166927" y="3377476"/>
                </a:lnTo>
                <a:lnTo>
                  <a:pt x="4165964" y="3326107"/>
                </a:lnTo>
                <a:lnTo>
                  <a:pt x="4164362" y="3274897"/>
                </a:lnTo>
                <a:lnTo>
                  <a:pt x="4162126" y="3223849"/>
                </a:lnTo>
                <a:lnTo>
                  <a:pt x="4159260" y="3172967"/>
                </a:lnTo>
                <a:lnTo>
                  <a:pt x="4155768" y="3122255"/>
                </a:lnTo>
                <a:lnTo>
                  <a:pt x="4151653" y="3071716"/>
                </a:lnTo>
                <a:lnTo>
                  <a:pt x="4146919" y="3021356"/>
                </a:lnTo>
                <a:lnTo>
                  <a:pt x="4141570" y="2971176"/>
                </a:lnTo>
                <a:lnTo>
                  <a:pt x="4135610" y="2921182"/>
                </a:lnTo>
                <a:lnTo>
                  <a:pt x="4129043" y="2871377"/>
                </a:lnTo>
                <a:lnTo>
                  <a:pt x="4121872" y="2821765"/>
                </a:lnTo>
                <a:lnTo>
                  <a:pt x="4114102" y="2772349"/>
                </a:lnTo>
                <a:lnTo>
                  <a:pt x="4105736" y="2723134"/>
                </a:lnTo>
                <a:lnTo>
                  <a:pt x="4096777" y="2674123"/>
                </a:lnTo>
                <a:lnTo>
                  <a:pt x="4087231" y="2625320"/>
                </a:lnTo>
                <a:lnTo>
                  <a:pt x="4077100" y="2576729"/>
                </a:lnTo>
                <a:lnTo>
                  <a:pt x="4066388" y="2528354"/>
                </a:lnTo>
                <a:lnTo>
                  <a:pt x="4055100" y="2480198"/>
                </a:lnTo>
                <a:lnTo>
                  <a:pt x="4043238" y="2432266"/>
                </a:lnTo>
                <a:lnTo>
                  <a:pt x="4030808" y="2384560"/>
                </a:lnTo>
                <a:lnTo>
                  <a:pt x="4017812" y="2337086"/>
                </a:lnTo>
                <a:lnTo>
                  <a:pt x="4004255" y="2289846"/>
                </a:lnTo>
                <a:lnTo>
                  <a:pt x="3990140" y="2242846"/>
                </a:lnTo>
                <a:lnTo>
                  <a:pt x="3975471" y="2196087"/>
                </a:lnTo>
                <a:lnTo>
                  <a:pt x="3960252" y="2149575"/>
                </a:lnTo>
                <a:lnTo>
                  <a:pt x="3944487" y="2103312"/>
                </a:lnTo>
                <a:lnTo>
                  <a:pt x="3928179" y="2057304"/>
                </a:lnTo>
                <a:lnTo>
                  <a:pt x="3911333" y="2011553"/>
                </a:lnTo>
                <a:lnTo>
                  <a:pt x="3893952" y="1966064"/>
                </a:lnTo>
                <a:lnTo>
                  <a:pt x="3876040" y="1920840"/>
                </a:lnTo>
                <a:lnTo>
                  <a:pt x="3857601" y="1875885"/>
                </a:lnTo>
                <a:lnTo>
                  <a:pt x="3838639" y="1831203"/>
                </a:lnTo>
                <a:lnTo>
                  <a:pt x="3819157" y="1786797"/>
                </a:lnTo>
                <a:lnTo>
                  <a:pt x="3799159" y="1742673"/>
                </a:lnTo>
                <a:lnTo>
                  <a:pt x="3778650" y="1698832"/>
                </a:lnTo>
                <a:lnTo>
                  <a:pt x="3757632" y="1655280"/>
                </a:lnTo>
                <a:lnTo>
                  <a:pt x="3736110" y="1612020"/>
                </a:lnTo>
                <a:lnTo>
                  <a:pt x="3714088" y="1569055"/>
                </a:lnTo>
                <a:lnTo>
                  <a:pt x="3691570" y="1526391"/>
                </a:lnTo>
                <a:lnTo>
                  <a:pt x="3668558" y="1484029"/>
                </a:lnTo>
                <a:lnTo>
                  <a:pt x="3645058" y="1441975"/>
                </a:lnTo>
                <a:lnTo>
                  <a:pt x="3621072" y="1400232"/>
                </a:lnTo>
                <a:lnTo>
                  <a:pt x="3596605" y="1358804"/>
                </a:lnTo>
                <a:lnTo>
                  <a:pt x="3571660" y="1317694"/>
                </a:lnTo>
                <a:lnTo>
                  <a:pt x="3546242" y="1276907"/>
                </a:lnTo>
                <a:lnTo>
                  <a:pt x="3520354" y="1236446"/>
                </a:lnTo>
                <a:lnTo>
                  <a:pt x="3494000" y="1196316"/>
                </a:lnTo>
                <a:lnTo>
                  <a:pt x="3467184" y="1156519"/>
                </a:lnTo>
                <a:lnTo>
                  <a:pt x="3439909" y="1117060"/>
                </a:lnTo>
                <a:lnTo>
                  <a:pt x="3412180" y="1077943"/>
                </a:lnTo>
                <a:lnTo>
                  <a:pt x="3384000" y="1039171"/>
                </a:lnTo>
                <a:lnTo>
                  <a:pt x="3355373" y="1000748"/>
                </a:lnTo>
                <a:lnTo>
                  <a:pt x="3326303" y="962678"/>
                </a:lnTo>
                <a:lnTo>
                  <a:pt x="3296793" y="924965"/>
                </a:lnTo>
                <a:lnTo>
                  <a:pt x="3266848" y="887613"/>
                </a:lnTo>
                <a:lnTo>
                  <a:pt x="3236471" y="850625"/>
                </a:lnTo>
                <a:lnTo>
                  <a:pt x="3205667" y="814006"/>
                </a:lnTo>
                <a:lnTo>
                  <a:pt x="3174438" y="777758"/>
                </a:lnTo>
                <a:lnTo>
                  <a:pt x="3142789" y="741886"/>
                </a:lnTo>
                <a:lnTo>
                  <a:pt x="3110724" y="706395"/>
                </a:lnTo>
                <a:lnTo>
                  <a:pt x="3078246" y="671286"/>
                </a:lnTo>
                <a:lnTo>
                  <a:pt x="3045360" y="636565"/>
                </a:lnTo>
                <a:lnTo>
                  <a:pt x="3012068" y="602235"/>
                </a:lnTo>
                <a:lnTo>
                  <a:pt x="2978375" y="568300"/>
                </a:lnTo>
                <a:lnTo>
                  <a:pt x="2944285" y="534764"/>
                </a:lnTo>
                <a:lnTo>
                  <a:pt x="2909802" y="501631"/>
                </a:lnTo>
                <a:lnTo>
                  <a:pt x="2874928" y="468903"/>
                </a:lnTo>
                <a:lnTo>
                  <a:pt x="2839669" y="436586"/>
                </a:lnTo>
                <a:lnTo>
                  <a:pt x="2804028" y="404684"/>
                </a:lnTo>
                <a:lnTo>
                  <a:pt x="2768009" y="373198"/>
                </a:lnTo>
                <a:lnTo>
                  <a:pt x="2731615" y="342135"/>
                </a:lnTo>
                <a:lnTo>
                  <a:pt x="2694851" y="311497"/>
                </a:lnTo>
                <a:lnTo>
                  <a:pt x="2657719" y="281288"/>
                </a:lnTo>
                <a:lnTo>
                  <a:pt x="2620225" y="251513"/>
                </a:lnTo>
                <a:lnTo>
                  <a:pt x="2582372" y="222174"/>
                </a:lnTo>
                <a:lnTo>
                  <a:pt x="2544164" y="193276"/>
                </a:lnTo>
                <a:lnTo>
                  <a:pt x="2505604" y="164823"/>
                </a:lnTo>
                <a:lnTo>
                  <a:pt x="2466696" y="136818"/>
                </a:lnTo>
                <a:lnTo>
                  <a:pt x="2427444" y="109265"/>
                </a:lnTo>
                <a:lnTo>
                  <a:pt x="2387853" y="82169"/>
                </a:lnTo>
                <a:lnTo>
                  <a:pt x="2259583" y="0"/>
                </a:lnTo>
                <a:close/>
              </a:path>
            </a:pathLst>
          </a:custGeom>
          <a:solidFill>
            <a:srgbClr val="E97031"/>
          </a:solidFill>
        </p:spPr>
        <p:txBody>
          <a:bodyPr wrap="square" lIns="0" tIns="0" rIns="0" bIns="0" rtlCol="0"/>
          <a:lstStyle/>
          <a:p>
            <a:endParaRPr/>
          </a:p>
        </p:txBody>
      </p:sp>
      <p:sp>
        <p:nvSpPr>
          <p:cNvPr id="3" name="object 3"/>
          <p:cNvSpPr txBox="1"/>
          <p:nvPr/>
        </p:nvSpPr>
        <p:spPr>
          <a:xfrm>
            <a:off x="765759" y="1759457"/>
            <a:ext cx="3016250" cy="2619375"/>
          </a:xfrm>
          <a:prstGeom prst="rect">
            <a:avLst/>
          </a:prstGeom>
        </p:spPr>
        <p:txBody>
          <a:bodyPr vert="horz" wrap="square" lIns="0" tIns="68580" rIns="0" bIns="0" rtlCol="0">
            <a:spAutoFit/>
          </a:bodyPr>
          <a:lstStyle/>
          <a:p>
            <a:pPr marL="12700" marR="596265">
              <a:lnSpc>
                <a:spcPct val="90000"/>
              </a:lnSpc>
              <a:spcBef>
                <a:spcPts val="540"/>
              </a:spcBef>
            </a:pPr>
            <a:r>
              <a:rPr sz="3700" spc="-120" dirty="0">
                <a:solidFill>
                  <a:srgbClr val="FFFFFF"/>
                </a:solidFill>
                <a:latin typeface="Trebuchet MS"/>
                <a:cs typeface="Trebuchet MS"/>
              </a:rPr>
              <a:t>Βοήθεια</a:t>
            </a:r>
            <a:r>
              <a:rPr sz="3700" spc="-350" dirty="0">
                <a:solidFill>
                  <a:srgbClr val="FFFFFF"/>
                </a:solidFill>
                <a:latin typeface="Trebuchet MS"/>
                <a:cs typeface="Trebuchet MS"/>
              </a:rPr>
              <a:t> </a:t>
            </a:r>
            <a:r>
              <a:rPr sz="3700" spc="-145" dirty="0">
                <a:solidFill>
                  <a:srgbClr val="FFFFFF"/>
                </a:solidFill>
                <a:latin typeface="Trebuchet MS"/>
                <a:cs typeface="Trebuchet MS"/>
              </a:rPr>
              <a:t>που </a:t>
            </a:r>
            <a:r>
              <a:rPr sz="3700" spc="-40" dirty="0">
                <a:solidFill>
                  <a:srgbClr val="FFFFFF"/>
                </a:solidFill>
                <a:latin typeface="Trebuchet MS"/>
                <a:cs typeface="Trebuchet MS"/>
              </a:rPr>
              <a:t>προσφέρει </a:t>
            </a:r>
            <a:r>
              <a:rPr sz="3700" spc="-20" dirty="0">
                <a:solidFill>
                  <a:srgbClr val="FFFFFF"/>
                </a:solidFill>
                <a:latin typeface="Trebuchet MS"/>
                <a:cs typeface="Trebuchet MS"/>
              </a:rPr>
              <a:t>ένας</a:t>
            </a:r>
            <a:endParaRPr sz="3700">
              <a:latin typeface="Trebuchet MS"/>
              <a:cs typeface="Trebuchet MS"/>
            </a:endParaRPr>
          </a:p>
          <a:p>
            <a:pPr marL="12700" marR="5080">
              <a:lnSpc>
                <a:spcPts val="4000"/>
              </a:lnSpc>
              <a:spcBef>
                <a:spcPts val="55"/>
              </a:spcBef>
            </a:pPr>
            <a:r>
              <a:rPr sz="3700" spc="-210" dirty="0">
                <a:solidFill>
                  <a:srgbClr val="FFFFFF"/>
                </a:solidFill>
                <a:latin typeface="Trebuchet MS"/>
                <a:cs typeface="Trebuchet MS"/>
              </a:rPr>
              <a:t>επαγγελματικός </a:t>
            </a:r>
            <a:r>
              <a:rPr sz="3700" spc="-75" dirty="0">
                <a:solidFill>
                  <a:srgbClr val="FFFFFF"/>
                </a:solidFill>
                <a:latin typeface="Trebuchet MS"/>
                <a:cs typeface="Trebuchet MS"/>
              </a:rPr>
              <a:t>σύμβουλος</a:t>
            </a:r>
            <a:endParaRPr sz="3700">
              <a:latin typeface="Trebuchet MS"/>
              <a:cs typeface="Trebuchet MS"/>
            </a:endParaRPr>
          </a:p>
        </p:txBody>
      </p:sp>
      <p:sp>
        <p:nvSpPr>
          <p:cNvPr id="4" name="object 4"/>
          <p:cNvSpPr/>
          <p:nvPr/>
        </p:nvSpPr>
        <p:spPr>
          <a:xfrm>
            <a:off x="9592056" y="4497196"/>
            <a:ext cx="2042160" cy="2042160"/>
          </a:xfrm>
          <a:custGeom>
            <a:avLst/>
            <a:gdLst/>
            <a:ahLst/>
            <a:cxnLst/>
            <a:rect l="l" t="t" r="r" b="b"/>
            <a:pathLst>
              <a:path w="2042159" h="2042159">
                <a:moveTo>
                  <a:pt x="0" y="2041715"/>
                </a:moveTo>
                <a:lnTo>
                  <a:pt x="48194" y="2041157"/>
                </a:lnTo>
                <a:lnTo>
                  <a:pt x="96115" y="2039493"/>
                </a:lnTo>
                <a:lnTo>
                  <a:pt x="143749" y="2036733"/>
                </a:lnTo>
                <a:lnTo>
                  <a:pt x="191086" y="2032891"/>
                </a:lnTo>
                <a:lnTo>
                  <a:pt x="238112" y="2027979"/>
                </a:lnTo>
                <a:lnTo>
                  <a:pt x="284816" y="2022009"/>
                </a:lnTo>
                <a:lnTo>
                  <a:pt x="331184" y="2014992"/>
                </a:lnTo>
                <a:lnTo>
                  <a:pt x="377205" y="2006943"/>
                </a:lnTo>
                <a:lnTo>
                  <a:pt x="422867" y="1997872"/>
                </a:lnTo>
                <a:lnTo>
                  <a:pt x="468157" y="1987792"/>
                </a:lnTo>
                <a:lnTo>
                  <a:pt x="513064" y="1976715"/>
                </a:lnTo>
                <a:lnTo>
                  <a:pt x="557573" y="1964654"/>
                </a:lnTo>
                <a:lnTo>
                  <a:pt x="601675" y="1951620"/>
                </a:lnTo>
                <a:lnTo>
                  <a:pt x="645356" y="1937627"/>
                </a:lnTo>
                <a:lnTo>
                  <a:pt x="688603" y="1922686"/>
                </a:lnTo>
                <a:lnTo>
                  <a:pt x="731406" y="1906809"/>
                </a:lnTo>
                <a:lnTo>
                  <a:pt x="773751" y="1890009"/>
                </a:lnTo>
                <a:lnTo>
                  <a:pt x="815626" y="1872298"/>
                </a:lnTo>
                <a:lnTo>
                  <a:pt x="857019" y="1853689"/>
                </a:lnTo>
                <a:lnTo>
                  <a:pt x="897918" y="1834193"/>
                </a:lnTo>
                <a:lnTo>
                  <a:pt x="938310" y="1813822"/>
                </a:lnTo>
                <a:lnTo>
                  <a:pt x="978183" y="1792590"/>
                </a:lnTo>
                <a:lnTo>
                  <a:pt x="1017526" y="1770508"/>
                </a:lnTo>
                <a:lnTo>
                  <a:pt x="1056325" y="1747589"/>
                </a:lnTo>
                <a:lnTo>
                  <a:pt x="1094568" y="1723844"/>
                </a:lnTo>
                <a:lnTo>
                  <a:pt x="1132244" y="1699287"/>
                </a:lnTo>
                <a:lnTo>
                  <a:pt x="1169340" y="1673929"/>
                </a:lnTo>
                <a:lnTo>
                  <a:pt x="1205843" y="1647782"/>
                </a:lnTo>
                <a:lnTo>
                  <a:pt x="1241742" y="1620859"/>
                </a:lnTo>
                <a:lnTo>
                  <a:pt x="1277024" y="1593173"/>
                </a:lnTo>
                <a:lnTo>
                  <a:pt x="1311677" y="1564735"/>
                </a:lnTo>
                <a:lnTo>
                  <a:pt x="1345688" y="1535557"/>
                </a:lnTo>
                <a:lnTo>
                  <a:pt x="1379046" y="1505652"/>
                </a:lnTo>
                <a:lnTo>
                  <a:pt x="1411738" y="1475032"/>
                </a:lnTo>
                <a:lnTo>
                  <a:pt x="1443751" y="1443710"/>
                </a:lnTo>
                <a:lnTo>
                  <a:pt x="1475075" y="1411697"/>
                </a:lnTo>
                <a:lnTo>
                  <a:pt x="1505696" y="1379007"/>
                </a:lnTo>
                <a:lnTo>
                  <a:pt x="1535601" y="1345650"/>
                </a:lnTo>
                <a:lnTo>
                  <a:pt x="1564780" y="1311640"/>
                </a:lnTo>
                <a:lnTo>
                  <a:pt x="1593219" y="1276988"/>
                </a:lnTo>
                <a:lnTo>
                  <a:pt x="1620907" y="1241707"/>
                </a:lnTo>
                <a:lnTo>
                  <a:pt x="1647831" y="1205810"/>
                </a:lnTo>
                <a:lnTo>
                  <a:pt x="1673978" y="1169308"/>
                </a:lnTo>
                <a:lnTo>
                  <a:pt x="1699337" y="1132213"/>
                </a:lnTo>
                <a:lnTo>
                  <a:pt x="1723896" y="1094539"/>
                </a:lnTo>
                <a:lnTo>
                  <a:pt x="1747641" y="1056296"/>
                </a:lnTo>
                <a:lnTo>
                  <a:pt x="1770561" y="1017498"/>
                </a:lnTo>
                <a:lnTo>
                  <a:pt x="1792644" y="978157"/>
                </a:lnTo>
                <a:lnTo>
                  <a:pt x="1813877" y="938285"/>
                </a:lnTo>
                <a:lnTo>
                  <a:pt x="1834248" y="897894"/>
                </a:lnTo>
                <a:lnTo>
                  <a:pt x="1853745" y="856996"/>
                </a:lnTo>
                <a:lnTo>
                  <a:pt x="1872355" y="815604"/>
                </a:lnTo>
                <a:lnTo>
                  <a:pt x="1890067" y="773731"/>
                </a:lnTo>
                <a:lnTo>
                  <a:pt x="1906867" y="731387"/>
                </a:lnTo>
                <a:lnTo>
                  <a:pt x="1922744" y="688586"/>
                </a:lnTo>
                <a:lnTo>
                  <a:pt x="1937686" y="645339"/>
                </a:lnTo>
                <a:lnTo>
                  <a:pt x="1951680" y="601660"/>
                </a:lnTo>
                <a:lnTo>
                  <a:pt x="1964714" y="557560"/>
                </a:lnTo>
                <a:lnTo>
                  <a:pt x="1976776" y="513051"/>
                </a:lnTo>
                <a:lnTo>
                  <a:pt x="1987853" y="468146"/>
                </a:lnTo>
                <a:lnTo>
                  <a:pt x="1997933" y="422857"/>
                </a:lnTo>
                <a:lnTo>
                  <a:pt x="2007005" y="377196"/>
                </a:lnTo>
                <a:lnTo>
                  <a:pt x="2015055" y="331176"/>
                </a:lnTo>
                <a:lnTo>
                  <a:pt x="2022071" y="284809"/>
                </a:lnTo>
                <a:lnTo>
                  <a:pt x="2028042" y="238107"/>
                </a:lnTo>
                <a:lnTo>
                  <a:pt x="2032954" y="191082"/>
                </a:lnTo>
                <a:lnTo>
                  <a:pt x="2036797" y="143746"/>
                </a:lnTo>
                <a:lnTo>
                  <a:pt x="2039556" y="96112"/>
                </a:lnTo>
                <a:lnTo>
                  <a:pt x="2041221" y="48193"/>
                </a:lnTo>
                <a:lnTo>
                  <a:pt x="2041778" y="0"/>
                </a:lnTo>
              </a:path>
            </a:pathLst>
          </a:custGeom>
          <a:ln w="127000">
            <a:solidFill>
              <a:srgbClr val="0E9ED4"/>
            </a:solidFill>
            <a:prstDash val="dash"/>
          </a:ln>
        </p:spPr>
        <p:txBody>
          <a:bodyPr wrap="square" lIns="0" tIns="0" rIns="0" bIns="0" rtlCol="0"/>
          <a:lstStyle/>
          <a:p>
            <a:endParaRPr/>
          </a:p>
        </p:txBody>
      </p:sp>
      <p:sp>
        <p:nvSpPr>
          <p:cNvPr id="5" name="object 5"/>
          <p:cNvSpPr txBox="1"/>
          <p:nvPr/>
        </p:nvSpPr>
        <p:spPr>
          <a:xfrm>
            <a:off x="4526660" y="830326"/>
            <a:ext cx="6652895" cy="4703211"/>
          </a:xfrm>
          <a:prstGeom prst="rect">
            <a:avLst/>
          </a:prstGeom>
        </p:spPr>
        <p:txBody>
          <a:bodyPr vert="horz" wrap="square" lIns="0" tIns="47625" rIns="0" bIns="0" rtlCol="0">
            <a:spAutoFit/>
          </a:bodyPr>
          <a:lstStyle/>
          <a:p>
            <a:pPr marL="12700" marR="5080">
              <a:lnSpc>
                <a:spcPts val="2160"/>
              </a:lnSpc>
              <a:spcBef>
                <a:spcPts val="375"/>
              </a:spcBef>
            </a:pPr>
            <a:r>
              <a:rPr sz="2000" spc="105" dirty="0">
                <a:latin typeface="Trebuchet MS"/>
                <a:cs typeface="Trebuchet MS"/>
              </a:rPr>
              <a:t>Με</a:t>
            </a:r>
            <a:r>
              <a:rPr sz="2000" spc="-165" dirty="0">
                <a:latin typeface="Trebuchet MS"/>
                <a:cs typeface="Trebuchet MS"/>
              </a:rPr>
              <a:t> </a:t>
            </a:r>
            <a:r>
              <a:rPr sz="2000" spc="-60" dirty="0">
                <a:latin typeface="Trebuchet MS"/>
                <a:cs typeface="Trebuchet MS"/>
              </a:rPr>
              <a:t>την</a:t>
            </a:r>
            <a:r>
              <a:rPr sz="2000" spc="-165" dirty="0">
                <a:latin typeface="Trebuchet MS"/>
                <a:cs typeface="Trebuchet MS"/>
              </a:rPr>
              <a:t> </a:t>
            </a:r>
            <a:r>
              <a:rPr sz="2000" spc="-25" dirty="0">
                <a:latin typeface="Trebuchet MS"/>
                <a:cs typeface="Trebuchet MS"/>
              </a:rPr>
              <a:t>υποστήριξη</a:t>
            </a:r>
            <a:r>
              <a:rPr sz="2000" spc="-175" dirty="0">
                <a:latin typeface="Trebuchet MS"/>
                <a:cs typeface="Trebuchet MS"/>
              </a:rPr>
              <a:t> </a:t>
            </a:r>
            <a:r>
              <a:rPr sz="2000" spc="-35" dirty="0">
                <a:latin typeface="Trebuchet MS"/>
                <a:cs typeface="Trebuchet MS"/>
              </a:rPr>
              <a:t>των</a:t>
            </a:r>
            <a:r>
              <a:rPr sz="2000" spc="-204" dirty="0">
                <a:latin typeface="Trebuchet MS"/>
                <a:cs typeface="Trebuchet MS"/>
              </a:rPr>
              <a:t> </a:t>
            </a:r>
            <a:r>
              <a:rPr sz="2000" spc="-25" dirty="0">
                <a:latin typeface="Trebuchet MS"/>
                <a:cs typeface="Trebuchet MS"/>
              </a:rPr>
              <a:t>συμβούλων</a:t>
            </a:r>
            <a:r>
              <a:rPr sz="2000" spc="-204" dirty="0">
                <a:latin typeface="Trebuchet MS"/>
                <a:cs typeface="Trebuchet MS"/>
              </a:rPr>
              <a:t> </a:t>
            </a:r>
            <a:r>
              <a:rPr sz="2000" spc="-10" dirty="0">
                <a:latin typeface="Trebuchet MS"/>
                <a:cs typeface="Trebuchet MS"/>
              </a:rPr>
              <a:t>οι</a:t>
            </a:r>
            <a:r>
              <a:rPr sz="2000" spc="-160" dirty="0">
                <a:latin typeface="Trebuchet MS"/>
                <a:cs typeface="Trebuchet MS"/>
              </a:rPr>
              <a:t> </a:t>
            </a:r>
            <a:r>
              <a:rPr sz="2000" spc="-25" dirty="0">
                <a:latin typeface="Trebuchet MS"/>
                <a:cs typeface="Trebuchet MS"/>
              </a:rPr>
              <a:t>άνθρωποι</a:t>
            </a:r>
            <a:r>
              <a:rPr sz="2000" spc="-190" dirty="0">
                <a:latin typeface="Trebuchet MS"/>
                <a:cs typeface="Trebuchet MS"/>
              </a:rPr>
              <a:t> </a:t>
            </a:r>
            <a:r>
              <a:rPr sz="2000" spc="-20" dirty="0">
                <a:latin typeface="Trebuchet MS"/>
                <a:cs typeface="Trebuchet MS"/>
              </a:rPr>
              <a:t>μπορούν</a:t>
            </a:r>
            <a:r>
              <a:rPr sz="2000" spc="-190" dirty="0">
                <a:latin typeface="Trebuchet MS"/>
                <a:cs typeface="Trebuchet MS"/>
              </a:rPr>
              <a:t> </a:t>
            </a:r>
            <a:r>
              <a:rPr sz="2000" spc="-25" dirty="0">
                <a:latin typeface="Trebuchet MS"/>
                <a:cs typeface="Trebuchet MS"/>
              </a:rPr>
              <a:t>να </a:t>
            </a:r>
            <a:r>
              <a:rPr sz="2000" spc="-70" dirty="0">
                <a:latin typeface="Trebuchet MS"/>
                <a:cs typeface="Trebuchet MS"/>
              </a:rPr>
              <a:t>γίνουν</a:t>
            </a:r>
            <a:r>
              <a:rPr sz="2000" spc="-160" dirty="0">
                <a:latin typeface="Trebuchet MS"/>
                <a:cs typeface="Trebuchet MS"/>
              </a:rPr>
              <a:t> </a:t>
            </a:r>
            <a:r>
              <a:rPr sz="2000" spc="-10" dirty="0">
                <a:latin typeface="Trebuchet MS"/>
                <a:cs typeface="Trebuchet MS"/>
              </a:rPr>
              <a:t>ικανοί:</a:t>
            </a:r>
            <a:endParaRPr sz="2000" dirty="0">
              <a:latin typeface="Trebuchet MS"/>
              <a:cs typeface="Trebuchet MS"/>
            </a:endParaRPr>
          </a:p>
          <a:p>
            <a:pPr marL="240665" indent="-227965">
              <a:lnSpc>
                <a:spcPct val="100000"/>
              </a:lnSpc>
              <a:spcBef>
                <a:spcPts val="725"/>
              </a:spcBef>
              <a:buFont typeface="Arial MT"/>
              <a:buChar char="•"/>
              <a:tabLst>
                <a:tab pos="240665" algn="l"/>
              </a:tabLst>
            </a:pPr>
            <a:r>
              <a:rPr sz="2000" dirty="0">
                <a:latin typeface="Trebuchet MS"/>
                <a:cs typeface="Trebuchet MS"/>
              </a:rPr>
              <a:t>Να</a:t>
            </a:r>
            <a:r>
              <a:rPr sz="2000" spc="-130" dirty="0">
                <a:latin typeface="Trebuchet MS"/>
                <a:cs typeface="Trebuchet MS"/>
              </a:rPr>
              <a:t> </a:t>
            </a:r>
            <a:r>
              <a:rPr sz="2000" spc="-55" dirty="0">
                <a:latin typeface="Trebuchet MS"/>
                <a:cs typeface="Trebuchet MS"/>
              </a:rPr>
              <a:t>αναγνωρίζουν</a:t>
            </a:r>
            <a:r>
              <a:rPr sz="2000" spc="-130" dirty="0">
                <a:latin typeface="Trebuchet MS"/>
                <a:cs typeface="Trebuchet MS"/>
              </a:rPr>
              <a:t> </a:t>
            </a:r>
            <a:r>
              <a:rPr sz="2000" spc="-55" dirty="0">
                <a:latin typeface="Trebuchet MS"/>
                <a:cs typeface="Trebuchet MS"/>
              </a:rPr>
              <a:t>τις</a:t>
            </a:r>
            <a:r>
              <a:rPr sz="2000" spc="-155" dirty="0">
                <a:latin typeface="Trebuchet MS"/>
                <a:cs typeface="Trebuchet MS"/>
              </a:rPr>
              <a:t> </a:t>
            </a:r>
            <a:r>
              <a:rPr sz="2000" spc="-10" dirty="0">
                <a:latin typeface="Trebuchet MS"/>
                <a:cs typeface="Trebuchet MS"/>
              </a:rPr>
              <a:t>ευκαιρίες</a:t>
            </a:r>
            <a:endParaRPr sz="2000" dirty="0">
              <a:latin typeface="Trebuchet MS"/>
              <a:cs typeface="Trebuchet MS"/>
            </a:endParaRPr>
          </a:p>
          <a:p>
            <a:pPr marL="240665" indent="-227965">
              <a:lnSpc>
                <a:spcPts val="2280"/>
              </a:lnSpc>
              <a:spcBef>
                <a:spcPts val="765"/>
              </a:spcBef>
              <a:buFont typeface="Arial MT"/>
              <a:buChar char="•"/>
              <a:tabLst>
                <a:tab pos="240665" algn="l"/>
              </a:tabLst>
            </a:pPr>
            <a:r>
              <a:rPr sz="2000" dirty="0">
                <a:latin typeface="Trebuchet MS"/>
                <a:cs typeface="Trebuchet MS"/>
              </a:rPr>
              <a:t>Να</a:t>
            </a:r>
            <a:r>
              <a:rPr sz="2000" spc="-160" dirty="0">
                <a:latin typeface="Trebuchet MS"/>
                <a:cs typeface="Trebuchet MS"/>
              </a:rPr>
              <a:t> </a:t>
            </a:r>
            <a:r>
              <a:rPr sz="2000" spc="-35" dirty="0">
                <a:latin typeface="Trebuchet MS"/>
                <a:cs typeface="Trebuchet MS"/>
              </a:rPr>
              <a:t>ξεπερνούν</a:t>
            </a:r>
            <a:r>
              <a:rPr sz="2000" spc="-170" dirty="0">
                <a:latin typeface="Trebuchet MS"/>
                <a:cs typeface="Trebuchet MS"/>
              </a:rPr>
              <a:t> </a:t>
            </a:r>
            <a:r>
              <a:rPr sz="2000" spc="-45" dirty="0">
                <a:latin typeface="Trebuchet MS"/>
                <a:cs typeface="Trebuchet MS"/>
              </a:rPr>
              <a:t>τις</a:t>
            </a:r>
            <a:r>
              <a:rPr sz="2000" spc="-195" dirty="0">
                <a:latin typeface="Trebuchet MS"/>
                <a:cs typeface="Trebuchet MS"/>
              </a:rPr>
              <a:t> </a:t>
            </a:r>
            <a:r>
              <a:rPr sz="2000" spc="-35" dirty="0">
                <a:latin typeface="Trebuchet MS"/>
                <a:cs typeface="Trebuchet MS"/>
              </a:rPr>
              <a:t>δυσκολίες</a:t>
            </a:r>
            <a:r>
              <a:rPr sz="2000" spc="-185" dirty="0">
                <a:latin typeface="Trebuchet MS"/>
                <a:cs typeface="Trebuchet MS"/>
              </a:rPr>
              <a:t> </a:t>
            </a:r>
            <a:r>
              <a:rPr sz="2000" dirty="0">
                <a:latin typeface="Trebuchet MS"/>
                <a:cs typeface="Trebuchet MS"/>
              </a:rPr>
              <a:t>που</a:t>
            </a:r>
            <a:r>
              <a:rPr sz="2000" spc="-175" dirty="0">
                <a:latin typeface="Trebuchet MS"/>
                <a:cs typeface="Trebuchet MS"/>
              </a:rPr>
              <a:t> </a:t>
            </a:r>
            <a:r>
              <a:rPr sz="2000" spc="-25" dirty="0">
                <a:latin typeface="Trebuchet MS"/>
                <a:cs typeface="Trebuchet MS"/>
              </a:rPr>
              <a:t>τους</a:t>
            </a:r>
            <a:r>
              <a:rPr sz="2000" spc="-175" dirty="0">
                <a:latin typeface="Trebuchet MS"/>
                <a:cs typeface="Trebuchet MS"/>
              </a:rPr>
              <a:t> </a:t>
            </a:r>
            <a:r>
              <a:rPr sz="2000" spc="-10" dirty="0">
                <a:latin typeface="Trebuchet MS"/>
                <a:cs typeface="Trebuchet MS"/>
              </a:rPr>
              <a:t>εμποδίζουν</a:t>
            </a:r>
            <a:r>
              <a:rPr sz="2000" spc="-170" dirty="0">
                <a:latin typeface="Trebuchet MS"/>
                <a:cs typeface="Trebuchet MS"/>
              </a:rPr>
              <a:t> </a:t>
            </a:r>
            <a:r>
              <a:rPr sz="2000" spc="-25" dirty="0">
                <a:latin typeface="Trebuchet MS"/>
                <a:cs typeface="Trebuchet MS"/>
              </a:rPr>
              <a:t>να</a:t>
            </a:r>
            <a:endParaRPr sz="2000" dirty="0">
              <a:latin typeface="Trebuchet MS"/>
              <a:cs typeface="Trebuchet MS"/>
            </a:endParaRPr>
          </a:p>
          <a:p>
            <a:pPr marL="241300">
              <a:lnSpc>
                <a:spcPts val="2280"/>
              </a:lnSpc>
            </a:pPr>
            <a:r>
              <a:rPr sz="2000" spc="-10" dirty="0">
                <a:latin typeface="Trebuchet MS"/>
                <a:cs typeface="Trebuchet MS"/>
              </a:rPr>
              <a:t>δράσουν</a:t>
            </a:r>
            <a:endParaRPr sz="2000" dirty="0">
              <a:latin typeface="Trebuchet MS"/>
              <a:cs typeface="Trebuchet MS"/>
            </a:endParaRPr>
          </a:p>
          <a:p>
            <a:pPr marL="240665" indent="-227965">
              <a:lnSpc>
                <a:spcPct val="100000"/>
              </a:lnSpc>
              <a:spcBef>
                <a:spcPts val="755"/>
              </a:spcBef>
              <a:buFont typeface="Arial MT"/>
              <a:buChar char="•"/>
              <a:tabLst>
                <a:tab pos="240665" algn="l"/>
              </a:tabLst>
            </a:pPr>
            <a:r>
              <a:rPr sz="2000" dirty="0">
                <a:latin typeface="Trebuchet MS"/>
                <a:cs typeface="Trebuchet MS"/>
              </a:rPr>
              <a:t>Να</a:t>
            </a:r>
            <a:r>
              <a:rPr sz="2000" spc="-140" dirty="0">
                <a:latin typeface="Trebuchet MS"/>
                <a:cs typeface="Trebuchet MS"/>
              </a:rPr>
              <a:t> </a:t>
            </a:r>
            <a:r>
              <a:rPr sz="2000" spc="-10" dirty="0">
                <a:latin typeface="Trebuchet MS"/>
                <a:cs typeface="Trebuchet MS"/>
              </a:rPr>
              <a:t>προετοιμασθούν</a:t>
            </a:r>
            <a:r>
              <a:rPr sz="2000" spc="-155" dirty="0">
                <a:latin typeface="Trebuchet MS"/>
                <a:cs typeface="Trebuchet MS"/>
              </a:rPr>
              <a:t> </a:t>
            </a:r>
            <a:r>
              <a:rPr sz="2000" spc="-90" dirty="0">
                <a:latin typeface="Trebuchet MS"/>
                <a:cs typeface="Trebuchet MS"/>
              </a:rPr>
              <a:t>για</a:t>
            </a:r>
            <a:r>
              <a:rPr sz="2000" spc="-180" dirty="0">
                <a:latin typeface="Trebuchet MS"/>
                <a:cs typeface="Trebuchet MS"/>
              </a:rPr>
              <a:t> </a:t>
            </a:r>
            <a:r>
              <a:rPr sz="2000" spc="-60" dirty="0">
                <a:latin typeface="Trebuchet MS"/>
                <a:cs typeface="Trebuchet MS"/>
              </a:rPr>
              <a:t>την</a:t>
            </a:r>
            <a:r>
              <a:rPr sz="2000" spc="-145" dirty="0">
                <a:latin typeface="Trebuchet MS"/>
                <a:cs typeface="Trebuchet MS"/>
              </a:rPr>
              <a:t> </a:t>
            </a:r>
            <a:r>
              <a:rPr sz="2000" spc="-55" dirty="0">
                <a:latin typeface="Trebuchet MS"/>
                <a:cs typeface="Trebuchet MS"/>
              </a:rPr>
              <a:t>πραγματική</a:t>
            </a:r>
            <a:r>
              <a:rPr sz="2000" spc="-180" dirty="0">
                <a:latin typeface="Trebuchet MS"/>
                <a:cs typeface="Trebuchet MS"/>
              </a:rPr>
              <a:t> </a:t>
            </a:r>
            <a:r>
              <a:rPr sz="2000" spc="-25" dirty="0">
                <a:latin typeface="Trebuchet MS"/>
                <a:cs typeface="Trebuchet MS"/>
              </a:rPr>
              <a:t>ζωή</a:t>
            </a:r>
            <a:endParaRPr sz="2000" dirty="0">
              <a:latin typeface="Trebuchet MS"/>
              <a:cs typeface="Trebuchet MS"/>
            </a:endParaRPr>
          </a:p>
          <a:p>
            <a:pPr marL="241300" marR="211454" indent="-228600">
              <a:lnSpc>
                <a:spcPts val="2160"/>
              </a:lnSpc>
              <a:spcBef>
                <a:spcPts val="1030"/>
              </a:spcBef>
              <a:buFont typeface="Arial MT"/>
              <a:buChar char="•"/>
              <a:tabLst>
                <a:tab pos="241300" algn="l"/>
              </a:tabLst>
            </a:pPr>
            <a:r>
              <a:rPr sz="2000" dirty="0">
                <a:latin typeface="Trebuchet MS"/>
                <a:cs typeface="Trebuchet MS"/>
              </a:rPr>
              <a:t>Να</a:t>
            </a:r>
            <a:r>
              <a:rPr sz="2000" spc="-160" dirty="0">
                <a:latin typeface="Trebuchet MS"/>
                <a:cs typeface="Trebuchet MS"/>
              </a:rPr>
              <a:t> </a:t>
            </a:r>
            <a:r>
              <a:rPr sz="2000" spc="-25" dirty="0">
                <a:latin typeface="Trebuchet MS"/>
                <a:cs typeface="Trebuchet MS"/>
              </a:rPr>
              <a:t>μάθουν</a:t>
            </a:r>
            <a:r>
              <a:rPr sz="2000" spc="-175" dirty="0">
                <a:latin typeface="Trebuchet MS"/>
                <a:cs typeface="Trebuchet MS"/>
              </a:rPr>
              <a:t> </a:t>
            </a:r>
            <a:r>
              <a:rPr sz="2000" spc="-75" dirty="0">
                <a:latin typeface="Trebuchet MS"/>
                <a:cs typeface="Trebuchet MS"/>
              </a:rPr>
              <a:t>να</a:t>
            </a:r>
            <a:r>
              <a:rPr sz="2000" spc="-170" dirty="0">
                <a:latin typeface="Trebuchet MS"/>
                <a:cs typeface="Trebuchet MS"/>
              </a:rPr>
              <a:t> </a:t>
            </a:r>
            <a:r>
              <a:rPr sz="2000" spc="-20" dirty="0">
                <a:latin typeface="Trebuchet MS"/>
                <a:cs typeface="Trebuchet MS"/>
              </a:rPr>
              <a:t>προσπαθούν</a:t>
            </a:r>
            <a:r>
              <a:rPr sz="2000" spc="-204" dirty="0">
                <a:latin typeface="Trebuchet MS"/>
                <a:cs typeface="Trebuchet MS"/>
              </a:rPr>
              <a:t> </a:t>
            </a:r>
            <a:r>
              <a:rPr sz="2000" spc="-40" dirty="0">
                <a:latin typeface="Trebuchet MS"/>
                <a:cs typeface="Trebuchet MS"/>
              </a:rPr>
              <a:t>ακόμα</a:t>
            </a:r>
            <a:r>
              <a:rPr sz="2000" spc="-155" dirty="0">
                <a:latin typeface="Trebuchet MS"/>
                <a:cs typeface="Trebuchet MS"/>
              </a:rPr>
              <a:t> </a:t>
            </a:r>
            <a:r>
              <a:rPr sz="2000" spc="-85" dirty="0">
                <a:latin typeface="Trebuchet MS"/>
                <a:cs typeface="Trebuchet MS"/>
              </a:rPr>
              <a:t>κι</a:t>
            </a:r>
            <a:r>
              <a:rPr sz="2000" spc="-150" dirty="0">
                <a:latin typeface="Trebuchet MS"/>
                <a:cs typeface="Trebuchet MS"/>
              </a:rPr>
              <a:t> </a:t>
            </a:r>
            <a:r>
              <a:rPr sz="2000" spc="-75" dirty="0">
                <a:latin typeface="Trebuchet MS"/>
                <a:cs typeface="Trebuchet MS"/>
              </a:rPr>
              <a:t>αν</a:t>
            </a:r>
            <a:r>
              <a:rPr sz="2000" spc="-165" dirty="0">
                <a:latin typeface="Trebuchet MS"/>
                <a:cs typeface="Trebuchet MS"/>
              </a:rPr>
              <a:t> </a:t>
            </a:r>
            <a:r>
              <a:rPr sz="2000" spc="-30" dirty="0">
                <a:latin typeface="Trebuchet MS"/>
                <a:cs typeface="Trebuchet MS"/>
              </a:rPr>
              <a:t>δεν</a:t>
            </a:r>
            <a:r>
              <a:rPr sz="2000" spc="-155" dirty="0">
                <a:latin typeface="Trebuchet MS"/>
                <a:cs typeface="Trebuchet MS"/>
              </a:rPr>
              <a:t> </a:t>
            </a:r>
            <a:r>
              <a:rPr sz="2000" spc="-50" dirty="0">
                <a:latin typeface="Trebuchet MS"/>
                <a:cs typeface="Trebuchet MS"/>
              </a:rPr>
              <a:t>γνωρίζουν</a:t>
            </a:r>
            <a:r>
              <a:rPr sz="2000" spc="-190" dirty="0">
                <a:latin typeface="Trebuchet MS"/>
                <a:cs typeface="Trebuchet MS"/>
              </a:rPr>
              <a:t> </a:t>
            </a:r>
            <a:r>
              <a:rPr sz="2000" spc="-25" dirty="0">
                <a:latin typeface="Trebuchet MS"/>
                <a:cs typeface="Trebuchet MS"/>
              </a:rPr>
              <a:t>τα </a:t>
            </a:r>
            <a:r>
              <a:rPr sz="2000" spc="-10" dirty="0">
                <a:latin typeface="Trebuchet MS"/>
                <a:cs typeface="Trebuchet MS"/>
              </a:rPr>
              <a:t>αποτελέσματα</a:t>
            </a:r>
            <a:endParaRPr sz="2000" dirty="0">
              <a:latin typeface="Trebuchet MS"/>
              <a:cs typeface="Trebuchet MS"/>
            </a:endParaRPr>
          </a:p>
          <a:p>
            <a:pPr marL="240665" indent="-227965">
              <a:lnSpc>
                <a:spcPct val="100000"/>
              </a:lnSpc>
              <a:spcBef>
                <a:spcPts val="740"/>
              </a:spcBef>
              <a:buFont typeface="Arial MT"/>
              <a:buChar char="•"/>
              <a:tabLst>
                <a:tab pos="240665" algn="l"/>
              </a:tabLst>
            </a:pPr>
            <a:r>
              <a:rPr sz="2000" dirty="0">
                <a:latin typeface="Trebuchet MS"/>
                <a:cs typeface="Trebuchet MS"/>
              </a:rPr>
              <a:t>Να</a:t>
            </a:r>
            <a:r>
              <a:rPr sz="2000" spc="-160" dirty="0">
                <a:latin typeface="Trebuchet MS"/>
                <a:cs typeface="Trebuchet MS"/>
              </a:rPr>
              <a:t> </a:t>
            </a:r>
            <a:r>
              <a:rPr sz="2000" spc="-25" dirty="0">
                <a:latin typeface="Trebuchet MS"/>
                <a:cs typeface="Trebuchet MS"/>
              </a:rPr>
              <a:t>προχωρούν</a:t>
            </a:r>
            <a:r>
              <a:rPr sz="2000" spc="-200" dirty="0">
                <a:latin typeface="Trebuchet MS"/>
                <a:cs typeface="Trebuchet MS"/>
              </a:rPr>
              <a:t> </a:t>
            </a:r>
            <a:r>
              <a:rPr sz="2000" spc="-65" dirty="0">
                <a:latin typeface="Trebuchet MS"/>
                <a:cs typeface="Trebuchet MS"/>
              </a:rPr>
              <a:t>και</a:t>
            </a:r>
            <a:r>
              <a:rPr sz="2000" spc="-150" dirty="0">
                <a:latin typeface="Trebuchet MS"/>
                <a:cs typeface="Trebuchet MS"/>
              </a:rPr>
              <a:t> </a:t>
            </a:r>
            <a:r>
              <a:rPr sz="2000" spc="-75" dirty="0">
                <a:latin typeface="Trebuchet MS"/>
                <a:cs typeface="Trebuchet MS"/>
              </a:rPr>
              <a:t>να</a:t>
            </a:r>
            <a:r>
              <a:rPr sz="2000" spc="-165" dirty="0">
                <a:latin typeface="Trebuchet MS"/>
                <a:cs typeface="Trebuchet MS"/>
              </a:rPr>
              <a:t> </a:t>
            </a:r>
            <a:r>
              <a:rPr sz="2000" spc="-30" dirty="0">
                <a:latin typeface="Trebuchet MS"/>
                <a:cs typeface="Trebuchet MS"/>
              </a:rPr>
              <a:t>μην</a:t>
            </a:r>
            <a:r>
              <a:rPr sz="2000" spc="-160" dirty="0">
                <a:latin typeface="Trebuchet MS"/>
                <a:cs typeface="Trebuchet MS"/>
              </a:rPr>
              <a:t> </a:t>
            </a:r>
            <a:r>
              <a:rPr sz="2000" spc="-40" dirty="0">
                <a:latin typeface="Trebuchet MS"/>
                <a:cs typeface="Trebuchet MS"/>
              </a:rPr>
              <a:t>φοβούνται</a:t>
            </a:r>
            <a:r>
              <a:rPr sz="2000" spc="-185" dirty="0">
                <a:latin typeface="Trebuchet MS"/>
                <a:cs typeface="Trebuchet MS"/>
              </a:rPr>
              <a:t> </a:t>
            </a:r>
            <a:r>
              <a:rPr sz="2000" spc="-75" dirty="0">
                <a:latin typeface="Trebuchet MS"/>
                <a:cs typeface="Trebuchet MS"/>
              </a:rPr>
              <a:t>να</a:t>
            </a:r>
            <a:r>
              <a:rPr sz="2000" spc="-170" dirty="0">
                <a:latin typeface="Trebuchet MS"/>
                <a:cs typeface="Trebuchet MS"/>
              </a:rPr>
              <a:t> </a:t>
            </a:r>
            <a:r>
              <a:rPr sz="2000" spc="-65" dirty="0">
                <a:latin typeface="Trebuchet MS"/>
                <a:cs typeface="Trebuchet MS"/>
              </a:rPr>
              <a:t>κάνουν</a:t>
            </a:r>
            <a:r>
              <a:rPr sz="2000" spc="-170" dirty="0">
                <a:latin typeface="Trebuchet MS"/>
                <a:cs typeface="Trebuchet MS"/>
              </a:rPr>
              <a:t> </a:t>
            </a:r>
            <a:r>
              <a:rPr sz="2000" spc="-20" dirty="0">
                <a:latin typeface="Trebuchet MS"/>
                <a:cs typeface="Trebuchet MS"/>
              </a:rPr>
              <a:t>λάθη</a:t>
            </a:r>
            <a:endParaRPr sz="2000" dirty="0">
              <a:latin typeface="Trebuchet MS"/>
              <a:cs typeface="Trebuchet MS"/>
            </a:endParaRPr>
          </a:p>
          <a:p>
            <a:pPr marL="240665" indent="-227965">
              <a:lnSpc>
                <a:spcPct val="100000"/>
              </a:lnSpc>
              <a:spcBef>
                <a:spcPts val="755"/>
              </a:spcBef>
              <a:buFont typeface="Arial MT"/>
              <a:buChar char="•"/>
              <a:tabLst>
                <a:tab pos="240665" algn="l"/>
              </a:tabLst>
            </a:pPr>
            <a:r>
              <a:rPr sz="2000" dirty="0">
                <a:latin typeface="Trebuchet MS"/>
                <a:cs typeface="Trebuchet MS"/>
              </a:rPr>
              <a:t>Να</a:t>
            </a:r>
            <a:r>
              <a:rPr sz="2000" spc="-155" dirty="0">
                <a:latin typeface="Trebuchet MS"/>
                <a:cs typeface="Trebuchet MS"/>
              </a:rPr>
              <a:t> </a:t>
            </a:r>
            <a:r>
              <a:rPr sz="2000" spc="-65" dirty="0">
                <a:latin typeface="Trebuchet MS"/>
                <a:cs typeface="Trebuchet MS"/>
              </a:rPr>
              <a:t>αναλάβουν</a:t>
            </a:r>
            <a:r>
              <a:rPr sz="2000" spc="-160" dirty="0">
                <a:latin typeface="Trebuchet MS"/>
                <a:cs typeface="Trebuchet MS"/>
              </a:rPr>
              <a:t> </a:t>
            </a:r>
            <a:r>
              <a:rPr sz="2000" spc="-25" dirty="0">
                <a:latin typeface="Trebuchet MS"/>
                <a:cs typeface="Trebuchet MS"/>
              </a:rPr>
              <a:t>δράση</a:t>
            </a:r>
            <a:r>
              <a:rPr sz="2000" spc="-160" dirty="0">
                <a:latin typeface="Trebuchet MS"/>
                <a:cs typeface="Trebuchet MS"/>
              </a:rPr>
              <a:t> </a:t>
            </a:r>
            <a:r>
              <a:rPr sz="2000" spc="-90" dirty="0">
                <a:latin typeface="Trebuchet MS"/>
                <a:cs typeface="Trebuchet MS"/>
              </a:rPr>
              <a:t>για</a:t>
            </a:r>
            <a:r>
              <a:rPr sz="2000" spc="-190" dirty="0">
                <a:latin typeface="Trebuchet MS"/>
                <a:cs typeface="Trebuchet MS"/>
              </a:rPr>
              <a:t> </a:t>
            </a:r>
            <a:r>
              <a:rPr sz="2000" spc="-75" dirty="0">
                <a:latin typeface="Trebuchet MS"/>
                <a:cs typeface="Trebuchet MS"/>
              </a:rPr>
              <a:t>να</a:t>
            </a:r>
            <a:r>
              <a:rPr sz="2000" spc="-150" dirty="0">
                <a:latin typeface="Trebuchet MS"/>
                <a:cs typeface="Trebuchet MS"/>
              </a:rPr>
              <a:t> </a:t>
            </a:r>
            <a:r>
              <a:rPr sz="2000" spc="-30" dirty="0">
                <a:latin typeface="Trebuchet MS"/>
                <a:cs typeface="Trebuchet MS"/>
              </a:rPr>
              <a:t>δημιουργήσουν</a:t>
            </a:r>
            <a:r>
              <a:rPr sz="2000" spc="-200" dirty="0">
                <a:latin typeface="Trebuchet MS"/>
                <a:cs typeface="Trebuchet MS"/>
              </a:rPr>
              <a:t> </a:t>
            </a:r>
            <a:r>
              <a:rPr sz="2000" spc="-60" dirty="0">
                <a:latin typeface="Trebuchet MS"/>
                <a:cs typeface="Trebuchet MS"/>
              </a:rPr>
              <a:t>την</a:t>
            </a:r>
            <a:r>
              <a:rPr sz="2000" spc="-160" dirty="0">
                <a:latin typeface="Trebuchet MS"/>
                <a:cs typeface="Trebuchet MS"/>
              </a:rPr>
              <a:t> </a:t>
            </a:r>
            <a:r>
              <a:rPr sz="2000" spc="-40" dirty="0">
                <a:latin typeface="Trebuchet MS"/>
                <a:cs typeface="Trebuchet MS"/>
              </a:rPr>
              <a:t>τύχη</a:t>
            </a:r>
            <a:r>
              <a:rPr sz="2000" spc="-150" dirty="0">
                <a:latin typeface="Trebuchet MS"/>
                <a:cs typeface="Trebuchet MS"/>
              </a:rPr>
              <a:t> </a:t>
            </a:r>
            <a:r>
              <a:rPr sz="2000" spc="-20" dirty="0">
                <a:latin typeface="Trebuchet MS"/>
                <a:cs typeface="Trebuchet MS"/>
              </a:rPr>
              <a:t>τους</a:t>
            </a:r>
            <a:endParaRPr sz="2000" dirty="0">
              <a:latin typeface="Trebuchet MS"/>
              <a:cs typeface="Trebuchet MS"/>
            </a:endParaRPr>
          </a:p>
          <a:p>
            <a:pPr marL="241300" marR="35560" indent="-228600">
              <a:lnSpc>
                <a:spcPts val="2160"/>
              </a:lnSpc>
              <a:spcBef>
                <a:spcPts val="1025"/>
              </a:spcBef>
              <a:buFont typeface="Arial MT"/>
              <a:buChar char="•"/>
              <a:tabLst>
                <a:tab pos="241300" algn="l"/>
              </a:tabLst>
            </a:pPr>
            <a:r>
              <a:rPr sz="2000" dirty="0">
                <a:latin typeface="Trebuchet MS"/>
                <a:cs typeface="Trebuchet MS"/>
              </a:rPr>
              <a:t>Να</a:t>
            </a:r>
            <a:r>
              <a:rPr sz="2000" spc="-140" dirty="0">
                <a:latin typeface="Trebuchet MS"/>
                <a:cs typeface="Trebuchet MS"/>
              </a:rPr>
              <a:t> </a:t>
            </a:r>
            <a:r>
              <a:rPr sz="2000" spc="-20" dirty="0" err="1">
                <a:latin typeface="Trebuchet MS"/>
                <a:cs typeface="Trebuchet MS"/>
              </a:rPr>
              <a:t>χρησιμο</a:t>
            </a:r>
            <a:r>
              <a:rPr sz="2000" spc="-20" dirty="0">
                <a:latin typeface="Trebuchet MS"/>
                <a:cs typeface="Trebuchet MS"/>
              </a:rPr>
              <a:t>ποιούν</a:t>
            </a:r>
            <a:r>
              <a:rPr sz="2000" spc="-185" dirty="0">
                <a:latin typeface="Trebuchet MS"/>
                <a:cs typeface="Trebuchet MS"/>
              </a:rPr>
              <a:t> </a:t>
            </a:r>
            <a:r>
              <a:rPr sz="2000" spc="-25" dirty="0">
                <a:latin typeface="Trebuchet MS"/>
                <a:cs typeface="Trebuchet MS"/>
              </a:rPr>
              <a:t>δεξιότητες</a:t>
            </a:r>
            <a:r>
              <a:rPr sz="2000" spc="-185" dirty="0">
                <a:latin typeface="Trebuchet MS"/>
                <a:cs typeface="Trebuchet MS"/>
              </a:rPr>
              <a:t> </a:t>
            </a:r>
            <a:r>
              <a:rPr sz="2000" spc="-25" dirty="0">
                <a:latin typeface="Trebuchet MS"/>
                <a:cs typeface="Trebuchet MS"/>
              </a:rPr>
              <a:t>τους</a:t>
            </a:r>
            <a:r>
              <a:rPr sz="2000" spc="-150" dirty="0">
                <a:latin typeface="Trebuchet MS"/>
                <a:cs typeface="Trebuchet MS"/>
              </a:rPr>
              <a:t> </a:t>
            </a:r>
            <a:r>
              <a:rPr sz="2000" spc="-25" dirty="0">
                <a:latin typeface="Trebuchet MS"/>
                <a:cs typeface="Trebuchet MS"/>
              </a:rPr>
              <a:t>και </a:t>
            </a:r>
            <a:r>
              <a:rPr sz="2000" spc="-75" dirty="0">
                <a:latin typeface="Trebuchet MS"/>
                <a:cs typeface="Trebuchet MS"/>
              </a:rPr>
              <a:t>να</a:t>
            </a:r>
            <a:r>
              <a:rPr sz="2000" spc="-185" dirty="0">
                <a:latin typeface="Trebuchet MS"/>
                <a:cs typeface="Trebuchet MS"/>
              </a:rPr>
              <a:t> </a:t>
            </a:r>
            <a:r>
              <a:rPr sz="2000" spc="-30" dirty="0">
                <a:latin typeface="Trebuchet MS"/>
                <a:cs typeface="Trebuchet MS"/>
              </a:rPr>
              <a:t>μην</a:t>
            </a:r>
            <a:r>
              <a:rPr sz="2000" spc="-170" dirty="0">
                <a:latin typeface="Trebuchet MS"/>
                <a:cs typeface="Trebuchet MS"/>
              </a:rPr>
              <a:t> </a:t>
            </a:r>
            <a:r>
              <a:rPr sz="2000" spc="-20" dirty="0">
                <a:latin typeface="Trebuchet MS"/>
                <a:cs typeface="Trebuchet MS"/>
              </a:rPr>
              <a:t>σταματήσουν</a:t>
            </a:r>
            <a:r>
              <a:rPr sz="2000" spc="-204" dirty="0">
                <a:latin typeface="Trebuchet MS"/>
                <a:cs typeface="Trebuchet MS"/>
              </a:rPr>
              <a:t> </a:t>
            </a:r>
            <a:r>
              <a:rPr sz="2000" spc="-75" dirty="0">
                <a:latin typeface="Trebuchet MS"/>
                <a:cs typeface="Trebuchet MS"/>
              </a:rPr>
              <a:t>να</a:t>
            </a:r>
            <a:r>
              <a:rPr sz="2000" spc="-185" dirty="0">
                <a:latin typeface="Trebuchet MS"/>
                <a:cs typeface="Trebuchet MS"/>
              </a:rPr>
              <a:t> </a:t>
            </a:r>
            <a:r>
              <a:rPr sz="2000" spc="-10" dirty="0">
                <a:latin typeface="Trebuchet MS"/>
                <a:cs typeface="Trebuchet MS"/>
              </a:rPr>
              <a:t>μαθαίνουν</a:t>
            </a:r>
            <a:endParaRPr sz="2000" dirty="0">
              <a:latin typeface="Trebuchet MS"/>
              <a:cs typeface="Trebuchet MS"/>
            </a:endParaRPr>
          </a:p>
          <a:p>
            <a:pPr marL="240665" indent="-227965">
              <a:lnSpc>
                <a:spcPct val="100000"/>
              </a:lnSpc>
              <a:spcBef>
                <a:spcPts val="740"/>
              </a:spcBef>
              <a:buFont typeface="Arial MT"/>
              <a:buChar char="•"/>
              <a:tabLst>
                <a:tab pos="240665" algn="l"/>
              </a:tabLst>
            </a:pPr>
            <a:r>
              <a:rPr sz="2000" dirty="0">
                <a:latin typeface="Trebuchet MS"/>
                <a:cs typeface="Trebuchet MS"/>
              </a:rPr>
              <a:t>Να</a:t>
            </a:r>
            <a:r>
              <a:rPr sz="2000" spc="-160" dirty="0">
                <a:latin typeface="Trebuchet MS"/>
                <a:cs typeface="Trebuchet MS"/>
              </a:rPr>
              <a:t> </a:t>
            </a:r>
            <a:r>
              <a:rPr sz="2000" spc="-40" dirty="0">
                <a:latin typeface="Trebuchet MS"/>
                <a:cs typeface="Trebuchet MS"/>
              </a:rPr>
              <a:t>κατανοήσουν</a:t>
            </a:r>
            <a:r>
              <a:rPr sz="2000" spc="-200" dirty="0">
                <a:latin typeface="Trebuchet MS"/>
                <a:cs typeface="Trebuchet MS"/>
              </a:rPr>
              <a:t> </a:t>
            </a:r>
            <a:r>
              <a:rPr sz="2000" spc="-10" dirty="0">
                <a:latin typeface="Trebuchet MS"/>
                <a:cs typeface="Trebuchet MS"/>
              </a:rPr>
              <a:t>πως</a:t>
            </a:r>
            <a:r>
              <a:rPr sz="2000" spc="-175" dirty="0">
                <a:latin typeface="Trebuchet MS"/>
                <a:cs typeface="Trebuchet MS"/>
              </a:rPr>
              <a:t> </a:t>
            </a:r>
            <a:r>
              <a:rPr sz="2000" dirty="0">
                <a:latin typeface="Trebuchet MS"/>
                <a:cs typeface="Trebuchet MS"/>
              </a:rPr>
              <a:t>η</a:t>
            </a:r>
            <a:r>
              <a:rPr sz="2000" spc="-155" dirty="0">
                <a:latin typeface="Trebuchet MS"/>
                <a:cs typeface="Trebuchet MS"/>
              </a:rPr>
              <a:t> </a:t>
            </a:r>
            <a:r>
              <a:rPr sz="2000" spc="-35" dirty="0">
                <a:latin typeface="Trebuchet MS"/>
                <a:cs typeface="Trebuchet MS"/>
              </a:rPr>
              <a:t>αποτυχία</a:t>
            </a:r>
            <a:r>
              <a:rPr sz="2000" spc="-180" dirty="0">
                <a:latin typeface="Trebuchet MS"/>
                <a:cs typeface="Trebuchet MS"/>
              </a:rPr>
              <a:t> </a:t>
            </a:r>
            <a:r>
              <a:rPr sz="2000" spc="-35" dirty="0">
                <a:latin typeface="Trebuchet MS"/>
                <a:cs typeface="Trebuchet MS"/>
              </a:rPr>
              <a:t>είναι</a:t>
            </a:r>
            <a:r>
              <a:rPr sz="2000" spc="-180" dirty="0">
                <a:latin typeface="Trebuchet MS"/>
                <a:cs typeface="Trebuchet MS"/>
              </a:rPr>
              <a:t> </a:t>
            </a:r>
            <a:r>
              <a:rPr sz="2000" spc="-65" dirty="0">
                <a:latin typeface="Trebuchet MS"/>
                <a:cs typeface="Trebuchet MS"/>
              </a:rPr>
              <a:t>κάτι</a:t>
            </a:r>
            <a:r>
              <a:rPr sz="2000" spc="-150" dirty="0">
                <a:latin typeface="Trebuchet MS"/>
                <a:cs typeface="Trebuchet MS"/>
              </a:rPr>
              <a:t> </a:t>
            </a:r>
            <a:r>
              <a:rPr sz="2000" spc="-10" dirty="0">
                <a:latin typeface="Trebuchet MS"/>
                <a:cs typeface="Trebuchet MS"/>
              </a:rPr>
              <a:t>φυσιολογικό</a:t>
            </a:r>
            <a:endParaRPr sz="2000" dirty="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4001" y="1396949"/>
            <a:ext cx="3400425" cy="2338705"/>
          </a:xfrm>
          <a:prstGeom prst="rect">
            <a:avLst/>
          </a:prstGeom>
        </p:spPr>
        <p:txBody>
          <a:bodyPr vert="horz" wrap="square" lIns="0" tIns="13335" rIns="0" bIns="0" rtlCol="0">
            <a:spAutoFit/>
          </a:bodyPr>
          <a:lstStyle/>
          <a:p>
            <a:pPr marL="12700" algn="just">
              <a:lnSpc>
                <a:spcPts val="4675"/>
              </a:lnSpc>
              <a:spcBef>
                <a:spcPts val="105"/>
              </a:spcBef>
            </a:pPr>
            <a:r>
              <a:rPr sz="4100" spc="-135" dirty="0">
                <a:latin typeface="Trebuchet MS"/>
                <a:cs typeface="Trebuchet MS"/>
              </a:rPr>
              <a:t>Βοήθεια</a:t>
            </a:r>
            <a:r>
              <a:rPr sz="4100" spc="-400" dirty="0">
                <a:latin typeface="Trebuchet MS"/>
                <a:cs typeface="Trebuchet MS"/>
              </a:rPr>
              <a:t> </a:t>
            </a:r>
            <a:r>
              <a:rPr sz="4100" spc="-25" dirty="0">
                <a:latin typeface="Trebuchet MS"/>
                <a:cs typeface="Trebuchet MS"/>
              </a:rPr>
              <a:t>που</a:t>
            </a:r>
            <a:endParaRPr sz="4100">
              <a:latin typeface="Trebuchet MS"/>
              <a:cs typeface="Trebuchet MS"/>
            </a:endParaRPr>
          </a:p>
          <a:p>
            <a:pPr marL="12700" marR="5080" algn="just">
              <a:lnSpc>
                <a:spcPts val="4430"/>
              </a:lnSpc>
              <a:spcBef>
                <a:spcPts val="310"/>
              </a:spcBef>
            </a:pPr>
            <a:r>
              <a:rPr sz="4100" spc="-195" dirty="0">
                <a:latin typeface="Trebuchet MS"/>
                <a:cs typeface="Trebuchet MS"/>
              </a:rPr>
              <a:t>προσφέρει</a:t>
            </a:r>
            <a:r>
              <a:rPr sz="4100" spc="-80" dirty="0">
                <a:latin typeface="Trebuchet MS"/>
                <a:cs typeface="Trebuchet MS"/>
              </a:rPr>
              <a:t> </a:t>
            </a:r>
            <a:r>
              <a:rPr sz="4100" spc="-175" dirty="0">
                <a:latin typeface="Trebuchet MS"/>
                <a:cs typeface="Trebuchet MS"/>
              </a:rPr>
              <a:t>ένας </a:t>
            </a:r>
            <a:r>
              <a:rPr sz="4100" spc="-200" dirty="0">
                <a:latin typeface="Trebuchet MS"/>
                <a:cs typeface="Trebuchet MS"/>
              </a:rPr>
              <a:t>επαγγελματικός </a:t>
            </a:r>
            <a:r>
              <a:rPr sz="4100" spc="-90" dirty="0">
                <a:latin typeface="Trebuchet MS"/>
                <a:cs typeface="Trebuchet MS"/>
              </a:rPr>
              <a:t>σύμβουλος</a:t>
            </a:r>
            <a:endParaRPr sz="4100">
              <a:latin typeface="Trebuchet MS"/>
              <a:cs typeface="Trebuchet MS"/>
            </a:endParaRPr>
          </a:p>
        </p:txBody>
      </p:sp>
      <p:grpSp>
        <p:nvGrpSpPr>
          <p:cNvPr id="3" name="object 3"/>
          <p:cNvGrpSpPr/>
          <p:nvPr/>
        </p:nvGrpSpPr>
        <p:grpSpPr>
          <a:xfrm>
            <a:off x="423951" y="573011"/>
            <a:ext cx="11768455" cy="5957570"/>
            <a:chOff x="423951" y="573011"/>
            <a:chExt cx="11768455" cy="5957570"/>
          </a:xfrm>
        </p:grpSpPr>
        <p:sp>
          <p:nvSpPr>
            <p:cNvPr id="4" name="object 4"/>
            <p:cNvSpPr/>
            <p:nvPr/>
          </p:nvSpPr>
          <p:spPr>
            <a:xfrm>
              <a:off x="423951" y="4415281"/>
              <a:ext cx="11768455" cy="2087880"/>
            </a:xfrm>
            <a:custGeom>
              <a:avLst/>
              <a:gdLst/>
              <a:ahLst/>
              <a:cxnLst/>
              <a:rect l="l" t="t" r="r" b="b"/>
              <a:pathLst>
                <a:path w="11768455" h="2087879">
                  <a:moveTo>
                    <a:pt x="11768074" y="0"/>
                  </a:moveTo>
                  <a:lnTo>
                    <a:pt x="0" y="0"/>
                  </a:lnTo>
                  <a:lnTo>
                    <a:pt x="0" y="2087752"/>
                  </a:lnTo>
                  <a:lnTo>
                    <a:pt x="11768074" y="2087752"/>
                  </a:lnTo>
                  <a:lnTo>
                    <a:pt x="11768074" y="0"/>
                  </a:lnTo>
                  <a:close/>
                </a:path>
              </a:pathLst>
            </a:custGeom>
            <a:solidFill>
              <a:srgbClr val="0E9ED4"/>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11"/>
              <a:ext cx="6778752" cy="5957316"/>
            </a:xfrm>
            <a:prstGeom prst="rect">
              <a:avLst/>
            </a:prstGeom>
          </p:spPr>
        </p:pic>
        <p:sp>
          <p:nvSpPr>
            <p:cNvPr id="6" name="object 6"/>
            <p:cNvSpPr/>
            <p:nvPr/>
          </p:nvSpPr>
          <p:spPr>
            <a:xfrm>
              <a:off x="5133720" y="587806"/>
              <a:ext cx="6505575" cy="5682615"/>
            </a:xfrm>
            <a:custGeom>
              <a:avLst/>
              <a:gdLst/>
              <a:ahLst/>
              <a:cxnLst/>
              <a:rect l="l" t="t" r="r" b="b"/>
              <a:pathLst>
                <a:path w="6505575" h="5682615">
                  <a:moveTo>
                    <a:pt x="6505321" y="0"/>
                  </a:moveTo>
                  <a:lnTo>
                    <a:pt x="0" y="0"/>
                  </a:lnTo>
                  <a:lnTo>
                    <a:pt x="0" y="5682361"/>
                  </a:lnTo>
                  <a:lnTo>
                    <a:pt x="6505321" y="5682361"/>
                  </a:lnTo>
                  <a:lnTo>
                    <a:pt x="6505321" y="0"/>
                  </a:lnTo>
                  <a:close/>
                </a:path>
              </a:pathLst>
            </a:custGeom>
            <a:solidFill>
              <a:srgbClr val="FFFFFF"/>
            </a:solidFill>
          </p:spPr>
          <p:txBody>
            <a:bodyPr wrap="square" lIns="0" tIns="0" rIns="0" bIns="0" rtlCol="0"/>
            <a:lstStyle/>
            <a:p>
              <a:endParaRPr/>
            </a:p>
          </p:txBody>
        </p:sp>
      </p:grpSp>
      <p:sp>
        <p:nvSpPr>
          <p:cNvPr id="7" name="object 7"/>
          <p:cNvSpPr/>
          <p:nvPr/>
        </p:nvSpPr>
        <p:spPr>
          <a:xfrm>
            <a:off x="120764" y="4415282"/>
            <a:ext cx="177800" cy="2087880"/>
          </a:xfrm>
          <a:custGeom>
            <a:avLst/>
            <a:gdLst/>
            <a:ahLst/>
            <a:cxnLst/>
            <a:rect l="l" t="t" r="r" b="b"/>
            <a:pathLst>
              <a:path w="177800" h="2087879">
                <a:moveTo>
                  <a:pt x="0" y="2087753"/>
                </a:moveTo>
                <a:lnTo>
                  <a:pt x="177800" y="2087753"/>
                </a:lnTo>
                <a:lnTo>
                  <a:pt x="177800" y="0"/>
                </a:lnTo>
                <a:lnTo>
                  <a:pt x="0" y="0"/>
                </a:lnTo>
                <a:lnTo>
                  <a:pt x="0" y="2087753"/>
                </a:lnTo>
                <a:close/>
              </a:path>
            </a:pathLst>
          </a:custGeom>
          <a:solidFill>
            <a:srgbClr val="0E9ED4"/>
          </a:solidFill>
        </p:spPr>
        <p:txBody>
          <a:bodyPr wrap="square" lIns="0" tIns="0" rIns="0" bIns="0" rtlCol="0"/>
          <a:lstStyle/>
          <a:p>
            <a:endParaRPr/>
          </a:p>
        </p:txBody>
      </p:sp>
      <p:sp>
        <p:nvSpPr>
          <p:cNvPr id="8" name="object 8"/>
          <p:cNvSpPr txBox="1"/>
          <p:nvPr/>
        </p:nvSpPr>
        <p:spPr>
          <a:xfrm>
            <a:off x="5422772" y="458469"/>
            <a:ext cx="3972560" cy="360680"/>
          </a:xfrm>
          <a:prstGeom prst="rect">
            <a:avLst/>
          </a:prstGeom>
        </p:spPr>
        <p:txBody>
          <a:bodyPr vert="horz" wrap="square" lIns="0" tIns="12065" rIns="0" bIns="0" rtlCol="0">
            <a:spAutoFit/>
          </a:bodyPr>
          <a:lstStyle/>
          <a:p>
            <a:pPr marL="12700">
              <a:lnSpc>
                <a:spcPct val="100000"/>
              </a:lnSpc>
              <a:spcBef>
                <a:spcPts val="95"/>
              </a:spcBef>
            </a:pPr>
            <a:r>
              <a:rPr sz="2200" b="1" spc="-35" dirty="0">
                <a:latin typeface="Trebuchet MS"/>
                <a:cs typeface="Trebuchet MS"/>
              </a:rPr>
              <a:t>Αυτογνωσία</a:t>
            </a:r>
            <a:r>
              <a:rPr sz="2200" b="1" spc="-130" dirty="0">
                <a:latin typeface="Trebuchet MS"/>
                <a:cs typeface="Trebuchet MS"/>
              </a:rPr>
              <a:t> </a:t>
            </a:r>
            <a:r>
              <a:rPr sz="2200" b="1" spc="-45" dirty="0">
                <a:latin typeface="Trebuchet MS"/>
                <a:cs typeface="Trebuchet MS"/>
              </a:rPr>
              <a:t>και</a:t>
            </a:r>
            <a:r>
              <a:rPr sz="2200" b="1" spc="-150" dirty="0">
                <a:latin typeface="Trebuchet MS"/>
                <a:cs typeface="Trebuchet MS"/>
              </a:rPr>
              <a:t> </a:t>
            </a:r>
            <a:r>
              <a:rPr sz="2200" b="1" spc="-35" dirty="0">
                <a:latin typeface="Trebuchet MS"/>
                <a:cs typeface="Trebuchet MS"/>
              </a:rPr>
              <a:t>επαγγελματική</a:t>
            </a:r>
            <a:endParaRPr sz="2200">
              <a:latin typeface="Trebuchet MS"/>
              <a:cs typeface="Trebuchet MS"/>
            </a:endParaRPr>
          </a:p>
        </p:txBody>
      </p:sp>
      <p:sp>
        <p:nvSpPr>
          <p:cNvPr id="9" name="object 9"/>
          <p:cNvSpPr txBox="1"/>
          <p:nvPr/>
        </p:nvSpPr>
        <p:spPr>
          <a:xfrm>
            <a:off x="5422772" y="666648"/>
            <a:ext cx="4335145" cy="3757295"/>
          </a:xfrm>
          <a:prstGeom prst="rect">
            <a:avLst/>
          </a:prstGeom>
        </p:spPr>
        <p:txBody>
          <a:bodyPr vert="horz" wrap="square" lIns="0" tIns="105410" rIns="0" bIns="0" rtlCol="0">
            <a:spAutoFit/>
          </a:bodyPr>
          <a:lstStyle/>
          <a:p>
            <a:pPr marL="12700">
              <a:lnSpc>
                <a:spcPct val="100000"/>
              </a:lnSpc>
              <a:spcBef>
                <a:spcPts val="830"/>
              </a:spcBef>
            </a:pPr>
            <a:r>
              <a:rPr sz="2200" b="1" spc="-10" dirty="0">
                <a:latin typeface="Trebuchet MS"/>
                <a:cs typeface="Trebuchet MS"/>
              </a:rPr>
              <a:t>σταδιοδρομία</a:t>
            </a:r>
            <a:endParaRPr sz="2200">
              <a:latin typeface="Trebuchet MS"/>
              <a:cs typeface="Trebuchet MS"/>
            </a:endParaRPr>
          </a:p>
          <a:p>
            <a:pPr marL="240665" indent="-227965">
              <a:lnSpc>
                <a:spcPct val="100000"/>
              </a:lnSpc>
              <a:spcBef>
                <a:spcPts val="735"/>
              </a:spcBef>
              <a:buFont typeface="Arial MT"/>
              <a:buChar char="•"/>
              <a:tabLst>
                <a:tab pos="240665" algn="l"/>
              </a:tabLst>
            </a:pPr>
            <a:r>
              <a:rPr sz="2200" spc="-60" dirty="0">
                <a:latin typeface="Trebuchet MS"/>
                <a:cs typeface="Trebuchet MS"/>
              </a:rPr>
              <a:t>Γνώση</a:t>
            </a:r>
            <a:r>
              <a:rPr sz="2200" spc="-170" dirty="0">
                <a:latin typeface="Trebuchet MS"/>
                <a:cs typeface="Trebuchet MS"/>
              </a:rPr>
              <a:t> </a:t>
            </a:r>
            <a:r>
              <a:rPr sz="2200" spc="-20" dirty="0">
                <a:latin typeface="Trebuchet MS"/>
                <a:cs typeface="Trebuchet MS"/>
              </a:rPr>
              <a:t>του</a:t>
            </a:r>
            <a:r>
              <a:rPr sz="2200" spc="-185" dirty="0">
                <a:latin typeface="Trebuchet MS"/>
                <a:cs typeface="Trebuchet MS"/>
              </a:rPr>
              <a:t> </a:t>
            </a:r>
            <a:r>
              <a:rPr sz="2200" spc="-10" dirty="0">
                <a:latin typeface="Trebuchet MS"/>
                <a:cs typeface="Trebuchet MS"/>
              </a:rPr>
              <a:t>εαυτού</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50" dirty="0">
                <a:latin typeface="Trebuchet MS"/>
                <a:cs typeface="Trebuchet MS"/>
              </a:rPr>
              <a:t>Γνώση</a:t>
            </a:r>
            <a:r>
              <a:rPr sz="2200" spc="-170" dirty="0">
                <a:latin typeface="Trebuchet MS"/>
                <a:cs typeface="Trebuchet MS"/>
              </a:rPr>
              <a:t> </a:t>
            </a:r>
            <a:r>
              <a:rPr sz="2200" spc="-35" dirty="0">
                <a:latin typeface="Trebuchet MS"/>
                <a:cs typeface="Trebuchet MS"/>
              </a:rPr>
              <a:t>των</a:t>
            </a:r>
            <a:r>
              <a:rPr sz="2200" spc="-165" dirty="0">
                <a:latin typeface="Trebuchet MS"/>
                <a:cs typeface="Trebuchet MS"/>
              </a:rPr>
              <a:t> </a:t>
            </a:r>
            <a:r>
              <a:rPr sz="2200" spc="-35" dirty="0">
                <a:latin typeface="Trebuchet MS"/>
                <a:cs typeface="Trebuchet MS"/>
              </a:rPr>
              <a:t>προσόντων</a:t>
            </a:r>
            <a:r>
              <a:rPr sz="2200" spc="-155" dirty="0">
                <a:latin typeface="Trebuchet MS"/>
                <a:cs typeface="Trebuchet MS"/>
              </a:rPr>
              <a:t> </a:t>
            </a:r>
            <a:r>
              <a:rPr sz="2200" spc="-25" dirty="0">
                <a:latin typeface="Trebuchet MS"/>
                <a:cs typeface="Trebuchet MS"/>
              </a:rPr>
              <a:t>του</a:t>
            </a:r>
            <a:endParaRPr sz="2200">
              <a:latin typeface="Trebuchet MS"/>
              <a:cs typeface="Trebuchet MS"/>
            </a:endParaRPr>
          </a:p>
          <a:p>
            <a:pPr marL="240665" indent="-227965">
              <a:lnSpc>
                <a:spcPct val="100000"/>
              </a:lnSpc>
              <a:spcBef>
                <a:spcPts val="745"/>
              </a:spcBef>
              <a:buFont typeface="Arial MT"/>
              <a:buChar char="•"/>
              <a:tabLst>
                <a:tab pos="240665" algn="l"/>
              </a:tabLst>
            </a:pPr>
            <a:r>
              <a:rPr sz="2200" spc="-35" dirty="0">
                <a:latin typeface="Trebuchet MS"/>
                <a:cs typeface="Trebuchet MS"/>
              </a:rPr>
              <a:t>Αξιοποίηση</a:t>
            </a:r>
            <a:r>
              <a:rPr sz="2200" spc="-160" dirty="0">
                <a:latin typeface="Trebuchet MS"/>
                <a:cs typeface="Trebuchet MS"/>
              </a:rPr>
              <a:t> </a:t>
            </a:r>
            <a:r>
              <a:rPr sz="2200" spc="-20" dirty="0">
                <a:latin typeface="Trebuchet MS"/>
                <a:cs typeface="Trebuchet MS"/>
              </a:rPr>
              <a:t>του</a:t>
            </a:r>
            <a:r>
              <a:rPr sz="2200" spc="-170" dirty="0">
                <a:latin typeface="Trebuchet MS"/>
                <a:cs typeface="Trebuchet MS"/>
              </a:rPr>
              <a:t> </a:t>
            </a:r>
            <a:r>
              <a:rPr sz="2200" spc="-40" dirty="0">
                <a:latin typeface="Trebuchet MS"/>
                <a:cs typeface="Trebuchet MS"/>
              </a:rPr>
              <a:t>δυναμικού</a:t>
            </a:r>
            <a:r>
              <a:rPr sz="2200" spc="-165" dirty="0">
                <a:latin typeface="Trebuchet MS"/>
                <a:cs typeface="Trebuchet MS"/>
              </a:rPr>
              <a:t> </a:t>
            </a:r>
            <a:r>
              <a:rPr sz="2200" spc="-25" dirty="0">
                <a:latin typeface="Trebuchet MS"/>
                <a:cs typeface="Trebuchet MS"/>
              </a:rPr>
              <a:t>του</a:t>
            </a:r>
            <a:endParaRPr sz="2200">
              <a:latin typeface="Trebuchet MS"/>
              <a:cs typeface="Trebuchet MS"/>
            </a:endParaRPr>
          </a:p>
          <a:p>
            <a:pPr marL="241300" marR="5080" indent="-228600">
              <a:lnSpc>
                <a:spcPts val="2380"/>
              </a:lnSpc>
              <a:spcBef>
                <a:spcPts val="1030"/>
              </a:spcBef>
              <a:buFont typeface="Arial MT"/>
              <a:buChar char="•"/>
              <a:tabLst>
                <a:tab pos="241300" algn="l"/>
              </a:tabLst>
            </a:pPr>
            <a:r>
              <a:rPr sz="2200" spc="-10" dirty="0">
                <a:latin typeface="Trebuchet MS"/>
                <a:cs typeface="Trebuchet MS"/>
              </a:rPr>
              <a:t>Διερεύνηση</a:t>
            </a:r>
            <a:r>
              <a:rPr sz="2200" spc="-150" dirty="0">
                <a:latin typeface="Trebuchet MS"/>
                <a:cs typeface="Trebuchet MS"/>
              </a:rPr>
              <a:t> </a:t>
            </a:r>
            <a:r>
              <a:rPr sz="2200" spc="-35" dirty="0">
                <a:latin typeface="Trebuchet MS"/>
                <a:cs typeface="Trebuchet MS"/>
              </a:rPr>
              <a:t>των</a:t>
            </a:r>
            <a:r>
              <a:rPr sz="2200" spc="-135" dirty="0">
                <a:latin typeface="Trebuchet MS"/>
                <a:cs typeface="Trebuchet MS"/>
              </a:rPr>
              <a:t> </a:t>
            </a:r>
            <a:r>
              <a:rPr sz="2200" spc="-90" dirty="0">
                <a:latin typeface="Trebuchet MS"/>
                <a:cs typeface="Trebuchet MS"/>
              </a:rPr>
              <a:t>εναλλακτικών</a:t>
            </a:r>
            <a:r>
              <a:rPr sz="2200" spc="-105" dirty="0">
                <a:latin typeface="Trebuchet MS"/>
                <a:cs typeface="Trebuchet MS"/>
              </a:rPr>
              <a:t> </a:t>
            </a:r>
            <a:r>
              <a:rPr sz="2200" spc="-25" dirty="0">
                <a:latin typeface="Trebuchet MS"/>
                <a:cs typeface="Trebuchet MS"/>
              </a:rPr>
              <a:t>και </a:t>
            </a:r>
            <a:r>
              <a:rPr sz="2200" spc="-75" dirty="0">
                <a:latin typeface="Trebuchet MS"/>
                <a:cs typeface="Trebuchet MS"/>
              </a:rPr>
              <a:t>επαγγελματικών</a:t>
            </a:r>
            <a:r>
              <a:rPr sz="2200" spc="-55" dirty="0">
                <a:latin typeface="Trebuchet MS"/>
                <a:cs typeface="Trebuchet MS"/>
              </a:rPr>
              <a:t> </a:t>
            </a:r>
            <a:r>
              <a:rPr sz="2200" spc="-10" dirty="0">
                <a:latin typeface="Trebuchet MS"/>
                <a:cs typeface="Trebuchet MS"/>
              </a:rPr>
              <a:t>επιλογών</a:t>
            </a:r>
            <a:endParaRPr sz="2200">
              <a:latin typeface="Trebuchet MS"/>
              <a:cs typeface="Trebuchet MS"/>
            </a:endParaRPr>
          </a:p>
          <a:p>
            <a:pPr marL="240665" indent="-227965">
              <a:lnSpc>
                <a:spcPct val="100000"/>
              </a:lnSpc>
              <a:spcBef>
                <a:spcPts val="690"/>
              </a:spcBef>
              <a:buFont typeface="Arial MT"/>
              <a:buChar char="•"/>
              <a:tabLst>
                <a:tab pos="240665" algn="l"/>
              </a:tabLst>
            </a:pPr>
            <a:r>
              <a:rPr sz="2200" spc="-30" dirty="0">
                <a:latin typeface="Trebuchet MS"/>
                <a:cs typeface="Trebuchet MS"/>
              </a:rPr>
              <a:t>Σχεδιασμό</a:t>
            </a:r>
            <a:r>
              <a:rPr sz="2200" spc="-175" dirty="0">
                <a:latin typeface="Trebuchet MS"/>
                <a:cs typeface="Trebuchet MS"/>
              </a:rPr>
              <a:t> </a:t>
            </a:r>
            <a:r>
              <a:rPr sz="2200" spc="-80" dirty="0">
                <a:latin typeface="Trebuchet MS"/>
                <a:cs typeface="Trebuchet MS"/>
              </a:rPr>
              <a:t>και</a:t>
            </a:r>
            <a:r>
              <a:rPr sz="2200" spc="-165" dirty="0">
                <a:latin typeface="Trebuchet MS"/>
                <a:cs typeface="Trebuchet MS"/>
              </a:rPr>
              <a:t> </a:t>
            </a:r>
            <a:r>
              <a:rPr sz="2200" spc="-10" dirty="0">
                <a:latin typeface="Trebuchet MS"/>
                <a:cs typeface="Trebuchet MS"/>
              </a:rPr>
              <a:t>προετοιμασία</a:t>
            </a:r>
            <a:endParaRPr sz="2200">
              <a:latin typeface="Trebuchet MS"/>
              <a:cs typeface="Trebuchet MS"/>
            </a:endParaRPr>
          </a:p>
          <a:p>
            <a:pPr marL="240665" indent="-227965">
              <a:lnSpc>
                <a:spcPct val="100000"/>
              </a:lnSpc>
              <a:spcBef>
                <a:spcPts val="750"/>
              </a:spcBef>
              <a:buFont typeface="Arial MT"/>
              <a:buChar char="•"/>
              <a:tabLst>
                <a:tab pos="240665" algn="l"/>
              </a:tabLst>
            </a:pPr>
            <a:r>
              <a:rPr sz="2200" spc="-10" dirty="0">
                <a:latin typeface="Trebuchet MS"/>
                <a:cs typeface="Trebuchet MS"/>
              </a:rPr>
              <a:t>Στοχοθεσία</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25" dirty="0">
                <a:latin typeface="Trebuchet MS"/>
                <a:cs typeface="Trebuchet MS"/>
              </a:rPr>
              <a:t>Λήψη</a:t>
            </a:r>
            <a:r>
              <a:rPr sz="2200" spc="-170" dirty="0">
                <a:latin typeface="Trebuchet MS"/>
                <a:cs typeface="Trebuchet MS"/>
              </a:rPr>
              <a:t> </a:t>
            </a:r>
            <a:r>
              <a:rPr sz="2200" spc="-25" dirty="0">
                <a:latin typeface="Trebuchet MS"/>
                <a:cs typeface="Trebuchet MS"/>
              </a:rPr>
              <a:t>συνετών</a:t>
            </a:r>
            <a:r>
              <a:rPr sz="2200" spc="-155" dirty="0">
                <a:latin typeface="Trebuchet MS"/>
                <a:cs typeface="Trebuchet MS"/>
              </a:rPr>
              <a:t> </a:t>
            </a:r>
            <a:r>
              <a:rPr sz="2200" spc="-10" dirty="0">
                <a:latin typeface="Trebuchet MS"/>
                <a:cs typeface="Trebuchet MS"/>
              </a:rPr>
              <a:t>αποφάσεων</a:t>
            </a:r>
            <a:endParaRPr sz="2200">
              <a:latin typeface="Trebuchet MS"/>
              <a:cs typeface="Trebuchet MS"/>
            </a:endParaRPr>
          </a:p>
        </p:txBody>
      </p:sp>
      <p:sp>
        <p:nvSpPr>
          <p:cNvPr id="10" name="object 10"/>
          <p:cNvSpPr txBox="1"/>
          <p:nvPr/>
        </p:nvSpPr>
        <p:spPr>
          <a:xfrm>
            <a:off x="5422772" y="4395782"/>
            <a:ext cx="5447030" cy="1489710"/>
          </a:xfrm>
          <a:prstGeom prst="rect">
            <a:avLst/>
          </a:prstGeom>
        </p:spPr>
        <p:txBody>
          <a:bodyPr vert="horz" wrap="square" lIns="0" tIns="107950" rIns="0" bIns="0" rtlCol="0">
            <a:spAutoFit/>
          </a:bodyPr>
          <a:lstStyle/>
          <a:p>
            <a:pPr marL="240665" indent="-227965">
              <a:lnSpc>
                <a:spcPct val="100000"/>
              </a:lnSpc>
              <a:spcBef>
                <a:spcPts val="850"/>
              </a:spcBef>
              <a:buFont typeface="Arial MT"/>
              <a:buChar char="•"/>
              <a:tabLst>
                <a:tab pos="240665" algn="l"/>
              </a:tabLst>
            </a:pPr>
            <a:r>
              <a:rPr sz="2200" spc="-45" dirty="0">
                <a:latin typeface="Trebuchet MS"/>
                <a:cs typeface="Trebuchet MS"/>
              </a:rPr>
              <a:t>Υλοποίηση</a:t>
            </a:r>
            <a:r>
              <a:rPr sz="2200" spc="-175" dirty="0">
                <a:latin typeface="Trebuchet MS"/>
                <a:cs typeface="Trebuchet MS"/>
              </a:rPr>
              <a:t> </a:t>
            </a:r>
            <a:r>
              <a:rPr sz="2200" spc="-35" dirty="0">
                <a:latin typeface="Trebuchet MS"/>
                <a:cs typeface="Trebuchet MS"/>
              </a:rPr>
              <a:t>των</a:t>
            </a:r>
            <a:r>
              <a:rPr sz="2200" spc="-165" dirty="0">
                <a:latin typeface="Trebuchet MS"/>
                <a:cs typeface="Trebuchet MS"/>
              </a:rPr>
              <a:t> </a:t>
            </a:r>
            <a:r>
              <a:rPr sz="2200" spc="-10" dirty="0">
                <a:latin typeface="Trebuchet MS"/>
                <a:cs typeface="Trebuchet MS"/>
              </a:rPr>
              <a:t>στόχων</a:t>
            </a:r>
            <a:endParaRPr sz="2200">
              <a:latin typeface="Trebuchet MS"/>
              <a:cs typeface="Trebuchet MS"/>
            </a:endParaRPr>
          </a:p>
          <a:p>
            <a:pPr marL="241300" marR="5080" indent="-228600">
              <a:lnSpc>
                <a:spcPts val="2380"/>
              </a:lnSpc>
              <a:spcBef>
                <a:spcPts val="1040"/>
              </a:spcBef>
              <a:buFont typeface="Arial MT"/>
              <a:buChar char="•"/>
              <a:tabLst>
                <a:tab pos="241300" algn="l"/>
              </a:tabLst>
            </a:pPr>
            <a:r>
              <a:rPr sz="2200" spc="-25" dirty="0">
                <a:latin typeface="Trebuchet MS"/>
                <a:cs typeface="Trebuchet MS"/>
              </a:rPr>
              <a:t>Ενδυνάμωση</a:t>
            </a:r>
            <a:r>
              <a:rPr sz="2200" spc="-130" dirty="0">
                <a:latin typeface="Trebuchet MS"/>
                <a:cs typeface="Trebuchet MS"/>
              </a:rPr>
              <a:t> </a:t>
            </a:r>
            <a:r>
              <a:rPr sz="2200" spc="-110" dirty="0">
                <a:latin typeface="Trebuchet MS"/>
                <a:cs typeface="Trebuchet MS"/>
              </a:rPr>
              <a:t>για</a:t>
            </a:r>
            <a:r>
              <a:rPr sz="2200" spc="-150" dirty="0">
                <a:latin typeface="Trebuchet MS"/>
                <a:cs typeface="Trebuchet MS"/>
              </a:rPr>
              <a:t> </a:t>
            </a:r>
            <a:r>
              <a:rPr sz="2200" spc="-20" dirty="0">
                <a:latin typeface="Trebuchet MS"/>
                <a:cs typeface="Trebuchet MS"/>
              </a:rPr>
              <a:t>ξεπέρασμα</a:t>
            </a:r>
            <a:r>
              <a:rPr sz="2200" spc="-155" dirty="0">
                <a:latin typeface="Trebuchet MS"/>
                <a:cs typeface="Trebuchet MS"/>
              </a:rPr>
              <a:t> </a:t>
            </a:r>
            <a:r>
              <a:rPr sz="2200" spc="-10" dirty="0">
                <a:latin typeface="Trebuchet MS"/>
                <a:cs typeface="Trebuchet MS"/>
              </a:rPr>
              <a:t>οποιασδήποτε </a:t>
            </a:r>
            <a:r>
              <a:rPr sz="2200" spc="-50" dirty="0">
                <a:latin typeface="Trebuchet MS"/>
                <a:cs typeface="Trebuchet MS"/>
              </a:rPr>
              <a:t>αποτυχίας</a:t>
            </a:r>
            <a:r>
              <a:rPr sz="2200" spc="-175" dirty="0">
                <a:latin typeface="Trebuchet MS"/>
                <a:cs typeface="Trebuchet MS"/>
              </a:rPr>
              <a:t> </a:t>
            </a:r>
            <a:r>
              <a:rPr sz="2200" spc="-20" dirty="0">
                <a:latin typeface="Trebuchet MS"/>
                <a:cs typeface="Trebuchet MS"/>
              </a:rPr>
              <a:t>ή</a:t>
            </a:r>
            <a:r>
              <a:rPr sz="2200" spc="-180" dirty="0">
                <a:latin typeface="Trebuchet MS"/>
                <a:cs typeface="Trebuchet MS"/>
              </a:rPr>
              <a:t> </a:t>
            </a:r>
            <a:r>
              <a:rPr sz="2200" spc="-10" dirty="0">
                <a:latin typeface="Trebuchet MS"/>
                <a:cs typeface="Trebuchet MS"/>
              </a:rPr>
              <a:t>εμποδίων</a:t>
            </a:r>
            <a:r>
              <a:rPr sz="2200" spc="-160" dirty="0">
                <a:latin typeface="Trebuchet MS"/>
                <a:cs typeface="Trebuchet MS"/>
              </a:rPr>
              <a:t> </a:t>
            </a:r>
            <a:r>
              <a:rPr sz="2200" dirty="0">
                <a:latin typeface="Trebuchet MS"/>
                <a:cs typeface="Trebuchet MS"/>
              </a:rPr>
              <a:t>σε</a:t>
            </a:r>
            <a:r>
              <a:rPr sz="2200" spc="-180" dirty="0">
                <a:latin typeface="Trebuchet MS"/>
                <a:cs typeface="Trebuchet MS"/>
              </a:rPr>
              <a:t> </a:t>
            </a:r>
            <a:r>
              <a:rPr sz="2200" spc="-70" dirty="0">
                <a:latin typeface="Trebuchet MS"/>
                <a:cs typeface="Trebuchet MS"/>
              </a:rPr>
              <a:t>όλη</a:t>
            </a:r>
            <a:r>
              <a:rPr sz="2200" spc="-165" dirty="0">
                <a:latin typeface="Trebuchet MS"/>
                <a:cs typeface="Trebuchet MS"/>
              </a:rPr>
              <a:t> </a:t>
            </a:r>
            <a:r>
              <a:rPr sz="2200" spc="-30" dirty="0">
                <a:latin typeface="Trebuchet MS"/>
                <a:cs typeface="Trebuchet MS"/>
              </a:rPr>
              <a:t>αυτή</a:t>
            </a:r>
            <a:r>
              <a:rPr sz="2200" spc="-165" dirty="0">
                <a:latin typeface="Trebuchet MS"/>
                <a:cs typeface="Trebuchet MS"/>
              </a:rPr>
              <a:t> </a:t>
            </a:r>
            <a:r>
              <a:rPr sz="2200" spc="-25" dirty="0">
                <a:latin typeface="Trebuchet MS"/>
                <a:cs typeface="Trebuchet MS"/>
              </a:rPr>
              <a:t>την </a:t>
            </a:r>
            <a:r>
              <a:rPr sz="2200" spc="-10" dirty="0">
                <a:latin typeface="Trebuchet MS"/>
                <a:cs typeface="Trebuchet MS"/>
              </a:rPr>
              <a:t>διαδρομή</a:t>
            </a:r>
            <a:endParaRPr sz="22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2171319"/>
          </a:xfrm>
          <a:prstGeom prst="rect">
            <a:avLst/>
          </a:prstGeom>
        </p:spPr>
      </p:pic>
      <p:sp>
        <p:nvSpPr>
          <p:cNvPr id="3" name="object 3"/>
          <p:cNvSpPr txBox="1">
            <a:spLocks noGrp="1"/>
          </p:cNvSpPr>
          <p:nvPr>
            <p:ph type="title"/>
          </p:nvPr>
        </p:nvSpPr>
        <p:spPr>
          <a:prstGeom prst="rect">
            <a:avLst/>
          </a:prstGeom>
        </p:spPr>
        <p:txBody>
          <a:bodyPr vert="horz" wrap="square" lIns="0" tIns="81280" rIns="0" bIns="0" rtlCol="0">
            <a:spAutoFit/>
          </a:bodyPr>
          <a:lstStyle/>
          <a:p>
            <a:pPr marL="12700" marR="5080">
              <a:lnSpc>
                <a:spcPts val="4320"/>
              </a:lnSpc>
              <a:spcBef>
                <a:spcPts val="640"/>
              </a:spcBef>
            </a:pPr>
            <a:r>
              <a:rPr spc="-160" dirty="0"/>
              <a:t>Διαχείριση</a:t>
            </a:r>
            <a:r>
              <a:rPr spc="-425" dirty="0"/>
              <a:t> </a:t>
            </a:r>
            <a:r>
              <a:rPr spc="-140" dirty="0"/>
              <a:t>συναισθημάτων</a:t>
            </a:r>
            <a:r>
              <a:rPr spc="-20" dirty="0"/>
              <a:t> </a:t>
            </a:r>
            <a:r>
              <a:rPr spc="-204" dirty="0"/>
              <a:t>ή</a:t>
            </a:r>
            <a:r>
              <a:rPr spc="-434" dirty="0"/>
              <a:t> </a:t>
            </a:r>
            <a:r>
              <a:rPr spc="-280" dirty="0"/>
              <a:t>λογική</a:t>
            </a:r>
            <a:r>
              <a:rPr spc="-450" dirty="0"/>
              <a:t> </a:t>
            </a:r>
            <a:r>
              <a:rPr spc="-165" dirty="0"/>
              <a:t>πλευρά </a:t>
            </a:r>
            <a:r>
              <a:rPr spc="-235" dirty="0"/>
              <a:t>λήψης</a:t>
            </a:r>
            <a:r>
              <a:rPr spc="-409" dirty="0"/>
              <a:t> </a:t>
            </a:r>
            <a:r>
              <a:rPr spc="-125" dirty="0"/>
              <a:t>απόφασης;</a:t>
            </a:r>
          </a:p>
        </p:txBody>
      </p:sp>
      <p:grpSp>
        <p:nvGrpSpPr>
          <p:cNvPr id="4" name="object 4"/>
          <p:cNvGrpSpPr/>
          <p:nvPr/>
        </p:nvGrpSpPr>
        <p:grpSpPr>
          <a:xfrm>
            <a:off x="645388" y="2726944"/>
            <a:ext cx="5212080" cy="3477260"/>
            <a:chOff x="645388" y="2726944"/>
            <a:chExt cx="5212080" cy="3477260"/>
          </a:xfrm>
        </p:grpSpPr>
        <p:sp>
          <p:nvSpPr>
            <p:cNvPr id="5" name="object 5"/>
            <p:cNvSpPr/>
            <p:nvPr/>
          </p:nvSpPr>
          <p:spPr>
            <a:xfrm>
              <a:off x="645388" y="2726944"/>
              <a:ext cx="4682490" cy="2973705"/>
            </a:xfrm>
            <a:custGeom>
              <a:avLst/>
              <a:gdLst/>
              <a:ahLst/>
              <a:cxnLst/>
              <a:rect l="l" t="t" r="r" b="b"/>
              <a:pathLst>
                <a:path w="4682490" h="2973704">
                  <a:moveTo>
                    <a:pt x="4384954" y="0"/>
                  </a:moveTo>
                  <a:lnTo>
                    <a:pt x="297319" y="0"/>
                  </a:lnTo>
                  <a:lnTo>
                    <a:pt x="249091" y="3890"/>
                  </a:lnTo>
                  <a:lnTo>
                    <a:pt x="203341" y="15155"/>
                  </a:lnTo>
                  <a:lnTo>
                    <a:pt x="160681" y="33182"/>
                  </a:lnTo>
                  <a:lnTo>
                    <a:pt x="121724" y="57359"/>
                  </a:lnTo>
                  <a:lnTo>
                    <a:pt x="87080" y="87074"/>
                  </a:lnTo>
                  <a:lnTo>
                    <a:pt x="57363" y="121715"/>
                  </a:lnTo>
                  <a:lnTo>
                    <a:pt x="33185" y="160671"/>
                  </a:lnTo>
                  <a:lnTo>
                    <a:pt x="15156" y="203330"/>
                  </a:lnTo>
                  <a:lnTo>
                    <a:pt x="3891" y="249079"/>
                  </a:lnTo>
                  <a:lnTo>
                    <a:pt x="0" y="297306"/>
                  </a:lnTo>
                  <a:lnTo>
                    <a:pt x="0" y="2675890"/>
                  </a:lnTo>
                  <a:lnTo>
                    <a:pt x="3891" y="2724118"/>
                  </a:lnTo>
                  <a:lnTo>
                    <a:pt x="15156" y="2769869"/>
                  </a:lnTo>
                  <a:lnTo>
                    <a:pt x="33185" y="2812530"/>
                  </a:lnTo>
                  <a:lnTo>
                    <a:pt x="57363" y="2851490"/>
                  </a:lnTo>
                  <a:lnTo>
                    <a:pt x="87080" y="2886135"/>
                  </a:lnTo>
                  <a:lnTo>
                    <a:pt x="121724" y="2915854"/>
                  </a:lnTo>
                  <a:lnTo>
                    <a:pt x="160681" y="2940034"/>
                  </a:lnTo>
                  <a:lnTo>
                    <a:pt x="203341" y="2958064"/>
                  </a:lnTo>
                  <a:lnTo>
                    <a:pt x="249091" y="2969330"/>
                  </a:lnTo>
                  <a:lnTo>
                    <a:pt x="297319" y="2973222"/>
                  </a:lnTo>
                  <a:lnTo>
                    <a:pt x="4384954" y="2973222"/>
                  </a:lnTo>
                  <a:lnTo>
                    <a:pt x="4433151" y="2969330"/>
                  </a:lnTo>
                  <a:lnTo>
                    <a:pt x="4478882" y="2958064"/>
                  </a:lnTo>
                  <a:lnTo>
                    <a:pt x="4521533" y="2940034"/>
                  </a:lnTo>
                  <a:lnTo>
                    <a:pt x="4560490" y="2915854"/>
                  </a:lnTo>
                  <a:lnTo>
                    <a:pt x="4595139" y="2886135"/>
                  </a:lnTo>
                  <a:lnTo>
                    <a:pt x="4624865" y="2851490"/>
                  </a:lnTo>
                  <a:lnTo>
                    <a:pt x="4649054" y="2812530"/>
                  </a:lnTo>
                  <a:lnTo>
                    <a:pt x="4667093" y="2769869"/>
                  </a:lnTo>
                  <a:lnTo>
                    <a:pt x="4678367" y="2724118"/>
                  </a:lnTo>
                  <a:lnTo>
                    <a:pt x="4682261" y="2675890"/>
                  </a:lnTo>
                  <a:lnTo>
                    <a:pt x="4682261" y="297306"/>
                  </a:lnTo>
                  <a:lnTo>
                    <a:pt x="4678367" y="249079"/>
                  </a:lnTo>
                  <a:lnTo>
                    <a:pt x="4667093" y="203330"/>
                  </a:lnTo>
                  <a:lnTo>
                    <a:pt x="4649054" y="160671"/>
                  </a:lnTo>
                  <a:lnTo>
                    <a:pt x="4624865" y="121715"/>
                  </a:lnTo>
                  <a:lnTo>
                    <a:pt x="4595139" y="87074"/>
                  </a:lnTo>
                  <a:lnTo>
                    <a:pt x="4560490" y="57359"/>
                  </a:lnTo>
                  <a:lnTo>
                    <a:pt x="4521533" y="33182"/>
                  </a:lnTo>
                  <a:lnTo>
                    <a:pt x="4478882" y="15155"/>
                  </a:lnTo>
                  <a:lnTo>
                    <a:pt x="4433151" y="3890"/>
                  </a:lnTo>
                  <a:lnTo>
                    <a:pt x="4384954" y="0"/>
                  </a:lnTo>
                  <a:close/>
                </a:path>
              </a:pathLst>
            </a:custGeom>
            <a:solidFill>
              <a:srgbClr val="155F82"/>
            </a:solidFill>
          </p:spPr>
          <p:txBody>
            <a:bodyPr wrap="square" lIns="0" tIns="0" rIns="0" bIns="0" rtlCol="0"/>
            <a:lstStyle/>
            <a:p>
              <a:endParaRPr/>
            </a:p>
          </p:txBody>
        </p:sp>
        <p:sp>
          <p:nvSpPr>
            <p:cNvPr id="6" name="object 6"/>
            <p:cNvSpPr/>
            <p:nvPr/>
          </p:nvSpPr>
          <p:spPr>
            <a:xfrm>
              <a:off x="1165631" y="3221227"/>
              <a:ext cx="4682490" cy="2973705"/>
            </a:xfrm>
            <a:custGeom>
              <a:avLst/>
              <a:gdLst/>
              <a:ahLst/>
              <a:cxnLst/>
              <a:rect l="l" t="t" r="r" b="b"/>
              <a:pathLst>
                <a:path w="4682490" h="2973704">
                  <a:moveTo>
                    <a:pt x="4384903" y="0"/>
                  </a:moveTo>
                  <a:lnTo>
                    <a:pt x="297281" y="0"/>
                  </a:lnTo>
                  <a:lnTo>
                    <a:pt x="249054" y="3890"/>
                  </a:lnTo>
                  <a:lnTo>
                    <a:pt x="203307" y="15155"/>
                  </a:lnTo>
                  <a:lnTo>
                    <a:pt x="160651" y="33182"/>
                  </a:lnTo>
                  <a:lnTo>
                    <a:pt x="121699" y="57359"/>
                  </a:lnTo>
                  <a:lnTo>
                    <a:pt x="87061" y="87074"/>
                  </a:lnTo>
                  <a:lnTo>
                    <a:pt x="57350" y="121715"/>
                  </a:lnTo>
                  <a:lnTo>
                    <a:pt x="33176" y="160671"/>
                  </a:lnTo>
                  <a:lnTo>
                    <a:pt x="15153" y="203330"/>
                  </a:lnTo>
                  <a:lnTo>
                    <a:pt x="3890" y="249079"/>
                  </a:lnTo>
                  <a:lnTo>
                    <a:pt x="0" y="297307"/>
                  </a:lnTo>
                  <a:lnTo>
                    <a:pt x="0" y="2675851"/>
                  </a:lnTo>
                  <a:lnTo>
                    <a:pt x="3890" y="2724080"/>
                  </a:lnTo>
                  <a:lnTo>
                    <a:pt x="15153" y="2769830"/>
                  </a:lnTo>
                  <a:lnTo>
                    <a:pt x="33176" y="2812490"/>
                  </a:lnTo>
                  <a:lnTo>
                    <a:pt x="57350" y="2851447"/>
                  </a:lnTo>
                  <a:lnTo>
                    <a:pt x="87061" y="2886090"/>
                  </a:lnTo>
                  <a:lnTo>
                    <a:pt x="121699" y="2915807"/>
                  </a:lnTo>
                  <a:lnTo>
                    <a:pt x="160651" y="2939986"/>
                  </a:lnTo>
                  <a:lnTo>
                    <a:pt x="203307" y="2958014"/>
                  </a:lnTo>
                  <a:lnTo>
                    <a:pt x="249054" y="2969280"/>
                  </a:lnTo>
                  <a:lnTo>
                    <a:pt x="297281" y="2973171"/>
                  </a:lnTo>
                  <a:lnTo>
                    <a:pt x="4384903" y="2973171"/>
                  </a:lnTo>
                  <a:lnTo>
                    <a:pt x="4433131" y="2969280"/>
                  </a:lnTo>
                  <a:lnTo>
                    <a:pt x="4478880" y="2958014"/>
                  </a:lnTo>
                  <a:lnTo>
                    <a:pt x="4521538" y="2939986"/>
                  </a:lnTo>
                  <a:lnTo>
                    <a:pt x="4560494" y="2915807"/>
                  </a:lnTo>
                  <a:lnTo>
                    <a:pt x="4595136" y="2886090"/>
                  </a:lnTo>
                  <a:lnTo>
                    <a:pt x="4624851" y="2851447"/>
                  </a:lnTo>
                  <a:lnTo>
                    <a:pt x="4649028" y="2812490"/>
                  </a:lnTo>
                  <a:lnTo>
                    <a:pt x="4667054" y="2769830"/>
                  </a:lnTo>
                  <a:lnTo>
                    <a:pt x="4678319" y="2724080"/>
                  </a:lnTo>
                  <a:lnTo>
                    <a:pt x="4682210" y="2675851"/>
                  </a:lnTo>
                  <a:lnTo>
                    <a:pt x="4682210" y="297307"/>
                  </a:lnTo>
                  <a:lnTo>
                    <a:pt x="4678319" y="249079"/>
                  </a:lnTo>
                  <a:lnTo>
                    <a:pt x="4667054" y="203330"/>
                  </a:lnTo>
                  <a:lnTo>
                    <a:pt x="4649028" y="160671"/>
                  </a:lnTo>
                  <a:lnTo>
                    <a:pt x="4624851" y="121715"/>
                  </a:lnTo>
                  <a:lnTo>
                    <a:pt x="4595136" y="87074"/>
                  </a:lnTo>
                  <a:lnTo>
                    <a:pt x="4560494" y="57359"/>
                  </a:lnTo>
                  <a:lnTo>
                    <a:pt x="4521538" y="33182"/>
                  </a:lnTo>
                  <a:lnTo>
                    <a:pt x="4478880" y="15155"/>
                  </a:lnTo>
                  <a:lnTo>
                    <a:pt x="4433131" y="3890"/>
                  </a:lnTo>
                  <a:lnTo>
                    <a:pt x="4384903"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165631" y="3221227"/>
              <a:ext cx="4682490" cy="2973705"/>
            </a:xfrm>
            <a:custGeom>
              <a:avLst/>
              <a:gdLst/>
              <a:ahLst/>
              <a:cxnLst/>
              <a:rect l="l" t="t" r="r" b="b"/>
              <a:pathLst>
                <a:path w="4682490" h="2973704">
                  <a:moveTo>
                    <a:pt x="0" y="297307"/>
                  </a:moveTo>
                  <a:lnTo>
                    <a:pt x="3890" y="249079"/>
                  </a:lnTo>
                  <a:lnTo>
                    <a:pt x="15153" y="203330"/>
                  </a:lnTo>
                  <a:lnTo>
                    <a:pt x="33176" y="160671"/>
                  </a:lnTo>
                  <a:lnTo>
                    <a:pt x="57350" y="121715"/>
                  </a:lnTo>
                  <a:lnTo>
                    <a:pt x="87061" y="87074"/>
                  </a:lnTo>
                  <a:lnTo>
                    <a:pt x="121699" y="57359"/>
                  </a:lnTo>
                  <a:lnTo>
                    <a:pt x="160651" y="33182"/>
                  </a:lnTo>
                  <a:lnTo>
                    <a:pt x="203307" y="15155"/>
                  </a:lnTo>
                  <a:lnTo>
                    <a:pt x="249054" y="3890"/>
                  </a:lnTo>
                  <a:lnTo>
                    <a:pt x="297281" y="0"/>
                  </a:lnTo>
                  <a:lnTo>
                    <a:pt x="4384903" y="0"/>
                  </a:lnTo>
                  <a:lnTo>
                    <a:pt x="4433131" y="3890"/>
                  </a:lnTo>
                  <a:lnTo>
                    <a:pt x="4478880" y="15155"/>
                  </a:lnTo>
                  <a:lnTo>
                    <a:pt x="4521538" y="33182"/>
                  </a:lnTo>
                  <a:lnTo>
                    <a:pt x="4560494" y="57359"/>
                  </a:lnTo>
                  <a:lnTo>
                    <a:pt x="4595136" y="87074"/>
                  </a:lnTo>
                  <a:lnTo>
                    <a:pt x="4624851" y="121715"/>
                  </a:lnTo>
                  <a:lnTo>
                    <a:pt x="4649028" y="160671"/>
                  </a:lnTo>
                  <a:lnTo>
                    <a:pt x="4667054" y="203330"/>
                  </a:lnTo>
                  <a:lnTo>
                    <a:pt x="4678319" y="249079"/>
                  </a:lnTo>
                  <a:lnTo>
                    <a:pt x="4682210" y="297307"/>
                  </a:lnTo>
                  <a:lnTo>
                    <a:pt x="4682210" y="2675851"/>
                  </a:lnTo>
                  <a:lnTo>
                    <a:pt x="4678319" y="2724080"/>
                  </a:lnTo>
                  <a:lnTo>
                    <a:pt x="4667054" y="2769830"/>
                  </a:lnTo>
                  <a:lnTo>
                    <a:pt x="4649028" y="2812490"/>
                  </a:lnTo>
                  <a:lnTo>
                    <a:pt x="4624851" y="2851447"/>
                  </a:lnTo>
                  <a:lnTo>
                    <a:pt x="4595136" y="2886090"/>
                  </a:lnTo>
                  <a:lnTo>
                    <a:pt x="4560494" y="2915807"/>
                  </a:lnTo>
                  <a:lnTo>
                    <a:pt x="4521538" y="2939986"/>
                  </a:lnTo>
                  <a:lnTo>
                    <a:pt x="4478880" y="2958014"/>
                  </a:lnTo>
                  <a:lnTo>
                    <a:pt x="4433131" y="2969280"/>
                  </a:lnTo>
                  <a:lnTo>
                    <a:pt x="4384903" y="2973171"/>
                  </a:lnTo>
                  <a:lnTo>
                    <a:pt x="297281" y="2973171"/>
                  </a:lnTo>
                  <a:lnTo>
                    <a:pt x="249054" y="2969280"/>
                  </a:lnTo>
                  <a:lnTo>
                    <a:pt x="203307" y="2958014"/>
                  </a:lnTo>
                  <a:lnTo>
                    <a:pt x="160651" y="2939986"/>
                  </a:lnTo>
                  <a:lnTo>
                    <a:pt x="121699" y="2915807"/>
                  </a:lnTo>
                  <a:lnTo>
                    <a:pt x="87061" y="2886090"/>
                  </a:lnTo>
                  <a:lnTo>
                    <a:pt x="57350" y="2851447"/>
                  </a:lnTo>
                  <a:lnTo>
                    <a:pt x="33176" y="2812490"/>
                  </a:lnTo>
                  <a:lnTo>
                    <a:pt x="15153" y="2769830"/>
                  </a:lnTo>
                  <a:lnTo>
                    <a:pt x="3890" y="2724080"/>
                  </a:lnTo>
                  <a:lnTo>
                    <a:pt x="0" y="2675851"/>
                  </a:lnTo>
                  <a:lnTo>
                    <a:pt x="0" y="297307"/>
                  </a:lnTo>
                  <a:close/>
                </a:path>
              </a:pathLst>
            </a:custGeom>
            <a:ln w="19049">
              <a:solidFill>
                <a:srgbClr val="155F82"/>
              </a:solidFill>
            </a:ln>
          </p:spPr>
          <p:txBody>
            <a:bodyPr wrap="square" lIns="0" tIns="0" rIns="0" bIns="0" rtlCol="0"/>
            <a:lstStyle/>
            <a:p>
              <a:endParaRPr/>
            </a:p>
          </p:txBody>
        </p:sp>
      </p:grpSp>
      <p:sp>
        <p:nvSpPr>
          <p:cNvPr id="8" name="object 8"/>
          <p:cNvSpPr txBox="1"/>
          <p:nvPr/>
        </p:nvSpPr>
        <p:spPr>
          <a:xfrm>
            <a:off x="1358264" y="3418713"/>
            <a:ext cx="4296410" cy="2499360"/>
          </a:xfrm>
          <a:prstGeom prst="rect">
            <a:avLst/>
          </a:prstGeom>
        </p:spPr>
        <p:txBody>
          <a:bodyPr vert="horz" wrap="square" lIns="0" tIns="12065" rIns="0" bIns="0" rtlCol="0">
            <a:spAutoFit/>
          </a:bodyPr>
          <a:lstStyle/>
          <a:p>
            <a:pPr marL="998219" algn="just">
              <a:lnSpc>
                <a:spcPts val="2875"/>
              </a:lnSpc>
              <a:spcBef>
                <a:spcPts val="95"/>
              </a:spcBef>
            </a:pPr>
            <a:r>
              <a:rPr sz="2500" spc="110" dirty="0">
                <a:latin typeface="Trebuchet MS"/>
                <a:cs typeface="Trebuchet MS"/>
              </a:rPr>
              <a:t>Η</a:t>
            </a:r>
            <a:r>
              <a:rPr sz="2500" spc="-240" dirty="0">
                <a:latin typeface="Trebuchet MS"/>
                <a:cs typeface="Trebuchet MS"/>
              </a:rPr>
              <a:t> </a:t>
            </a:r>
            <a:r>
              <a:rPr sz="2500" spc="-10" dirty="0">
                <a:latin typeface="Trebuchet MS"/>
                <a:cs typeface="Trebuchet MS"/>
              </a:rPr>
              <a:t>επαγγελματική</a:t>
            </a:r>
            <a:endParaRPr sz="2500">
              <a:latin typeface="Trebuchet MS"/>
              <a:cs typeface="Trebuchet MS"/>
            </a:endParaRPr>
          </a:p>
          <a:p>
            <a:pPr marL="184785" marR="179070" indent="7620" algn="just">
              <a:lnSpc>
                <a:spcPct val="91400"/>
              </a:lnSpc>
              <a:spcBef>
                <a:spcPts val="130"/>
              </a:spcBef>
            </a:pPr>
            <a:r>
              <a:rPr sz="2500" spc="-35" dirty="0">
                <a:latin typeface="Trebuchet MS"/>
                <a:cs typeface="Trebuchet MS"/>
              </a:rPr>
              <a:t>συμβουλευτική</a:t>
            </a:r>
            <a:r>
              <a:rPr sz="2500" spc="-130" dirty="0">
                <a:latin typeface="Trebuchet MS"/>
                <a:cs typeface="Trebuchet MS"/>
              </a:rPr>
              <a:t> </a:t>
            </a:r>
            <a:r>
              <a:rPr sz="2500" spc="-120" dirty="0">
                <a:latin typeface="Trebuchet MS"/>
                <a:cs typeface="Trebuchet MS"/>
              </a:rPr>
              <a:t>θα</a:t>
            </a:r>
            <a:r>
              <a:rPr sz="2500" spc="-65" dirty="0">
                <a:latin typeface="Trebuchet MS"/>
                <a:cs typeface="Trebuchet MS"/>
              </a:rPr>
              <a:t> </a:t>
            </a:r>
            <a:r>
              <a:rPr sz="2500" spc="-25" dirty="0">
                <a:latin typeface="Trebuchet MS"/>
                <a:cs typeface="Trebuchet MS"/>
              </a:rPr>
              <a:t>πρέπει</a:t>
            </a:r>
            <a:r>
              <a:rPr sz="2500" spc="-85" dirty="0">
                <a:latin typeface="Trebuchet MS"/>
                <a:cs typeface="Trebuchet MS"/>
              </a:rPr>
              <a:t> </a:t>
            </a:r>
            <a:r>
              <a:rPr sz="2500" spc="-25" dirty="0">
                <a:latin typeface="Trebuchet MS"/>
                <a:cs typeface="Trebuchet MS"/>
              </a:rPr>
              <a:t>να </a:t>
            </a:r>
            <a:r>
              <a:rPr sz="2500" spc="-20" dirty="0">
                <a:latin typeface="Trebuchet MS"/>
                <a:cs typeface="Trebuchet MS"/>
              </a:rPr>
              <a:t>επιτρέπει</a:t>
            </a:r>
            <a:r>
              <a:rPr sz="2500" spc="-85" dirty="0">
                <a:latin typeface="Trebuchet MS"/>
                <a:cs typeface="Trebuchet MS"/>
              </a:rPr>
              <a:t> </a:t>
            </a:r>
            <a:r>
              <a:rPr sz="2500" spc="-45" dirty="0">
                <a:latin typeface="Trebuchet MS"/>
                <a:cs typeface="Trebuchet MS"/>
              </a:rPr>
              <a:t>στους</a:t>
            </a:r>
            <a:r>
              <a:rPr sz="2500" spc="-120" dirty="0">
                <a:latin typeface="Trebuchet MS"/>
                <a:cs typeface="Trebuchet MS"/>
              </a:rPr>
              <a:t> </a:t>
            </a:r>
            <a:r>
              <a:rPr sz="2500" spc="-75" dirty="0">
                <a:latin typeface="Trebuchet MS"/>
                <a:cs typeface="Trebuchet MS"/>
              </a:rPr>
              <a:t>πελάτες</a:t>
            </a:r>
            <a:r>
              <a:rPr sz="2500" spc="-90" dirty="0">
                <a:latin typeface="Trebuchet MS"/>
                <a:cs typeface="Trebuchet MS"/>
              </a:rPr>
              <a:t> </a:t>
            </a:r>
            <a:r>
              <a:rPr sz="2500" spc="-25" dirty="0">
                <a:latin typeface="Trebuchet MS"/>
                <a:cs typeface="Trebuchet MS"/>
              </a:rPr>
              <a:t>να </a:t>
            </a:r>
            <a:r>
              <a:rPr sz="2500" spc="-55" dirty="0">
                <a:latin typeface="Trebuchet MS"/>
                <a:cs typeface="Trebuchet MS"/>
              </a:rPr>
              <a:t>εκφράζουν</a:t>
            </a:r>
            <a:r>
              <a:rPr sz="2500" spc="-210" dirty="0">
                <a:latin typeface="Trebuchet MS"/>
                <a:cs typeface="Trebuchet MS"/>
              </a:rPr>
              <a:t> </a:t>
            </a:r>
            <a:r>
              <a:rPr sz="2500" spc="-60" dirty="0">
                <a:latin typeface="Trebuchet MS"/>
                <a:cs typeface="Trebuchet MS"/>
              </a:rPr>
              <a:t>τα</a:t>
            </a:r>
            <a:r>
              <a:rPr sz="2500" spc="-215" dirty="0">
                <a:latin typeface="Trebuchet MS"/>
                <a:cs typeface="Trebuchet MS"/>
              </a:rPr>
              <a:t> </a:t>
            </a:r>
            <a:r>
              <a:rPr sz="2500" spc="-20" dirty="0">
                <a:latin typeface="Trebuchet MS"/>
                <a:cs typeface="Trebuchet MS"/>
              </a:rPr>
              <a:t>συναισθήματά</a:t>
            </a:r>
            <a:endParaRPr sz="2500">
              <a:latin typeface="Trebuchet MS"/>
              <a:cs typeface="Trebuchet MS"/>
            </a:endParaRPr>
          </a:p>
          <a:p>
            <a:pPr marL="12700" marR="5080" algn="ctr">
              <a:lnSpc>
                <a:spcPts val="2750"/>
              </a:lnSpc>
              <a:spcBef>
                <a:spcPts val="50"/>
              </a:spcBef>
            </a:pPr>
            <a:r>
              <a:rPr sz="2500" spc="-30" dirty="0">
                <a:latin typeface="Trebuchet MS"/>
                <a:cs typeface="Trebuchet MS"/>
              </a:rPr>
              <a:t>τους</a:t>
            </a:r>
            <a:r>
              <a:rPr sz="2500" spc="-215" dirty="0">
                <a:latin typeface="Trebuchet MS"/>
                <a:cs typeface="Trebuchet MS"/>
              </a:rPr>
              <a:t> </a:t>
            </a:r>
            <a:r>
              <a:rPr sz="2500" spc="-65" dirty="0">
                <a:latin typeface="Trebuchet MS"/>
                <a:cs typeface="Trebuchet MS"/>
              </a:rPr>
              <a:t>όταν</a:t>
            </a:r>
            <a:r>
              <a:rPr sz="2500" spc="-220" dirty="0">
                <a:latin typeface="Trebuchet MS"/>
                <a:cs typeface="Trebuchet MS"/>
              </a:rPr>
              <a:t> </a:t>
            </a:r>
            <a:r>
              <a:rPr sz="2500" spc="-85" dirty="0">
                <a:latin typeface="Trebuchet MS"/>
                <a:cs typeface="Trebuchet MS"/>
              </a:rPr>
              <a:t>κάτι</a:t>
            </a:r>
            <a:r>
              <a:rPr sz="2500" spc="-210" dirty="0">
                <a:latin typeface="Trebuchet MS"/>
                <a:cs typeface="Trebuchet MS"/>
              </a:rPr>
              <a:t> </a:t>
            </a:r>
            <a:r>
              <a:rPr sz="2500" spc="-25" dirty="0">
                <a:latin typeface="Trebuchet MS"/>
                <a:cs typeface="Trebuchet MS"/>
              </a:rPr>
              <a:t>τέτοιο</a:t>
            </a:r>
            <a:r>
              <a:rPr sz="2500" spc="-200" dirty="0">
                <a:latin typeface="Trebuchet MS"/>
                <a:cs typeface="Trebuchet MS"/>
              </a:rPr>
              <a:t> </a:t>
            </a:r>
            <a:r>
              <a:rPr sz="2500" dirty="0">
                <a:latin typeface="Trebuchet MS"/>
                <a:cs typeface="Trebuchet MS"/>
              </a:rPr>
              <a:t>μπορεί</a:t>
            </a:r>
            <a:r>
              <a:rPr sz="2500" spc="-204" dirty="0">
                <a:latin typeface="Trebuchet MS"/>
                <a:cs typeface="Trebuchet MS"/>
              </a:rPr>
              <a:t> </a:t>
            </a:r>
            <a:r>
              <a:rPr sz="2500" spc="-25" dirty="0">
                <a:latin typeface="Trebuchet MS"/>
                <a:cs typeface="Trebuchet MS"/>
              </a:rPr>
              <a:t>να </a:t>
            </a:r>
            <a:r>
              <a:rPr sz="2500" spc="-45" dirty="0">
                <a:latin typeface="Trebuchet MS"/>
                <a:cs typeface="Trebuchet MS"/>
              </a:rPr>
              <a:t>διευκολύνει</a:t>
            </a:r>
            <a:r>
              <a:rPr sz="2500" spc="-170" dirty="0">
                <a:latin typeface="Trebuchet MS"/>
                <a:cs typeface="Trebuchet MS"/>
              </a:rPr>
              <a:t> </a:t>
            </a:r>
            <a:r>
              <a:rPr sz="2500" spc="-30" dirty="0">
                <a:latin typeface="Trebuchet MS"/>
                <a:cs typeface="Trebuchet MS"/>
              </a:rPr>
              <a:t>τους</a:t>
            </a:r>
            <a:r>
              <a:rPr sz="2500" spc="-185" dirty="0">
                <a:latin typeface="Trebuchet MS"/>
                <a:cs typeface="Trebuchet MS"/>
              </a:rPr>
              <a:t> </a:t>
            </a:r>
            <a:r>
              <a:rPr sz="2500" spc="-35" dirty="0">
                <a:latin typeface="Trebuchet MS"/>
                <a:cs typeface="Trebuchet MS"/>
              </a:rPr>
              <a:t>στόχους</a:t>
            </a:r>
            <a:r>
              <a:rPr sz="2500" spc="-175" dirty="0">
                <a:latin typeface="Trebuchet MS"/>
                <a:cs typeface="Trebuchet MS"/>
              </a:rPr>
              <a:t> </a:t>
            </a:r>
            <a:r>
              <a:rPr sz="2500" spc="-25" dirty="0">
                <a:latin typeface="Trebuchet MS"/>
                <a:cs typeface="Trebuchet MS"/>
              </a:rPr>
              <a:t>της </a:t>
            </a:r>
            <a:r>
              <a:rPr sz="2500" spc="-35" dirty="0">
                <a:latin typeface="Trebuchet MS"/>
                <a:cs typeface="Trebuchet MS"/>
              </a:rPr>
              <a:t>συμβουλευτικής</a:t>
            </a:r>
            <a:r>
              <a:rPr sz="2500" spc="-145" dirty="0">
                <a:latin typeface="Trebuchet MS"/>
                <a:cs typeface="Trebuchet MS"/>
              </a:rPr>
              <a:t> </a:t>
            </a:r>
            <a:r>
              <a:rPr sz="2500" spc="-10" dirty="0">
                <a:latin typeface="Trebuchet MS"/>
                <a:cs typeface="Trebuchet MS"/>
              </a:rPr>
              <a:t>διαδικασίας</a:t>
            </a:r>
            <a:endParaRPr sz="2500">
              <a:latin typeface="Trebuchet MS"/>
              <a:cs typeface="Trebuchet MS"/>
            </a:endParaRPr>
          </a:p>
        </p:txBody>
      </p:sp>
      <p:grpSp>
        <p:nvGrpSpPr>
          <p:cNvPr id="9" name="object 9"/>
          <p:cNvGrpSpPr/>
          <p:nvPr/>
        </p:nvGrpSpPr>
        <p:grpSpPr>
          <a:xfrm>
            <a:off x="6368034" y="2726944"/>
            <a:ext cx="5212080" cy="3477260"/>
            <a:chOff x="6368034" y="2726944"/>
            <a:chExt cx="5212080" cy="3477260"/>
          </a:xfrm>
        </p:grpSpPr>
        <p:sp>
          <p:nvSpPr>
            <p:cNvPr id="10" name="object 10"/>
            <p:cNvSpPr/>
            <p:nvPr/>
          </p:nvSpPr>
          <p:spPr>
            <a:xfrm>
              <a:off x="6368034" y="2726944"/>
              <a:ext cx="4682490" cy="2973705"/>
            </a:xfrm>
            <a:custGeom>
              <a:avLst/>
              <a:gdLst/>
              <a:ahLst/>
              <a:cxnLst/>
              <a:rect l="l" t="t" r="r" b="b"/>
              <a:pathLst>
                <a:path w="4682490" h="2973704">
                  <a:moveTo>
                    <a:pt x="4384929" y="0"/>
                  </a:moveTo>
                  <a:lnTo>
                    <a:pt x="297434" y="0"/>
                  </a:lnTo>
                  <a:lnTo>
                    <a:pt x="249202" y="3890"/>
                  </a:lnTo>
                  <a:lnTo>
                    <a:pt x="203443" y="15155"/>
                  </a:lnTo>
                  <a:lnTo>
                    <a:pt x="160771" y="33182"/>
                  </a:lnTo>
                  <a:lnTo>
                    <a:pt x="121798" y="57359"/>
                  </a:lnTo>
                  <a:lnTo>
                    <a:pt x="87137" y="87074"/>
                  </a:lnTo>
                  <a:lnTo>
                    <a:pt x="57403" y="121715"/>
                  </a:lnTo>
                  <a:lnTo>
                    <a:pt x="33209" y="160671"/>
                  </a:lnTo>
                  <a:lnTo>
                    <a:pt x="15168" y="203330"/>
                  </a:lnTo>
                  <a:lnTo>
                    <a:pt x="3894" y="249079"/>
                  </a:lnTo>
                  <a:lnTo>
                    <a:pt x="0" y="297306"/>
                  </a:lnTo>
                  <a:lnTo>
                    <a:pt x="0" y="2675890"/>
                  </a:lnTo>
                  <a:lnTo>
                    <a:pt x="3894" y="2724118"/>
                  </a:lnTo>
                  <a:lnTo>
                    <a:pt x="15168" y="2769869"/>
                  </a:lnTo>
                  <a:lnTo>
                    <a:pt x="33209" y="2812530"/>
                  </a:lnTo>
                  <a:lnTo>
                    <a:pt x="57403" y="2851490"/>
                  </a:lnTo>
                  <a:lnTo>
                    <a:pt x="87137" y="2886135"/>
                  </a:lnTo>
                  <a:lnTo>
                    <a:pt x="121798" y="2915854"/>
                  </a:lnTo>
                  <a:lnTo>
                    <a:pt x="160771" y="2940034"/>
                  </a:lnTo>
                  <a:lnTo>
                    <a:pt x="203443" y="2958064"/>
                  </a:lnTo>
                  <a:lnTo>
                    <a:pt x="249202" y="2969330"/>
                  </a:lnTo>
                  <a:lnTo>
                    <a:pt x="297434" y="2973222"/>
                  </a:lnTo>
                  <a:lnTo>
                    <a:pt x="4384929" y="2973222"/>
                  </a:lnTo>
                  <a:lnTo>
                    <a:pt x="4433156" y="2969330"/>
                  </a:lnTo>
                  <a:lnTo>
                    <a:pt x="4478905" y="2958064"/>
                  </a:lnTo>
                  <a:lnTo>
                    <a:pt x="4521564" y="2940034"/>
                  </a:lnTo>
                  <a:lnTo>
                    <a:pt x="4560520" y="2915854"/>
                  </a:lnTo>
                  <a:lnTo>
                    <a:pt x="4595161" y="2886135"/>
                  </a:lnTo>
                  <a:lnTo>
                    <a:pt x="4624876" y="2851490"/>
                  </a:lnTo>
                  <a:lnTo>
                    <a:pt x="4649053" y="2812530"/>
                  </a:lnTo>
                  <a:lnTo>
                    <a:pt x="4667080" y="2769869"/>
                  </a:lnTo>
                  <a:lnTo>
                    <a:pt x="4678345" y="2724118"/>
                  </a:lnTo>
                  <a:lnTo>
                    <a:pt x="4682236" y="2675890"/>
                  </a:lnTo>
                  <a:lnTo>
                    <a:pt x="4682236" y="297306"/>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155F82"/>
            </a:solidFill>
          </p:spPr>
          <p:txBody>
            <a:bodyPr wrap="square" lIns="0" tIns="0" rIns="0" bIns="0" rtlCol="0"/>
            <a:lstStyle/>
            <a:p>
              <a:endParaRPr/>
            </a:p>
          </p:txBody>
        </p:sp>
        <p:sp>
          <p:nvSpPr>
            <p:cNvPr id="11" name="object 11"/>
            <p:cNvSpPr/>
            <p:nvPr/>
          </p:nvSpPr>
          <p:spPr>
            <a:xfrm>
              <a:off x="6888353" y="3221227"/>
              <a:ext cx="4682490" cy="2973705"/>
            </a:xfrm>
            <a:custGeom>
              <a:avLst/>
              <a:gdLst/>
              <a:ahLst/>
              <a:cxnLst/>
              <a:rect l="l" t="t" r="r" b="b"/>
              <a:pathLst>
                <a:path w="4682490" h="2973704">
                  <a:moveTo>
                    <a:pt x="4384929" y="0"/>
                  </a:moveTo>
                  <a:lnTo>
                    <a:pt x="297306" y="0"/>
                  </a:lnTo>
                  <a:lnTo>
                    <a:pt x="249079" y="3890"/>
                  </a:lnTo>
                  <a:lnTo>
                    <a:pt x="203330" y="15155"/>
                  </a:lnTo>
                  <a:lnTo>
                    <a:pt x="160671" y="33182"/>
                  </a:lnTo>
                  <a:lnTo>
                    <a:pt x="121715" y="57359"/>
                  </a:lnTo>
                  <a:lnTo>
                    <a:pt x="87074" y="87074"/>
                  </a:lnTo>
                  <a:lnTo>
                    <a:pt x="57359" y="121715"/>
                  </a:lnTo>
                  <a:lnTo>
                    <a:pt x="33182" y="160671"/>
                  </a:lnTo>
                  <a:lnTo>
                    <a:pt x="15155" y="203330"/>
                  </a:lnTo>
                  <a:lnTo>
                    <a:pt x="3890" y="249079"/>
                  </a:lnTo>
                  <a:lnTo>
                    <a:pt x="0" y="297307"/>
                  </a:lnTo>
                  <a:lnTo>
                    <a:pt x="0" y="2675851"/>
                  </a:lnTo>
                  <a:lnTo>
                    <a:pt x="3890" y="2724080"/>
                  </a:lnTo>
                  <a:lnTo>
                    <a:pt x="15155" y="2769830"/>
                  </a:lnTo>
                  <a:lnTo>
                    <a:pt x="33182" y="2812490"/>
                  </a:lnTo>
                  <a:lnTo>
                    <a:pt x="57359" y="2851447"/>
                  </a:lnTo>
                  <a:lnTo>
                    <a:pt x="87074" y="2886090"/>
                  </a:lnTo>
                  <a:lnTo>
                    <a:pt x="121715" y="2915807"/>
                  </a:lnTo>
                  <a:lnTo>
                    <a:pt x="160671" y="2939986"/>
                  </a:lnTo>
                  <a:lnTo>
                    <a:pt x="203330" y="2958014"/>
                  </a:lnTo>
                  <a:lnTo>
                    <a:pt x="249079" y="2969280"/>
                  </a:lnTo>
                  <a:lnTo>
                    <a:pt x="297306" y="2973171"/>
                  </a:lnTo>
                  <a:lnTo>
                    <a:pt x="4384929" y="2973171"/>
                  </a:lnTo>
                  <a:lnTo>
                    <a:pt x="4433156" y="2969280"/>
                  </a:lnTo>
                  <a:lnTo>
                    <a:pt x="4478905" y="2958014"/>
                  </a:lnTo>
                  <a:lnTo>
                    <a:pt x="4521564" y="2939986"/>
                  </a:lnTo>
                  <a:lnTo>
                    <a:pt x="4560520" y="2915807"/>
                  </a:lnTo>
                  <a:lnTo>
                    <a:pt x="4595161" y="2886090"/>
                  </a:lnTo>
                  <a:lnTo>
                    <a:pt x="4624876" y="2851447"/>
                  </a:lnTo>
                  <a:lnTo>
                    <a:pt x="4649053" y="2812490"/>
                  </a:lnTo>
                  <a:lnTo>
                    <a:pt x="4667080" y="2769830"/>
                  </a:lnTo>
                  <a:lnTo>
                    <a:pt x="4678345" y="2724080"/>
                  </a:lnTo>
                  <a:lnTo>
                    <a:pt x="4682236" y="2675851"/>
                  </a:lnTo>
                  <a:lnTo>
                    <a:pt x="4682236" y="297307"/>
                  </a:lnTo>
                  <a:lnTo>
                    <a:pt x="4678345" y="249079"/>
                  </a:lnTo>
                  <a:lnTo>
                    <a:pt x="4667080" y="203330"/>
                  </a:lnTo>
                  <a:lnTo>
                    <a:pt x="4649053" y="160671"/>
                  </a:lnTo>
                  <a:lnTo>
                    <a:pt x="4624876" y="121715"/>
                  </a:lnTo>
                  <a:lnTo>
                    <a:pt x="4595161" y="87074"/>
                  </a:lnTo>
                  <a:lnTo>
                    <a:pt x="4560520" y="57359"/>
                  </a:lnTo>
                  <a:lnTo>
                    <a:pt x="4521564" y="33182"/>
                  </a:lnTo>
                  <a:lnTo>
                    <a:pt x="4478905" y="15155"/>
                  </a:lnTo>
                  <a:lnTo>
                    <a:pt x="4433156" y="3890"/>
                  </a:lnTo>
                  <a:lnTo>
                    <a:pt x="4384929"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88353" y="3221227"/>
              <a:ext cx="4682490" cy="2973705"/>
            </a:xfrm>
            <a:custGeom>
              <a:avLst/>
              <a:gdLst/>
              <a:ahLst/>
              <a:cxnLst/>
              <a:rect l="l" t="t" r="r" b="b"/>
              <a:pathLst>
                <a:path w="4682490" h="2973704">
                  <a:moveTo>
                    <a:pt x="0" y="297307"/>
                  </a:moveTo>
                  <a:lnTo>
                    <a:pt x="3890" y="249079"/>
                  </a:lnTo>
                  <a:lnTo>
                    <a:pt x="15155" y="203330"/>
                  </a:lnTo>
                  <a:lnTo>
                    <a:pt x="33182" y="160671"/>
                  </a:lnTo>
                  <a:lnTo>
                    <a:pt x="57359" y="121715"/>
                  </a:lnTo>
                  <a:lnTo>
                    <a:pt x="87074" y="87074"/>
                  </a:lnTo>
                  <a:lnTo>
                    <a:pt x="121715" y="57359"/>
                  </a:lnTo>
                  <a:lnTo>
                    <a:pt x="160671" y="33182"/>
                  </a:lnTo>
                  <a:lnTo>
                    <a:pt x="203330" y="15155"/>
                  </a:lnTo>
                  <a:lnTo>
                    <a:pt x="249079" y="3890"/>
                  </a:lnTo>
                  <a:lnTo>
                    <a:pt x="297306" y="0"/>
                  </a:lnTo>
                  <a:lnTo>
                    <a:pt x="4384929" y="0"/>
                  </a:lnTo>
                  <a:lnTo>
                    <a:pt x="4433156" y="3890"/>
                  </a:lnTo>
                  <a:lnTo>
                    <a:pt x="4478905" y="15155"/>
                  </a:lnTo>
                  <a:lnTo>
                    <a:pt x="4521564" y="33182"/>
                  </a:lnTo>
                  <a:lnTo>
                    <a:pt x="4560520" y="57359"/>
                  </a:lnTo>
                  <a:lnTo>
                    <a:pt x="4595161" y="87074"/>
                  </a:lnTo>
                  <a:lnTo>
                    <a:pt x="4624876" y="121715"/>
                  </a:lnTo>
                  <a:lnTo>
                    <a:pt x="4649053" y="160671"/>
                  </a:lnTo>
                  <a:lnTo>
                    <a:pt x="4667080" y="203330"/>
                  </a:lnTo>
                  <a:lnTo>
                    <a:pt x="4678345" y="249079"/>
                  </a:lnTo>
                  <a:lnTo>
                    <a:pt x="4682236" y="297307"/>
                  </a:lnTo>
                  <a:lnTo>
                    <a:pt x="4682236" y="2675851"/>
                  </a:lnTo>
                  <a:lnTo>
                    <a:pt x="4678345" y="2724080"/>
                  </a:lnTo>
                  <a:lnTo>
                    <a:pt x="4667080" y="2769830"/>
                  </a:lnTo>
                  <a:lnTo>
                    <a:pt x="4649053" y="2812490"/>
                  </a:lnTo>
                  <a:lnTo>
                    <a:pt x="4624876" y="2851447"/>
                  </a:lnTo>
                  <a:lnTo>
                    <a:pt x="4595161" y="2886090"/>
                  </a:lnTo>
                  <a:lnTo>
                    <a:pt x="4560520" y="2915807"/>
                  </a:lnTo>
                  <a:lnTo>
                    <a:pt x="4521564" y="2939986"/>
                  </a:lnTo>
                  <a:lnTo>
                    <a:pt x="4478905" y="2958014"/>
                  </a:lnTo>
                  <a:lnTo>
                    <a:pt x="4433156" y="2969280"/>
                  </a:lnTo>
                  <a:lnTo>
                    <a:pt x="4384929" y="2973171"/>
                  </a:lnTo>
                  <a:lnTo>
                    <a:pt x="297306" y="2973171"/>
                  </a:lnTo>
                  <a:lnTo>
                    <a:pt x="249079" y="2969280"/>
                  </a:lnTo>
                  <a:lnTo>
                    <a:pt x="203330" y="2958014"/>
                  </a:lnTo>
                  <a:lnTo>
                    <a:pt x="160671" y="2939986"/>
                  </a:lnTo>
                  <a:lnTo>
                    <a:pt x="121715" y="2915807"/>
                  </a:lnTo>
                  <a:lnTo>
                    <a:pt x="87074" y="2886090"/>
                  </a:lnTo>
                  <a:lnTo>
                    <a:pt x="57359" y="2851447"/>
                  </a:lnTo>
                  <a:lnTo>
                    <a:pt x="33182" y="2812490"/>
                  </a:lnTo>
                  <a:lnTo>
                    <a:pt x="15155" y="2769830"/>
                  </a:lnTo>
                  <a:lnTo>
                    <a:pt x="3890" y="2724080"/>
                  </a:lnTo>
                  <a:lnTo>
                    <a:pt x="0" y="2675851"/>
                  </a:lnTo>
                  <a:lnTo>
                    <a:pt x="0" y="297307"/>
                  </a:lnTo>
                  <a:close/>
                </a:path>
              </a:pathLst>
            </a:custGeom>
            <a:ln w="19050">
              <a:solidFill>
                <a:srgbClr val="155F82"/>
              </a:solidFill>
            </a:ln>
          </p:spPr>
          <p:txBody>
            <a:bodyPr wrap="square" lIns="0" tIns="0" rIns="0" bIns="0" rtlCol="0"/>
            <a:lstStyle/>
            <a:p>
              <a:endParaRPr/>
            </a:p>
          </p:txBody>
        </p:sp>
      </p:grpSp>
      <p:sp>
        <p:nvSpPr>
          <p:cNvPr id="13" name="object 13"/>
          <p:cNvSpPr txBox="1"/>
          <p:nvPr/>
        </p:nvSpPr>
        <p:spPr>
          <a:xfrm>
            <a:off x="7083297" y="3593338"/>
            <a:ext cx="4292600" cy="2150110"/>
          </a:xfrm>
          <a:prstGeom prst="rect">
            <a:avLst/>
          </a:prstGeom>
        </p:spPr>
        <p:txBody>
          <a:bodyPr vert="horz" wrap="square" lIns="0" tIns="50165" rIns="0" bIns="0" rtlCol="0">
            <a:spAutoFit/>
          </a:bodyPr>
          <a:lstStyle/>
          <a:p>
            <a:pPr marL="257810" marR="72390" indent="-178435">
              <a:lnSpc>
                <a:spcPts val="2750"/>
              </a:lnSpc>
              <a:spcBef>
                <a:spcPts val="395"/>
              </a:spcBef>
            </a:pPr>
            <a:r>
              <a:rPr sz="2500" spc="-130" dirty="0">
                <a:latin typeface="Trebuchet MS"/>
                <a:cs typeface="Trebuchet MS"/>
              </a:rPr>
              <a:t>Για</a:t>
            </a:r>
            <a:r>
              <a:rPr sz="2500" spc="-204" dirty="0">
                <a:latin typeface="Trebuchet MS"/>
                <a:cs typeface="Trebuchet MS"/>
              </a:rPr>
              <a:t> </a:t>
            </a:r>
            <a:r>
              <a:rPr sz="2500" spc="-10" dirty="0">
                <a:latin typeface="Trebuchet MS"/>
                <a:cs typeface="Trebuchet MS"/>
              </a:rPr>
              <a:t>ορισμένους</a:t>
            </a:r>
            <a:r>
              <a:rPr sz="2500" spc="-204" dirty="0">
                <a:latin typeface="Trebuchet MS"/>
                <a:cs typeface="Trebuchet MS"/>
              </a:rPr>
              <a:t> </a:t>
            </a:r>
            <a:r>
              <a:rPr sz="2500" spc="-35" dirty="0">
                <a:latin typeface="Trebuchet MS"/>
                <a:cs typeface="Trebuchet MS"/>
              </a:rPr>
              <a:t>ανθρώπους</a:t>
            </a:r>
            <a:r>
              <a:rPr sz="2500" spc="-195" dirty="0">
                <a:latin typeface="Trebuchet MS"/>
                <a:cs typeface="Trebuchet MS"/>
              </a:rPr>
              <a:t> </a:t>
            </a:r>
            <a:r>
              <a:rPr sz="2500" spc="-25" dirty="0">
                <a:latin typeface="Trebuchet MS"/>
                <a:cs typeface="Trebuchet MS"/>
              </a:rPr>
              <a:t>θα </a:t>
            </a:r>
            <a:r>
              <a:rPr sz="2500" spc="-30" dirty="0">
                <a:latin typeface="Trebuchet MS"/>
                <a:cs typeface="Trebuchet MS"/>
              </a:rPr>
              <a:t>χρειαστεί</a:t>
            </a:r>
            <a:r>
              <a:rPr sz="2500" spc="-185" dirty="0">
                <a:latin typeface="Trebuchet MS"/>
                <a:cs typeface="Trebuchet MS"/>
              </a:rPr>
              <a:t> </a:t>
            </a:r>
            <a:r>
              <a:rPr sz="2500" spc="-100" dirty="0">
                <a:latin typeface="Trebuchet MS"/>
                <a:cs typeface="Trebuchet MS"/>
              </a:rPr>
              <a:t>να</a:t>
            </a:r>
            <a:r>
              <a:rPr sz="2500" spc="-200" dirty="0">
                <a:latin typeface="Trebuchet MS"/>
                <a:cs typeface="Trebuchet MS"/>
              </a:rPr>
              <a:t> </a:t>
            </a:r>
            <a:r>
              <a:rPr sz="2500" spc="-35" dirty="0">
                <a:latin typeface="Trebuchet MS"/>
                <a:cs typeface="Trebuchet MS"/>
              </a:rPr>
              <a:t>διερευνάται</a:t>
            </a:r>
            <a:r>
              <a:rPr sz="2500" spc="-165" dirty="0">
                <a:latin typeface="Trebuchet MS"/>
                <a:cs typeface="Trebuchet MS"/>
              </a:rPr>
              <a:t> </a:t>
            </a:r>
            <a:r>
              <a:rPr sz="2500" spc="-25" dirty="0">
                <a:latin typeface="Trebuchet MS"/>
                <a:cs typeface="Trebuchet MS"/>
              </a:rPr>
              <a:t>το</a:t>
            </a:r>
            <a:endParaRPr sz="2500">
              <a:latin typeface="Trebuchet MS"/>
              <a:cs typeface="Trebuchet MS"/>
            </a:endParaRPr>
          </a:p>
          <a:p>
            <a:pPr marL="135890" marR="95885" indent="-32384">
              <a:lnSpc>
                <a:spcPts val="2740"/>
              </a:lnSpc>
              <a:spcBef>
                <a:spcPts val="5"/>
              </a:spcBef>
            </a:pPr>
            <a:r>
              <a:rPr sz="2500" spc="-114" dirty="0">
                <a:latin typeface="Trebuchet MS"/>
                <a:cs typeface="Trebuchet MS"/>
              </a:rPr>
              <a:t>άγχος</a:t>
            </a:r>
            <a:r>
              <a:rPr sz="2500" spc="-210" dirty="0">
                <a:latin typeface="Trebuchet MS"/>
                <a:cs typeface="Trebuchet MS"/>
              </a:rPr>
              <a:t> </a:t>
            </a:r>
            <a:r>
              <a:rPr sz="2500" dirty="0">
                <a:latin typeface="Trebuchet MS"/>
                <a:cs typeface="Trebuchet MS"/>
              </a:rPr>
              <a:t>που</a:t>
            </a:r>
            <a:r>
              <a:rPr sz="2500" spc="-204" dirty="0">
                <a:latin typeface="Trebuchet MS"/>
                <a:cs typeface="Trebuchet MS"/>
              </a:rPr>
              <a:t> </a:t>
            </a:r>
            <a:r>
              <a:rPr sz="2500" spc="-40" dirty="0">
                <a:latin typeface="Trebuchet MS"/>
                <a:cs typeface="Trebuchet MS"/>
              </a:rPr>
              <a:t>νιώθουν</a:t>
            </a:r>
            <a:r>
              <a:rPr sz="2500" spc="-204" dirty="0">
                <a:latin typeface="Trebuchet MS"/>
                <a:cs typeface="Trebuchet MS"/>
              </a:rPr>
              <a:t> </a:t>
            </a:r>
            <a:r>
              <a:rPr sz="2500" spc="-125" dirty="0">
                <a:latin typeface="Trebuchet MS"/>
                <a:cs typeface="Trebuchet MS"/>
              </a:rPr>
              <a:t>για</a:t>
            </a:r>
            <a:r>
              <a:rPr sz="2500" spc="-200" dirty="0">
                <a:latin typeface="Trebuchet MS"/>
                <a:cs typeface="Trebuchet MS"/>
              </a:rPr>
              <a:t> </a:t>
            </a:r>
            <a:r>
              <a:rPr sz="2500" spc="-25" dirty="0">
                <a:latin typeface="Trebuchet MS"/>
                <a:cs typeface="Trebuchet MS"/>
              </a:rPr>
              <a:t>κάποιο </a:t>
            </a:r>
            <a:r>
              <a:rPr sz="2500" dirty="0">
                <a:latin typeface="Trebuchet MS"/>
                <a:cs typeface="Trebuchet MS"/>
              </a:rPr>
              <a:t>θέμα</a:t>
            </a:r>
            <a:r>
              <a:rPr sz="2500" spc="-204" dirty="0">
                <a:latin typeface="Trebuchet MS"/>
                <a:cs typeface="Trebuchet MS"/>
              </a:rPr>
              <a:t> </a:t>
            </a:r>
            <a:r>
              <a:rPr sz="2500" spc="-80" dirty="0">
                <a:latin typeface="Trebuchet MS"/>
                <a:cs typeface="Trebuchet MS"/>
              </a:rPr>
              <a:t>επαγγελματικό</a:t>
            </a:r>
            <a:r>
              <a:rPr sz="2500" spc="-165" dirty="0">
                <a:latin typeface="Trebuchet MS"/>
                <a:cs typeface="Trebuchet MS"/>
              </a:rPr>
              <a:t> </a:t>
            </a:r>
            <a:r>
              <a:rPr sz="2500" dirty="0">
                <a:latin typeface="Trebuchet MS"/>
                <a:cs typeface="Trebuchet MS"/>
              </a:rPr>
              <a:t>ή</a:t>
            </a:r>
            <a:r>
              <a:rPr sz="2500" spc="-215" dirty="0">
                <a:latin typeface="Trebuchet MS"/>
                <a:cs typeface="Trebuchet MS"/>
              </a:rPr>
              <a:t> </a:t>
            </a:r>
            <a:r>
              <a:rPr sz="2500" dirty="0">
                <a:latin typeface="Trebuchet MS"/>
                <a:cs typeface="Trebuchet MS"/>
              </a:rPr>
              <a:t>μη</a:t>
            </a:r>
            <a:r>
              <a:rPr sz="2500" spc="-195" dirty="0">
                <a:latin typeface="Trebuchet MS"/>
                <a:cs typeface="Trebuchet MS"/>
              </a:rPr>
              <a:t> </a:t>
            </a:r>
            <a:r>
              <a:rPr sz="2500" spc="-20" dirty="0">
                <a:latin typeface="Trebuchet MS"/>
                <a:cs typeface="Trebuchet MS"/>
              </a:rPr>
              <a:t>είτε</a:t>
            </a:r>
            <a:endParaRPr sz="2500">
              <a:latin typeface="Trebuchet MS"/>
              <a:cs typeface="Trebuchet MS"/>
            </a:endParaRPr>
          </a:p>
          <a:p>
            <a:pPr marL="248920">
              <a:lnSpc>
                <a:spcPts val="2570"/>
              </a:lnSpc>
            </a:pPr>
            <a:r>
              <a:rPr sz="2500" spc="-70" dirty="0">
                <a:latin typeface="Trebuchet MS"/>
                <a:cs typeface="Trebuchet MS"/>
              </a:rPr>
              <a:t>πριν</a:t>
            </a:r>
            <a:r>
              <a:rPr sz="2500" spc="-225" dirty="0">
                <a:latin typeface="Trebuchet MS"/>
                <a:cs typeface="Trebuchet MS"/>
              </a:rPr>
              <a:t> </a:t>
            </a:r>
            <a:r>
              <a:rPr sz="2500" dirty="0">
                <a:latin typeface="Trebuchet MS"/>
                <a:cs typeface="Trebuchet MS"/>
              </a:rPr>
              <a:t>είτε</a:t>
            </a:r>
            <a:r>
              <a:rPr sz="2500" spc="-210" dirty="0">
                <a:latin typeface="Trebuchet MS"/>
                <a:cs typeface="Trebuchet MS"/>
              </a:rPr>
              <a:t> </a:t>
            </a:r>
            <a:r>
              <a:rPr sz="2500" spc="-50" dirty="0">
                <a:latin typeface="Trebuchet MS"/>
                <a:cs typeface="Trebuchet MS"/>
              </a:rPr>
              <a:t>ταυτόχρονα</a:t>
            </a:r>
            <a:r>
              <a:rPr sz="2500" spc="-210" dirty="0">
                <a:latin typeface="Trebuchet MS"/>
                <a:cs typeface="Trebuchet MS"/>
              </a:rPr>
              <a:t> </a:t>
            </a:r>
            <a:r>
              <a:rPr sz="2500" spc="50" dirty="0">
                <a:latin typeface="Trebuchet MS"/>
                <a:cs typeface="Trebuchet MS"/>
              </a:rPr>
              <a:t>με</a:t>
            </a:r>
            <a:r>
              <a:rPr sz="2500" spc="-220" dirty="0">
                <a:latin typeface="Trebuchet MS"/>
                <a:cs typeface="Trebuchet MS"/>
              </a:rPr>
              <a:t> </a:t>
            </a:r>
            <a:r>
              <a:rPr sz="2500" spc="-25" dirty="0">
                <a:latin typeface="Trebuchet MS"/>
                <a:cs typeface="Trebuchet MS"/>
              </a:rPr>
              <a:t>την</a:t>
            </a:r>
            <a:endParaRPr sz="2500">
              <a:latin typeface="Trebuchet MS"/>
              <a:cs typeface="Trebuchet MS"/>
            </a:endParaRPr>
          </a:p>
          <a:p>
            <a:pPr marL="12700">
              <a:lnSpc>
                <a:spcPts val="2875"/>
              </a:lnSpc>
            </a:pPr>
            <a:r>
              <a:rPr sz="2500" spc="-80" dirty="0">
                <a:latin typeface="Trebuchet MS"/>
                <a:cs typeface="Trebuchet MS"/>
              </a:rPr>
              <a:t>επαγγελματική</a:t>
            </a:r>
            <a:r>
              <a:rPr sz="2500" spc="-125" dirty="0">
                <a:latin typeface="Trebuchet MS"/>
                <a:cs typeface="Trebuchet MS"/>
              </a:rPr>
              <a:t> </a:t>
            </a:r>
            <a:r>
              <a:rPr sz="2500" spc="-25" dirty="0">
                <a:latin typeface="Trebuchet MS"/>
                <a:cs typeface="Trebuchet MS"/>
              </a:rPr>
              <a:t>συμβουλευτική.</a:t>
            </a:r>
            <a:endParaRPr sz="250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 y="-3"/>
            <a:ext cx="4037846" cy="6858002"/>
          </a:xfrm>
          <a:prstGeom prst="rect">
            <a:avLst/>
          </a:prstGeom>
        </p:spPr>
      </p:pic>
      <p:sp>
        <p:nvSpPr>
          <p:cNvPr id="3" name="object 3"/>
          <p:cNvSpPr txBox="1">
            <a:spLocks noGrp="1"/>
          </p:cNvSpPr>
          <p:nvPr>
            <p:ph type="title"/>
          </p:nvPr>
        </p:nvSpPr>
        <p:spPr>
          <a:xfrm>
            <a:off x="625855" y="2276297"/>
            <a:ext cx="2998470" cy="1732914"/>
          </a:xfrm>
          <a:prstGeom prst="rect">
            <a:avLst/>
          </a:prstGeom>
        </p:spPr>
        <p:txBody>
          <a:bodyPr vert="horz" wrap="square" lIns="0" tIns="81280" rIns="0" bIns="0" rtlCol="0">
            <a:spAutoFit/>
          </a:bodyPr>
          <a:lstStyle/>
          <a:p>
            <a:pPr marL="1426845" marR="5080" indent="-483234" algn="r">
              <a:lnSpc>
                <a:spcPts val="4320"/>
              </a:lnSpc>
              <a:spcBef>
                <a:spcPts val="640"/>
              </a:spcBef>
            </a:pPr>
            <a:r>
              <a:rPr spc="-285" dirty="0"/>
              <a:t>Συλλογή</a:t>
            </a:r>
            <a:r>
              <a:rPr spc="-415" dirty="0"/>
              <a:t> </a:t>
            </a:r>
            <a:r>
              <a:rPr spc="-125" dirty="0"/>
              <a:t>ή </a:t>
            </a:r>
            <a:r>
              <a:rPr spc="-210" dirty="0"/>
              <a:t>παροχή</a:t>
            </a:r>
          </a:p>
          <a:p>
            <a:pPr marR="5080" algn="r">
              <a:lnSpc>
                <a:spcPts val="4260"/>
              </a:lnSpc>
            </a:pPr>
            <a:r>
              <a:rPr spc="-225" dirty="0"/>
              <a:t>πληροφοριών;</a:t>
            </a:r>
          </a:p>
        </p:txBody>
      </p:sp>
      <p:pic>
        <p:nvPicPr>
          <p:cNvPr id="4" name="object 4"/>
          <p:cNvPicPr/>
          <p:nvPr/>
        </p:nvPicPr>
        <p:blipFill>
          <a:blip r:embed="rId3" cstate="print"/>
          <a:stretch>
            <a:fillRect/>
          </a:stretch>
        </p:blipFill>
        <p:spPr>
          <a:xfrm>
            <a:off x="4904994" y="857377"/>
            <a:ext cx="6666864" cy="1700657"/>
          </a:xfrm>
          <a:prstGeom prst="rect">
            <a:avLst/>
          </a:prstGeom>
        </p:spPr>
      </p:pic>
      <p:sp>
        <p:nvSpPr>
          <p:cNvPr id="5" name="object 5"/>
          <p:cNvSpPr txBox="1"/>
          <p:nvPr/>
        </p:nvSpPr>
        <p:spPr>
          <a:xfrm>
            <a:off x="5067427" y="1306195"/>
            <a:ext cx="5476875" cy="726440"/>
          </a:xfrm>
          <a:prstGeom prst="rect">
            <a:avLst/>
          </a:prstGeom>
        </p:spPr>
        <p:txBody>
          <a:bodyPr vert="horz" wrap="square" lIns="0" tIns="48895" rIns="0" bIns="0" rtlCol="0">
            <a:spAutoFit/>
          </a:bodyPr>
          <a:lstStyle/>
          <a:p>
            <a:pPr marL="12700" marR="5080">
              <a:lnSpc>
                <a:spcPts val="2640"/>
              </a:lnSpc>
              <a:spcBef>
                <a:spcPts val="385"/>
              </a:spcBef>
            </a:pPr>
            <a:r>
              <a:rPr sz="2400" spc="-50" dirty="0">
                <a:solidFill>
                  <a:srgbClr val="FFFFFF"/>
                </a:solidFill>
                <a:latin typeface="Trebuchet MS"/>
                <a:cs typeface="Trebuchet MS"/>
              </a:rPr>
              <a:t>Και</a:t>
            </a:r>
            <a:r>
              <a:rPr sz="2400" spc="-225" dirty="0">
                <a:solidFill>
                  <a:srgbClr val="FFFFFF"/>
                </a:solidFill>
                <a:latin typeface="Trebuchet MS"/>
                <a:cs typeface="Trebuchet MS"/>
              </a:rPr>
              <a:t> </a:t>
            </a:r>
            <a:r>
              <a:rPr sz="2400" dirty="0">
                <a:solidFill>
                  <a:srgbClr val="FFFFFF"/>
                </a:solidFill>
                <a:latin typeface="Trebuchet MS"/>
                <a:cs typeface="Trebuchet MS"/>
              </a:rPr>
              <a:t>ο</a:t>
            </a:r>
            <a:r>
              <a:rPr sz="2400" spc="-215" dirty="0">
                <a:solidFill>
                  <a:srgbClr val="FFFFFF"/>
                </a:solidFill>
                <a:latin typeface="Trebuchet MS"/>
                <a:cs typeface="Trebuchet MS"/>
              </a:rPr>
              <a:t> </a:t>
            </a:r>
            <a:r>
              <a:rPr sz="2400" spc="-30" dirty="0">
                <a:solidFill>
                  <a:srgbClr val="FFFFFF"/>
                </a:solidFill>
                <a:latin typeface="Trebuchet MS"/>
                <a:cs typeface="Trebuchet MS"/>
              </a:rPr>
              <a:t>σύμβουλος</a:t>
            </a:r>
            <a:r>
              <a:rPr sz="2400" spc="-215" dirty="0">
                <a:solidFill>
                  <a:srgbClr val="FFFFFF"/>
                </a:solidFill>
                <a:latin typeface="Trebuchet MS"/>
                <a:cs typeface="Trebuchet MS"/>
              </a:rPr>
              <a:t> </a:t>
            </a:r>
            <a:r>
              <a:rPr sz="2400" spc="-85" dirty="0">
                <a:solidFill>
                  <a:srgbClr val="FFFFFF"/>
                </a:solidFill>
                <a:latin typeface="Trebuchet MS"/>
                <a:cs typeface="Trebuchet MS"/>
              </a:rPr>
              <a:t>και</a:t>
            </a:r>
            <a:r>
              <a:rPr sz="2400" spc="-215" dirty="0">
                <a:solidFill>
                  <a:srgbClr val="FFFFFF"/>
                </a:solidFill>
                <a:latin typeface="Trebuchet MS"/>
                <a:cs typeface="Trebuchet MS"/>
              </a:rPr>
              <a:t> </a:t>
            </a:r>
            <a:r>
              <a:rPr sz="2400" dirty="0">
                <a:solidFill>
                  <a:srgbClr val="FFFFFF"/>
                </a:solidFill>
                <a:latin typeface="Trebuchet MS"/>
                <a:cs typeface="Trebuchet MS"/>
              </a:rPr>
              <a:t>ο</a:t>
            </a:r>
            <a:r>
              <a:rPr sz="2400" spc="-215" dirty="0">
                <a:solidFill>
                  <a:srgbClr val="FFFFFF"/>
                </a:solidFill>
                <a:latin typeface="Trebuchet MS"/>
                <a:cs typeface="Trebuchet MS"/>
              </a:rPr>
              <a:t> </a:t>
            </a:r>
            <a:r>
              <a:rPr sz="2400" spc="-55" dirty="0">
                <a:solidFill>
                  <a:srgbClr val="FFFFFF"/>
                </a:solidFill>
                <a:latin typeface="Trebuchet MS"/>
                <a:cs typeface="Trebuchet MS"/>
              </a:rPr>
              <a:t>πελάτης</a:t>
            </a:r>
            <a:r>
              <a:rPr sz="2400" spc="-204" dirty="0">
                <a:solidFill>
                  <a:srgbClr val="FFFFFF"/>
                </a:solidFill>
                <a:latin typeface="Trebuchet MS"/>
                <a:cs typeface="Trebuchet MS"/>
              </a:rPr>
              <a:t> </a:t>
            </a:r>
            <a:r>
              <a:rPr sz="2400" spc="-60" dirty="0">
                <a:solidFill>
                  <a:srgbClr val="FFFFFF"/>
                </a:solidFill>
                <a:latin typeface="Trebuchet MS"/>
                <a:cs typeface="Trebuchet MS"/>
              </a:rPr>
              <a:t>συλλέγουν </a:t>
            </a:r>
            <a:r>
              <a:rPr sz="2400" spc="-10" dirty="0">
                <a:solidFill>
                  <a:srgbClr val="FFFFFF"/>
                </a:solidFill>
                <a:latin typeface="Trebuchet MS"/>
                <a:cs typeface="Trebuchet MS"/>
              </a:rPr>
              <a:t>πληροφορίες</a:t>
            </a:r>
            <a:endParaRPr sz="2400">
              <a:latin typeface="Trebuchet MS"/>
              <a:cs typeface="Trebuchet MS"/>
            </a:endParaRPr>
          </a:p>
        </p:txBody>
      </p:sp>
      <p:pic>
        <p:nvPicPr>
          <p:cNvPr id="6" name="object 6"/>
          <p:cNvPicPr/>
          <p:nvPr/>
        </p:nvPicPr>
        <p:blipFill>
          <a:blip r:embed="rId4" cstate="print"/>
          <a:stretch>
            <a:fillRect/>
          </a:stretch>
        </p:blipFill>
        <p:spPr>
          <a:xfrm>
            <a:off x="4904994" y="2627122"/>
            <a:ext cx="6666864" cy="1700529"/>
          </a:xfrm>
          <a:prstGeom prst="rect">
            <a:avLst/>
          </a:prstGeom>
        </p:spPr>
      </p:pic>
      <p:sp>
        <p:nvSpPr>
          <p:cNvPr id="7" name="object 7"/>
          <p:cNvSpPr txBox="1"/>
          <p:nvPr/>
        </p:nvSpPr>
        <p:spPr>
          <a:xfrm>
            <a:off x="5067427" y="3243453"/>
            <a:ext cx="4955540" cy="391160"/>
          </a:xfrm>
          <a:prstGeom prst="rect">
            <a:avLst/>
          </a:prstGeom>
        </p:spPr>
        <p:txBody>
          <a:bodyPr vert="horz" wrap="square" lIns="0" tIns="12700" rIns="0" bIns="0" rtlCol="0">
            <a:spAutoFit/>
          </a:bodyPr>
          <a:lstStyle/>
          <a:p>
            <a:pPr marL="12700">
              <a:lnSpc>
                <a:spcPct val="100000"/>
              </a:lnSpc>
              <a:spcBef>
                <a:spcPts val="100"/>
              </a:spcBef>
            </a:pPr>
            <a:r>
              <a:rPr sz="2400" spc="110" dirty="0">
                <a:solidFill>
                  <a:srgbClr val="FFFFFF"/>
                </a:solidFill>
                <a:latin typeface="Trebuchet MS"/>
                <a:cs typeface="Trebuchet MS"/>
              </a:rPr>
              <a:t>Η</a:t>
            </a:r>
            <a:r>
              <a:rPr sz="2400" spc="-210" dirty="0">
                <a:solidFill>
                  <a:srgbClr val="FFFFFF"/>
                </a:solidFill>
                <a:latin typeface="Trebuchet MS"/>
                <a:cs typeface="Trebuchet MS"/>
              </a:rPr>
              <a:t> </a:t>
            </a:r>
            <a:r>
              <a:rPr sz="2400" spc="-75" dirty="0">
                <a:solidFill>
                  <a:srgbClr val="FFFFFF"/>
                </a:solidFill>
                <a:latin typeface="Trebuchet MS"/>
                <a:cs typeface="Trebuchet MS"/>
              </a:rPr>
              <a:t>τελική</a:t>
            </a:r>
            <a:r>
              <a:rPr sz="2400" spc="-190" dirty="0">
                <a:solidFill>
                  <a:srgbClr val="FFFFFF"/>
                </a:solidFill>
                <a:latin typeface="Trebuchet MS"/>
                <a:cs typeface="Trebuchet MS"/>
              </a:rPr>
              <a:t> </a:t>
            </a:r>
            <a:r>
              <a:rPr sz="2400" spc="-95" dirty="0">
                <a:solidFill>
                  <a:srgbClr val="FFFFFF"/>
                </a:solidFill>
                <a:latin typeface="Trebuchet MS"/>
                <a:cs typeface="Trebuchet MS"/>
              </a:rPr>
              <a:t>συλλογή</a:t>
            </a:r>
            <a:r>
              <a:rPr sz="2400" spc="-195" dirty="0">
                <a:solidFill>
                  <a:srgbClr val="FFFFFF"/>
                </a:solidFill>
                <a:latin typeface="Trebuchet MS"/>
                <a:cs typeface="Trebuchet MS"/>
              </a:rPr>
              <a:t> </a:t>
            </a:r>
            <a:r>
              <a:rPr sz="2400" spc="-60" dirty="0">
                <a:solidFill>
                  <a:srgbClr val="FFFFFF"/>
                </a:solidFill>
                <a:latin typeface="Trebuchet MS"/>
                <a:cs typeface="Trebuchet MS"/>
              </a:rPr>
              <a:t>ανήκει</a:t>
            </a:r>
            <a:r>
              <a:rPr sz="2400" spc="-195" dirty="0">
                <a:solidFill>
                  <a:srgbClr val="FFFFFF"/>
                </a:solidFill>
                <a:latin typeface="Trebuchet MS"/>
                <a:cs typeface="Trebuchet MS"/>
              </a:rPr>
              <a:t> </a:t>
            </a:r>
            <a:r>
              <a:rPr sz="2400" spc="-50" dirty="0">
                <a:solidFill>
                  <a:srgbClr val="FFFFFF"/>
                </a:solidFill>
                <a:latin typeface="Trebuchet MS"/>
                <a:cs typeface="Trebuchet MS"/>
              </a:rPr>
              <a:t>στον</a:t>
            </a:r>
            <a:r>
              <a:rPr sz="2400" spc="-204" dirty="0">
                <a:solidFill>
                  <a:srgbClr val="FFFFFF"/>
                </a:solidFill>
                <a:latin typeface="Trebuchet MS"/>
                <a:cs typeface="Trebuchet MS"/>
              </a:rPr>
              <a:t> </a:t>
            </a:r>
            <a:r>
              <a:rPr sz="2400" spc="-35" dirty="0">
                <a:solidFill>
                  <a:srgbClr val="FFFFFF"/>
                </a:solidFill>
                <a:latin typeface="Trebuchet MS"/>
                <a:cs typeface="Trebuchet MS"/>
              </a:rPr>
              <a:t>πελάτη.</a:t>
            </a:r>
            <a:endParaRPr sz="2400">
              <a:latin typeface="Trebuchet MS"/>
              <a:cs typeface="Trebuchet MS"/>
            </a:endParaRPr>
          </a:p>
        </p:txBody>
      </p:sp>
      <p:pic>
        <p:nvPicPr>
          <p:cNvPr id="8" name="object 8"/>
          <p:cNvPicPr/>
          <p:nvPr/>
        </p:nvPicPr>
        <p:blipFill>
          <a:blip r:embed="rId5" cstate="print"/>
          <a:stretch>
            <a:fillRect/>
          </a:stretch>
        </p:blipFill>
        <p:spPr>
          <a:xfrm>
            <a:off x="4904994" y="4396866"/>
            <a:ext cx="6666864" cy="1700542"/>
          </a:xfrm>
          <a:prstGeom prst="rect">
            <a:avLst/>
          </a:prstGeom>
        </p:spPr>
      </p:pic>
      <p:sp>
        <p:nvSpPr>
          <p:cNvPr id="9" name="object 9"/>
          <p:cNvSpPr txBox="1"/>
          <p:nvPr/>
        </p:nvSpPr>
        <p:spPr>
          <a:xfrm>
            <a:off x="5067427" y="4510862"/>
            <a:ext cx="5483225" cy="1396365"/>
          </a:xfrm>
          <a:prstGeom prst="rect">
            <a:avLst/>
          </a:prstGeom>
        </p:spPr>
        <p:txBody>
          <a:bodyPr vert="horz" wrap="square" lIns="0" tIns="12700" rIns="0" bIns="0" rtlCol="0">
            <a:spAutoFit/>
          </a:bodyPr>
          <a:lstStyle/>
          <a:p>
            <a:pPr marL="12700">
              <a:lnSpc>
                <a:spcPts val="2760"/>
              </a:lnSpc>
              <a:spcBef>
                <a:spcPts val="100"/>
              </a:spcBef>
            </a:pPr>
            <a:r>
              <a:rPr sz="2400" spc="145" dirty="0">
                <a:solidFill>
                  <a:srgbClr val="FFFFFF"/>
                </a:solidFill>
                <a:latin typeface="Trebuchet MS"/>
                <a:cs typeface="Trebuchet MS"/>
              </a:rPr>
              <a:t>Ο</a:t>
            </a:r>
            <a:r>
              <a:rPr sz="2400" spc="-210" dirty="0">
                <a:solidFill>
                  <a:srgbClr val="FFFFFF"/>
                </a:solidFill>
                <a:latin typeface="Trebuchet MS"/>
                <a:cs typeface="Trebuchet MS"/>
              </a:rPr>
              <a:t> </a:t>
            </a:r>
            <a:r>
              <a:rPr sz="2400" spc="-65" dirty="0">
                <a:solidFill>
                  <a:srgbClr val="FFFFFF"/>
                </a:solidFill>
                <a:latin typeface="Trebuchet MS"/>
                <a:cs typeface="Trebuchet MS"/>
              </a:rPr>
              <a:t>πελάτης</a:t>
            </a:r>
            <a:r>
              <a:rPr sz="2400" spc="-200" dirty="0">
                <a:solidFill>
                  <a:srgbClr val="FFFFFF"/>
                </a:solidFill>
                <a:latin typeface="Trebuchet MS"/>
                <a:cs typeface="Trebuchet MS"/>
              </a:rPr>
              <a:t> </a:t>
            </a:r>
            <a:r>
              <a:rPr sz="2400" spc="-45" dirty="0">
                <a:solidFill>
                  <a:srgbClr val="FFFFFF"/>
                </a:solidFill>
                <a:latin typeface="Trebuchet MS"/>
                <a:cs typeface="Trebuchet MS"/>
              </a:rPr>
              <a:t>είναι</a:t>
            </a:r>
            <a:r>
              <a:rPr sz="2400" spc="-204" dirty="0">
                <a:solidFill>
                  <a:srgbClr val="FFFFFF"/>
                </a:solidFill>
                <a:latin typeface="Trebuchet MS"/>
                <a:cs typeface="Trebuchet MS"/>
              </a:rPr>
              <a:t> </a:t>
            </a:r>
            <a:r>
              <a:rPr sz="2400" spc="-20" dirty="0">
                <a:solidFill>
                  <a:srgbClr val="FFFFFF"/>
                </a:solidFill>
                <a:latin typeface="Trebuchet MS"/>
                <a:cs typeface="Trebuchet MS"/>
              </a:rPr>
              <a:t>υπεύθυνος</a:t>
            </a:r>
            <a:r>
              <a:rPr sz="2400" spc="-200" dirty="0">
                <a:solidFill>
                  <a:srgbClr val="FFFFFF"/>
                </a:solidFill>
                <a:latin typeface="Trebuchet MS"/>
                <a:cs typeface="Trebuchet MS"/>
              </a:rPr>
              <a:t> </a:t>
            </a:r>
            <a:r>
              <a:rPr sz="2400" spc="-100" dirty="0">
                <a:solidFill>
                  <a:srgbClr val="FFFFFF"/>
                </a:solidFill>
                <a:latin typeface="Trebuchet MS"/>
                <a:cs typeface="Trebuchet MS"/>
              </a:rPr>
              <a:t>να</a:t>
            </a:r>
            <a:r>
              <a:rPr sz="2400" spc="-210" dirty="0">
                <a:solidFill>
                  <a:srgbClr val="FFFFFF"/>
                </a:solidFill>
                <a:latin typeface="Trebuchet MS"/>
                <a:cs typeface="Trebuchet MS"/>
              </a:rPr>
              <a:t> </a:t>
            </a:r>
            <a:r>
              <a:rPr sz="2400" spc="-10" dirty="0">
                <a:solidFill>
                  <a:srgbClr val="FFFFFF"/>
                </a:solidFill>
                <a:latin typeface="Trebuchet MS"/>
                <a:cs typeface="Trebuchet MS"/>
              </a:rPr>
              <a:t>αναζητήσει</a:t>
            </a:r>
            <a:endParaRPr sz="2400">
              <a:latin typeface="Trebuchet MS"/>
              <a:cs typeface="Trebuchet MS"/>
            </a:endParaRPr>
          </a:p>
          <a:p>
            <a:pPr marL="12700" marR="111125">
              <a:lnSpc>
                <a:spcPct val="91500"/>
              </a:lnSpc>
              <a:spcBef>
                <a:spcPts val="125"/>
              </a:spcBef>
            </a:pPr>
            <a:r>
              <a:rPr sz="2400" spc="-55" dirty="0">
                <a:solidFill>
                  <a:srgbClr val="FFFFFF"/>
                </a:solidFill>
                <a:latin typeface="Trebuchet MS"/>
                <a:cs typeface="Trebuchet MS"/>
              </a:rPr>
              <a:t>πληροφορίες</a:t>
            </a:r>
            <a:r>
              <a:rPr sz="2400" spc="-170" dirty="0">
                <a:solidFill>
                  <a:srgbClr val="FFFFFF"/>
                </a:solidFill>
                <a:latin typeface="Trebuchet MS"/>
                <a:cs typeface="Trebuchet MS"/>
              </a:rPr>
              <a:t> </a:t>
            </a:r>
            <a:r>
              <a:rPr sz="2400" spc="-110" dirty="0">
                <a:solidFill>
                  <a:srgbClr val="FFFFFF"/>
                </a:solidFill>
                <a:latin typeface="Trebuchet MS"/>
                <a:cs typeface="Trebuchet MS"/>
              </a:rPr>
              <a:t>για</a:t>
            </a:r>
            <a:r>
              <a:rPr sz="2400" spc="-185" dirty="0">
                <a:solidFill>
                  <a:srgbClr val="FFFFFF"/>
                </a:solidFill>
                <a:latin typeface="Trebuchet MS"/>
                <a:cs typeface="Trebuchet MS"/>
              </a:rPr>
              <a:t> </a:t>
            </a:r>
            <a:r>
              <a:rPr sz="2400" spc="-55" dirty="0">
                <a:solidFill>
                  <a:srgbClr val="FFFFFF"/>
                </a:solidFill>
                <a:latin typeface="Trebuchet MS"/>
                <a:cs typeface="Trebuchet MS"/>
              </a:rPr>
              <a:t>τα</a:t>
            </a:r>
            <a:r>
              <a:rPr sz="2400" spc="-185" dirty="0">
                <a:solidFill>
                  <a:srgbClr val="FFFFFF"/>
                </a:solidFill>
                <a:latin typeface="Trebuchet MS"/>
                <a:cs typeface="Trebuchet MS"/>
              </a:rPr>
              <a:t> </a:t>
            </a:r>
            <a:r>
              <a:rPr sz="2400" spc="-80" dirty="0">
                <a:solidFill>
                  <a:srgbClr val="FFFFFF"/>
                </a:solidFill>
                <a:latin typeface="Trebuchet MS"/>
                <a:cs typeface="Trebuchet MS"/>
              </a:rPr>
              <a:t>επαγγέλματα</a:t>
            </a:r>
            <a:r>
              <a:rPr sz="2400" spc="-190" dirty="0">
                <a:solidFill>
                  <a:srgbClr val="FFFFFF"/>
                </a:solidFill>
                <a:latin typeface="Trebuchet MS"/>
                <a:cs typeface="Trebuchet MS"/>
              </a:rPr>
              <a:t> </a:t>
            </a:r>
            <a:r>
              <a:rPr sz="2400" spc="-95" dirty="0">
                <a:solidFill>
                  <a:srgbClr val="FFFFFF"/>
                </a:solidFill>
                <a:latin typeface="Trebuchet MS"/>
                <a:cs typeface="Trebuchet MS"/>
              </a:rPr>
              <a:t>και</a:t>
            </a:r>
            <a:r>
              <a:rPr sz="2400" spc="-185" dirty="0">
                <a:solidFill>
                  <a:srgbClr val="FFFFFF"/>
                </a:solidFill>
                <a:latin typeface="Trebuchet MS"/>
                <a:cs typeface="Trebuchet MS"/>
              </a:rPr>
              <a:t> </a:t>
            </a:r>
            <a:r>
              <a:rPr sz="2400" spc="-25" dirty="0">
                <a:solidFill>
                  <a:srgbClr val="FFFFFF"/>
                </a:solidFill>
                <a:latin typeface="Trebuchet MS"/>
                <a:cs typeface="Trebuchet MS"/>
              </a:rPr>
              <a:t>τις </a:t>
            </a:r>
            <a:r>
              <a:rPr sz="2400" spc="-40" dirty="0">
                <a:solidFill>
                  <a:srgbClr val="FFFFFF"/>
                </a:solidFill>
                <a:latin typeface="Trebuchet MS"/>
                <a:cs typeface="Trebuchet MS"/>
              </a:rPr>
              <a:t>συνθήκες</a:t>
            </a:r>
            <a:r>
              <a:rPr sz="2400" spc="-195" dirty="0">
                <a:solidFill>
                  <a:srgbClr val="FFFFFF"/>
                </a:solidFill>
                <a:latin typeface="Trebuchet MS"/>
                <a:cs typeface="Trebuchet MS"/>
              </a:rPr>
              <a:t> </a:t>
            </a:r>
            <a:r>
              <a:rPr sz="2400" spc="-55" dirty="0">
                <a:solidFill>
                  <a:srgbClr val="FFFFFF"/>
                </a:solidFill>
                <a:latin typeface="Trebuchet MS"/>
                <a:cs typeface="Trebuchet MS"/>
              </a:rPr>
              <a:t>εργασίας</a:t>
            </a:r>
            <a:r>
              <a:rPr sz="2400" spc="-190" dirty="0">
                <a:solidFill>
                  <a:srgbClr val="FFFFFF"/>
                </a:solidFill>
                <a:latin typeface="Trebuchet MS"/>
                <a:cs typeface="Trebuchet MS"/>
              </a:rPr>
              <a:t> </a:t>
            </a:r>
            <a:r>
              <a:rPr sz="2400" dirty="0">
                <a:solidFill>
                  <a:srgbClr val="FFFFFF"/>
                </a:solidFill>
                <a:latin typeface="Trebuchet MS"/>
                <a:cs typeface="Trebuchet MS"/>
              </a:rPr>
              <a:t>ενώ</a:t>
            </a:r>
            <a:r>
              <a:rPr sz="2400" spc="-200" dirty="0">
                <a:solidFill>
                  <a:srgbClr val="FFFFFF"/>
                </a:solidFill>
                <a:latin typeface="Trebuchet MS"/>
                <a:cs typeface="Trebuchet MS"/>
              </a:rPr>
              <a:t> </a:t>
            </a:r>
            <a:r>
              <a:rPr sz="2400" dirty="0">
                <a:solidFill>
                  <a:srgbClr val="FFFFFF"/>
                </a:solidFill>
                <a:latin typeface="Trebuchet MS"/>
                <a:cs typeface="Trebuchet MS"/>
              </a:rPr>
              <a:t>ο</a:t>
            </a:r>
            <a:r>
              <a:rPr sz="2400" spc="-195" dirty="0">
                <a:solidFill>
                  <a:srgbClr val="FFFFFF"/>
                </a:solidFill>
                <a:latin typeface="Trebuchet MS"/>
                <a:cs typeface="Trebuchet MS"/>
              </a:rPr>
              <a:t> </a:t>
            </a:r>
            <a:r>
              <a:rPr sz="2400" spc="-30" dirty="0">
                <a:solidFill>
                  <a:srgbClr val="FFFFFF"/>
                </a:solidFill>
                <a:latin typeface="Trebuchet MS"/>
                <a:cs typeface="Trebuchet MS"/>
              </a:rPr>
              <a:t>σύμβουλος</a:t>
            </a:r>
            <a:r>
              <a:rPr sz="2400" spc="-190" dirty="0">
                <a:solidFill>
                  <a:srgbClr val="FFFFFF"/>
                </a:solidFill>
                <a:latin typeface="Trebuchet MS"/>
                <a:cs typeface="Trebuchet MS"/>
              </a:rPr>
              <a:t> </a:t>
            </a:r>
            <a:r>
              <a:rPr sz="2400" spc="-25" dirty="0">
                <a:solidFill>
                  <a:srgbClr val="FFFFFF"/>
                </a:solidFill>
                <a:latin typeface="Trebuchet MS"/>
                <a:cs typeface="Trebuchet MS"/>
              </a:rPr>
              <a:t>τον </a:t>
            </a:r>
            <a:r>
              <a:rPr sz="2400" spc="-40" dirty="0">
                <a:solidFill>
                  <a:srgbClr val="FFFFFF"/>
                </a:solidFill>
                <a:latin typeface="Trebuchet MS"/>
                <a:cs typeface="Trebuchet MS"/>
              </a:rPr>
              <a:t>κατευθύνει</a:t>
            </a:r>
            <a:r>
              <a:rPr sz="2400" spc="-210" dirty="0">
                <a:solidFill>
                  <a:srgbClr val="FFFFFF"/>
                </a:solidFill>
                <a:latin typeface="Trebuchet MS"/>
                <a:cs typeface="Trebuchet MS"/>
              </a:rPr>
              <a:t> </a:t>
            </a:r>
            <a:r>
              <a:rPr sz="2400" spc="-45" dirty="0">
                <a:solidFill>
                  <a:srgbClr val="FFFFFF"/>
                </a:solidFill>
                <a:latin typeface="Trebuchet MS"/>
                <a:cs typeface="Trebuchet MS"/>
              </a:rPr>
              <a:t>προς</a:t>
            </a:r>
            <a:r>
              <a:rPr sz="2400" spc="-200" dirty="0">
                <a:solidFill>
                  <a:srgbClr val="FFFFFF"/>
                </a:solidFill>
                <a:latin typeface="Trebuchet MS"/>
                <a:cs typeface="Trebuchet MS"/>
              </a:rPr>
              <a:t> </a:t>
            </a:r>
            <a:r>
              <a:rPr sz="2400" spc="-65" dirty="0">
                <a:solidFill>
                  <a:srgbClr val="FFFFFF"/>
                </a:solidFill>
                <a:latin typeface="Trebuchet MS"/>
                <a:cs typeface="Trebuchet MS"/>
              </a:rPr>
              <a:t>τις</a:t>
            </a:r>
            <a:r>
              <a:rPr sz="2400" spc="-195" dirty="0">
                <a:solidFill>
                  <a:srgbClr val="FFFFFF"/>
                </a:solidFill>
                <a:latin typeface="Trebuchet MS"/>
                <a:cs typeface="Trebuchet MS"/>
              </a:rPr>
              <a:t> </a:t>
            </a:r>
            <a:r>
              <a:rPr sz="2400" spc="-10" dirty="0">
                <a:solidFill>
                  <a:srgbClr val="FFFFFF"/>
                </a:solidFill>
                <a:latin typeface="Trebuchet MS"/>
                <a:cs typeface="Trebuchet MS"/>
              </a:rPr>
              <a:t>διαθέσιμες</a:t>
            </a:r>
            <a:r>
              <a:rPr sz="2400" spc="-190" dirty="0">
                <a:solidFill>
                  <a:srgbClr val="FFFFFF"/>
                </a:solidFill>
                <a:latin typeface="Trebuchet MS"/>
                <a:cs typeface="Trebuchet MS"/>
              </a:rPr>
              <a:t> </a:t>
            </a:r>
            <a:r>
              <a:rPr sz="2400" spc="-10" dirty="0">
                <a:solidFill>
                  <a:srgbClr val="FFFFFF"/>
                </a:solidFill>
                <a:latin typeface="Trebuchet MS"/>
                <a:cs typeface="Trebuchet MS"/>
              </a:rPr>
              <a:t>πηγές</a:t>
            </a:r>
            <a:endParaRPr sz="24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 y="-3"/>
            <a:ext cx="4037846" cy="6858002"/>
          </a:xfrm>
          <a:prstGeom prst="rect">
            <a:avLst/>
          </a:prstGeom>
        </p:spPr>
      </p:pic>
      <p:sp>
        <p:nvSpPr>
          <p:cNvPr id="3" name="object 3"/>
          <p:cNvSpPr txBox="1"/>
          <p:nvPr/>
        </p:nvSpPr>
        <p:spPr>
          <a:xfrm>
            <a:off x="884936" y="2244089"/>
            <a:ext cx="2739390" cy="1773555"/>
          </a:xfrm>
          <a:prstGeom prst="rect">
            <a:avLst/>
          </a:prstGeom>
        </p:spPr>
        <p:txBody>
          <a:bodyPr vert="horz" wrap="square" lIns="0" tIns="12065" rIns="0" bIns="0" rtlCol="0">
            <a:spAutoFit/>
          </a:bodyPr>
          <a:lstStyle/>
          <a:p>
            <a:pPr marL="144780" algn="just">
              <a:lnSpc>
                <a:spcPts val="3535"/>
              </a:lnSpc>
              <a:spcBef>
                <a:spcPts val="95"/>
              </a:spcBef>
            </a:pPr>
            <a:r>
              <a:rPr sz="3100" spc="-105" dirty="0">
                <a:solidFill>
                  <a:srgbClr val="FFFFFF"/>
                </a:solidFill>
                <a:latin typeface="Trebuchet MS"/>
                <a:cs typeface="Trebuchet MS"/>
              </a:rPr>
              <a:t>Ποιος</a:t>
            </a:r>
            <a:r>
              <a:rPr sz="3100" spc="-305" dirty="0">
                <a:solidFill>
                  <a:srgbClr val="FFFFFF"/>
                </a:solidFill>
                <a:latin typeface="Trebuchet MS"/>
                <a:cs typeface="Trebuchet MS"/>
              </a:rPr>
              <a:t> </a:t>
            </a:r>
            <a:r>
              <a:rPr sz="3100" spc="-145" dirty="0">
                <a:solidFill>
                  <a:srgbClr val="FFFFFF"/>
                </a:solidFill>
                <a:latin typeface="Trebuchet MS"/>
                <a:cs typeface="Trebuchet MS"/>
              </a:rPr>
              <a:t>θα</a:t>
            </a:r>
            <a:r>
              <a:rPr sz="3100" spc="-300" dirty="0">
                <a:solidFill>
                  <a:srgbClr val="FFFFFF"/>
                </a:solidFill>
                <a:latin typeface="Trebuchet MS"/>
                <a:cs typeface="Trebuchet MS"/>
              </a:rPr>
              <a:t> </a:t>
            </a:r>
            <a:r>
              <a:rPr sz="3100" spc="-85" dirty="0">
                <a:solidFill>
                  <a:srgbClr val="FFFFFF"/>
                </a:solidFill>
                <a:latin typeface="Trebuchet MS"/>
                <a:cs typeface="Trebuchet MS"/>
              </a:rPr>
              <a:t>πρέπει</a:t>
            </a:r>
            <a:endParaRPr sz="3100">
              <a:latin typeface="Trebuchet MS"/>
              <a:cs typeface="Trebuchet MS"/>
            </a:endParaRPr>
          </a:p>
          <a:p>
            <a:pPr marL="12700" marR="5080" indent="1506855" algn="just">
              <a:lnSpc>
                <a:spcPct val="90000"/>
              </a:lnSpc>
              <a:spcBef>
                <a:spcPts val="185"/>
              </a:spcBef>
            </a:pPr>
            <a:r>
              <a:rPr sz="3100" spc="-515" dirty="0">
                <a:solidFill>
                  <a:srgbClr val="FFFFFF"/>
                </a:solidFill>
                <a:latin typeface="Trebuchet MS"/>
                <a:cs typeface="Trebuchet MS"/>
              </a:rPr>
              <a:t>να</a:t>
            </a:r>
            <a:r>
              <a:rPr sz="3100" spc="285" dirty="0">
                <a:solidFill>
                  <a:srgbClr val="FFFFFF"/>
                </a:solidFill>
                <a:latin typeface="Trebuchet MS"/>
                <a:cs typeface="Trebuchet MS"/>
              </a:rPr>
              <a:t> </a:t>
            </a:r>
            <a:r>
              <a:rPr sz="3100" spc="-130" dirty="0">
                <a:solidFill>
                  <a:srgbClr val="FFFFFF"/>
                </a:solidFill>
                <a:latin typeface="Trebuchet MS"/>
                <a:cs typeface="Trebuchet MS"/>
              </a:rPr>
              <a:t>είναι </a:t>
            </a:r>
            <a:r>
              <a:rPr sz="3100" spc="-165" dirty="0">
                <a:solidFill>
                  <a:srgbClr val="FFFFFF"/>
                </a:solidFill>
                <a:latin typeface="Trebuchet MS"/>
                <a:cs typeface="Trebuchet MS"/>
              </a:rPr>
              <a:t>υπεύθυνος</a:t>
            </a:r>
            <a:r>
              <a:rPr sz="3100" spc="-30" dirty="0">
                <a:solidFill>
                  <a:srgbClr val="FFFFFF"/>
                </a:solidFill>
                <a:latin typeface="Trebuchet MS"/>
                <a:cs typeface="Trebuchet MS"/>
              </a:rPr>
              <a:t> </a:t>
            </a:r>
            <a:r>
              <a:rPr sz="3100" spc="-385" dirty="0">
                <a:solidFill>
                  <a:srgbClr val="FFFFFF"/>
                </a:solidFill>
                <a:latin typeface="Trebuchet MS"/>
                <a:cs typeface="Trebuchet MS"/>
              </a:rPr>
              <a:t>για</a:t>
            </a:r>
            <a:r>
              <a:rPr sz="3100" spc="150" dirty="0">
                <a:solidFill>
                  <a:srgbClr val="FFFFFF"/>
                </a:solidFill>
                <a:latin typeface="Trebuchet MS"/>
                <a:cs typeface="Trebuchet MS"/>
              </a:rPr>
              <a:t> </a:t>
            </a:r>
            <a:r>
              <a:rPr sz="3100" spc="-135" dirty="0">
                <a:solidFill>
                  <a:srgbClr val="FFFFFF"/>
                </a:solidFill>
                <a:latin typeface="Trebuchet MS"/>
                <a:cs typeface="Trebuchet MS"/>
              </a:rPr>
              <a:t>τη </a:t>
            </a:r>
            <a:r>
              <a:rPr sz="3100" spc="-190" dirty="0">
                <a:solidFill>
                  <a:srgbClr val="FFFFFF"/>
                </a:solidFill>
                <a:latin typeface="Trebuchet MS"/>
                <a:cs typeface="Trebuchet MS"/>
              </a:rPr>
              <a:t>λήψη</a:t>
            </a:r>
            <a:r>
              <a:rPr sz="3100" spc="-300" dirty="0">
                <a:solidFill>
                  <a:srgbClr val="FFFFFF"/>
                </a:solidFill>
                <a:latin typeface="Trebuchet MS"/>
                <a:cs typeface="Trebuchet MS"/>
              </a:rPr>
              <a:t> </a:t>
            </a:r>
            <a:r>
              <a:rPr sz="3100" spc="-140" dirty="0">
                <a:solidFill>
                  <a:srgbClr val="FFFFFF"/>
                </a:solidFill>
                <a:latin typeface="Trebuchet MS"/>
                <a:cs typeface="Trebuchet MS"/>
              </a:rPr>
              <a:t>απόφασης;</a:t>
            </a:r>
            <a:endParaRPr sz="3100">
              <a:latin typeface="Trebuchet MS"/>
              <a:cs typeface="Trebuchet MS"/>
            </a:endParaRPr>
          </a:p>
        </p:txBody>
      </p:sp>
      <p:pic>
        <p:nvPicPr>
          <p:cNvPr id="4" name="object 4"/>
          <p:cNvPicPr/>
          <p:nvPr/>
        </p:nvPicPr>
        <p:blipFill>
          <a:blip r:embed="rId3" cstate="print"/>
          <a:stretch>
            <a:fillRect/>
          </a:stretch>
        </p:blipFill>
        <p:spPr>
          <a:xfrm>
            <a:off x="4904994" y="1050925"/>
            <a:ext cx="6666864" cy="2364613"/>
          </a:xfrm>
          <a:prstGeom prst="rect">
            <a:avLst/>
          </a:prstGeom>
        </p:spPr>
      </p:pic>
      <p:sp>
        <p:nvSpPr>
          <p:cNvPr id="5" name="object 5"/>
          <p:cNvSpPr txBox="1">
            <a:spLocks noGrp="1"/>
          </p:cNvSpPr>
          <p:nvPr>
            <p:ph type="body" idx="1"/>
          </p:nvPr>
        </p:nvSpPr>
        <p:spPr>
          <a:prstGeom prst="rect">
            <a:avLst/>
          </a:prstGeom>
        </p:spPr>
        <p:txBody>
          <a:bodyPr vert="horz" wrap="square" lIns="0" tIns="77470" rIns="0" bIns="0" rtlCol="0">
            <a:spAutoFit/>
          </a:bodyPr>
          <a:lstStyle/>
          <a:p>
            <a:pPr marL="12700" marR="5080">
              <a:lnSpc>
                <a:spcPts val="4730"/>
              </a:lnSpc>
              <a:spcBef>
                <a:spcPts val="610"/>
              </a:spcBef>
            </a:pPr>
            <a:r>
              <a:rPr spc="-345" dirty="0"/>
              <a:t>Την</a:t>
            </a:r>
            <a:r>
              <a:rPr spc="-395" dirty="0"/>
              <a:t> </a:t>
            </a:r>
            <a:r>
              <a:rPr dirty="0"/>
              <a:t>ευθύνη</a:t>
            </a:r>
            <a:r>
              <a:rPr spc="-365" dirty="0"/>
              <a:t> </a:t>
            </a:r>
            <a:r>
              <a:rPr spc="-90" dirty="0"/>
              <a:t>της</a:t>
            </a:r>
            <a:r>
              <a:rPr spc="-400" dirty="0"/>
              <a:t> </a:t>
            </a:r>
            <a:r>
              <a:rPr spc="-130" dirty="0"/>
              <a:t>λήψης</a:t>
            </a:r>
            <a:r>
              <a:rPr spc="-385" dirty="0"/>
              <a:t> </a:t>
            </a:r>
            <a:r>
              <a:rPr spc="-30" dirty="0"/>
              <a:t>της </a:t>
            </a:r>
            <a:r>
              <a:rPr spc="-75" dirty="0"/>
              <a:t>απόφασης</a:t>
            </a:r>
            <a:r>
              <a:rPr spc="-380" dirty="0"/>
              <a:t> </a:t>
            </a:r>
            <a:r>
              <a:rPr spc="-110" dirty="0"/>
              <a:t>την</a:t>
            </a:r>
            <a:r>
              <a:rPr spc="-395" dirty="0"/>
              <a:t> </a:t>
            </a:r>
            <a:r>
              <a:rPr spc="-25" dirty="0"/>
              <a:t>έχει</a:t>
            </a:r>
            <a:r>
              <a:rPr spc="-400" dirty="0"/>
              <a:t> </a:t>
            </a:r>
            <a:r>
              <a:rPr spc="-50" dirty="0"/>
              <a:t>ο</a:t>
            </a:r>
          </a:p>
          <a:p>
            <a:pPr marL="12700">
              <a:lnSpc>
                <a:spcPts val="4640"/>
              </a:lnSpc>
            </a:pPr>
            <a:r>
              <a:rPr spc="-10" dirty="0"/>
              <a:t>πελάτης</a:t>
            </a:r>
          </a:p>
        </p:txBody>
      </p:sp>
      <p:pic>
        <p:nvPicPr>
          <p:cNvPr id="6" name="object 6"/>
          <p:cNvPicPr/>
          <p:nvPr/>
        </p:nvPicPr>
        <p:blipFill>
          <a:blip r:embed="rId4" cstate="print"/>
          <a:stretch>
            <a:fillRect/>
          </a:stretch>
        </p:blipFill>
        <p:spPr>
          <a:xfrm>
            <a:off x="4904994" y="3539363"/>
            <a:ext cx="6666864" cy="2364524"/>
          </a:xfrm>
          <a:prstGeom prst="rect">
            <a:avLst/>
          </a:prstGeom>
        </p:spPr>
      </p:pic>
      <p:sp>
        <p:nvSpPr>
          <p:cNvPr id="7" name="object 7"/>
          <p:cNvSpPr txBox="1"/>
          <p:nvPr/>
        </p:nvSpPr>
        <p:spPr>
          <a:xfrm>
            <a:off x="5172202" y="3711955"/>
            <a:ext cx="6118860" cy="1881505"/>
          </a:xfrm>
          <a:prstGeom prst="rect">
            <a:avLst/>
          </a:prstGeom>
        </p:spPr>
        <p:txBody>
          <a:bodyPr vert="horz" wrap="square" lIns="0" tIns="77470" rIns="0" bIns="0" rtlCol="0">
            <a:spAutoFit/>
          </a:bodyPr>
          <a:lstStyle/>
          <a:p>
            <a:pPr marL="12700" marR="1744980">
              <a:lnSpc>
                <a:spcPts val="4730"/>
              </a:lnSpc>
              <a:spcBef>
                <a:spcPts val="610"/>
              </a:spcBef>
            </a:pPr>
            <a:r>
              <a:rPr sz="4300" spc="229" dirty="0">
                <a:solidFill>
                  <a:srgbClr val="FFFFFF"/>
                </a:solidFill>
                <a:latin typeface="Trebuchet MS"/>
                <a:cs typeface="Trebuchet MS"/>
              </a:rPr>
              <a:t>Ο</a:t>
            </a:r>
            <a:r>
              <a:rPr sz="4300" spc="-395" dirty="0">
                <a:solidFill>
                  <a:srgbClr val="FFFFFF"/>
                </a:solidFill>
                <a:latin typeface="Trebuchet MS"/>
                <a:cs typeface="Trebuchet MS"/>
              </a:rPr>
              <a:t> </a:t>
            </a:r>
            <a:r>
              <a:rPr sz="4300" spc="-55" dirty="0">
                <a:solidFill>
                  <a:srgbClr val="FFFFFF"/>
                </a:solidFill>
                <a:latin typeface="Trebuchet MS"/>
                <a:cs typeface="Trebuchet MS"/>
              </a:rPr>
              <a:t>σύμβουλος</a:t>
            </a:r>
            <a:r>
              <a:rPr sz="4300" spc="-365" dirty="0">
                <a:solidFill>
                  <a:srgbClr val="FFFFFF"/>
                </a:solidFill>
                <a:latin typeface="Trebuchet MS"/>
                <a:cs typeface="Trebuchet MS"/>
              </a:rPr>
              <a:t> </a:t>
            </a:r>
            <a:r>
              <a:rPr sz="4300" spc="-40" dirty="0">
                <a:solidFill>
                  <a:srgbClr val="FFFFFF"/>
                </a:solidFill>
                <a:latin typeface="Trebuchet MS"/>
                <a:cs typeface="Trebuchet MS"/>
              </a:rPr>
              <a:t>είναι </a:t>
            </a:r>
            <a:r>
              <a:rPr sz="4300" spc="-25" dirty="0">
                <a:solidFill>
                  <a:srgbClr val="FFFFFF"/>
                </a:solidFill>
                <a:latin typeface="Trebuchet MS"/>
                <a:cs typeface="Trebuchet MS"/>
              </a:rPr>
              <a:t>υπεύθυνος</a:t>
            </a:r>
            <a:r>
              <a:rPr sz="4300" spc="-315" dirty="0">
                <a:solidFill>
                  <a:srgbClr val="FFFFFF"/>
                </a:solidFill>
                <a:latin typeface="Trebuchet MS"/>
                <a:cs typeface="Trebuchet MS"/>
              </a:rPr>
              <a:t> </a:t>
            </a:r>
            <a:r>
              <a:rPr sz="4300" spc="-35" dirty="0">
                <a:solidFill>
                  <a:srgbClr val="FFFFFF"/>
                </a:solidFill>
                <a:latin typeface="Trebuchet MS"/>
                <a:cs typeface="Trebuchet MS"/>
              </a:rPr>
              <a:t>να</a:t>
            </a:r>
            <a:endParaRPr sz="4300">
              <a:latin typeface="Trebuchet MS"/>
              <a:cs typeface="Trebuchet MS"/>
            </a:endParaRPr>
          </a:p>
          <a:p>
            <a:pPr marL="12700">
              <a:lnSpc>
                <a:spcPts val="4640"/>
              </a:lnSpc>
            </a:pPr>
            <a:r>
              <a:rPr sz="4300" spc="-70" dirty="0">
                <a:solidFill>
                  <a:srgbClr val="FFFFFF"/>
                </a:solidFill>
                <a:latin typeface="Trebuchet MS"/>
                <a:cs typeface="Trebuchet MS"/>
              </a:rPr>
              <a:t>διευκολύνει</a:t>
            </a:r>
            <a:r>
              <a:rPr sz="4300" spc="-360" dirty="0">
                <a:solidFill>
                  <a:srgbClr val="FFFFFF"/>
                </a:solidFill>
                <a:latin typeface="Trebuchet MS"/>
                <a:cs typeface="Trebuchet MS"/>
              </a:rPr>
              <a:t> </a:t>
            </a:r>
            <a:r>
              <a:rPr sz="4300" spc="-55" dirty="0">
                <a:solidFill>
                  <a:srgbClr val="FFFFFF"/>
                </a:solidFill>
                <a:latin typeface="Trebuchet MS"/>
                <a:cs typeface="Trebuchet MS"/>
              </a:rPr>
              <a:t>τη</a:t>
            </a:r>
            <a:r>
              <a:rPr sz="4300" spc="-385" dirty="0">
                <a:solidFill>
                  <a:srgbClr val="FFFFFF"/>
                </a:solidFill>
                <a:latin typeface="Trebuchet MS"/>
                <a:cs typeface="Trebuchet MS"/>
              </a:rPr>
              <a:t> </a:t>
            </a:r>
            <a:r>
              <a:rPr sz="4300" spc="-55" dirty="0">
                <a:solidFill>
                  <a:srgbClr val="FFFFFF"/>
                </a:solidFill>
                <a:latin typeface="Trebuchet MS"/>
                <a:cs typeface="Trebuchet MS"/>
              </a:rPr>
              <a:t>διαδικασία</a:t>
            </a:r>
            <a:endParaRPr sz="43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7504" cy="6858000"/>
          </a:xfrm>
          <a:custGeom>
            <a:avLst/>
            <a:gdLst/>
            <a:ahLst/>
            <a:cxnLst/>
            <a:rect l="l" t="t" r="r" b="b"/>
            <a:pathLst>
              <a:path w="4167504" h="6858000">
                <a:moveTo>
                  <a:pt x="2259583" y="0"/>
                </a:moveTo>
                <a:lnTo>
                  <a:pt x="0" y="0"/>
                </a:lnTo>
                <a:lnTo>
                  <a:pt x="0" y="6857999"/>
                </a:lnTo>
                <a:lnTo>
                  <a:pt x="2259583" y="6857999"/>
                </a:lnTo>
                <a:lnTo>
                  <a:pt x="2387853" y="6775778"/>
                </a:lnTo>
                <a:lnTo>
                  <a:pt x="2427444" y="6748686"/>
                </a:lnTo>
                <a:lnTo>
                  <a:pt x="2466696" y="6721137"/>
                </a:lnTo>
                <a:lnTo>
                  <a:pt x="2505604" y="6693136"/>
                </a:lnTo>
                <a:lnTo>
                  <a:pt x="2544164" y="6664686"/>
                </a:lnTo>
                <a:lnTo>
                  <a:pt x="2582372" y="6635792"/>
                </a:lnTo>
                <a:lnTo>
                  <a:pt x="2620225" y="6606457"/>
                </a:lnTo>
                <a:lnTo>
                  <a:pt x="2657719" y="6576685"/>
                </a:lnTo>
                <a:lnTo>
                  <a:pt x="2694851" y="6546479"/>
                </a:lnTo>
                <a:lnTo>
                  <a:pt x="2731615" y="6515844"/>
                </a:lnTo>
                <a:lnTo>
                  <a:pt x="2768009" y="6484784"/>
                </a:lnTo>
                <a:lnTo>
                  <a:pt x="2804028" y="6453301"/>
                </a:lnTo>
                <a:lnTo>
                  <a:pt x="2839669" y="6421401"/>
                </a:lnTo>
                <a:lnTo>
                  <a:pt x="2874928" y="6389086"/>
                </a:lnTo>
                <a:lnTo>
                  <a:pt x="2909802" y="6356362"/>
                </a:lnTo>
                <a:lnTo>
                  <a:pt x="2944285" y="6323230"/>
                </a:lnTo>
                <a:lnTo>
                  <a:pt x="2978375" y="6289696"/>
                </a:lnTo>
                <a:lnTo>
                  <a:pt x="3012068" y="6255763"/>
                </a:lnTo>
                <a:lnTo>
                  <a:pt x="3045360" y="6221435"/>
                </a:lnTo>
                <a:lnTo>
                  <a:pt x="3078246" y="6186716"/>
                </a:lnTo>
                <a:lnTo>
                  <a:pt x="3110724" y="6151609"/>
                </a:lnTo>
                <a:lnTo>
                  <a:pt x="3142789" y="6116118"/>
                </a:lnTo>
                <a:lnTo>
                  <a:pt x="3174438" y="6080248"/>
                </a:lnTo>
                <a:lnTo>
                  <a:pt x="3205667" y="6044002"/>
                </a:lnTo>
                <a:lnTo>
                  <a:pt x="3236471" y="6007384"/>
                </a:lnTo>
                <a:lnTo>
                  <a:pt x="3266848" y="5970397"/>
                </a:lnTo>
                <a:lnTo>
                  <a:pt x="3296793" y="5933046"/>
                </a:lnTo>
                <a:lnTo>
                  <a:pt x="3326303" y="5895333"/>
                </a:lnTo>
                <a:lnTo>
                  <a:pt x="3355373" y="5857265"/>
                </a:lnTo>
                <a:lnTo>
                  <a:pt x="3384000" y="5818842"/>
                </a:lnTo>
                <a:lnTo>
                  <a:pt x="3412180" y="5780071"/>
                </a:lnTo>
                <a:lnTo>
                  <a:pt x="3439909" y="5740954"/>
                </a:lnTo>
                <a:lnTo>
                  <a:pt x="3467184" y="5701496"/>
                </a:lnTo>
                <a:lnTo>
                  <a:pt x="3494000" y="5661700"/>
                </a:lnTo>
                <a:lnTo>
                  <a:pt x="3520354" y="5621569"/>
                </a:lnTo>
                <a:lnTo>
                  <a:pt x="3546242" y="5581109"/>
                </a:lnTo>
                <a:lnTo>
                  <a:pt x="3571660" y="5540322"/>
                </a:lnTo>
                <a:lnTo>
                  <a:pt x="3596605" y="5499213"/>
                </a:lnTo>
                <a:lnTo>
                  <a:pt x="3621072" y="5457784"/>
                </a:lnTo>
                <a:lnTo>
                  <a:pt x="3645058" y="5416041"/>
                </a:lnTo>
                <a:lnTo>
                  <a:pt x="3668558" y="5373987"/>
                </a:lnTo>
                <a:lnTo>
                  <a:pt x="3691570" y="5331626"/>
                </a:lnTo>
                <a:lnTo>
                  <a:pt x="3714088" y="5288961"/>
                </a:lnTo>
                <a:lnTo>
                  <a:pt x="3736110" y="5245996"/>
                </a:lnTo>
                <a:lnTo>
                  <a:pt x="3757632" y="5202736"/>
                </a:lnTo>
                <a:lnTo>
                  <a:pt x="3778650" y="5159183"/>
                </a:lnTo>
                <a:lnTo>
                  <a:pt x="3799159" y="5115342"/>
                </a:lnTo>
                <a:lnTo>
                  <a:pt x="3819157" y="5071217"/>
                </a:lnTo>
                <a:lnTo>
                  <a:pt x="3838639" y="5026811"/>
                </a:lnTo>
                <a:lnTo>
                  <a:pt x="3857601" y="4982129"/>
                </a:lnTo>
                <a:lnTo>
                  <a:pt x="3876040" y="4937174"/>
                </a:lnTo>
                <a:lnTo>
                  <a:pt x="3893952" y="4891949"/>
                </a:lnTo>
                <a:lnTo>
                  <a:pt x="3911333" y="4846459"/>
                </a:lnTo>
                <a:lnTo>
                  <a:pt x="3928179" y="4800708"/>
                </a:lnTo>
                <a:lnTo>
                  <a:pt x="3944487" y="4754699"/>
                </a:lnTo>
                <a:lnTo>
                  <a:pt x="3960252" y="4708436"/>
                </a:lnTo>
                <a:lnTo>
                  <a:pt x="3975471" y="4661923"/>
                </a:lnTo>
                <a:lnTo>
                  <a:pt x="3990140" y="4615164"/>
                </a:lnTo>
                <a:lnTo>
                  <a:pt x="4004255" y="4568162"/>
                </a:lnTo>
                <a:lnTo>
                  <a:pt x="4017812" y="4520922"/>
                </a:lnTo>
                <a:lnTo>
                  <a:pt x="4030808" y="4473447"/>
                </a:lnTo>
                <a:lnTo>
                  <a:pt x="4043238" y="4425741"/>
                </a:lnTo>
                <a:lnTo>
                  <a:pt x="4055100" y="4377808"/>
                </a:lnTo>
                <a:lnTo>
                  <a:pt x="4066388" y="4329652"/>
                </a:lnTo>
                <a:lnTo>
                  <a:pt x="4077100" y="4281276"/>
                </a:lnTo>
                <a:lnTo>
                  <a:pt x="4087231" y="4232684"/>
                </a:lnTo>
                <a:lnTo>
                  <a:pt x="4096777" y="4183881"/>
                </a:lnTo>
                <a:lnTo>
                  <a:pt x="4105736" y="4134870"/>
                </a:lnTo>
                <a:lnTo>
                  <a:pt x="4114102" y="4085654"/>
                </a:lnTo>
                <a:lnTo>
                  <a:pt x="4121872" y="4036238"/>
                </a:lnTo>
                <a:lnTo>
                  <a:pt x="4129043" y="3986625"/>
                </a:lnTo>
                <a:lnTo>
                  <a:pt x="4135610" y="3936819"/>
                </a:lnTo>
                <a:lnTo>
                  <a:pt x="4141570" y="3886825"/>
                </a:lnTo>
                <a:lnTo>
                  <a:pt x="4146919" y="3836645"/>
                </a:lnTo>
                <a:lnTo>
                  <a:pt x="4151653" y="3786284"/>
                </a:lnTo>
                <a:lnTo>
                  <a:pt x="4155768" y="3735745"/>
                </a:lnTo>
                <a:lnTo>
                  <a:pt x="4159260" y="3685033"/>
                </a:lnTo>
                <a:lnTo>
                  <a:pt x="4162126" y="3634151"/>
                </a:lnTo>
                <a:lnTo>
                  <a:pt x="4164362" y="3583103"/>
                </a:lnTo>
                <a:lnTo>
                  <a:pt x="4165964" y="3531892"/>
                </a:lnTo>
                <a:lnTo>
                  <a:pt x="4166927" y="3480523"/>
                </a:lnTo>
                <a:lnTo>
                  <a:pt x="4167250" y="3429000"/>
                </a:lnTo>
                <a:lnTo>
                  <a:pt x="4166927" y="3377476"/>
                </a:lnTo>
                <a:lnTo>
                  <a:pt x="4165964" y="3326107"/>
                </a:lnTo>
                <a:lnTo>
                  <a:pt x="4164362" y="3274897"/>
                </a:lnTo>
                <a:lnTo>
                  <a:pt x="4162126" y="3223849"/>
                </a:lnTo>
                <a:lnTo>
                  <a:pt x="4159260" y="3172967"/>
                </a:lnTo>
                <a:lnTo>
                  <a:pt x="4155768" y="3122255"/>
                </a:lnTo>
                <a:lnTo>
                  <a:pt x="4151653" y="3071716"/>
                </a:lnTo>
                <a:lnTo>
                  <a:pt x="4146919" y="3021356"/>
                </a:lnTo>
                <a:lnTo>
                  <a:pt x="4141570" y="2971176"/>
                </a:lnTo>
                <a:lnTo>
                  <a:pt x="4135610" y="2921182"/>
                </a:lnTo>
                <a:lnTo>
                  <a:pt x="4129043" y="2871377"/>
                </a:lnTo>
                <a:lnTo>
                  <a:pt x="4121872" y="2821765"/>
                </a:lnTo>
                <a:lnTo>
                  <a:pt x="4114102" y="2772349"/>
                </a:lnTo>
                <a:lnTo>
                  <a:pt x="4105736" y="2723134"/>
                </a:lnTo>
                <a:lnTo>
                  <a:pt x="4096777" y="2674123"/>
                </a:lnTo>
                <a:lnTo>
                  <a:pt x="4087231" y="2625320"/>
                </a:lnTo>
                <a:lnTo>
                  <a:pt x="4077100" y="2576729"/>
                </a:lnTo>
                <a:lnTo>
                  <a:pt x="4066388" y="2528354"/>
                </a:lnTo>
                <a:lnTo>
                  <a:pt x="4055100" y="2480198"/>
                </a:lnTo>
                <a:lnTo>
                  <a:pt x="4043238" y="2432266"/>
                </a:lnTo>
                <a:lnTo>
                  <a:pt x="4030808" y="2384560"/>
                </a:lnTo>
                <a:lnTo>
                  <a:pt x="4017812" y="2337086"/>
                </a:lnTo>
                <a:lnTo>
                  <a:pt x="4004255" y="2289846"/>
                </a:lnTo>
                <a:lnTo>
                  <a:pt x="3990140" y="2242846"/>
                </a:lnTo>
                <a:lnTo>
                  <a:pt x="3975471" y="2196087"/>
                </a:lnTo>
                <a:lnTo>
                  <a:pt x="3960252" y="2149575"/>
                </a:lnTo>
                <a:lnTo>
                  <a:pt x="3944487" y="2103312"/>
                </a:lnTo>
                <a:lnTo>
                  <a:pt x="3928179" y="2057304"/>
                </a:lnTo>
                <a:lnTo>
                  <a:pt x="3911333" y="2011553"/>
                </a:lnTo>
                <a:lnTo>
                  <a:pt x="3893952" y="1966064"/>
                </a:lnTo>
                <a:lnTo>
                  <a:pt x="3876040" y="1920840"/>
                </a:lnTo>
                <a:lnTo>
                  <a:pt x="3857601" y="1875885"/>
                </a:lnTo>
                <a:lnTo>
                  <a:pt x="3838639" y="1831203"/>
                </a:lnTo>
                <a:lnTo>
                  <a:pt x="3819157" y="1786797"/>
                </a:lnTo>
                <a:lnTo>
                  <a:pt x="3799159" y="1742673"/>
                </a:lnTo>
                <a:lnTo>
                  <a:pt x="3778650" y="1698832"/>
                </a:lnTo>
                <a:lnTo>
                  <a:pt x="3757632" y="1655280"/>
                </a:lnTo>
                <a:lnTo>
                  <a:pt x="3736110" y="1612020"/>
                </a:lnTo>
                <a:lnTo>
                  <a:pt x="3714088" y="1569055"/>
                </a:lnTo>
                <a:lnTo>
                  <a:pt x="3691570" y="1526391"/>
                </a:lnTo>
                <a:lnTo>
                  <a:pt x="3668558" y="1484029"/>
                </a:lnTo>
                <a:lnTo>
                  <a:pt x="3645058" y="1441975"/>
                </a:lnTo>
                <a:lnTo>
                  <a:pt x="3621072" y="1400232"/>
                </a:lnTo>
                <a:lnTo>
                  <a:pt x="3596605" y="1358804"/>
                </a:lnTo>
                <a:lnTo>
                  <a:pt x="3571660" y="1317694"/>
                </a:lnTo>
                <a:lnTo>
                  <a:pt x="3546242" y="1276907"/>
                </a:lnTo>
                <a:lnTo>
                  <a:pt x="3520354" y="1236446"/>
                </a:lnTo>
                <a:lnTo>
                  <a:pt x="3494000" y="1196316"/>
                </a:lnTo>
                <a:lnTo>
                  <a:pt x="3467184" y="1156519"/>
                </a:lnTo>
                <a:lnTo>
                  <a:pt x="3439909" y="1117060"/>
                </a:lnTo>
                <a:lnTo>
                  <a:pt x="3412180" y="1077943"/>
                </a:lnTo>
                <a:lnTo>
                  <a:pt x="3384000" y="1039171"/>
                </a:lnTo>
                <a:lnTo>
                  <a:pt x="3355373" y="1000748"/>
                </a:lnTo>
                <a:lnTo>
                  <a:pt x="3326303" y="962678"/>
                </a:lnTo>
                <a:lnTo>
                  <a:pt x="3296793" y="924965"/>
                </a:lnTo>
                <a:lnTo>
                  <a:pt x="3266848" y="887613"/>
                </a:lnTo>
                <a:lnTo>
                  <a:pt x="3236471" y="850625"/>
                </a:lnTo>
                <a:lnTo>
                  <a:pt x="3205667" y="814006"/>
                </a:lnTo>
                <a:lnTo>
                  <a:pt x="3174438" y="777758"/>
                </a:lnTo>
                <a:lnTo>
                  <a:pt x="3142789" y="741886"/>
                </a:lnTo>
                <a:lnTo>
                  <a:pt x="3110724" y="706395"/>
                </a:lnTo>
                <a:lnTo>
                  <a:pt x="3078246" y="671286"/>
                </a:lnTo>
                <a:lnTo>
                  <a:pt x="3045360" y="636565"/>
                </a:lnTo>
                <a:lnTo>
                  <a:pt x="3012068" y="602235"/>
                </a:lnTo>
                <a:lnTo>
                  <a:pt x="2978375" y="568300"/>
                </a:lnTo>
                <a:lnTo>
                  <a:pt x="2944285" y="534764"/>
                </a:lnTo>
                <a:lnTo>
                  <a:pt x="2909802" y="501631"/>
                </a:lnTo>
                <a:lnTo>
                  <a:pt x="2874928" y="468903"/>
                </a:lnTo>
                <a:lnTo>
                  <a:pt x="2839669" y="436586"/>
                </a:lnTo>
                <a:lnTo>
                  <a:pt x="2804028" y="404684"/>
                </a:lnTo>
                <a:lnTo>
                  <a:pt x="2768009" y="373198"/>
                </a:lnTo>
                <a:lnTo>
                  <a:pt x="2731615" y="342135"/>
                </a:lnTo>
                <a:lnTo>
                  <a:pt x="2694851" y="311497"/>
                </a:lnTo>
                <a:lnTo>
                  <a:pt x="2657719" y="281288"/>
                </a:lnTo>
                <a:lnTo>
                  <a:pt x="2620225" y="251513"/>
                </a:lnTo>
                <a:lnTo>
                  <a:pt x="2582372" y="222174"/>
                </a:lnTo>
                <a:lnTo>
                  <a:pt x="2544164" y="193276"/>
                </a:lnTo>
                <a:lnTo>
                  <a:pt x="2505604" y="164823"/>
                </a:lnTo>
                <a:lnTo>
                  <a:pt x="2466696" y="136818"/>
                </a:lnTo>
                <a:lnTo>
                  <a:pt x="2427444" y="109265"/>
                </a:lnTo>
                <a:lnTo>
                  <a:pt x="2387853" y="82169"/>
                </a:lnTo>
                <a:lnTo>
                  <a:pt x="2259583" y="0"/>
                </a:lnTo>
                <a:close/>
              </a:path>
            </a:pathLst>
          </a:custGeom>
          <a:solidFill>
            <a:srgbClr val="E97031"/>
          </a:solidFill>
        </p:spPr>
        <p:txBody>
          <a:bodyPr wrap="square" lIns="0" tIns="0" rIns="0" bIns="0" rtlCol="0"/>
          <a:lstStyle/>
          <a:p>
            <a:endParaRPr/>
          </a:p>
        </p:txBody>
      </p:sp>
      <p:sp>
        <p:nvSpPr>
          <p:cNvPr id="3" name="object 3"/>
          <p:cNvSpPr txBox="1"/>
          <p:nvPr/>
        </p:nvSpPr>
        <p:spPr>
          <a:xfrm>
            <a:off x="765759" y="2233041"/>
            <a:ext cx="2897505" cy="2199005"/>
          </a:xfrm>
          <a:prstGeom prst="rect">
            <a:avLst/>
          </a:prstGeom>
        </p:spPr>
        <p:txBody>
          <a:bodyPr vert="horz" wrap="square" lIns="0" tIns="65405" rIns="0" bIns="0" rtlCol="0">
            <a:spAutoFit/>
          </a:bodyPr>
          <a:lstStyle/>
          <a:p>
            <a:pPr marL="12700" marR="5080">
              <a:lnSpc>
                <a:spcPts val="3350"/>
              </a:lnSpc>
              <a:spcBef>
                <a:spcPts val="515"/>
              </a:spcBef>
            </a:pPr>
            <a:r>
              <a:rPr sz="3100" spc="-200" dirty="0">
                <a:solidFill>
                  <a:srgbClr val="FFFFFF"/>
                </a:solidFill>
                <a:latin typeface="Trebuchet MS"/>
                <a:cs typeface="Trebuchet MS"/>
              </a:rPr>
              <a:t>Τομείς</a:t>
            </a:r>
            <a:r>
              <a:rPr sz="3100" spc="-285" dirty="0">
                <a:solidFill>
                  <a:srgbClr val="FFFFFF"/>
                </a:solidFill>
                <a:latin typeface="Trebuchet MS"/>
                <a:cs typeface="Trebuchet MS"/>
              </a:rPr>
              <a:t> </a:t>
            </a:r>
            <a:r>
              <a:rPr sz="3100" spc="-135" dirty="0">
                <a:solidFill>
                  <a:srgbClr val="FFFFFF"/>
                </a:solidFill>
                <a:latin typeface="Trebuchet MS"/>
                <a:cs typeface="Trebuchet MS"/>
              </a:rPr>
              <a:t>δεξιοτήτων </a:t>
            </a:r>
            <a:r>
              <a:rPr sz="3100" spc="-150" dirty="0">
                <a:solidFill>
                  <a:srgbClr val="FFFFFF"/>
                </a:solidFill>
                <a:latin typeface="Trebuchet MS"/>
                <a:cs typeface="Trebuchet MS"/>
              </a:rPr>
              <a:t>που</a:t>
            </a:r>
            <a:r>
              <a:rPr sz="3100" spc="-315" dirty="0">
                <a:solidFill>
                  <a:srgbClr val="FFFFFF"/>
                </a:solidFill>
                <a:latin typeface="Trebuchet MS"/>
                <a:cs typeface="Trebuchet MS"/>
              </a:rPr>
              <a:t> </a:t>
            </a:r>
            <a:r>
              <a:rPr sz="3100" spc="-70" dirty="0">
                <a:solidFill>
                  <a:srgbClr val="FFFFFF"/>
                </a:solidFill>
                <a:latin typeface="Trebuchet MS"/>
                <a:cs typeface="Trebuchet MS"/>
              </a:rPr>
              <a:t>απαιτούνται </a:t>
            </a:r>
            <a:r>
              <a:rPr sz="3100" spc="-225" dirty="0">
                <a:solidFill>
                  <a:srgbClr val="FFFFFF"/>
                </a:solidFill>
                <a:latin typeface="Trebuchet MS"/>
                <a:cs typeface="Trebuchet MS"/>
              </a:rPr>
              <a:t>για</a:t>
            </a:r>
            <a:r>
              <a:rPr sz="3100" spc="-330" dirty="0">
                <a:solidFill>
                  <a:srgbClr val="FFFFFF"/>
                </a:solidFill>
                <a:latin typeface="Trebuchet MS"/>
                <a:cs typeface="Trebuchet MS"/>
              </a:rPr>
              <a:t> </a:t>
            </a:r>
            <a:r>
              <a:rPr sz="3100" spc="-25" dirty="0">
                <a:solidFill>
                  <a:srgbClr val="FFFFFF"/>
                </a:solidFill>
                <a:latin typeface="Trebuchet MS"/>
                <a:cs typeface="Trebuchet MS"/>
              </a:rPr>
              <a:t>την</a:t>
            </a:r>
            <a:endParaRPr sz="3100">
              <a:latin typeface="Trebuchet MS"/>
              <a:cs typeface="Trebuchet MS"/>
            </a:endParaRPr>
          </a:p>
          <a:p>
            <a:pPr marL="12700">
              <a:lnSpc>
                <a:spcPts val="3110"/>
              </a:lnSpc>
            </a:pPr>
            <a:r>
              <a:rPr sz="3100" spc="-110" dirty="0">
                <a:solidFill>
                  <a:srgbClr val="FFFFFF"/>
                </a:solidFill>
                <a:latin typeface="Trebuchet MS"/>
                <a:cs typeface="Trebuchet MS"/>
              </a:rPr>
              <a:t>επαγγελματική</a:t>
            </a:r>
            <a:endParaRPr sz="3100">
              <a:latin typeface="Trebuchet MS"/>
              <a:cs typeface="Trebuchet MS"/>
            </a:endParaRPr>
          </a:p>
          <a:p>
            <a:pPr marL="12700">
              <a:lnSpc>
                <a:spcPts val="3535"/>
              </a:lnSpc>
            </a:pPr>
            <a:r>
              <a:rPr sz="3100" spc="-80" dirty="0">
                <a:solidFill>
                  <a:srgbClr val="FFFFFF"/>
                </a:solidFill>
                <a:latin typeface="Trebuchet MS"/>
                <a:cs typeface="Trebuchet MS"/>
              </a:rPr>
              <a:t>συμβουλευτική</a:t>
            </a:r>
            <a:endParaRPr sz="3100">
              <a:latin typeface="Trebuchet MS"/>
              <a:cs typeface="Trebuchet MS"/>
            </a:endParaRPr>
          </a:p>
        </p:txBody>
      </p:sp>
      <p:sp>
        <p:nvSpPr>
          <p:cNvPr id="4" name="object 4"/>
          <p:cNvSpPr/>
          <p:nvPr/>
        </p:nvSpPr>
        <p:spPr>
          <a:xfrm>
            <a:off x="9592056" y="4497196"/>
            <a:ext cx="2042160" cy="2042160"/>
          </a:xfrm>
          <a:custGeom>
            <a:avLst/>
            <a:gdLst/>
            <a:ahLst/>
            <a:cxnLst/>
            <a:rect l="l" t="t" r="r" b="b"/>
            <a:pathLst>
              <a:path w="2042159" h="2042159">
                <a:moveTo>
                  <a:pt x="0" y="2041715"/>
                </a:moveTo>
                <a:lnTo>
                  <a:pt x="48194" y="2041157"/>
                </a:lnTo>
                <a:lnTo>
                  <a:pt x="96115" y="2039493"/>
                </a:lnTo>
                <a:lnTo>
                  <a:pt x="143749" y="2036733"/>
                </a:lnTo>
                <a:lnTo>
                  <a:pt x="191086" y="2032891"/>
                </a:lnTo>
                <a:lnTo>
                  <a:pt x="238112" y="2027979"/>
                </a:lnTo>
                <a:lnTo>
                  <a:pt x="284816" y="2022009"/>
                </a:lnTo>
                <a:lnTo>
                  <a:pt x="331184" y="2014992"/>
                </a:lnTo>
                <a:lnTo>
                  <a:pt x="377205" y="2006943"/>
                </a:lnTo>
                <a:lnTo>
                  <a:pt x="422867" y="1997872"/>
                </a:lnTo>
                <a:lnTo>
                  <a:pt x="468157" y="1987792"/>
                </a:lnTo>
                <a:lnTo>
                  <a:pt x="513064" y="1976715"/>
                </a:lnTo>
                <a:lnTo>
                  <a:pt x="557573" y="1964654"/>
                </a:lnTo>
                <a:lnTo>
                  <a:pt x="601675" y="1951620"/>
                </a:lnTo>
                <a:lnTo>
                  <a:pt x="645356" y="1937627"/>
                </a:lnTo>
                <a:lnTo>
                  <a:pt x="688603" y="1922686"/>
                </a:lnTo>
                <a:lnTo>
                  <a:pt x="731406" y="1906809"/>
                </a:lnTo>
                <a:lnTo>
                  <a:pt x="773751" y="1890009"/>
                </a:lnTo>
                <a:lnTo>
                  <a:pt x="815626" y="1872298"/>
                </a:lnTo>
                <a:lnTo>
                  <a:pt x="857019" y="1853689"/>
                </a:lnTo>
                <a:lnTo>
                  <a:pt x="897918" y="1834193"/>
                </a:lnTo>
                <a:lnTo>
                  <a:pt x="938310" y="1813822"/>
                </a:lnTo>
                <a:lnTo>
                  <a:pt x="978183" y="1792590"/>
                </a:lnTo>
                <a:lnTo>
                  <a:pt x="1017526" y="1770508"/>
                </a:lnTo>
                <a:lnTo>
                  <a:pt x="1056325" y="1747589"/>
                </a:lnTo>
                <a:lnTo>
                  <a:pt x="1094568" y="1723844"/>
                </a:lnTo>
                <a:lnTo>
                  <a:pt x="1132244" y="1699287"/>
                </a:lnTo>
                <a:lnTo>
                  <a:pt x="1169340" y="1673929"/>
                </a:lnTo>
                <a:lnTo>
                  <a:pt x="1205843" y="1647782"/>
                </a:lnTo>
                <a:lnTo>
                  <a:pt x="1241742" y="1620859"/>
                </a:lnTo>
                <a:lnTo>
                  <a:pt x="1277024" y="1593173"/>
                </a:lnTo>
                <a:lnTo>
                  <a:pt x="1311677" y="1564735"/>
                </a:lnTo>
                <a:lnTo>
                  <a:pt x="1345688" y="1535557"/>
                </a:lnTo>
                <a:lnTo>
                  <a:pt x="1379046" y="1505652"/>
                </a:lnTo>
                <a:lnTo>
                  <a:pt x="1411738" y="1475032"/>
                </a:lnTo>
                <a:lnTo>
                  <a:pt x="1443751" y="1443710"/>
                </a:lnTo>
                <a:lnTo>
                  <a:pt x="1475075" y="1411697"/>
                </a:lnTo>
                <a:lnTo>
                  <a:pt x="1505696" y="1379007"/>
                </a:lnTo>
                <a:lnTo>
                  <a:pt x="1535601" y="1345650"/>
                </a:lnTo>
                <a:lnTo>
                  <a:pt x="1564780" y="1311640"/>
                </a:lnTo>
                <a:lnTo>
                  <a:pt x="1593219" y="1276988"/>
                </a:lnTo>
                <a:lnTo>
                  <a:pt x="1620907" y="1241707"/>
                </a:lnTo>
                <a:lnTo>
                  <a:pt x="1647831" y="1205810"/>
                </a:lnTo>
                <a:lnTo>
                  <a:pt x="1673978" y="1169308"/>
                </a:lnTo>
                <a:lnTo>
                  <a:pt x="1699337" y="1132213"/>
                </a:lnTo>
                <a:lnTo>
                  <a:pt x="1723896" y="1094539"/>
                </a:lnTo>
                <a:lnTo>
                  <a:pt x="1747641" y="1056296"/>
                </a:lnTo>
                <a:lnTo>
                  <a:pt x="1770561" y="1017498"/>
                </a:lnTo>
                <a:lnTo>
                  <a:pt x="1792644" y="978157"/>
                </a:lnTo>
                <a:lnTo>
                  <a:pt x="1813877" y="938285"/>
                </a:lnTo>
                <a:lnTo>
                  <a:pt x="1834248" y="897894"/>
                </a:lnTo>
                <a:lnTo>
                  <a:pt x="1853745" y="856996"/>
                </a:lnTo>
                <a:lnTo>
                  <a:pt x="1872355" y="815604"/>
                </a:lnTo>
                <a:lnTo>
                  <a:pt x="1890067" y="773731"/>
                </a:lnTo>
                <a:lnTo>
                  <a:pt x="1906867" y="731387"/>
                </a:lnTo>
                <a:lnTo>
                  <a:pt x="1922744" y="688586"/>
                </a:lnTo>
                <a:lnTo>
                  <a:pt x="1937686" y="645339"/>
                </a:lnTo>
                <a:lnTo>
                  <a:pt x="1951680" y="601660"/>
                </a:lnTo>
                <a:lnTo>
                  <a:pt x="1964714" y="557560"/>
                </a:lnTo>
                <a:lnTo>
                  <a:pt x="1976776" y="513051"/>
                </a:lnTo>
                <a:lnTo>
                  <a:pt x="1987853" y="468146"/>
                </a:lnTo>
                <a:lnTo>
                  <a:pt x="1997933" y="422857"/>
                </a:lnTo>
                <a:lnTo>
                  <a:pt x="2007005" y="377196"/>
                </a:lnTo>
                <a:lnTo>
                  <a:pt x="2015055" y="331176"/>
                </a:lnTo>
                <a:lnTo>
                  <a:pt x="2022071" y="284809"/>
                </a:lnTo>
                <a:lnTo>
                  <a:pt x="2028042" y="238107"/>
                </a:lnTo>
                <a:lnTo>
                  <a:pt x="2032954" y="191082"/>
                </a:lnTo>
                <a:lnTo>
                  <a:pt x="2036797" y="143746"/>
                </a:lnTo>
                <a:lnTo>
                  <a:pt x="2039556" y="96112"/>
                </a:lnTo>
                <a:lnTo>
                  <a:pt x="2041221" y="48193"/>
                </a:lnTo>
                <a:lnTo>
                  <a:pt x="2041778" y="0"/>
                </a:lnTo>
              </a:path>
            </a:pathLst>
          </a:custGeom>
          <a:ln w="127000">
            <a:solidFill>
              <a:srgbClr val="0E9ED4"/>
            </a:solidFill>
            <a:prstDash val="dash"/>
          </a:ln>
        </p:spPr>
        <p:txBody>
          <a:bodyPr wrap="square" lIns="0" tIns="0" rIns="0" bIns="0" rtlCol="0"/>
          <a:lstStyle/>
          <a:p>
            <a:endParaRPr/>
          </a:p>
        </p:txBody>
      </p:sp>
      <p:sp>
        <p:nvSpPr>
          <p:cNvPr id="5" name="object 5"/>
          <p:cNvSpPr txBox="1"/>
          <p:nvPr/>
        </p:nvSpPr>
        <p:spPr>
          <a:xfrm>
            <a:off x="4526660" y="931087"/>
            <a:ext cx="6639559" cy="4741545"/>
          </a:xfrm>
          <a:prstGeom prst="rect">
            <a:avLst/>
          </a:prstGeom>
        </p:spPr>
        <p:txBody>
          <a:bodyPr vert="horz" wrap="square" lIns="0" tIns="105410" rIns="0" bIns="0" rtlCol="0">
            <a:spAutoFit/>
          </a:bodyPr>
          <a:lstStyle/>
          <a:p>
            <a:pPr marL="240665" indent="-227965">
              <a:lnSpc>
                <a:spcPct val="100000"/>
              </a:lnSpc>
              <a:spcBef>
                <a:spcPts val="830"/>
              </a:spcBef>
              <a:buFont typeface="Arial MT"/>
              <a:buChar char="•"/>
              <a:tabLst>
                <a:tab pos="240665" algn="l"/>
              </a:tabLst>
            </a:pPr>
            <a:r>
              <a:rPr sz="2200" dirty="0">
                <a:latin typeface="Trebuchet MS"/>
                <a:cs typeface="Trebuchet MS"/>
              </a:rPr>
              <a:t>Θεωρίες</a:t>
            </a:r>
            <a:r>
              <a:rPr sz="2200" spc="-155" dirty="0">
                <a:latin typeface="Trebuchet MS"/>
                <a:cs typeface="Trebuchet MS"/>
              </a:rPr>
              <a:t> </a:t>
            </a:r>
            <a:r>
              <a:rPr sz="2200" spc="-70" dirty="0">
                <a:latin typeface="Trebuchet MS"/>
                <a:cs typeface="Trebuchet MS"/>
              </a:rPr>
              <a:t>επαγγελματικής</a:t>
            </a:r>
            <a:r>
              <a:rPr sz="2200" spc="-135" dirty="0">
                <a:latin typeface="Trebuchet MS"/>
                <a:cs typeface="Trebuchet MS"/>
              </a:rPr>
              <a:t> </a:t>
            </a:r>
            <a:r>
              <a:rPr sz="2200" spc="-10" dirty="0">
                <a:latin typeface="Trebuchet MS"/>
                <a:cs typeface="Trebuchet MS"/>
              </a:rPr>
              <a:t>ανάπτυξης:</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30" dirty="0">
                <a:latin typeface="Trebuchet MS"/>
                <a:cs typeface="Trebuchet MS"/>
              </a:rPr>
              <a:t>Δεξιότητες</a:t>
            </a:r>
            <a:r>
              <a:rPr sz="2200" spc="-170" dirty="0">
                <a:latin typeface="Trebuchet MS"/>
                <a:cs typeface="Trebuchet MS"/>
              </a:rPr>
              <a:t> </a:t>
            </a:r>
            <a:r>
              <a:rPr sz="2200" spc="-50" dirty="0">
                <a:latin typeface="Trebuchet MS"/>
                <a:cs typeface="Trebuchet MS"/>
              </a:rPr>
              <a:t>ατομικής</a:t>
            </a:r>
            <a:r>
              <a:rPr sz="2200" spc="-150" dirty="0">
                <a:latin typeface="Trebuchet MS"/>
                <a:cs typeface="Trebuchet MS"/>
              </a:rPr>
              <a:t> </a:t>
            </a:r>
            <a:r>
              <a:rPr sz="2200" spc="-80" dirty="0">
                <a:latin typeface="Trebuchet MS"/>
                <a:cs typeface="Trebuchet MS"/>
              </a:rPr>
              <a:t>και</a:t>
            </a:r>
            <a:r>
              <a:rPr sz="2200" spc="-165" dirty="0">
                <a:latin typeface="Trebuchet MS"/>
                <a:cs typeface="Trebuchet MS"/>
              </a:rPr>
              <a:t> </a:t>
            </a:r>
            <a:r>
              <a:rPr sz="2200" spc="-40" dirty="0">
                <a:latin typeface="Trebuchet MS"/>
                <a:cs typeface="Trebuchet MS"/>
              </a:rPr>
              <a:t>ομαδικής</a:t>
            </a:r>
            <a:r>
              <a:rPr sz="2200" spc="-150" dirty="0">
                <a:latin typeface="Trebuchet MS"/>
                <a:cs typeface="Trebuchet MS"/>
              </a:rPr>
              <a:t> </a:t>
            </a:r>
            <a:r>
              <a:rPr sz="2200" spc="-10" dirty="0">
                <a:latin typeface="Trebuchet MS"/>
                <a:cs typeface="Trebuchet MS"/>
              </a:rPr>
              <a:t>συμβουλευτικής</a:t>
            </a:r>
            <a:endParaRPr sz="2200">
              <a:latin typeface="Trebuchet MS"/>
              <a:cs typeface="Trebuchet MS"/>
            </a:endParaRPr>
          </a:p>
          <a:p>
            <a:pPr marL="240665" indent="-227965">
              <a:lnSpc>
                <a:spcPct val="100000"/>
              </a:lnSpc>
              <a:spcBef>
                <a:spcPts val="735"/>
              </a:spcBef>
              <a:buFont typeface="Arial MT"/>
              <a:buChar char="•"/>
              <a:tabLst>
                <a:tab pos="240665" algn="l"/>
              </a:tabLst>
            </a:pPr>
            <a:r>
              <a:rPr sz="2200" spc="-60" dirty="0">
                <a:latin typeface="Trebuchet MS"/>
                <a:cs typeface="Trebuchet MS"/>
              </a:rPr>
              <a:t>Αξιολόγηση</a:t>
            </a:r>
            <a:r>
              <a:rPr sz="2200" spc="-130" dirty="0">
                <a:latin typeface="Trebuchet MS"/>
                <a:cs typeface="Trebuchet MS"/>
              </a:rPr>
              <a:t> </a:t>
            </a:r>
            <a:r>
              <a:rPr sz="2200" spc="-10" dirty="0">
                <a:latin typeface="Trebuchet MS"/>
                <a:cs typeface="Trebuchet MS"/>
              </a:rPr>
              <a:t>ατόμων/ομάδων</a:t>
            </a:r>
            <a:endParaRPr sz="2200">
              <a:latin typeface="Trebuchet MS"/>
              <a:cs typeface="Trebuchet MS"/>
            </a:endParaRPr>
          </a:p>
          <a:p>
            <a:pPr marL="240665" indent="-227965">
              <a:lnSpc>
                <a:spcPct val="100000"/>
              </a:lnSpc>
              <a:spcBef>
                <a:spcPts val="745"/>
              </a:spcBef>
              <a:buFont typeface="Arial MT"/>
              <a:buChar char="•"/>
              <a:tabLst>
                <a:tab pos="240665" algn="l"/>
              </a:tabLst>
            </a:pPr>
            <a:r>
              <a:rPr sz="2200" spc="-10" dirty="0">
                <a:latin typeface="Trebuchet MS"/>
                <a:cs typeface="Trebuchet MS"/>
              </a:rPr>
              <a:t>Πληροφορίες/πηγές</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10" dirty="0">
                <a:latin typeface="Trebuchet MS"/>
                <a:cs typeface="Trebuchet MS"/>
              </a:rPr>
              <a:t>Προώθηση,</a:t>
            </a:r>
            <a:r>
              <a:rPr sz="2200" spc="-130" dirty="0">
                <a:latin typeface="Trebuchet MS"/>
                <a:cs typeface="Trebuchet MS"/>
              </a:rPr>
              <a:t> </a:t>
            </a:r>
            <a:r>
              <a:rPr sz="2200" spc="-35" dirty="0">
                <a:latin typeface="Trebuchet MS"/>
                <a:cs typeface="Trebuchet MS"/>
              </a:rPr>
              <a:t>διαχείριση</a:t>
            </a:r>
            <a:r>
              <a:rPr sz="2200" spc="-145" dirty="0">
                <a:latin typeface="Trebuchet MS"/>
                <a:cs typeface="Trebuchet MS"/>
              </a:rPr>
              <a:t> </a:t>
            </a:r>
            <a:r>
              <a:rPr sz="2200" spc="-80" dirty="0">
                <a:latin typeface="Trebuchet MS"/>
                <a:cs typeface="Trebuchet MS"/>
              </a:rPr>
              <a:t>και</a:t>
            </a:r>
            <a:r>
              <a:rPr sz="2200" spc="-150" dirty="0">
                <a:latin typeface="Trebuchet MS"/>
                <a:cs typeface="Trebuchet MS"/>
              </a:rPr>
              <a:t> </a:t>
            </a:r>
            <a:r>
              <a:rPr sz="2200" spc="-50" dirty="0">
                <a:latin typeface="Trebuchet MS"/>
                <a:cs typeface="Trebuchet MS"/>
              </a:rPr>
              <a:t>εφαρμογή</a:t>
            </a:r>
            <a:r>
              <a:rPr sz="2200" spc="-145" dirty="0">
                <a:latin typeface="Trebuchet MS"/>
                <a:cs typeface="Trebuchet MS"/>
              </a:rPr>
              <a:t> </a:t>
            </a:r>
            <a:r>
              <a:rPr sz="2200" spc="-25" dirty="0">
                <a:latin typeface="Trebuchet MS"/>
                <a:cs typeface="Trebuchet MS"/>
              </a:rPr>
              <a:t>προγράμματος:</a:t>
            </a:r>
            <a:endParaRPr sz="2200">
              <a:latin typeface="Trebuchet MS"/>
              <a:cs typeface="Trebuchet MS"/>
            </a:endParaRPr>
          </a:p>
          <a:p>
            <a:pPr marL="240665" indent="-227965">
              <a:lnSpc>
                <a:spcPct val="100000"/>
              </a:lnSpc>
              <a:spcBef>
                <a:spcPts val="735"/>
              </a:spcBef>
              <a:buFont typeface="Arial MT"/>
              <a:buChar char="•"/>
              <a:tabLst>
                <a:tab pos="240665" algn="l"/>
              </a:tabLst>
            </a:pPr>
            <a:r>
              <a:rPr sz="2200" spc="-55" dirty="0">
                <a:latin typeface="Trebuchet MS"/>
                <a:cs typeface="Trebuchet MS"/>
              </a:rPr>
              <a:t>Καθοδήγηση,</a:t>
            </a:r>
            <a:r>
              <a:rPr sz="2200" spc="-130" dirty="0">
                <a:latin typeface="Trebuchet MS"/>
                <a:cs typeface="Trebuchet MS"/>
              </a:rPr>
              <a:t> </a:t>
            </a:r>
            <a:r>
              <a:rPr sz="2200" spc="-35" dirty="0">
                <a:latin typeface="Trebuchet MS"/>
                <a:cs typeface="Trebuchet MS"/>
              </a:rPr>
              <a:t>διαβούλευση</a:t>
            </a:r>
            <a:r>
              <a:rPr sz="2200" spc="-155" dirty="0">
                <a:latin typeface="Trebuchet MS"/>
                <a:cs typeface="Trebuchet MS"/>
              </a:rPr>
              <a:t> </a:t>
            </a:r>
            <a:r>
              <a:rPr sz="2200" spc="-80" dirty="0">
                <a:latin typeface="Trebuchet MS"/>
                <a:cs typeface="Trebuchet MS"/>
              </a:rPr>
              <a:t>και</a:t>
            </a:r>
            <a:r>
              <a:rPr sz="2200" spc="-145" dirty="0">
                <a:latin typeface="Trebuchet MS"/>
                <a:cs typeface="Trebuchet MS"/>
              </a:rPr>
              <a:t> </a:t>
            </a:r>
            <a:r>
              <a:rPr sz="2200" spc="-35" dirty="0">
                <a:latin typeface="Trebuchet MS"/>
                <a:cs typeface="Trebuchet MS"/>
              </a:rPr>
              <a:t>βελτίωση</a:t>
            </a:r>
            <a:r>
              <a:rPr sz="2200" spc="-140" dirty="0">
                <a:latin typeface="Trebuchet MS"/>
                <a:cs typeface="Trebuchet MS"/>
              </a:rPr>
              <a:t> </a:t>
            </a:r>
            <a:r>
              <a:rPr sz="2200" spc="-10" dirty="0">
                <a:latin typeface="Trebuchet MS"/>
                <a:cs typeface="Trebuchet MS"/>
              </a:rPr>
              <a:t>απόδοσης</a:t>
            </a:r>
            <a:endParaRPr sz="2200">
              <a:latin typeface="Trebuchet MS"/>
              <a:cs typeface="Trebuchet MS"/>
            </a:endParaRPr>
          </a:p>
          <a:p>
            <a:pPr marL="240665" indent="-227965">
              <a:lnSpc>
                <a:spcPct val="100000"/>
              </a:lnSpc>
              <a:spcBef>
                <a:spcPts val="745"/>
              </a:spcBef>
              <a:buFont typeface="Arial MT"/>
              <a:buChar char="•"/>
              <a:tabLst>
                <a:tab pos="240665" algn="l"/>
              </a:tabLst>
            </a:pPr>
            <a:r>
              <a:rPr sz="2200" spc="-45" dirty="0">
                <a:latin typeface="Trebuchet MS"/>
                <a:cs typeface="Trebuchet MS"/>
              </a:rPr>
              <a:t>Ανομοιογενείς</a:t>
            </a:r>
            <a:r>
              <a:rPr sz="2200" spc="-90" dirty="0">
                <a:latin typeface="Trebuchet MS"/>
                <a:cs typeface="Trebuchet MS"/>
              </a:rPr>
              <a:t> </a:t>
            </a:r>
            <a:r>
              <a:rPr sz="2200" spc="-10" dirty="0">
                <a:latin typeface="Trebuchet MS"/>
                <a:cs typeface="Trebuchet MS"/>
              </a:rPr>
              <a:t>πληθυσμοί</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10" dirty="0">
                <a:latin typeface="Trebuchet MS"/>
                <a:cs typeface="Trebuchet MS"/>
              </a:rPr>
              <a:t>Εποπτεία</a:t>
            </a:r>
            <a:endParaRPr sz="2200">
              <a:latin typeface="Trebuchet MS"/>
              <a:cs typeface="Trebuchet MS"/>
            </a:endParaRPr>
          </a:p>
          <a:p>
            <a:pPr marL="240665" indent="-227965">
              <a:lnSpc>
                <a:spcPct val="100000"/>
              </a:lnSpc>
              <a:spcBef>
                <a:spcPts val="735"/>
              </a:spcBef>
              <a:buFont typeface="Arial MT"/>
              <a:buChar char="•"/>
              <a:tabLst>
                <a:tab pos="240665" algn="l"/>
              </a:tabLst>
            </a:pPr>
            <a:r>
              <a:rPr sz="2200" spc="-80" dirty="0">
                <a:latin typeface="Trebuchet MS"/>
                <a:cs typeface="Trebuchet MS"/>
              </a:rPr>
              <a:t>Δεοντολογικά/νομικά</a:t>
            </a:r>
            <a:r>
              <a:rPr sz="2200" spc="-70" dirty="0">
                <a:latin typeface="Trebuchet MS"/>
                <a:cs typeface="Trebuchet MS"/>
              </a:rPr>
              <a:t> </a:t>
            </a:r>
            <a:r>
              <a:rPr sz="2200" spc="-10" dirty="0">
                <a:latin typeface="Trebuchet MS"/>
                <a:cs typeface="Trebuchet MS"/>
              </a:rPr>
              <a:t>ζητήματα</a:t>
            </a:r>
            <a:endParaRPr sz="2200">
              <a:latin typeface="Trebuchet MS"/>
              <a:cs typeface="Trebuchet MS"/>
            </a:endParaRPr>
          </a:p>
          <a:p>
            <a:pPr marL="240665" indent="-227965">
              <a:lnSpc>
                <a:spcPct val="100000"/>
              </a:lnSpc>
              <a:spcBef>
                <a:spcPts val="745"/>
              </a:spcBef>
              <a:buFont typeface="Arial MT"/>
              <a:buChar char="•"/>
              <a:tabLst>
                <a:tab pos="240665" algn="l"/>
              </a:tabLst>
            </a:pPr>
            <a:r>
              <a:rPr sz="2200" spc="-25" dirty="0">
                <a:latin typeface="Trebuchet MS"/>
                <a:cs typeface="Trebuchet MS"/>
              </a:rPr>
              <a:t>Έρευνα/αξιολόγηση</a:t>
            </a:r>
            <a:endParaRPr sz="2200">
              <a:latin typeface="Trebuchet MS"/>
              <a:cs typeface="Trebuchet MS"/>
            </a:endParaRPr>
          </a:p>
          <a:p>
            <a:pPr marL="240665" indent="-227965">
              <a:lnSpc>
                <a:spcPct val="100000"/>
              </a:lnSpc>
              <a:spcBef>
                <a:spcPts val="730"/>
              </a:spcBef>
              <a:buFont typeface="Arial MT"/>
              <a:buChar char="•"/>
              <a:tabLst>
                <a:tab pos="240665" algn="l"/>
              </a:tabLst>
            </a:pPr>
            <a:r>
              <a:rPr sz="2200" spc="-10" dirty="0">
                <a:latin typeface="Trebuchet MS"/>
                <a:cs typeface="Trebuchet MS"/>
              </a:rPr>
              <a:t>Τεχνολογία</a:t>
            </a:r>
            <a:endParaRPr sz="22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0050" y="1658874"/>
            <a:ext cx="3423285" cy="1776095"/>
          </a:xfrm>
          <a:prstGeom prst="rect">
            <a:avLst/>
          </a:prstGeom>
        </p:spPr>
        <p:txBody>
          <a:bodyPr vert="horz" wrap="square" lIns="0" tIns="83820" rIns="0" bIns="0" rtlCol="0">
            <a:spAutoFit/>
          </a:bodyPr>
          <a:lstStyle/>
          <a:p>
            <a:pPr marL="12700" marR="5080">
              <a:lnSpc>
                <a:spcPts val="4430"/>
              </a:lnSpc>
              <a:spcBef>
                <a:spcPts val="660"/>
              </a:spcBef>
            </a:pPr>
            <a:r>
              <a:rPr sz="4100" spc="-10" dirty="0">
                <a:latin typeface="Trebuchet MS"/>
                <a:cs typeface="Trebuchet MS"/>
              </a:rPr>
              <a:t>Μορφές </a:t>
            </a:r>
            <a:r>
              <a:rPr sz="4100" spc="-190" dirty="0">
                <a:latin typeface="Trebuchet MS"/>
                <a:cs typeface="Trebuchet MS"/>
              </a:rPr>
              <a:t>επαγγελματικής </a:t>
            </a:r>
            <a:r>
              <a:rPr sz="4100" spc="-195" dirty="0">
                <a:latin typeface="Trebuchet MS"/>
                <a:cs typeface="Trebuchet MS"/>
              </a:rPr>
              <a:t>συμβουλευτικής</a:t>
            </a:r>
            <a:endParaRPr sz="4100">
              <a:latin typeface="Trebuchet MS"/>
              <a:cs typeface="Trebuchet MS"/>
            </a:endParaRPr>
          </a:p>
        </p:txBody>
      </p:sp>
      <p:grpSp>
        <p:nvGrpSpPr>
          <p:cNvPr id="3" name="object 3"/>
          <p:cNvGrpSpPr/>
          <p:nvPr/>
        </p:nvGrpSpPr>
        <p:grpSpPr>
          <a:xfrm>
            <a:off x="423951" y="355015"/>
            <a:ext cx="11768455" cy="6175375"/>
            <a:chOff x="423951" y="355015"/>
            <a:chExt cx="11768455" cy="6175375"/>
          </a:xfrm>
        </p:grpSpPr>
        <p:sp>
          <p:nvSpPr>
            <p:cNvPr id="4" name="object 4"/>
            <p:cNvSpPr/>
            <p:nvPr/>
          </p:nvSpPr>
          <p:spPr>
            <a:xfrm>
              <a:off x="423951" y="4415281"/>
              <a:ext cx="11768455" cy="2087880"/>
            </a:xfrm>
            <a:custGeom>
              <a:avLst/>
              <a:gdLst/>
              <a:ahLst/>
              <a:cxnLst/>
              <a:rect l="l" t="t" r="r" b="b"/>
              <a:pathLst>
                <a:path w="11768455" h="2087879">
                  <a:moveTo>
                    <a:pt x="11768074" y="0"/>
                  </a:moveTo>
                  <a:lnTo>
                    <a:pt x="0" y="0"/>
                  </a:lnTo>
                  <a:lnTo>
                    <a:pt x="0" y="2087752"/>
                  </a:lnTo>
                  <a:lnTo>
                    <a:pt x="11768074" y="2087752"/>
                  </a:lnTo>
                  <a:lnTo>
                    <a:pt x="11768074" y="0"/>
                  </a:lnTo>
                  <a:close/>
                </a:path>
              </a:pathLst>
            </a:custGeom>
            <a:solidFill>
              <a:srgbClr val="0E9ED4"/>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11"/>
              <a:ext cx="6778752" cy="5957316"/>
            </a:xfrm>
            <a:prstGeom prst="rect">
              <a:avLst/>
            </a:prstGeom>
          </p:spPr>
        </p:pic>
        <p:sp>
          <p:nvSpPr>
            <p:cNvPr id="6" name="object 6"/>
            <p:cNvSpPr/>
            <p:nvPr/>
          </p:nvSpPr>
          <p:spPr>
            <a:xfrm>
              <a:off x="4127119" y="355015"/>
              <a:ext cx="7640955" cy="5915660"/>
            </a:xfrm>
            <a:custGeom>
              <a:avLst/>
              <a:gdLst/>
              <a:ahLst/>
              <a:cxnLst/>
              <a:rect l="l" t="t" r="r" b="b"/>
              <a:pathLst>
                <a:path w="7640955" h="5915660">
                  <a:moveTo>
                    <a:pt x="7640955" y="0"/>
                  </a:moveTo>
                  <a:lnTo>
                    <a:pt x="0" y="0"/>
                  </a:lnTo>
                  <a:lnTo>
                    <a:pt x="0" y="5915152"/>
                  </a:lnTo>
                  <a:lnTo>
                    <a:pt x="7640955" y="5915152"/>
                  </a:lnTo>
                  <a:lnTo>
                    <a:pt x="7640955" y="0"/>
                  </a:lnTo>
                  <a:close/>
                </a:path>
              </a:pathLst>
            </a:custGeom>
            <a:solidFill>
              <a:srgbClr val="FFFFFF"/>
            </a:solidFill>
          </p:spPr>
          <p:txBody>
            <a:bodyPr wrap="square" lIns="0" tIns="0" rIns="0" bIns="0" rtlCol="0"/>
            <a:lstStyle/>
            <a:p>
              <a:endParaRPr/>
            </a:p>
          </p:txBody>
        </p:sp>
      </p:grpSp>
      <p:sp>
        <p:nvSpPr>
          <p:cNvPr id="7" name="object 7"/>
          <p:cNvSpPr/>
          <p:nvPr/>
        </p:nvSpPr>
        <p:spPr>
          <a:xfrm>
            <a:off x="120764" y="4415282"/>
            <a:ext cx="177800" cy="2087880"/>
          </a:xfrm>
          <a:custGeom>
            <a:avLst/>
            <a:gdLst/>
            <a:ahLst/>
            <a:cxnLst/>
            <a:rect l="l" t="t" r="r" b="b"/>
            <a:pathLst>
              <a:path w="177800" h="2087879">
                <a:moveTo>
                  <a:pt x="0" y="2087753"/>
                </a:moveTo>
                <a:lnTo>
                  <a:pt x="177800" y="2087753"/>
                </a:lnTo>
                <a:lnTo>
                  <a:pt x="177800" y="0"/>
                </a:lnTo>
                <a:lnTo>
                  <a:pt x="0" y="0"/>
                </a:lnTo>
                <a:lnTo>
                  <a:pt x="0" y="2087753"/>
                </a:lnTo>
                <a:close/>
              </a:path>
            </a:pathLst>
          </a:custGeom>
          <a:solidFill>
            <a:srgbClr val="0E9ED4"/>
          </a:solidFill>
        </p:spPr>
        <p:txBody>
          <a:bodyPr wrap="square" lIns="0" tIns="0" rIns="0" bIns="0" rtlCol="0"/>
          <a:lstStyle/>
          <a:p>
            <a:endParaRPr/>
          </a:p>
        </p:txBody>
      </p:sp>
      <p:sp>
        <p:nvSpPr>
          <p:cNvPr id="8" name="object 8"/>
          <p:cNvSpPr txBox="1"/>
          <p:nvPr/>
        </p:nvSpPr>
        <p:spPr>
          <a:xfrm>
            <a:off x="4206366" y="346963"/>
            <a:ext cx="6664959" cy="285115"/>
          </a:xfrm>
          <a:prstGeom prst="rect">
            <a:avLst/>
          </a:prstGeom>
        </p:spPr>
        <p:txBody>
          <a:bodyPr vert="horz" wrap="square" lIns="0" tIns="12700" rIns="0" bIns="0" rtlCol="0">
            <a:spAutoFit/>
          </a:bodyPr>
          <a:lstStyle/>
          <a:p>
            <a:pPr marL="12700">
              <a:lnSpc>
                <a:spcPct val="100000"/>
              </a:lnSpc>
              <a:spcBef>
                <a:spcPts val="100"/>
              </a:spcBef>
            </a:pPr>
            <a:r>
              <a:rPr sz="1700" i="1" spc="-30" dirty="0">
                <a:latin typeface="Trebuchet MS"/>
                <a:cs typeface="Trebuchet MS"/>
              </a:rPr>
              <a:t>Ατομική</a:t>
            </a:r>
            <a:r>
              <a:rPr sz="1700" i="1" spc="-120" dirty="0">
                <a:latin typeface="Trebuchet MS"/>
                <a:cs typeface="Trebuchet MS"/>
              </a:rPr>
              <a:t> </a:t>
            </a:r>
            <a:r>
              <a:rPr sz="1700" i="1" spc="-35" dirty="0">
                <a:latin typeface="Trebuchet MS"/>
                <a:cs typeface="Trebuchet MS"/>
              </a:rPr>
              <a:t>συμβουλευτική:</a:t>
            </a:r>
            <a:r>
              <a:rPr sz="1700" i="1" spc="-85" dirty="0">
                <a:latin typeface="Trebuchet MS"/>
                <a:cs typeface="Trebuchet MS"/>
              </a:rPr>
              <a:t> </a:t>
            </a:r>
            <a:r>
              <a:rPr sz="1700" i="1" spc="85" dirty="0">
                <a:latin typeface="Trebuchet MS"/>
                <a:cs typeface="Trebuchet MS"/>
              </a:rPr>
              <a:t>Η</a:t>
            </a:r>
            <a:r>
              <a:rPr sz="1700" i="1" spc="-100" dirty="0">
                <a:latin typeface="Trebuchet MS"/>
                <a:cs typeface="Trebuchet MS"/>
              </a:rPr>
              <a:t> </a:t>
            </a:r>
            <a:r>
              <a:rPr sz="1700" i="1" spc="-25" dirty="0">
                <a:latin typeface="Trebuchet MS"/>
                <a:cs typeface="Trebuchet MS"/>
              </a:rPr>
              <a:t>συμβουλευτική</a:t>
            </a:r>
            <a:r>
              <a:rPr sz="1700" i="1" spc="-90" dirty="0">
                <a:latin typeface="Trebuchet MS"/>
                <a:cs typeface="Trebuchet MS"/>
              </a:rPr>
              <a:t> </a:t>
            </a:r>
            <a:r>
              <a:rPr sz="1700" i="1" dirty="0">
                <a:latin typeface="Trebuchet MS"/>
                <a:cs typeface="Trebuchet MS"/>
              </a:rPr>
              <a:t>παρέμβαση</a:t>
            </a:r>
            <a:r>
              <a:rPr sz="1700" i="1" spc="-120" dirty="0">
                <a:latin typeface="Trebuchet MS"/>
                <a:cs typeface="Trebuchet MS"/>
              </a:rPr>
              <a:t> </a:t>
            </a:r>
            <a:r>
              <a:rPr sz="1700" i="1" spc="-40" dirty="0">
                <a:latin typeface="Trebuchet MS"/>
                <a:cs typeface="Trebuchet MS"/>
              </a:rPr>
              <a:t>γίνεται</a:t>
            </a:r>
            <a:r>
              <a:rPr sz="1700" i="1" spc="-105" dirty="0">
                <a:latin typeface="Trebuchet MS"/>
                <a:cs typeface="Trebuchet MS"/>
              </a:rPr>
              <a:t> </a:t>
            </a:r>
            <a:r>
              <a:rPr sz="1700" i="1" dirty="0">
                <a:latin typeface="Trebuchet MS"/>
                <a:cs typeface="Trebuchet MS"/>
              </a:rPr>
              <a:t>με</a:t>
            </a:r>
            <a:r>
              <a:rPr sz="1700" i="1" spc="-100" dirty="0">
                <a:latin typeface="Trebuchet MS"/>
                <a:cs typeface="Trebuchet MS"/>
              </a:rPr>
              <a:t> </a:t>
            </a:r>
            <a:r>
              <a:rPr sz="1700" i="1" spc="-10" dirty="0">
                <a:latin typeface="Trebuchet MS"/>
                <a:cs typeface="Trebuchet MS"/>
              </a:rPr>
              <a:t>τρόπο</a:t>
            </a:r>
            <a:endParaRPr sz="1700">
              <a:latin typeface="Trebuchet MS"/>
              <a:cs typeface="Trebuchet MS"/>
            </a:endParaRPr>
          </a:p>
        </p:txBody>
      </p:sp>
      <p:sp>
        <p:nvSpPr>
          <p:cNvPr id="9" name="object 9"/>
          <p:cNvSpPr txBox="1">
            <a:spLocks noGrp="1"/>
          </p:cNvSpPr>
          <p:nvPr>
            <p:ph type="title"/>
          </p:nvPr>
        </p:nvSpPr>
        <p:spPr>
          <a:xfrm>
            <a:off x="4206366" y="580136"/>
            <a:ext cx="7355205" cy="751840"/>
          </a:xfrm>
          <a:prstGeom prst="rect">
            <a:avLst/>
          </a:prstGeom>
        </p:spPr>
        <p:txBody>
          <a:bodyPr vert="horz" wrap="square" lIns="0" tIns="41910" rIns="0" bIns="0" rtlCol="0">
            <a:spAutoFit/>
          </a:bodyPr>
          <a:lstStyle/>
          <a:p>
            <a:pPr marL="12700" marR="5080">
              <a:lnSpc>
                <a:spcPts val="1839"/>
              </a:lnSpc>
              <a:spcBef>
                <a:spcPts val="330"/>
              </a:spcBef>
            </a:pPr>
            <a:r>
              <a:rPr sz="1700" i="1" spc="-35" dirty="0">
                <a:solidFill>
                  <a:srgbClr val="000000"/>
                </a:solidFill>
                <a:latin typeface="Trebuchet MS"/>
                <a:cs typeface="Trebuchet MS"/>
              </a:rPr>
              <a:t>«εξατομικευμένο»</a:t>
            </a:r>
            <a:r>
              <a:rPr sz="1700" i="1" spc="-125" dirty="0">
                <a:solidFill>
                  <a:srgbClr val="000000"/>
                </a:solidFill>
                <a:latin typeface="Trebuchet MS"/>
                <a:cs typeface="Trebuchet MS"/>
              </a:rPr>
              <a:t> </a:t>
            </a:r>
            <a:r>
              <a:rPr sz="1700" i="1" dirty="0">
                <a:solidFill>
                  <a:srgbClr val="000000"/>
                </a:solidFill>
                <a:latin typeface="Trebuchet MS"/>
                <a:cs typeface="Trebuchet MS"/>
              </a:rPr>
              <a:t>με</a:t>
            </a:r>
            <a:r>
              <a:rPr sz="1700" i="1" spc="-100" dirty="0">
                <a:solidFill>
                  <a:srgbClr val="000000"/>
                </a:solidFill>
                <a:latin typeface="Trebuchet MS"/>
                <a:cs typeface="Trebuchet MS"/>
              </a:rPr>
              <a:t> </a:t>
            </a:r>
            <a:r>
              <a:rPr sz="1700" i="1" spc="-35" dirty="0">
                <a:solidFill>
                  <a:srgbClr val="000000"/>
                </a:solidFill>
                <a:latin typeface="Trebuchet MS"/>
                <a:cs typeface="Trebuchet MS"/>
              </a:rPr>
              <a:t>τη</a:t>
            </a:r>
            <a:r>
              <a:rPr sz="1700" i="1" spc="-90" dirty="0">
                <a:solidFill>
                  <a:srgbClr val="000000"/>
                </a:solidFill>
                <a:latin typeface="Trebuchet MS"/>
                <a:cs typeface="Trebuchet MS"/>
              </a:rPr>
              <a:t> </a:t>
            </a:r>
            <a:r>
              <a:rPr sz="1700" i="1" dirty="0">
                <a:solidFill>
                  <a:srgbClr val="000000"/>
                </a:solidFill>
                <a:latin typeface="Trebuchet MS"/>
                <a:cs typeface="Trebuchet MS"/>
              </a:rPr>
              <a:t>βοήθεια</a:t>
            </a:r>
            <a:r>
              <a:rPr sz="1700" i="1" spc="-105" dirty="0">
                <a:solidFill>
                  <a:srgbClr val="000000"/>
                </a:solidFill>
                <a:latin typeface="Trebuchet MS"/>
                <a:cs typeface="Trebuchet MS"/>
              </a:rPr>
              <a:t> </a:t>
            </a:r>
            <a:r>
              <a:rPr sz="1700" i="1" spc="-50" dirty="0">
                <a:solidFill>
                  <a:srgbClr val="000000"/>
                </a:solidFill>
                <a:latin typeface="Trebuchet MS"/>
                <a:cs typeface="Trebuchet MS"/>
              </a:rPr>
              <a:t>της</a:t>
            </a:r>
            <a:r>
              <a:rPr sz="1700" i="1" spc="-95" dirty="0">
                <a:solidFill>
                  <a:srgbClr val="000000"/>
                </a:solidFill>
                <a:latin typeface="Trebuchet MS"/>
                <a:cs typeface="Trebuchet MS"/>
              </a:rPr>
              <a:t> </a:t>
            </a:r>
            <a:r>
              <a:rPr sz="1700" i="1" spc="-35" dirty="0">
                <a:solidFill>
                  <a:srgbClr val="000000"/>
                </a:solidFill>
                <a:latin typeface="Trebuchet MS"/>
                <a:cs typeface="Trebuchet MS"/>
              </a:rPr>
              <a:t>ατομικής</a:t>
            </a:r>
            <a:r>
              <a:rPr sz="1700" i="1" spc="-95" dirty="0">
                <a:solidFill>
                  <a:srgbClr val="000000"/>
                </a:solidFill>
                <a:latin typeface="Trebuchet MS"/>
                <a:cs typeface="Trebuchet MS"/>
              </a:rPr>
              <a:t> </a:t>
            </a:r>
            <a:r>
              <a:rPr sz="1700" i="1" spc="-30" dirty="0">
                <a:solidFill>
                  <a:srgbClr val="000000"/>
                </a:solidFill>
                <a:latin typeface="Trebuchet MS"/>
                <a:cs typeface="Trebuchet MS"/>
              </a:rPr>
              <a:t>συμβουλευτικής</a:t>
            </a:r>
            <a:r>
              <a:rPr sz="1700" i="1" spc="-90" dirty="0">
                <a:solidFill>
                  <a:srgbClr val="000000"/>
                </a:solidFill>
                <a:latin typeface="Trebuchet MS"/>
                <a:cs typeface="Trebuchet MS"/>
              </a:rPr>
              <a:t> </a:t>
            </a:r>
            <a:r>
              <a:rPr sz="1700" i="1" spc="-25" dirty="0">
                <a:solidFill>
                  <a:srgbClr val="000000"/>
                </a:solidFill>
                <a:latin typeface="Trebuchet MS"/>
                <a:cs typeface="Trebuchet MS"/>
              </a:rPr>
              <a:t>συνέντευξης</a:t>
            </a:r>
            <a:r>
              <a:rPr sz="1700" i="1" spc="-110" dirty="0">
                <a:solidFill>
                  <a:srgbClr val="000000"/>
                </a:solidFill>
                <a:latin typeface="Trebuchet MS"/>
                <a:cs typeface="Trebuchet MS"/>
              </a:rPr>
              <a:t> </a:t>
            </a:r>
            <a:r>
              <a:rPr sz="1700" i="1" spc="-25" dirty="0">
                <a:solidFill>
                  <a:srgbClr val="000000"/>
                </a:solidFill>
                <a:latin typeface="Trebuchet MS"/>
                <a:cs typeface="Trebuchet MS"/>
              </a:rPr>
              <a:t>και </a:t>
            </a:r>
            <a:r>
              <a:rPr sz="1700" i="1" spc="-60" dirty="0">
                <a:solidFill>
                  <a:srgbClr val="000000"/>
                </a:solidFill>
                <a:latin typeface="Trebuchet MS"/>
                <a:cs typeface="Trebuchet MS"/>
              </a:rPr>
              <a:t>την</a:t>
            </a:r>
            <a:r>
              <a:rPr sz="1700" i="1" spc="-125" dirty="0">
                <a:solidFill>
                  <a:srgbClr val="000000"/>
                </a:solidFill>
                <a:latin typeface="Trebuchet MS"/>
                <a:cs typeface="Trebuchet MS"/>
              </a:rPr>
              <a:t> </a:t>
            </a:r>
            <a:r>
              <a:rPr sz="1700" i="1" spc="-60" dirty="0">
                <a:solidFill>
                  <a:srgbClr val="000000"/>
                </a:solidFill>
                <a:latin typeface="Trebuchet MS"/>
                <a:cs typeface="Trebuchet MS"/>
              </a:rPr>
              <a:t>χορήγηση,</a:t>
            </a:r>
            <a:r>
              <a:rPr sz="1700" i="1" spc="-110" dirty="0">
                <a:solidFill>
                  <a:srgbClr val="000000"/>
                </a:solidFill>
                <a:latin typeface="Trebuchet MS"/>
                <a:cs typeface="Trebuchet MS"/>
              </a:rPr>
              <a:t> </a:t>
            </a:r>
            <a:r>
              <a:rPr sz="1700" i="1" spc="-35" dirty="0">
                <a:solidFill>
                  <a:srgbClr val="000000"/>
                </a:solidFill>
                <a:latin typeface="Trebuchet MS"/>
                <a:cs typeface="Trebuchet MS"/>
              </a:rPr>
              <a:t>όταν</a:t>
            </a:r>
            <a:r>
              <a:rPr sz="1700" i="1" spc="-125" dirty="0">
                <a:solidFill>
                  <a:srgbClr val="000000"/>
                </a:solidFill>
                <a:latin typeface="Trebuchet MS"/>
                <a:cs typeface="Trebuchet MS"/>
              </a:rPr>
              <a:t> </a:t>
            </a:r>
            <a:r>
              <a:rPr sz="1700" i="1" spc="-35" dirty="0">
                <a:solidFill>
                  <a:srgbClr val="000000"/>
                </a:solidFill>
                <a:latin typeface="Trebuchet MS"/>
                <a:cs typeface="Trebuchet MS"/>
              </a:rPr>
              <a:t>κρίνεται</a:t>
            </a:r>
            <a:r>
              <a:rPr sz="1700" i="1" spc="-145" dirty="0">
                <a:solidFill>
                  <a:srgbClr val="000000"/>
                </a:solidFill>
                <a:latin typeface="Trebuchet MS"/>
                <a:cs typeface="Trebuchet MS"/>
              </a:rPr>
              <a:t> </a:t>
            </a:r>
            <a:r>
              <a:rPr sz="1700" i="1" spc="-50" dirty="0">
                <a:solidFill>
                  <a:srgbClr val="000000"/>
                </a:solidFill>
                <a:latin typeface="Trebuchet MS"/>
                <a:cs typeface="Trebuchet MS"/>
              </a:rPr>
              <a:t>αναγκαίο,</a:t>
            </a:r>
            <a:r>
              <a:rPr sz="1700" i="1" spc="-130" dirty="0">
                <a:solidFill>
                  <a:srgbClr val="000000"/>
                </a:solidFill>
                <a:latin typeface="Trebuchet MS"/>
                <a:cs typeface="Trebuchet MS"/>
              </a:rPr>
              <a:t> </a:t>
            </a:r>
            <a:r>
              <a:rPr sz="1700" i="1" spc="-35" dirty="0">
                <a:solidFill>
                  <a:srgbClr val="000000"/>
                </a:solidFill>
                <a:latin typeface="Trebuchet MS"/>
                <a:cs typeface="Trebuchet MS"/>
              </a:rPr>
              <a:t>έγκυρων</a:t>
            </a:r>
            <a:r>
              <a:rPr sz="1700" i="1" spc="-150" dirty="0">
                <a:solidFill>
                  <a:srgbClr val="000000"/>
                </a:solidFill>
                <a:latin typeface="Trebuchet MS"/>
                <a:cs typeface="Trebuchet MS"/>
              </a:rPr>
              <a:t> </a:t>
            </a:r>
            <a:r>
              <a:rPr sz="1700" i="1" spc="-40" dirty="0">
                <a:solidFill>
                  <a:srgbClr val="000000"/>
                </a:solidFill>
                <a:latin typeface="Trebuchet MS"/>
                <a:cs typeface="Trebuchet MS"/>
              </a:rPr>
              <a:t>και</a:t>
            </a:r>
            <a:r>
              <a:rPr sz="1700" i="1" spc="-114" dirty="0">
                <a:solidFill>
                  <a:srgbClr val="000000"/>
                </a:solidFill>
                <a:latin typeface="Trebuchet MS"/>
                <a:cs typeface="Trebuchet MS"/>
              </a:rPr>
              <a:t> </a:t>
            </a:r>
            <a:r>
              <a:rPr sz="1700" i="1" spc="-10" dirty="0">
                <a:solidFill>
                  <a:srgbClr val="000000"/>
                </a:solidFill>
                <a:latin typeface="Trebuchet MS"/>
                <a:cs typeface="Trebuchet MS"/>
              </a:rPr>
              <a:t>σταθμισμένων</a:t>
            </a:r>
            <a:r>
              <a:rPr sz="1700" i="1" spc="-140" dirty="0">
                <a:solidFill>
                  <a:srgbClr val="000000"/>
                </a:solidFill>
                <a:latin typeface="Trebuchet MS"/>
                <a:cs typeface="Trebuchet MS"/>
              </a:rPr>
              <a:t> </a:t>
            </a:r>
            <a:r>
              <a:rPr sz="1700" i="1" spc="-10" dirty="0">
                <a:solidFill>
                  <a:srgbClr val="000000"/>
                </a:solidFill>
                <a:latin typeface="Trebuchet MS"/>
                <a:cs typeface="Trebuchet MS"/>
              </a:rPr>
              <a:t>εργαλείων </a:t>
            </a:r>
            <a:r>
              <a:rPr sz="1700" i="1" spc="-40" dirty="0">
                <a:solidFill>
                  <a:srgbClr val="000000"/>
                </a:solidFill>
                <a:latin typeface="Trebuchet MS"/>
                <a:cs typeface="Trebuchet MS"/>
              </a:rPr>
              <a:t>επαγγελματικής</a:t>
            </a:r>
            <a:r>
              <a:rPr sz="1700" i="1" spc="-100" dirty="0">
                <a:solidFill>
                  <a:srgbClr val="000000"/>
                </a:solidFill>
                <a:latin typeface="Trebuchet MS"/>
                <a:cs typeface="Trebuchet MS"/>
              </a:rPr>
              <a:t> </a:t>
            </a:r>
            <a:r>
              <a:rPr sz="1700" i="1" spc="-10" dirty="0">
                <a:solidFill>
                  <a:srgbClr val="000000"/>
                </a:solidFill>
                <a:latin typeface="Trebuchet MS"/>
                <a:cs typeface="Trebuchet MS"/>
              </a:rPr>
              <a:t>αξιολόγησης.</a:t>
            </a:r>
            <a:endParaRPr sz="1700">
              <a:latin typeface="Trebuchet MS"/>
              <a:cs typeface="Trebuchet MS"/>
            </a:endParaRPr>
          </a:p>
        </p:txBody>
      </p:sp>
      <p:sp>
        <p:nvSpPr>
          <p:cNvPr id="10" name="object 10"/>
          <p:cNvSpPr txBox="1"/>
          <p:nvPr/>
        </p:nvSpPr>
        <p:spPr>
          <a:xfrm>
            <a:off x="4206366" y="1406397"/>
            <a:ext cx="680720" cy="285115"/>
          </a:xfrm>
          <a:prstGeom prst="rect">
            <a:avLst/>
          </a:prstGeom>
        </p:spPr>
        <p:txBody>
          <a:bodyPr vert="horz" wrap="square" lIns="0" tIns="13335" rIns="0" bIns="0" rtlCol="0">
            <a:spAutoFit/>
          </a:bodyPr>
          <a:lstStyle/>
          <a:p>
            <a:pPr marL="12700">
              <a:lnSpc>
                <a:spcPct val="100000"/>
              </a:lnSpc>
              <a:spcBef>
                <a:spcPts val="105"/>
              </a:spcBef>
            </a:pPr>
            <a:r>
              <a:rPr sz="1700" spc="-45" dirty="0">
                <a:latin typeface="Trebuchet MS"/>
                <a:cs typeface="Trebuchet MS"/>
              </a:rPr>
              <a:t>Στόχοι:</a:t>
            </a:r>
            <a:endParaRPr sz="1700">
              <a:latin typeface="Trebuchet MS"/>
              <a:cs typeface="Trebuchet MS"/>
            </a:endParaRPr>
          </a:p>
        </p:txBody>
      </p:sp>
      <p:sp>
        <p:nvSpPr>
          <p:cNvPr id="11" name="object 11"/>
          <p:cNvSpPr txBox="1"/>
          <p:nvPr/>
        </p:nvSpPr>
        <p:spPr>
          <a:xfrm>
            <a:off x="4206366" y="1766062"/>
            <a:ext cx="7463155" cy="2765425"/>
          </a:xfrm>
          <a:prstGeom prst="rect">
            <a:avLst/>
          </a:prstGeom>
        </p:spPr>
        <p:txBody>
          <a:bodyPr vert="horz" wrap="square" lIns="0" tIns="41910" rIns="0" bIns="0" rtlCol="0">
            <a:spAutoFit/>
          </a:bodyPr>
          <a:lstStyle/>
          <a:p>
            <a:pPr marL="241300" marR="1476375" indent="-228600">
              <a:lnSpc>
                <a:spcPts val="1839"/>
              </a:lnSpc>
              <a:spcBef>
                <a:spcPts val="330"/>
              </a:spcBef>
              <a:buFont typeface="Arial MT"/>
              <a:buChar char="•"/>
              <a:tabLst>
                <a:tab pos="241300" algn="l"/>
              </a:tabLst>
            </a:pPr>
            <a:r>
              <a:rPr sz="1700" dirty="0">
                <a:latin typeface="Trebuchet MS"/>
                <a:cs typeface="Trebuchet MS"/>
              </a:rPr>
              <a:t>Να</a:t>
            </a:r>
            <a:r>
              <a:rPr sz="1700" spc="-120" dirty="0">
                <a:latin typeface="Trebuchet MS"/>
                <a:cs typeface="Trebuchet MS"/>
              </a:rPr>
              <a:t> </a:t>
            </a:r>
            <a:r>
              <a:rPr sz="1700" spc="-10" dirty="0">
                <a:latin typeface="Trebuchet MS"/>
                <a:cs typeface="Trebuchet MS"/>
              </a:rPr>
              <a:t>βοηθήσει</a:t>
            </a:r>
            <a:r>
              <a:rPr sz="1700" spc="-120" dirty="0">
                <a:latin typeface="Trebuchet MS"/>
                <a:cs typeface="Trebuchet MS"/>
              </a:rPr>
              <a:t> </a:t>
            </a:r>
            <a:r>
              <a:rPr sz="1700" spc="-35" dirty="0">
                <a:latin typeface="Trebuchet MS"/>
                <a:cs typeface="Trebuchet MS"/>
              </a:rPr>
              <a:t>τα</a:t>
            </a:r>
            <a:r>
              <a:rPr sz="1700" spc="-125" dirty="0">
                <a:latin typeface="Trebuchet MS"/>
                <a:cs typeface="Trebuchet MS"/>
              </a:rPr>
              <a:t> </a:t>
            </a:r>
            <a:r>
              <a:rPr sz="1700" spc="-20" dirty="0">
                <a:latin typeface="Trebuchet MS"/>
                <a:cs typeface="Trebuchet MS"/>
              </a:rPr>
              <a:t>άτομα</a:t>
            </a:r>
            <a:r>
              <a:rPr sz="1700" spc="-95" dirty="0">
                <a:latin typeface="Trebuchet MS"/>
                <a:cs typeface="Trebuchet MS"/>
              </a:rPr>
              <a:t> </a:t>
            </a:r>
            <a:r>
              <a:rPr sz="1700" spc="-65" dirty="0">
                <a:latin typeface="Trebuchet MS"/>
                <a:cs typeface="Trebuchet MS"/>
              </a:rPr>
              <a:t>να</a:t>
            </a:r>
            <a:r>
              <a:rPr sz="1700" spc="-120" dirty="0">
                <a:latin typeface="Trebuchet MS"/>
                <a:cs typeface="Trebuchet MS"/>
              </a:rPr>
              <a:t> </a:t>
            </a:r>
            <a:r>
              <a:rPr sz="1700" spc="-20" dirty="0">
                <a:latin typeface="Trebuchet MS"/>
                <a:cs typeface="Trebuchet MS"/>
              </a:rPr>
              <a:t>συνειδητοποιήσουν</a:t>
            </a:r>
            <a:r>
              <a:rPr sz="1700" spc="-130" dirty="0">
                <a:latin typeface="Trebuchet MS"/>
                <a:cs typeface="Trebuchet MS"/>
              </a:rPr>
              <a:t> </a:t>
            </a:r>
            <a:r>
              <a:rPr sz="1700" spc="-35" dirty="0">
                <a:latin typeface="Trebuchet MS"/>
                <a:cs typeface="Trebuchet MS"/>
              </a:rPr>
              <a:t>τα</a:t>
            </a:r>
            <a:r>
              <a:rPr sz="1700" spc="-110" dirty="0">
                <a:latin typeface="Trebuchet MS"/>
                <a:cs typeface="Trebuchet MS"/>
              </a:rPr>
              <a:t> </a:t>
            </a:r>
            <a:r>
              <a:rPr sz="1700" spc="-35" dirty="0">
                <a:latin typeface="Trebuchet MS"/>
                <a:cs typeface="Trebuchet MS"/>
              </a:rPr>
              <a:t>ατομικά</a:t>
            </a:r>
            <a:r>
              <a:rPr sz="1700" spc="-120" dirty="0">
                <a:latin typeface="Trebuchet MS"/>
                <a:cs typeface="Trebuchet MS"/>
              </a:rPr>
              <a:t> </a:t>
            </a:r>
            <a:r>
              <a:rPr sz="1700" spc="-20" dirty="0">
                <a:latin typeface="Trebuchet MS"/>
                <a:cs typeface="Trebuchet MS"/>
              </a:rPr>
              <a:t>τους </a:t>
            </a:r>
            <a:r>
              <a:rPr sz="1700" spc="-10" dirty="0">
                <a:latin typeface="Trebuchet MS"/>
                <a:cs typeface="Trebuchet MS"/>
              </a:rPr>
              <a:t>χαρακτηριστικά</a:t>
            </a:r>
            <a:endParaRPr sz="1700">
              <a:latin typeface="Trebuchet MS"/>
              <a:cs typeface="Trebuchet MS"/>
            </a:endParaRPr>
          </a:p>
          <a:p>
            <a:pPr marL="241300" marR="193040" indent="-228600">
              <a:lnSpc>
                <a:spcPct val="90100"/>
              </a:lnSpc>
              <a:spcBef>
                <a:spcPts val="975"/>
              </a:spcBef>
              <a:buFont typeface="Arial MT"/>
              <a:buChar char="•"/>
              <a:tabLst>
                <a:tab pos="241300" algn="l"/>
              </a:tabLst>
            </a:pPr>
            <a:r>
              <a:rPr sz="1700" dirty="0">
                <a:latin typeface="Trebuchet MS"/>
                <a:cs typeface="Trebuchet MS"/>
              </a:rPr>
              <a:t>Να</a:t>
            </a:r>
            <a:r>
              <a:rPr sz="1700" spc="-140" dirty="0">
                <a:latin typeface="Trebuchet MS"/>
                <a:cs typeface="Trebuchet MS"/>
              </a:rPr>
              <a:t> </a:t>
            </a:r>
            <a:r>
              <a:rPr sz="1700" spc="-10" dirty="0">
                <a:latin typeface="Trebuchet MS"/>
                <a:cs typeface="Trebuchet MS"/>
              </a:rPr>
              <a:t>βοηθήσει</a:t>
            </a:r>
            <a:r>
              <a:rPr sz="1700" spc="-135" dirty="0">
                <a:latin typeface="Trebuchet MS"/>
                <a:cs typeface="Trebuchet MS"/>
              </a:rPr>
              <a:t> </a:t>
            </a:r>
            <a:r>
              <a:rPr sz="1700" spc="-35" dirty="0">
                <a:latin typeface="Trebuchet MS"/>
                <a:cs typeface="Trebuchet MS"/>
              </a:rPr>
              <a:t>τα</a:t>
            </a:r>
            <a:r>
              <a:rPr sz="1700" spc="-135" dirty="0">
                <a:latin typeface="Trebuchet MS"/>
                <a:cs typeface="Trebuchet MS"/>
              </a:rPr>
              <a:t> </a:t>
            </a:r>
            <a:r>
              <a:rPr sz="1700" spc="-20" dirty="0">
                <a:latin typeface="Trebuchet MS"/>
                <a:cs typeface="Trebuchet MS"/>
              </a:rPr>
              <a:t>άτομα</a:t>
            </a:r>
            <a:r>
              <a:rPr sz="1700" spc="-114" dirty="0">
                <a:latin typeface="Trebuchet MS"/>
                <a:cs typeface="Trebuchet MS"/>
              </a:rPr>
              <a:t> </a:t>
            </a:r>
            <a:r>
              <a:rPr sz="1700" spc="-65" dirty="0">
                <a:latin typeface="Trebuchet MS"/>
                <a:cs typeface="Trebuchet MS"/>
              </a:rPr>
              <a:t>να</a:t>
            </a:r>
            <a:r>
              <a:rPr sz="1700" spc="-135" dirty="0">
                <a:latin typeface="Trebuchet MS"/>
                <a:cs typeface="Trebuchet MS"/>
              </a:rPr>
              <a:t> </a:t>
            </a:r>
            <a:r>
              <a:rPr sz="1700" spc="-20" dirty="0">
                <a:latin typeface="Trebuchet MS"/>
                <a:cs typeface="Trebuchet MS"/>
              </a:rPr>
              <a:t>μάθουν</a:t>
            </a:r>
            <a:r>
              <a:rPr sz="1700" spc="-135" dirty="0">
                <a:latin typeface="Trebuchet MS"/>
                <a:cs typeface="Trebuchet MS"/>
              </a:rPr>
              <a:t> </a:t>
            </a:r>
            <a:r>
              <a:rPr sz="1700" spc="-45" dirty="0">
                <a:latin typeface="Trebuchet MS"/>
                <a:cs typeface="Trebuchet MS"/>
              </a:rPr>
              <a:t>τον</a:t>
            </a:r>
            <a:r>
              <a:rPr sz="1700" spc="-135" dirty="0">
                <a:latin typeface="Trebuchet MS"/>
                <a:cs typeface="Trebuchet MS"/>
              </a:rPr>
              <a:t> </a:t>
            </a:r>
            <a:r>
              <a:rPr sz="1700" spc="-10" dirty="0">
                <a:latin typeface="Trebuchet MS"/>
                <a:cs typeface="Trebuchet MS"/>
              </a:rPr>
              <a:t>τρόπο</a:t>
            </a:r>
            <a:r>
              <a:rPr sz="1700" spc="-150" dirty="0">
                <a:latin typeface="Trebuchet MS"/>
                <a:cs typeface="Trebuchet MS"/>
              </a:rPr>
              <a:t> </a:t>
            </a:r>
            <a:r>
              <a:rPr sz="1700" spc="-65" dirty="0">
                <a:latin typeface="Trebuchet MS"/>
                <a:cs typeface="Trebuchet MS"/>
              </a:rPr>
              <a:t>να</a:t>
            </a:r>
            <a:r>
              <a:rPr sz="1700" spc="-135" dirty="0">
                <a:latin typeface="Trebuchet MS"/>
                <a:cs typeface="Trebuchet MS"/>
              </a:rPr>
              <a:t> </a:t>
            </a:r>
            <a:r>
              <a:rPr sz="1700" spc="-30" dirty="0">
                <a:latin typeface="Trebuchet MS"/>
                <a:cs typeface="Trebuchet MS"/>
              </a:rPr>
              <a:t>σχεδιάζουν</a:t>
            </a:r>
            <a:r>
              <a:rPr sz="1700" spc="-125" dirty="0">
                <a:latin typeface="Trebuchet MS"/>
                <a:cs typeface="Trebuchet MS"/>
              </a:rPr>
              <a:t> </a:t>
            </a:r>
            <a:r>
              <a:rPr sz="1700" spc="-25" dirty="0">
                <a:latin typeface="Trebuchet MS"/>
                <a:cs typeface="Trebuchet MS"/>
              </a:rPr>
              <a:t>τη</a:t>
            </a:r>
            <a:r>
              <a:rPr sz="1700" spc="-145" dirty="0">
                <a:latin typeface="Trebuchet MS"/>
                <a:cs typeface="Trebuchet MS"/>
              </a:rPr>
              <a:t> </a:t>
            </a:r>
            <a:r>
              <a:rPr sz="1700" spc="-10" dirty="0">
                <a:latin typeface="Trebuchet MS"/>
                <a:cs typeface="Trebuchet MS"/>
              </a:rPr>
              <a:t>σταδιοδρομία </a:t>
            </a:r>
            <a:r>
              <a:rPr sz="1700" spc="-25" dirty="0">
                <a:latin typeface="Trebuchet MS"/>
                <a:cs typeface="Trebuchet MS"/>
              </a:rPr>
              <a:t>τους</a:t>
            </a:r>
            <a:r>
              <a:rPr sz="1700" spc="-125" dirty="0">
                <a:latin typeface="Trebuchet MS"/>
                <a:cs typeface="Trebuchet MS"/>
              </a:rPr>
              <a:t> </a:t>
            </a:r>
            <a:r>
              <a:rPr sz="1700" spc="-65" dirty="0">
                <a:latin typeface="Trebuchet MS"/>
                <a:cs typeface="Trebuchet MS"/>
              </a:rPr>
              <a:t>και</a:t>
            </a:r>
            <a:r>
              <a:rPr sz="1700" spc="-125" dirty="0">
                <a:latin typeface="Trebuchet MS"/>
                <a:cs typeface="Trebuchet MS"/>
              </a:rPr>
              <a:t> </a:t>
            </a:r>
            <a:r>
              <a:rPr sz="1700" spc="-65" dirty="0">
                <a:latin typeface="Trebuchet MS"/>
                <a:cs typeface="Trebuchet MS"/>
              </a:rPr>
              <a:t>να</a:t>
            </a:r>
            <a:r>
              <a:rPr sz="1700" spc="-130" dirty="0">
                <a:latin typeface="Trebuchet MS"/>
                <a:cs typeface="Trebuchet MS"/>
              </a:rPr>
              <a:t> </a:t>
            </a:r>
            <a:r>
              <a:rPr sz="1700" spc="-45" dirty="0">
                <a:latin typeface="Trebuchet MS"/>
                <a:cs typeface="Trebuchet MS"/>
              </a:rPr>
              <a:t>επιλέγουν</a:t>
            </a:r>
            <a:r>
              <a:rPr sz="1700" spc="-170" dirty="0">
                <a:latin typeface="Trebuchet MS"/>
                <a:cs typeface="Trebuchet MS"/>
              </a:rPr>
              <a:t> </a:t>
            </a:r>
            <a:r>
              <a:rPr sz="1700" spc="-50" dirty="0">
                <a:latin typeface="Trebuchet MS"/>
                <a:cs typeface="Trebuchet MS"/>
              </a:rPr>
              <a:t>τις</a:t>
            </a:r>
            <a:r>
              <a:rPr sz="1700" spc="-125" dirty="0">
                <a:latin typeface="Trebuchet MS"/>
                <a:cs typeface="Trebuchet MS"/>
              </a:rPr>
              <a:t> </a:t>
            </a:r>
            <a:r>
              <a:rPr sz="1700" spc="-30" dirty="0">
                <a:latin typeface="Trebuchet MS"/>
                <a:cs typeface="Trebuchet MS"/>
              </a:rPr>
              <a:t>εκπαιδευτικές</a:t>
            </a:r>
            <a:r>
              <a:rPr sz="1700" spc="-155" dirty="0">
                <a:latin typeface="Trebuchet MS"/>
                <a:cs typeface="Trebuchet MS"/>
              </a:rPr>
              <a:t> </a:t>
            </a:r>
            <a:r>
              <a:rPr sz="1700" dirty="0">
                <a:latin typeface="Trebuchet MS"/>
                <a:cs typeface="Trebuchet MS"/>
              </a:rPr>
              <a:t>ή</a:t>
            </a:r>
            <a:r>
              <a:rPr sz="1700" spc="-114" dirty="0">
                <a:latin typeface="Trebuchet MS"/>
                <a:cs typeface="Trebuchet MS"/>
              </a:rPr>
              <a:t> </a:t>
            </a:r>
            <a:r>
              <a:rPr sz="1700" spc="-55" dirty="0">
                <a:latin typeface="Trebuchet MS"/>
                <a:cs typeface="Trebuchet MS"/>
              </a:rPr>
              <a:t>επαγγελματικές</a:t>
            </a:r>
            <a:r>
              <a:rPr sz="1700" spc="-155" dirty="0">
                <a:latin typeface="Trebuchet MS"/>
                <a:cs typeface="Trebuchet MS"/>
              </a:rPr>
              <a:t> </a:t>
            </a:r>
            <a:r>
              <a:rPr sz="1700" spc="-10" dirty="0">
                <a:latin typeface="Trebuchet MS"/>
                <a:cs typeface="Trebuchet MS"/>
              </a:rPr>
              <a:t>διαδρομές</a:t>
            </a:r>
            <a:r>
              <a:rPr sz="1700" spc="-130" dirty="0">
                <a:latin typeface="Trebuchet MS"/>
                <a:cs typeface="Trebuchet MS"/>
              </a:rPr>
              <a:t> </a:t>
            </a:r>
            <a:r>
              <a:rPr sz="1700" spc="-25" dirty="0">
                <a:latin typeface="Trebuchet MS"/>
                <a:cs typeface="Trebuchet MS"/>
              </a:rPr>
              <a:t>που </a:t>
            </a:r>
            <a:r>
              <a:rPr sz="1700" spc="-50" dirty="0">
                <a:latin typeface="Trebuchet MS"/>
                <a:cs typeface="Trebuchet MS"/>
              </a:rPr>
              <a:t>ανταποκρίνονται</a:t>
            </a:r>
            <a:r>
              <a:rPr sz="1700" spc="-155" dirty="0">
                <a:latin typeface="Trebuchet MS"/>
                <a:cs typeface="Trebuchet MS"/>
              </a:rPr>
              <a:t> </a:t>
            </a:r>
            <a:r>
              <a:rPr sz="1700" spc="-30" dirty="0">
                <a:latin typeface="Trebuchet MS"/>
                <a:cs typeface="Trebuchet MS"/>
              </a:rPr>
              <a:t>στα</a:t>
            </a:r>
            <a:r>
              <a:rPr sz="1700" spc="-114" dirty="0">
                <a:latin typeface="Trebuchet MS"/>
                <a:cs typeface="Trebuchet MS"/>
              </a:rPr>
              <a:t> </a:t>
            </a:r>
            <a:r>
              <a:rPr sz="1700" spc="-40" dirty="0">
                <a:latin typeface="Trebuchet MS"/>
                <a:cs typeface="Trebuchet MS"/>
              </a:rPr>
              <a:t>προσόντα,</a:t>
            </a:r>
            <a:r>
              <a:rPr sz="1700" spc="-135" dirty="0">
                <a:latin typeface="Trebuchet MS"/>
                <a:cs typeface="Trebuchet MS"/>
              </a:rPr>
              <a:t> </a:t>
            </a:r>
            <a:r>
              <a:rPr sz="1700" spc="-40" dirty="0">
                <a:latin typeface="Trebuchet MS"/>
                <a:cs typeface="Trebuchet MS"/>
              </a:rPr>
              <a:t>τις</a:t>
            </a:r>
            <a:r>
              <a:rPr sz="1700" spc="-140" dirty="0">
                <a:latin typeface="Trebuchet MS"/>
                <a:cs typeface="Trebuchet MS"/>
              </a:rPr>
              <a:t> </a:t>
            </a:r>
            <a:r>
              <a:rPr sz="1700" spc="-35" dirty="0">
                <a:latin typeface="Trebuchet MS"/>
                <a:cs typeface="Trebuchet MS"/>
              </a:rPr>
              <a:t>αξίες</a:t>
            </a:r>
            <a:r>
              <a:rPr sz="1700" spc="-135" dirty="0">
                <a:latin typeface="Trebuchet MS"/>
                <a:cs typeface="Trebuchet MS"/>
              </a:rPr>
              <a:t> </a:t>
            </a:r>
            <a:r>
              <a:rPr sz="1700" spc="-65" dirty="0">
                <a:latin typeface="Trebuchet MS"/>
                <a:cs typeface="Trebuchet MS"/>
              </a:rPr>
              <a:t>και</a:t>
            </a:r>
            <a:r>
              <a:rPr sz="1700" spc="-140" dirty="0">
                <a:latin typeface="Trebuchet MS"/>
                <a:cs typeface="Trebuchet MS"/>
              </a:rPr>
              <a:t> </a:t>
            </a:r>
            <a:r>
              <a:rPr sz="1700" spc="-35" dirty="0">
                <a:latin typeface="Trebuchet MS"/>
                <a:cs typeface="Trebuchet MS"/>
              </a:rPr>
              <a:t>τα</a:t>
            </a:r>
            <a:r>
              <a:rPr sz="1700" spc="-120" dirty="0">
                <a:latin typeface="Trebuchet MS"/>
                <a:cs typeface="Trebuchet MS"/>
              </a:rPr>
              <a:t> </a:t>
            </a:r>
            <a:r>
              <a:rPr sz="1700" spc="-35" dirty="0">
                <a:latin typeface="Trebuchet MS"/>
                <a:cs typeface="Trebuchet MS"/>
              </a:rPr>
              <a:t>ενδιαφέροντά</a:t>
            </a:r>
            <a:r>
              <a:rPr sz="1700" spc="-150" dirty="0">
                <a:latin typeface="Trebuchet MS"/>
                <a:cs typeface="Trebuchet MS"/>
              </a:rPr>
              <a:t> </a:t>
            </a:r>
            <a:r>
              <a:rPr sz="1700" spc="-10" dirty="0">
                <a:latin typeface="Trebuchet MS"/>
                <a:cs typeface="Trebuchet MS"/>
              </a:rPr>
              <a:t>τους.</a:t>
            </a:r>
            <a:endParaRPr sz="1700">
              <a:latin typeface="Trebuchet MS"/>
              <a:cs typeface="Trebuchet MS"/>
            </a:endParaRPr>
          </a:p>
          <a:p>
            <a:pPr marL="241300" marR="664210" indent="-228600">
              <a:lnSpc>
                <a:spcPts val="1839"/>
              </a:lnSpc>
              <a:spcBef>
                <a:spcPts val="1019"/>
              </a:spcBef>
              <a:buFont typeface="Arial MT"/>
              <a:buChar char="•"/>
              <a:tabLst>
                <a:tab pos="241300" algn="l"/>
              </a:tabLst>
            </a:pPr>
            <a:r>
              <a:rPr sz="1700" dirty="0">
                <a:latin typeface="Trebuchet MS"/>
                <a:cs typeface="Trebuchet MS"/>
              </a:rPr>
              <a:t>Να</a:t>
            </a:r>
            <a:r>
              <a:rPr sz="1700" spc="-125" dirty="0">
                <a:latin typeface="Trebuchet MS"/>
                <a:cs typeface="Trebuchet MS"/>
              </a:rPr>
              <a:t> </a:t>
            </a:r>
            <a:r>
              <a:rPr sz="1700" spc="-20" dirty="0">
                <a:latin typeface="Trebuchet MS"/>
                <a:cs typeface="Trebuchet MS"/>
              </a:rPr>
              <a:t>βοηθήσουν</a:t>
            </a:r>
            <a:r>
              <a:rPr sz="1700" spc="-125" dirty="0">
                <a:latin typeface="Trebuchet MS"/>
                <a:cs typeface="Trebuchet MS"/>
              </a:rPr>
              <a:t> </a:t>
            </a:r>
            <a:r>
              <a:rPr sz="1700" spc="-40" dirty="0">
                <a:latin typeface="Trebuchet MS"/>
                <a:cs typeface="Trebuchet MS"/>
              </a:rPr>
              <a:t>τα</a:t>
            </a:r>
            <a:r>
              <a:rPr sz="1700" spc="-105" dirty="0">
                <a:latin typeface="Trebuchet MS"/>
                <a:cs typeface="Trebuchet MS"/>
              </a:rPr>
              <a:t> </a:t>
            </a:r>
            <a:r>
              <a:rPr sz="1700" spc="-20" dirty="0">
                <a:latin typeface="Trebuchet MS"/>
                <a:cs typeface="Trebuchet MS"/>
              </a:rPr>
              <a:t>άτομα</a:t>
            </a:r>
            <a:r>
              <a:rPr sz="1700" spc="-110" dirty="0">
                <a:latin typeface="Trebuchet MS"/>
                <a:cs typeface="Trebuchet MS"/>
              </a:rPr>
              <a:t> </a:t>
            </a:r>
            <a:r>
              <a:rPr sz="1700" spc="-35" dirty="0">
                <a:latin typeface="Trebuchet MS"/>
                <a:cs typeface="Trebuchet MS"/>
              </a:rPr>
              <a:t>στον</a:t>
            </a:r>
            <a:r>
              <a:rPr sz="1700" spc="-120" dirty="0">
                <a:latin typeface="Trebuchet MS"/>
                <a:cs typeface="Trebuchet MS"/>
              </a:rPr>
              <a:t> </a:t>
            </a:r>
            <a:r>
              <a:rPr sz="1700" spc="-20" dirty="0">
                <a:latin typeface="Trebuchet MS"/>
                <a:cs typeface="Trebuchet MS"/>
              </a:rPr>
              <a:t>επανασχεδιασμό</a:t>
            </a:r>
            <a:r>
              <a:rPr sz="1700" spc="-125" dirty="0">
                <a:latin typeface="Trebuchet MS"/>
                <a:cs typeface="Trebuchet MS"/>
              </a:rPr>
              <a:t> </a:t>
            </a:r>
            <a:r>
              <a:rPr sz="1700" spc="-65" dirty="0">
                <a:latin typeface="Trebuchet MS"/>
                <a:cs typeface="Trebuchet MS"/>
              </a:rPr>
              <a:t>και</a:t>
            </a:r>
            <a:r>
              <a:rPr sz="1700" spc="-130" dirty="0">
                <a:latin typeface="Trebuchet MS"/>
                <a:cs typeface="Trebuchet MS"/>
              </a:rPr>
              <a:t> </a:t>
            </a:r>
            <a:r>
              <a:rPr sz="1700" spc="-25" dirty="0">
                <a:latin typeface="Trebuchet MS"/>
                <a:cs typeface="Trebuchet MS"/>
              </a:rPr>
              <a:t>τη</a:t>
            </a:r>
            <a:r>
              <a:rPr sz="1700" spc="-110" dirty="0">
                <a:latin typeface="Trebuchet MS"/>
                <a:cs typeface="Trebuchet MS"/>
              </a:rPr>
              <a:t> </a:t>
            </a:r>
            <a:r>
              <a:rPr sz="1700" spc="-25" dirty="0">
                <a:latin typeface="Trebuchet MS"/>
                <a:cs typeface="Trebuchet MS"/>
              </a:rPr>
              <a:t>διαχείριση</a:t>
            </a:r>
            <a:r>
              <a:rPr sz="1700" spc="-150" dirty="0">
                <a:latin typeface="Trebuchet MS"/>
                <a:cs typeface="Trebuchet MS"/>
              </a:rPr>
              <a:t> </a:t>
            </a:r>
            <a:r>
              <a:rPr sz="1700" spc="-25" dirty="0">
                <a:latin typeface="Trebuchet MS"/>
                <a:cs typeface="Trebuchet MS"/>
              </a:rPr>
              <a:t>της σταδιοδρομίας</a:t>
            </a:r>
            <a:r>
              <a:rPr sz="1700" spc="-125" dirty="0">
                <a:latin typeface="Trebuchet MS"/>
                <a:cs typeface="Trebuchet MS"/>
              </a:rPr>
              <a:t> </a:t>
            </a:r>
            <a:r>
              <a:rPr sz="1700" spc="-25" dirty="0">
                <a:latin typeface="Trebuchet MS"/>
                <a:cs typeface="Trebuchet MS"/>
              </a:rPr>
              <a:t>τους</a:t>
            </a:r>
            <a:r>
              <a:rPr sz="1700" spc="-95" dirty="0">
                <a:latin typeface="Trebuchet MS"/>
                <a:cs typeface="Trebuchet MS"/>
              </a:rPr>
              <a:t> </a:t>
            </a:r>
            <a:r>
              <a:rPr sz="1700" dirty="0">
                <a:latin typeface="Trebuchet MS"/>
                <a:cs typeface="Trebuchet MS"/>
              </a:rPr>
              <a:t>σε</a:t>
            </a:r>
            <a:r>
              <a:rPr sz="1700" spc="-125" dirty="0">
                <a:latin typeface="Trebuchet MS"/>
                <a:cs typeface="Trebuchet MS"/>
              </a:rPr>
              <a:t> </a:t>
            </a:r>
            <a:r>
              <a:rPr sz="1700" spc="-40" dirty="0">
                <a:latin typeface="Trebuchet MS"/>
                <a:cs typeface="Trebuchet MS"/>
              </a:rPr>
              <a:t>διάφορα</a:t>
            </a:r>
            <a:r>
              <a:rPr sz="1700" spc="-125" dirty="0">
                <a:latin typeface="Trebuchet MS"/>
                <a:cs typeface="Trebuchet MS"/>
              </a:rPr>
              <a:t> </a:t>
            </a:r>
            <a:r>
              <a:rPr sz="1700" spc="-30" dirty="0">
                <a:latin typeface="Trebuchet MS"/>
                <a:cs typeface="Trebuchet MS"/>
              </a:rPr>
              <a:t>στάδια</a:t>
            </a:r>
            <a:r>
              <a:rPr sz="1700" spc="-105" dirty="0">
                <a:latin typeface="Trebuchet MS"/>
                <a:cs typeface="Trebuchet MS"/>
              </a:rPr>
              <a:t> </a:t>
            </a:r>
            <a:r>
              <a:rPr sz="1700" spc="-30" dirty="0">
                <a:latin typeface="Trebuchet MS"/>
                <a:cs typeface="Trebuchet MS"/>
              </a:rPr>
              <a:t>κρίσιμων</a:t>
            </a:r>
            <a:r>
              <a:rPr sz="1700" spc="-135" dirty="0">
                <a:latin typeface="Trebuchet MS"/>
                <a:cs typeface="Trebuchet MS"/>
              </a:rPr>
              <a:t> </a:t>
            </a:r>
            <a:r>
              <a:rPr sz="1700" spc="-10" dirty="0">
                <a:latin typeface="Trebuchet MS"/>
                <a:cs typeface="Trebuchet MS"/>
              </a:rPr>
              <a:t>μεταβάσεων</a:t>
            </a:r>
            <a:r>
              <a:rPr sz="1700" spc="-120" dirty="0">
                <a:latin typeface="Trebuchet MS"/>
                <a:cs typeface="Trebuchet MS"/>
              </a:rPr>
              <a:t> </a:t>
            </a:r>
            <a:r>
              <a:rPr sz="1700" spc="-25" dirty="0">
                <a:latin typeface="Trebuchet MS"/>
                <a:cs typeface="Trebuchet MS"/>
              </a:rPr>
              <a:t>από</a:t>
            </a:r>
            <a:r>
              <a:rPr sz="1700" spc="-114" dirty="0">
                <a:latin typeface="Trebuchet MS"/>
                <a:cs typeface="Trebuchet MS"/>
              </a:rPr>
              <a:t> </a:t>
            </a:r>
            <a:r>
              <a:rPr sz="1700" spc="-25" dirty="0">
                <a:latin typeface="Trebuchet MS"/>
                <a:cs typeface="Trebuchet MS"/>
              </a:rPr>
              <a:t>την </a:t>
            </a:r>
            <a:r>
              <a:rPr sz="1700" spc="-10" dirty="0">
                <a:latin typeface="Trebuchet MS"/>
                <a:cs typeface="Trebuchet MS"/>
              </a:rPr>
              <a:t>εκπαίδευση</a:t>
            </a:r>
            <a:r>
              <a:rPr sz="1700" spc="-165" dirty="0">
                <a:latin typeface="Trebuchet MS"/>
                <a:cs typeface="Trebuchet MS"/>
              </a:rPr>
              <a:t> </a:t>
            </a:r>
            <a:r>
              <a:rPr sz="1700" spc="-40" dirty="0">
                <a:latin typeface="Trebuchet MS"/>
                <a:cs typeface="Trebuchet MS"/>
              </a:rPr>
              <a:t>στην</a:t>
            </a:r>
            <a:r>
              <a:rPr sz="1700" spc="-135" dirty="0">
                <a:latin typeface="Trebuchet MS"/>
                <a:cs typeface="Trebuchet MS"/>
              </a:rPr>
              <a:t> </a:t>
            </a:r>
            <a:r>
              <a:rPr sz="1700" spc="-55" dirty="0">
                <a:latin typeface="Trebuchet MS"/>
                <a:cs typeface="Trebuchet MS"/>
              </a:rPr>
              <a:t>αγορά</a:t>
            </a:r>
            <a:r>
              <a:rPr sz="1700" spc="-150" dirty="0">
                <a:latin typeface="Trebuchet MS"/>
                <a:cs typeface="Trebuchet MS"/>
              </a:rPr>
              <a:t> </a:t>
            </a:r>
            <a:r>
              <a:rPr sz="1700" spc="-10" dirty="0">
                <a:latin typeface="Trebuchet MS"/>
                <a:cs typeface="Trebuchet MS"/>
              </a:rPr>
              <a:t>εργασίας</a:t>
            </a:r>
            <a:endParaRPr sz="1700">
              <a:latin typeface="Trebuchet MS"/>
              <a:cs typeface="Trebuchet MS"/>
            </a:endParaRPr>
          </a:p>
          <a:p>
            <a:pPr marL="240665" indent="-227965">
              <a:lnSpc>
                <a:spcPts val="1939"/>
              </a:lnSpc>
              <a:spcBef>
                <a:spcPts val="755"/>
              </a:spcBef>
              <a:buFont typeface="Arial MT"/>
              <a:buChar char="•"/>
              <a:tabLst>
                <a:tab pos="240665" algn="l"/>
              </a:tabLst>
            </a:pPr>
            <a:r>
              <a:rPr sz="1700" dirty="0">
                <a:latin typeface="Trebuchet MS"/>
                <a:cs typeface="Trebuchet MS"/>
              </a:rPr>
              <a:t>Να</a:t>
            </a:r>
            <a:r>
              <a:rPr sz="1700" spc="-125" dirty="0">
                <a:latin typeface="Trebuchet MS"/>
                <a:cs typeface="Trebuchet MS"/>
              </a:rPr>
              <a:t> </a:t>
            </a:r>
            <a:r>
              <a:rPr sz="1700" spc="-10" dirty="0">
                <a:latin typeface="Trebuchet MS"/>
                <a:cs typeface="Trebuchet MS"/>
              </a:rPr>
              <a:t>βοηθήσει</a:t>
            </a:r>
            <a:r>
              <a:rPr sz="1700" spc="-120" dirty="0">
                <a:latin typeface="Trebuchet MS"/>
                <a:cs typeface="Trebuchet MS"/>
              </a:rPr>
              <a:t> </a:t>
            </a:r>
            <a:r>
              <a:rPr sz="1700" spc="-35" dirty="0">
                <a:latin typeface="Trebuchet MS"/>
                <a:cs typeface="Trebuchet MS"/>
              </a:rPr>
              <a:t>τα</a:t>
            </a:r>
            <a:r>
              <a:rPr sz="1700" spc="-125" dirty="0">
                <a:latin typeface="Trebuchet MS"/>
                <a:cs typeface="Trebuchet MS"/>
              </a:rPr>
              <a:t> </a:t>
            </a:r>
            <a:r>
              <a:rPr sz="1700" spc="-20" dirty="0">
                <a:latin typeface="Trebuchet MS"/>
                <a:cs typeface="Trebuchet MS"/>
              </a:rPr>
              <a:t>άτομα</a:t>
            </a:r>
            <a:r>
              <a:rPr sz="1700" spc="-100" dirty="0">
                <a:latin typeface="Trebuchet MS"/>
                <a:cs typeface="Trebuchet MS"/>
              </a:rPr>
              <a:t> </a:t>
            </a:r>
            <a:r>
              <a:rPr sz="1700" spc="-65" dirty="0">
                <a:latin typeface="Trebuchet MS"/>
                <a:cs typeface="Trebuchet MS"/>
              </a:rPr>
              <a:t>να</a:t>
            </a:r>
            <a:r>
              <a:rPr sz="1700" spc="-120" dirty="0">
                <a:latin typeface="Trebuchet MS"/>
                <a:cs typeface="Trebuchet MS"/>
              </a:rPr>
              <a:t> </a:t>
            </a:r>
            <a:r>
              <a:rPr sz="1700" spc="-35" dirty="0">
                <a:latin typeface="Trebuchet MS"/>
                <a:cs typeface="Trebuchet MS"/>
              </a:rPr>
              <a:t>πληροφορηθούν</a:t>
            </a:r>
            <a:r>
              <a:rPr sz="1700" spc="-165" dirty="0">
                <a:latin typeface="Trebuchet MS"/>
                <a:cs typeface="Trebuchet MS"/>
              </a:rPr>
              <a:t> </a:t>
            </a:r>
            <a:r>
              <a:rPr sz="1700" spc="-80" dirty="0">
                <a:latin typeface="Trebuchet MS"/>
                <a:cs typeface="Trebuchet MS"/>
              </a:rPr>
              <a:t>για</a:t>
            </a:r>
            <a:r>
              <a:rPr sz="1700" spc="-120" dirty="0">
                <a:latin typeface="Trebuchet MS"/>
                <a:cs typeface="Trebuchet MS"/>
              </a:rPr>
              <a:t> </a:t>
            </a:r>
            <a:r>
              <a:rPr sz="1700" spc="-35" dirty="0">
                <a:latin typeface="Trebuchet MS"/>
                <a:cs typeface="Trebuchet MS"/>
              </a:rPr>
              <a:t>σχετικές</a:t>
            </a:r>
            <a:r>
              <a:rPr sz="1700" spc="-130" dirty="0">
                <a:latin typeface="Trebuchet MS"/>
                <a:cs typeface="Trebuchet MS"/>
              </a:rPr>
              <a:t> </a:t>
            </a:r>
            <a:r>
              <a:rPr sz="1700" spc="-25" dirty="0">
                <a:latin typeface="Trebuchet MS"/>
                <a:cs typeface="Trebuchet MS"/>
              </a:rPr>
              <a:t>ευκαιρίες</a:t>
            </a:r>
            <a:r>
              <a:rPr sz="1700" spc="-145" dirty="0">
                <a:latin typeface="Trebuchet MS"/>
                <a:cs typeface="Trebuchet MS"/>
              </a:rPr>
              <a:t> </a:t>
            </a:r>
            <a:r>
              <a:rPr sz="1700" spc="-65" dirty="0">
                <a:latin typeface="Trebuchet MS"/>
                <a:cs typeface="Trebuchet MS"/>
              </a:rPr>
              <a:t>και</a:t>
            </a:r>
            <a:r>
              <a:rPr sz="1700" spc="-135" dirty="0">
                <a:latin typeface="Trebuchet MS"/>
                <a:cs typeface="Trebuchet MS"/>
              </a:rPr>
              <a:t> </a:t>
            </a:r>
            <a:r>
              <a:rPr sz="1700" spc="-10" dirty="0">
                <a:latin typeface="Trebuchet MS"/>
                <a:cs typeface="Trebuchet MS"/>
              </a:rPr>
              <a:t>εργαλεία</a:t>
            </a:r>
            <a:endParaRPr sz="1700">
              <a:latin typeface="Trebuchet MS"/>
              <a:cs typeface="Trebuchet MS"/>
            </a:endParaRPr>
          </a:p>
          <a:p>
            <a:pPr marL="241300">
              <a:lnSpc>
                <a:spcPts val="1939"/>
              </a:lnSpc>
            </a:pPr>
            <a:r>
              <a:rPr sz="1700" spc="-30" dirty="0">
                <a:latin typeface="Trebuchet MS"/>
                <a:cs typeface="Trebuchet MS"/>
              </a:rPr>
              <a:t>εκπαίδευσης,</a:t>
            </a:r>
            <a:r>
              <a:rPr sz="1700" spc="-114" dirty="0">
                <a:latin typeface="Trebuchet MS"/>
                <a:cs typeface="Trebuchet MS"/>
              </a:rPr>
              <a:t> </a:t>
            </a:r>
            <a:r>
              <a:rPr sz="1700" spc="-55" dirty="0">
                <a:latin typeface="Trebuchet MS"/>
                <a:cs typeface="Trebuchet MS"/>
              </a:rPr>
              <a:t>(επανά-</a:t>
            </a:r>
            <a:r>
              <a:rPr sz="1700" spc="-140" dirty="0">
                <a:latin typeface="Trebuchet MS"/>
                <a:cs typeface="Trebuchet MS"/>
              </a:rPr>
              <a:t>)</a:t>
            </a:r>
            <a:r>
              <a:rPr sz="1700" spc="-95" dirty="0">
                <a:latin typeface="Trebuchet MS"/>
                <a:cs typeface="Trebuchet MS"/>
              </a:rPr>
              <a:t> </a:t>
            </a:r>
            <a:r>
              <a:rPr sz="1700" spc="-50" dirty="0">
                <a:latin typeface="Trebuchet MS"/>
                <a:cs typeface="Trebuchet MS"/>
              </a:rPr>
              <a:t>κατάρτισης,</a:t>
            </a:r>
            <a:r>
              <a:rPr sz="1700" spc="-95" dirty="0">
                <a:latin typeface="Trebuchet MS"/>
                <a:cs typeface="Trebuchet MS"/>
              </a:rPr>
              <a:t> </a:t>
            </a:r>
            <a:r>
              <a:rPr sz="1700" spc="-50" dirty="0">
                <a:latin typeface="Trebuchet MS"/>
                <a:cs typeface="Trebuchet MS"/>
              </a:rPr>
              <a:t>απασχόλησης,</a:t>
            </a:r>
            <a:r>
              <a:rPr sz="1700" spc="-90" dirty="0">
                <a:latin typeface="Trebuchet MS"/>
                <a:cs typeface="Trebuchet MS"/>
              </a:rPr>
              <a:t> </a:t>
            </a:r>
            <a:r>
              <a:rPr sz="1700" spc="-25" dirty="0">
                <a:latin typeface="Trebuchet MS"/>
                <a:cs typeface="Trebuchet MS"/>
              </a:rPr>
              <a:t>πιστοποίησης</a:t>
            </a:r>
            <a:r>
              <a:rPr sz="1700" spc="-105" dirty="0">
                <a:latin typeface="Trebuchet MS"/>
                <a:cs typeface="Trebuchet MS"/>
              </a:rPr>
              <a:t> </a:t>
            </a:r>
            <a:r>
              <a:rPr sz="1700" spc="-25" dirty="0">
                <a:latin typeface="Trebuchet MS"/>
                <a:cs typeface="Trebuchet MS"/>
              </a:rPr>
              <a:t>και</a:t>
            </a:r>
            <a:endParaRPr sz="1700">
              <a:latin typeface="Trebuchet MS"/>
              <a:cs typeface="Trebuchet MS"/>
            </a:endParaRPr>
          </a:p>
        </p:txBody>
      </p:sp>
      <p:sp>
        <p:nvSpPr>
          <p:cNvPr id="12" name="object 12"/>
          <p:cNvSpPr txBox="1"/>
          <p:nvPr/>
        </p:nvSpPr>
        <p:spPr>
          <a:xfrm>
            <a:off x="4206366" y="4377918"/>
            <a:ext cx="7289800" cy="1214120"/>
          </a:xfrm>
          <a:prstGeom prst="rect">
            <a:avLst/>
          </a:prstGeom>
        </p:spPr>
        <p:txBody>
          <a:bodyPr vert="horz" wrap="square" lIns="0" tIns="114300" rIns="0" bIns="0" rtlCol="0">
            <a:spAutoFit/>
          </a:bodyPr>
          <a:lstStyle/>
          <a:p>
            <a:pPr marL="241300">
              <a:lnSpc>
                <a:spcPct val="100000"/>
              </a:lnSpc>
              <a:spcBef>
                <a:spcPts val="900"/>
              </a:spcBef>
            </a:pPr>
            <a:r>
              <a:rPr sz="1700" spc="-40" dirty="0">
                <a:latin typeface="Trebuchet MS"/>
                <a:cs typeface="Trebuchet MS"/>
              </a:rPr>
              <a:t>διαφάνειας</a:t>
            </a:r>
            <a:r>
              <a:rPr sz="1700" spc="-100" dirty="0">
                <a:latin typeface="Trebuchet MS"/>
                <a:cs typeface="Trebuchet MS"/>
              </a:rPr>
              <a:t> </a:t>
            </a:r>
            <a:r>
              <a:rPr sz="1700" spc="-50" dirty="0">
                <a:latin typeface="Trebuchet MS"/>
                <a:cs typeface="Trebuchet MS"/>
              </a:rPr>
              <a:t>προσόντων,</a:t>
            </a:r>
            <a:r>
              <a:rPr sz="1700" spc="-90" dirty="0">
                <a:latin typeface="Trebuchet MS"/>
                <a:cs typeface="Trebuchet MS"/>
              </a:rPr>
              <a:t> </a:t>
            </a:r>
            <a:r>
              <a:rPr sz="1700" spc="-60" dirty="0">
                <a:latin typeface="Trebuchet MS"/>
                <a:cs typeface="Trebuchet MS"/>
              </a:rPr>
              <a:t>κινητικότητας,</a:t>
            </a:r>
            <a:r>
              <a:rPr sz="1700" spc="-75" dirty="0">
                <a:latin typeface="Trebuchet MS"/>
                <a:cs typeface="Trebuchet MS"/>
              </a:rPr>
              <a:t> </a:t>
            </a:r>
            <a:r>
              <a:rPr sz="1700" spc="-10" dirty="0">
                <a:latin typeface="Trebuchet MS"/>
                <a:cs typeface="Trebuchet MS"/>
              </a:rPr>
              <a:t>επιχειρηματικότητας</a:t>
            </a:r>
            <a:endParaRPr sz="1700">
              <a:latin typeface="Trebuchet MS"/>
              <a:cs typeface="Trebuchet MS"/>
            </a:endParaRPr>
          </a:p>
          <a:p>
            <a:pPr marL="241300" marR="5080" indent="-228600">
              <a:lnSpc>
                <a:spcPts val="1839"/>
              </a:lnSpc>
              <a:spcBef>
                <a:spcPts val="1035"/>
              </a:spcBef>
              <a:buFont typeface="Arial MT"/>
              <a:buChar char="•"/>
              <a:tabLst>
                <a:tab pos="241300" algn="l"/>
              </a:tabLst>
            </a:pPr>
            <a:r>
              <a:rPr sz="1700" dirty="0">
                <a:latin typeface="Trebuchet MS"/>
                <a:cs typeface="Trebuchet MS"/>
              </a:rPr>
              <a:t>Να</a:t>
            </a:r>
            <a:r>
              <a:rPr sz="1700" spc="-135" dirty="0">
                <a:latin typeface="Trebuchet MS"/>
                <a:cs typeface="Trebuchet MS"/>
              </a:rPr>
              <a:t> </a:t>
            </a:r>
            <a:r>
              <a:rPr sz="1700" spc="-10" dirty="0">
                <a:latin typeface="Trebuchet MS"/>
                <a:cs typeface="Trebuchet MS"/>
              </a:rPr>
              <a:t>βοηθήσει</a:t>
            </a:r>
            <a:r>
              <a:rPr sz="1700" spc="-135" dirty="0">
                <a:latin typeface="Trebuchet MS"/>
                <a:cs typeface="Trebuchet MS"/>
              </a:rPr>
              <a:t> </a:t>
            </a:r>
            <a:r>
              <a:rPr sz="1700" spc="-35" dirty="0">
                <a:latin typeface="Trebuchet MS"/>
                <a:cs typeface="Trebuchet MS"/>
              </a:rPr>
              <a:t>τα</a:t>
            </a:r>
            <a:r>
              <a:rPr sz="1700" spc="-135" dirty="0">
                <a:latin typeface="Trebuchet MS"/>
                <a:cs typeface="Trebuchet MS"/>
              </a:rPr>
              <a:t> </a:t>
            </a:r>
            <a:r>
              <a:rPr sz="1700" spc="-20" dirty="0">
                <a:latin typeface="Trebuchet MS"/>
                <a:cs typeface="Trebuchet MS"/>
              </a:rPr>
              <a:t>άτομα</a:t>
            </a:r>
            <a:r>
              <a:rPr sz="1700" spc="-114" dirty="0">
                <a:latin typeface="Trebuchet MS"/>
                <a:cs typeface="Trebuchet MS"/>
              </a:rPr>
              <a:t> </a:t>
            </a:r>
            <a:r>
              <a:rPr sz="1700" spc="-65" dirty="0">
                <a:latin typeface="Trebuchet MS"/>
                <a:cs typeface="Trebuchet MS"/>
              </a:rPr>
              <a:t>να</a:t>
            </a:r>
            <a:r>
              <a:rPr sz="1700" spc="-130" dirty="0">
                <a:latin typeface="Trebuchet MS"/>
                <a:cs typeface="Trebuchet MS"/>
              </a:rPr>
              <a:t> </a:t>
            </a:r>
            <a:r>
              <a:rPr sz="1700" spc="-55" dirty="0">
                <a:latin typeface="Trebuchet MS"/>
                <a:cs typeface="Trebuchet MS"/>
              </a:rPr>
              <a:t>λάβουν</a:t>
            </a:r>
            <a:r>
              <a:rPr sz="1700" spc="-145" dirty="0">
                <a:latin typeface="Trebuchet MS"/>
                <a:cs typeface="Trebuchet MS"/>
              </a:rPr>
              <a:t> </a:t>
            </a:r>
            <a:r>
              <a:rPr sz="1700" spc="-10" dirty="0">
                <a:latin typeface="Trebuchet MS"/>
                <a:cs typeface="Trebuchet MS"/>
              </a:rPr>
              <a:t>επιπρόσθετη</a:t>
            </a:r>
            <a:r>
              <a:rPr sz="1700" spc="-170" dirty="0">
                <a:latin typeface="Trebuchet MS"/>
                <a:cs typeface="Trebuchet MS"/>
              </a:rPr>
              <a:t> </a:t>
            </a:r>
            <a:r>
              <a:rPr sz="1700" spc="-10" dirty="0">
                <a:latin typeface="Trebuchet MS"/>
                <a:cs typeface="Trebuchet MS"/>
              </a:rPr>
              <a:t>βοήθεια</a:t>
            </a:r>
            <a:r>
              <a:rPr sz="1700" spc="-145" dirty="0">
                <a:latin typeface="Trebuchet MS"/>
                <a:cs typeface="Trebuchet MS"/>
              </a:rPr>
              <a:t> </a:t>
            </a:r>
            <a:r>
              <a:rPr sz="1700" spc="-80" dirty="0">
                <a:latin typeface="Trebuchet MS"/>
                <a:cs typeface="Trebuchet MS"/>
              </a:rPr>
              <a:t>για</a:t>
            </a:r>
            <a:r>
              <a:rPr sz="1700" spc="-145" dirty="0">
                <a:latin typeface="Trebuchet MS"/>
                <a:cs typeface="Trebuchet MS"/>
              </a:rPr>
              <a:t> </a:t>
            </a:r>
            <a:r>
              <a:rPr sz="1700" spc="-30" dirty="0">
                <a:latin typeface="Trebuchet MS"/>
                <a:cs typeface="Trebuchet MS"/>
              </a:rPr>
              <a:t>ζητήματα</a:t>
            </a:r>
            <a:r>
              <a:rPr sz="1700" spc="-105" dirty="0">
                <a:latin typeface="Trebuchet MS"/>
                <a:cs typeface="Trebuchet MS"/>
              </a:rPr>
              <a:t> </a:t>
            </a:r>
            <a:r>
              <a:rPr sz="1700" spc="-25" dirty="0">
                <a:latin typeface="Trebuchet MS"/>
                <a:cs typeface="Trebuchet MS"/>
              </a:rPr>
              <a:t>που </a:t>
            </a:r>
            <a:r>
              <a:rPr sz="1700" spc="-35" dirty="0">
                <a:latin typeface="Trebuchet MS"/>
                <a:cs typeface="Trebuchet MS"/>
              </a:rPr>
              <a:t>εμπλέκονται</a:t>
            </a:r>
            <a:r>
              <a:rPr sz="1700" spc="-140" dirty="0">
                <a:latin typeface="Trebuchet MS"/>
                <a:cs typeface="Trebuchet MS"/>
              </a:rPr>
              <a:t> </a:t>
            </a:r>
            <a:r>
              <a:rPr sz="1700" spc="-40" dirty="0">
                <a:latin typeface="Trebuchet MS"/>
                <a:cs typeface="Trebuchet MS"/>
              </a:rPr>
              <a:t>στην</a:t>
            </a:r>
            <a:r>
              <a:rPr sz="1700" spc="-100" dirty="0">
                <a:latin typeface="Trebuchet MS"/>
                <a:cs typeface="Trebuchet MS"/>
              </a:rPr>
              <a:t> </a:t>
            </a:r>
            <a:r>
              <a:rPr sz="1700" spc="-55" dirty="0">
                <a:latin typeface="Trebuchet MS"/>
                <a:cs typeface="Trebuchet MS"/>
              </a:rPr>
              <a:t>λήψη</a:t>
            </a:r>
            <a:r>
              <a:rPr sz="1700" spc="-120" dirty="0">
                <a:latin typeface="Trebuchet MS"/>
                <a:cs typeface="Trebuchet MS"/>
              </a:rPr>
              <a:t> </a:t>
            </a:r>
            <a:r>
              <a:rPr sz="1700" spc="-55" dirty="0">
                <a:latin typeface="Trebuchet MS"/>
                <a:cs typeface="Trebuchet MS"/>
              </a:rPr>
              <a:t>επαγγελματικών</a:t>
            </a:r>
            <a:r>
              <a:rPr sz="1700" spc="-155" dirty="0">
                <a:latin typeface="Trebuchet MS"/>
                <a:cs typeface="Trebuchet MS"/>
              </a:rPr>
              <a:t> </a:t>
            </a:r>
            <a:r>
              <a:rPr sz="1700" spc="-45" dirty="0">
                <a:latin typeface="Trebuchet MS"/>
                <a:cs typeface="Trebuchet MS"/>
              </a:rPr>
              <a:t>αποφάσεων,</a:t>
            </a:r>
            <a:r>
              <a:rPr sz="1700" spc="-130" dirty="0">
                <a:latin typeface="Trebuchet MS"/>
                <a:cs typeface="Trebuchet MS"/>
              </a:rPr>
              <a:t> </a:t>
            </a:r>
            <a:r>
              <a:rPr sz="1700" spc="-95" dirty="0">
                <a:latin typeface="Trebuchet MS"/>
                <a:cs typeface="Trebuchet MS"/>
              </a:rPr>
              <a:t>αλλά</a:t>
            </a:r>
            <a:r>
              <a:rPr sz="1700" spc="-114" dirty="0">
                <a:latin typeface="Trebuchet MS"/>
                <a:cs typeface="Trebuchet MS"/>
              </a:rPr>
              <a:t> </a:t>
            </a:r>
            <a:r>
              <a:rPr sz="1700" spc="-35" dirty="0">
                <a:latin typeface="Trebuchet MS"/>
                <a:cs typeface="Trebuchet MS"/>
              </a:rPr>
              <a:t>είναι</a:t>
            </a:r>
            <a:r>
              <a:rPr sz="1700" spc="-135" dirty="0">
                <a:latin typeface="Trebuchet MS"/>
                <a:cs typeface="Trebuchet MS"/>
              </a:rPr>
              <a:t> </a:t>
            </a:r>
            <a:r>
              <a:rPr sz="1700" spc="-10" dirty="0">
                <a:latin typeface="Trebuchet MS"/>
                <a:cs typeface="Trebuchet MS"/>
              </a:rPr>
              <a:t>αντικείμενο </a:t>
            </a:r>
            <a:r>
              <a:rPr sz="1700" spc="-80" dirty="0">
                <a:latin typeface="Trebuchet MS"/>
                <a:cs typeface="Trebuchet MS"/>
              </a:rPr>
              <a:t>άλλων</a:t>
            </a:r>
            <a:r>
              <a:rPr sz="1700" spc="-85" dirty="0">
                <a:latin typeface="Trebuchet MS"/>
                <a:cs typeface="Trebuchet MS"/>
              </a:rPr>
              <a:t> </a:t>
            </a:r>
            <a:r>
              <a:rPr sz="1700" spc="-20" dirty="0">
                <a:latin typeface="Trebuchet MS"/>
                <a:cs typeface="Trebuchet MS"/>
              </a:rPr>
              <a:t>εξειδικευμένων</a:t>
            </a:r>
            <a:r>
              <a:rPr sz="1700" spc="-120" dirty="0">
                <a:latin typeface="Trebuchet MS"/>
                <a:cs typeface="Trebuchet MS"/>
              </a:rPr>
              <a:t> </a:t>
            </a:r>
            <a:r>
              <a:rPr sz="1700" spc="-10" dirty="0">
                <a:latin typeface="Trebuchet MS"/>
                <a:cs typeface="Trebuchet MS"/>
              </a:rPr>
              <a:t>επαγγελματικών</a:t>
            </a:r>
            <a:endParaRPr sz="17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12780"/>
            <a:ext cx="5196205" cy="6235700"/>
            <a:chOff x="0" y="512780"/>
            <a:chExt cx="5196205" cy="6235700"/>
          </a:xfrm>
        </p:grpSpPr>
        <p:pic>
          <p:nvPicPr>
            <p:cNvPr id="3" name="object 3"/>
            <p:cNvPicPr/>
            <p:nvPr/>
          </p:nvPicPr>
          <p:blipFill>
            <a:blip r:embed="rId2" cstate="print"/>
            <a:stretch>
              <a:fillRect/>
            </a:stretch>
          </p:blipFill>
          <p:spPr>
            <a:xfrm>
              <a:off x="0" y="512780"/>
              <a:ext cx="5165335" cy="6235700"/>
            </a:xfrm>
            <a:prstGeom prst="rect">
              <a:avLst/>
            </a:prstGeom>
          </p:spPr>
        </p:pic>
        <p:pic>
          <p:nvPicPr>
            <p:cNvPr id="4" name="object 4"/>
            <p:cNvPicPr/>
            <p:nvPr/>
          </p:nvPicPr>
          <p:blipFill>
            <a:blip r:embed="rId3" cstate="print"/>
            <a:stretch>
              <a:fillRect/>
            </a:stretch>
          </p:blipFill>
          <p:spPr>
            <a:xfrm>
              <a:off x="0" y="566481"/>
              <a:ext cx="5196028" cy="6110511"/>
            </a:xfrm>
            <a:prstGeom prst="rect">
              <a:avLst/>
            </a:prstGeom>
          </p:spPr>
        </p:pic>
      </p:grpSp>
      <p:sp>
        <p:nvSpPr>
          <p:cNvPr id="5" name="object 5"/>
          <p:cNvSpPr txBox="1"/>
          <p:nvPr/>
        </p:nvSpPr>
        <p:spPr>
          <a:xfrm>
            <a:off x="718819" y="2587878"/>
            <a:ext cx="3004185" cy="1562100"/>
          </a:xfrm>
          <a:prstGeom prst="rect">
            <a:avLst/>
          </a:prstGeom>
        </p:spPr>
        <p:txBody>
          <a:bodyPr vert="horz" wrap="square" lIns="0" tIns="74295" rIns="0" bIns="0" rtlCol="0">
            <a:spAutoFit/>
          </a:bodyPr>
          <a:lstStyle/>
          <a:p>
            <a:pPr marL="12700" marR="5080">
              <a:lnSpc>
                <a:spcPts val="3890"/>
              </a:lnSpc>
              <a:spcBef>
                <a:spcPts val="585"/>
              </a:spcBef>
            </a:pPr>
            <a:r>
              <a:rPr sz="3600" spc="-10" dirty="0">
                <a:solidFill>
                  <a:srgbClr val="0D2841"/>
                </a:solidFill>
                <a:latin typeface="Trebuchet MS"/>
                <a:cs typeface="Trebuchet MS"/>
              </a:rPr>
              <a:t>Μορφές </a:t>
            </a:r>
            <a:r>
              <a:rPr sz="3600" spc="-170" dirty="0">
                <a:solidFill>
                  <a:srgbClr val="0D2841"/>
                </a:solidFill>
                <a:latin typeface="Trebuchet MS"/>
                <a:cs typeface="Trebuchet MS"/>
              </a:rPr>
              <a:t>επαγγελματικής </a:t>
            </a:r>
            <a:r>
              <a:rPr sz="3600" spc="-165" dirty="0">
                <a:solidFill>
                  <a:srgbClr val="0D2841"/>
                </a:solidFill>
                <a:latin typeface="Trebuchet MS"/>
                <a:cs typeface="Trebuchet MS"/>
              </a:rPr>
              <a:t>συμβουλευτικής</a:t>
            </a:r>
            <a:endParaRPr sz="3600">
              <a:latin typeface="Trebuchet MS"/>
              <a:cs typeface="Trebuchet MS"/>
            </a:endParaRPr>
          </a:p>
        </p:txBody>
      </p:sp>
      <p:sp>
        <p:nvSpPr>
          <p:cNvPr id="6" name="object 6"/>
          <p:cNvSpPr txBox="1">
            <a:spLocks noGrp="1"/>
          </p:cNvSpPr>
          <p:nvPr>
            <p:ph type="title"/>
          </p:nvPr>
        </p:nvSpPr>
        <p:spPr>
          <a:xfrm>
            <a:off x="5512689" y="1735658"/>
            <a:ext cx="5764530" cy="391795"/>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D2841"/>
                </a:solidFill>
                <a:latin typeface="Trebuchet MS"/>
                <a:cs typeface="Trebuchet MS"/>
              </a:rPr>
              <a:t>Ομαδική</a:t>
            </a:r>
            <a:r>
              <a:rPr sz="2400" b="1" spc="-155" dirty="0">
                <a:solidFill>
                  <a:srgbClr val="0D2841"/>
                </a:solidFill>
                <a:latin typeface="Trebuchet MS"/>
                <a:cs typeface="Trebuchet MS"/>
              </a:rPr>
              <a:t> </a:t>
            </a:r>
            <a:r>
              <a:rPr sz="2400" b="1" spc="-55" dirty="0">
                <a:solidFill>
                  <a:srgbClr val="0D2841"/>
                </a:solidFill>
                <a:latin typeface="Trebuchet MS"/>
                <a:cs typeface="Trebuchet MS"/>
              </a:rPr>
              <a:t>επαγγελματική</a:t>
            </a:r>
            <a:r>
              <a:rPr sz="2400" b="1" spc="-190" dirty="0">
                <a:solidFill>
                  <a:srgbClr val="0D2841"/>
                </a:solidFill>
                <a:latin typeface="Trebuchet MS"/>
                <a:cs typeface="Trebuchet MS"/>
              </a:rPr>
              <a:t> </a:t>
            </a:r>
            <a:r>
              <a:rPr sz="2400" b="1" spc="-25" dirty="0">
                <a:solidFill>
                  <a:srgbClr val="0D2841"/>
                </a:solidFill>
                <a:latin typeface="Trebuchet MS"/>
                <a:cs typeface="Trebuchet MS"/>
              </a:rPr>
              <a:t>συμβουλευτική</a:t>
            </a:r>
            <a:r>
              <a:rPr sz="2400" b="1" spc="-165" dirty="0">
                <a:solidFill>
                  <a:srgbClr val="0D2841"/>
                </a:solidFill>
                <a:latin typeface="Trebuchet MS"/>
                <a:cs typeface="Trebuchet MS"/>
              </a:rPr>
              <a:t> </a:t>
            </a:r>
            <a:r>
              <a:rPr sz="2400" b="1" spc="-50" dirty="0">
                <a:solidFill>
                  <a:srgbClr val="0D2841"/>
                </a:solidFill>
                <a:latin typeface="Trebuchet MS"/>
                <a:cs typeface="Trebuchet MS"/>
              </a:rPr>
              <a:t>η</a:t>
            </a:r>
            <a:endParaRPr sz="2400">
              <a:latin typeface="Trebuchet MS"/>
              <a:cs typeface="Trebuchet MS"/>
            </a:endParaRPr>
          </a:p>
        </p:txBody>
      </p:sp>
      <p:sp>
        <p:nvSpPr>
          <p:cNvPr id="7" name="object 7"/>
          <p:cNvSpPr txBox="1"/>
          <p:nvPr/>
        </p:nvSpPr>
        <p:spPr>
          <a:xfrm>
            <a:off x="5512689" y="1975485"/>
            <a:ext cx="5913755" cy="3293745"/>
          </a:xfrm>
          <a:prstGeom prst="rect">
            <a:avLst/>
          </a:prstGeom>
        </p:spPr>
        <p:txBody>
          <a:bodyPr vert="horz" wrap="square" lIns="0" tIns="102235" rIns="0" bIns="0" rtlCol="0">
            <a:spAutoFit/>
          </a:bodyPr>
          <a:lstStyle/>
          <a:p>
            <a:pPr marL="12700">
              <a:lnSpc>
                <a:spcPct val="100000"/>
              </a:lnSpc>
              <a:spcBef>
                <a:spcPts val="805"/>
              </a:spcBef>
            </a:pPr>
            <a:r>
              <a:rPr sz="2400" b="1" dirty="0">
                <a:solidFill>
                  <a:srgbClr val="0D2841"/>
                </a:solidFill>
                <a:latin typeface="Trebuchet MS"/>
                <a:cs typeface="Trebuchet MS"/>
              </a:rPr>
              <a:t>οποία</a:t>
            </a:r>
            <a:r>
              <a:rPr sz="2400" b="1" spc="235" dirty="0">
                <a:solidFill>
                  <a:srgbClr val="0D2841"/>
                </a:solidFill>
                <a:latin typeface="Trebuchet MS"/>
                <a:cs typeface="Trebuchet MS"/>
              </a:rPr>
              <a:t> </a:t>
            </a:r>
            <a:r>
              <a:rPr sz="2400" b="1" spc="-10" dirty="0">
                <a:solidFill>
                  <a:srgbClr val="0D2841"/>
                </a:solidFill>
                <a:latin typeface="Trebuchet MS"/>
                <a:cs typeface="Trebuchet MS"/>
              </a:rPr>
              <a:t>περιλαμβάνει:</a:t>
            </a:r>
            <a:endParaRPr sz="2400">
              <a:latin typeface="Trebuchet MS"/>
              <a:cs typeface="Trebuchet MS"/>
            </a:endParaRPr>
          </a:p>
          <a:p>
            <a:pPr marL="240665" indent="-227965">
              <a:lnSpc>
                <a:spcPct val="100000"/>
              </a:lnSpc>
              <a:spcBef>
                <a:spcPts val="710"/>
              </a:spcBef>
              <a:buFont typeface="Arial MT"/>
              <a:buChar char="•"/>
              <a:tabLst>
                <a:tab pos="240665" algn="l"/>
              </a:tabLst>
            </a:pPr>
            <a:r>
              <a:rPr sz="2400" spc="-55" dirty="0">
                <a:solidFill>
                  <a:srgbClr val="0D2841"/>
                </a:solidFill>
                <a:latin typeface="Trebuchet MS"/>
                <a:cs typeface="Trebuchet MS"/>
              </a:rPr>
              <a:t>εργαστήρια</a:t>
            </a:r>
            <a:r>
              <a:rPr sz="2400" spc="-135" dirty="0">
                <a:solidFill>
                  <a:srgbClr val="0D2841"/>
                </a:solidFill>
                <a:latin typeface="Trebuchet MS"/>
                <a:cs typeface="Trebuchet MS"/>
              </a:rPr>
              <a:t> </a:t>
            </a:r>
            <a:r>
              <a:rPr sz="2400" spc="-85" dirty="0">
                <a:solidFill>
                  <a:srgbClr val="0D2841"/>
                </a:solidFill>
                <a:latin typeface="Trebuchet MS"/>
                <a:cs typeface="Trebuchet MS"/>
              </a:rPr>
              <a:t>επαγγελματικής</a:t>
            </a:r>
            <a:r>
              <a:rPr sz="2400" spc="-140" dirty="0">
                <a:solidFill>
                  <a:srgbClr val="0D2841"/>
                </a:solidFill>
                <a:latin typeface="Trebuchet MS"/>
                <a:cs typeface="Trebuchet MS"/>
              </a:rPr>
              <a:t> </a:t>
            </a:r>
            <a:r>
              <a:rPr sz="2400" spc="-10" dirty="0">
                <a:solidFill>
                  <a:srgbClr val="0D2841"/>
                </a:solidFill>
                <a:latin typeface="Trebuchet MS"/>
                <a:cs typeface="Trebuchet MS"/>
              </a:rPr>
              <a:t>ανάπτυξης</a:t>
            </a:r>
            <a:endParaRPr sz="2400">
              <a:latin typeface="Trebuchet MS"/>
              <a:cs typeface="Trebuchet MS"/>
            </a:endParaRPr>
          </a:p>
          <a:p>
            <a:pPr marL="240665" indent="-227965">
              <a:lnSpc>
                <a:spcPts val="2735"/>
              </a:lnSpc>
              <a:spcBef>
                <a:spcPts val="720"/>
              </a:spcBef>
              <a:buFont typeface="Arial MT"/>
              <a:buChar char="•"/>
              <a:tabLst>
                <a:tab pos="240665" algn="l"/>
              </a:tabLst>
            </a:pPr>
            <a:r>
              <a:rPr sz="2400" spc="-30" dirty="0">
                <a:solidFill>
                  <a:srgbClr val="0D2841"/>
                </a:solidFill>
                <a:latin typeface="Trebuchet MS"/>
                <a:cs typeface="Trebuchet MS"/>
              </a:rPr>
              <a:t>πρόσβαση</a:t>
            </a:r>
            <a:r>
              <a:rPr sz="2400" spc="-190" dirty="0">
                <a:solidFill>
                  <a:srgbClr val="0D2841"/>
                </a:solidFill>
                <a:latin typeface="Trebuchet MS"/>
                <a:cs typeface="Trebuchet MS"/>
              </a:rPr>
              <a:t> </a:t>
            </a:r>
            <a:r>
              <a:rPr sz="2400" dirty="0">
                <a:solidFill>
                  <a:srgbClr val="0D2841"/>
                </a:solidFill>
                <a:latin typeface="Trebuchet MS"/>
                <a:cs typeface="Trebuchet MS"/>
              </a:rPr>
              <a:t>σε</a:t>
            </a:r>
            <a:r>
              <a:rPr sz="2400" spc="-180" dirty="0">
                <a:solidFill>
                  <a:srgbClr val="0D2841"/>
                </a:solidFill>
                <a:latin typeface="Trebuchet MS"/>
                <a:cs typeface="Trebuchet MS"/>
              </a:rPr>
              <a:t> </a:t>
            </a:r>
            <a:r>
              <a:rPr sz="2400" spc="-55" dirty="0">
                <a:solidFill>
                  <a:srgbClr val="0D2841"/>
                </a:solidFill>
                <a:latin typeface="Trebuchet MS"/>
                <a:cs typeface="Trebuchet MS"/>
              </a:rPr>
              <a:t>πληροφορίες</a:t>
            </a:r>
            <a:r>
              <a:rPr sz="2400" spc="-145" dirty="0">
                <a:solidFill>
                  <a:srgbClr val="0D2841"/>
                </a:solidFill>
                <a:latin typeface="Trebuchet MS"/>
                <a:cs typeface="Trebuchet MS"/>
              </a:rPr>
              <a:t> </a:t>
            </a:r>
            <a:r>
              <a:rPr sz="2400" spc="-110" dirty="0">
                <a:solidFill>
                  <a:srgbClr val="0D2841"/>
                </a:solidFill>
                <a:latin typeface="Trebuchet MS"/>
                <a:cs typeface="Trebuchet MS"/>
              </a:rPr>
              <a:t>για</a:t>
            </a:r>
            <a:r>
              <a:rPr sz="2400" spc="-190" dirty="0">
                <a:solidFill>
                  <a:srgbClr val="0D2841"/>
                </a:solidFill>
                <a:latin typeface="Trebuchet MS"/>
                <a:cs typeface="Trebuchet MS"/>
              </a:rPr>
              <a:t> </a:t>
            </a:r>
            <a:r>
              <a:rPr sz="2400" spc="-25" dirty="0">
                <a:solidFill>
                  <a:srgbClr val="0D2841"/>
                </a:solidFill>
                <a:latin typeface="Trebuchet MS"/>
                <a:cs typeface="Trebuchet MS"/>
              </a:rPr>
              <a:t>τη</a:t>
            </a:r>
            <a:endParaRPr sz="2400">
              <a:latin typeface="Trebuchet MS"/>
              <a:cs typeface="Trebuchet MS"/>
            </a:endParaRPr>
          </a:p>
          <a:p>
            <a:pPr marL="241300">
              <a:lnSpc>
                <a:spcPts val="2595"/>
              </a:lnSpc>
            </a:pPr>
            <a:r>
              <a:rPr sz="2400" spc="-45" dirty="0">
                <a:solidFill>
                  <a:srgbClr val="0D2841"/>
                </a:solidFill>
                <a:latin typeface="Trebuchet MS"/>
                <a:cs typeface="Trebuchet MS"/>
              </a:rPr>
              <a:t>σταδιοδρομία,</a:t>
            </a:r>
            <a:r>
              <a:rPr sz="2400" spc="-195" dirty="0">
                <a:solidFill>
                  <a:srgbClr val="0D2841"/>
                </a:solidFill>
                <a:latin typeface="Trebuchet MS"/>
                <a:cs typeface="Trebuchet MS"/>
              </a:rPr>
              <a:t> </a:t>
            </a:r>
            <a:r>
              <a:rPr sz="2400" spc="-35" dirty="0">
                <a:solidFill>
                  <a:srgbClr val="0D2841"/>
                </a:solidFill>
                <a:latin typeface="Trebuchet MS"/>
                <a:cs typeface="Trebuchet MS"/>
              </a:rPr>
              <a:t>τη</a:t>
            </a:r>
            <a:r>
              <a:rPr sz="2400" spc="-200" dirty="0">
                <a:solidFill>
                  <a:srgbClr val="0D2841"/>
                </a:solidFill>
                <a:latin typeface="Trebuchet MS"/>
                <a:cs typeface="Trebuchet MS"/>
              </a:rPr>
              <a:t> </a:t>
            </a:r>
            <a:r>
              <a:rPr sz="2400" spc="-10" dirty="0">
                <a:solidFill>
                  <a:srgbClr val="0D2841"/>
                </a:solidFill>
                <a:latin typeface="Trebuchet MS"/>
                <a:cs typeface="Trebuchet MS"/>
              </a:rPr>
              <a:t>μάθηση</a:t>
            </a:r>
            <a:r>
              <a:rPr sz="2400" spc="-210" dirty="0">
                <a:solidFill>
                  <a:srgbClr val="0D2841"/>
                </a:solidFill>
                <a:latin typeface="Trebuchet MS"/>
                <a:cs typeface="Trebuchet MS"/>
              </a:rPr>
              <a:t> </a:t>
            </a:r>
            <a:r>
              <a:rPr sz="2400" spc="-85" dirty="0">
                <a:solidFill>
                  <a:srgbClr val="0D2841"/>
                </a:solidFill>
                <a:latin typeface="Trebuchet MS"/>
                <a:cs typeface="Trebuchet MS"/>
              </a:rPr>
              <a:t>και</a:t>
            </a:r>
            <a:r>
              <a:rPr sz="2400" spc="-215" dirty="0">
                <a:solidFill>
                  <a:srgbClr val="0D2841"/>
                </a:solidFill>
                <a:latin typeface="Trebuchet MS"/>
                <a:cs typeface="Trebuchet MS"/>
              </a:rPr>
              <a:t> </a:t>
            </a:r>
            <a:r>
              <a:rPr sz="2400" spc="-70" dirty="0">
                <a:solidFill>
                  <a:srgbClr val="0D2841"/>
                </a:solidFill>
                <a:latin typeface="Trebuchet MS"/>
                <a:cs typeface="Trebuchet MS"/>
              </a:rPr>
              <a:t>την</a:t>
            </a:r>
            <a:r>
              <a:rPr sz="2400" spc="-195" dirty="0">
                <a:solidFill>
                  <a:srgbClr val="0D2841"/>
                </a:solidFill>
                <a:latin typeface="Trebuchet MS"/>
                <a:cs typeface="Trebuchet MS"/>
              </a:rPr>
              <a:t> </a:t>
            </a:r>
            <a:r>
              <a:rPr sz="2400" spc="-10" dirty="0">
                <a:solidFill>
                  <a:srgbClr val="0D2841"/>
                </a:solidFill>
                <a:latin typeface="Trebuchet MS"/>
                <a:cs typeface="Trebuchet MS"/>
              </a:rPr>
              <a:t>ανάπτυξη</a:t>
            </a:r>
            <a:endParaRPr sz="2400">
              <a:latin typeface="Trebuchet MS"/>
              <a:cs typeface="Trebuchet MS"/>
            </a:endParaRPr>
          </a:p>
          <a:p>
            <a:pPr marL="241300">
              <a:lnSpc>
                <a:spcPts val="2740"/>
              </a:lnSpc>
            </a:pPr>
            <a:r>
              <a:rPr sz="2400" spc="50" dirty="0">
                <a:solidFill>
                  <a:srgbClr val="0D2841"/>
                </a:solidFill>
                <a:latin typeface="Trebuchet MS"/>
                <a:cs typeface="Trebuchet MS"/>
              </a:rPr>
              <a:t>μέσω</a:t>
            </a:r>
            <a:r>
              <a:rPr sz="2400" spc="-220" dirty="0">
                <a:solidFill>
                  <a:srgbClr val="0D2841"/>
                </a:solidFill>
                <a:latin typeface="Trebuchet MS"/>
                <a:cs typeface="Trebuchet MS"/>
              </a:rPr>
              <a:t> </a:t>
            </a:r>
            <a:r>
              <a:rPr sz="2400" spc="-60" dirty="0">
                <a:solidFill>
                  <a:srgbClr val="0D2841"/>
                </a:solidFill>
                <a:latin typeface="Trebuchet MS"/>
                <a:cs typeface="Trebuchet MS"/>
              </a:rPr>
              <a:t>βιβλιοθηκών</a:t>
            </a:r>
            <a:r>
              <a:rPr sz="2400" spc="-195" dirty="0">
                <a:solidFill>
                  <a:srgbClr val="0D2841"/>
                </a:solidFill>
                <a:latin typeface="Trebuchet MS"/>
                <a:cs typeface="Trebuchet MS"/>
              </a:rPr>
              <a:t> </a:t>
            </a:r>
            <a:r>
              <a:rPr sz="2400" spc="-20" dirty="0">
                <a:solidFill>
                  <a:srgbClr val="0D2841"/>
                </a:solidFill>
                <a:latin typeface="Trebuchet MS"/>
                <a:cs typeface="Trebuchet MS"/>
              </a:rPr>
              <a:t>ή</a:t>
            </a:r>
            <a:r>
              <a:rPr sz="2400" spc="-220" dirty="0">
                <a:solidFill>
                  <a:srgbClr val="0D2841"/>
                </a:solidFill>
                <a:latin typeface="Trebuchet MS"/>
                <a:cs typeface="Trebuchet MS"/>
              </a:rPr>
              <a:t> </a:t>
            </a:r>
            <a:r>
              <a:rPr sz="2400" dirty="0">
                <a:solidFill>
                  <a:srgbClr val="0D2841"/>
                </a:solidFill>
                <a:latin typeface="Trebuchet MS"/>
                <a:cs typeface="Trebuchet MS"/>
              </a:rPr>
              <a:t>του</a:t>
            </a:r>
            <a:r>
              <a:rPr sz="2400" spc="-220" dirty="0">
                <a:solidFill>
                  <a:srgbClr val="0D2841"/>
                </a:solidFill>
                <a:latin typeface="Trebuchet MS"/>
                <a:cs typeface="Trebuchet MS"/>
              </a:rPr>
              <a:t> </a:t>
            </a:r>
            <a:r>
              <a:rPr sz="2400" spc="-10" dirty="0">
                <a:solidFill>
                  <a:srgbClr val="0D2841"/>
                </a:solidFill>
                <a:latin typeface="Trebuchet MS"/>
                <a:cs typeface="Trebuchet MS"/>
              </a:rPr>
              <a:t>διαδικτύου</a:t>
            </a:r>
            <a:endParaRPr sz="2400">
              <a:latin typeface="Trebuchet MS"/>
              <a:cs typeface="Trebuchet MS"/>
            </a:endParaRPr>
          </a:p>
          <a:p>
            <a:pPr marL="240029" marR="1173480" indent="-227965">
              <a:lnSpc>
                <a:spcPts val="2590"/>
              </a:lnSpc>
              <a:spcBef>
                <a:spcPts val="1035"/>
              </a:spcBef>
              <a:buFont typeface="Arial MT"/>
              <a:buChar char="•"/>
              <a:tabLst>
                <a:tab pos="241300" algn="l"/>
              </a:tabLst>
            </a:pPr>
            <a:r>
              <a:rPr sz="2400" spc="-40" dirty="0">
                <a:solidFill>
                  <a:srgbClr val="0D2841"/>
                </a:solidFill>
                <a:latin typeface="Trebuchet MS"/>
                <a:cs typeface="Trebuchet MS"/>
              </a:rPr>
              <a:t>προπόνηση</a:t>
            </a:r>
            <a:r>
              <a:rPr sz="2400" spc="-165" dirty="0">
                <a:solidFill>
                  <a:srgbClr val="0D2841"/>
                </a:solidFill>
                <a:latin typeface="Trebuchet MS"/>
                <a:cs typeface="Trebuchet MS"/>
              </a:rPr>
              <a:t> </a:t>
            </a:r>
            <a:r>
              <a:rPr sz="2400" dirty="0">
                <a:solidFill>
                  <a:srgbClr val="0D2841"/>
                </a:solidFill>
                <a:latin typeface="Trebuchet MS"/>
                <a:cs typeface="Trebuchet MS"/>
              </a:rPr>
              <a:t>σε</a:t>
            </a:r>
            <a:r>
              <a:rPr sz="2400" spc="-170" dirty="0">
                <a:solidFill>
                  <a:srgbClr val="0D2841"/>
                </a:solidFill>
                <a:latin typeface="Trebuchet MS"/>
                <a:cs typeface="Trebuchet MS"/>
              </a:rPr>
              <a:t> </a:t>
            </a:r>
            <a:r>
              <a:rPr sz="2400" spc="-60" dirty="0">
                <a:solidFill>
                  <a:srgbClr val="0D2841"/>
                </a:solidFill>
                <a:latin typeface="Trebuchet MS"/>
                <a:cs typeface="Trebuchet MS"/>
              </a:rPr>
              <a:t>τεχνικές</a:t>
            </a:r>
            <a:r>
              <a:rPr sz="2400" spc="-180" dirty="0">
                <a:solidFill>
                  <a:srgbClr val="0D2841"/>
                </a:solidFill>
                <a:latin typeface="Trebuchet MS"/>
                <a:cs typeface="Trebuchet MS"/>
              </a:rPr>
              <a:t> </a:t>
            </a:r>
            <a:r>
              <a:rPr sz="2400" spc="-10" dirty="0">
                <a:solidFill>
                  <a:srgbClr val="0D2841"/>
                </a:solidFill>
                <a:latin typeface="Trebuchet MS"/>
                <a:cs typeface="Trebuchet MS"/>
              </a:rPr>
              <a:t>εξεύρεσης 	εργασίας</a:t>
            </a:r>
            <a:endParaRPr sz="2400">
              <a:latin typeface="Trebuchet MS"/>
              <a:cs typeface="Trebuchet MS"/>
            </a:endParaRPr>
          </a:p>
          <a:p>
            <a:pPr marL="240665" indent="-227965">
              <a:lnSpc>
                <a:spcPct val="100000"/>
              </a:lnSpc>
              <a:spcBef>
                <a:spcPts val="675"/>
              </a:spcBef>
              <a:buFont typeface="Arial MT"/>
              <a:buChar char="•"/>
              <a:tabLst>
                <a:tab pos="240665" algn="l"/>
              </a:tabLst>
            </a:pPr>
            <a:r>
              <a:rPr sz="2400" spc="-30" dirty="0">
                <a:solidFill>
                  <a:srgbClr val="0D2841"/>
                </a:solidFill>
                <a:latin typeface="Trebuchet MS"/>
                <a:cs typeface="Trebuchet MS"/>
              </a:rPr>
              <a:t>πρόσβαση</a:t>
            </a:r>
            <a:r>
              <a:rPr sz="2400" spc="-170" dirty="0">
                <a:solidFill>
                  <a:srgbClr val="0D2841"/>
                </a:solidFill>
                <a:latin typeface="Trebuchet MS"/>
                <a:cs typeface="Trebuchet MS"/>
              </a:rPr>
              <a:t> </a:t>
            </a:r>
            <a:r>
              <a:rPr sz="2400" dirty="0">
                <a:solidFill>
                  <a:srgbClr val="0D2841"/>
                </a:solidFill>
                <a:latin typeface="Trebuchet MS"/>
                <a:cs typeface="Trebuchet MS"/>
              </a:rPr>
              <a:t>σε</a:t>
            </a:r>
            <a:r>
              <a:rPr sz="2400" spc="-155" dirty="0">
                <a:solidFill>
                  <a:srgbClr val="0D2841"/>
                </a:solidFill>
                <a:latin typeface="Trebuchet MS"/>
                <a:cs typeface="Trebuchet MS"/>
              </a:rPr>
              <a:t> </a:t>
            </a:r>
            <a:r>
              <a:rPr sz="2400" spc="-75" dirty="0">
                <a:solidFill>
                  <a:srgbClr val="0D2841"/>
                </a:solidFill>
                <a:latin typeface="Trebuchet MS"/>
                <a:cs typeface="Trebuchet MS"/>
              </a:rPr>
              <a:t>επαγγελματικές</a:t>
            </a:r>
            <a:r>
              <a:rPr sz="2400" spc="-160" dirty="0">
                <a:solidFill>
                  <a:srgbClr val="0D2841"/>
                </a:solidFill>
                <a:latin typeface="Trebuchet MS"/>
                <a:cs typeface="Trebuchet MS"/>
              </a:rPr>
              <a:t> </a:t>
            </a:r>
            <a:r>
              <a:rPr sz="2400" spc="-25" dirty="0">
                <a:solidFill>
                  <a:srgbClr val="0D2841"/>
                </a:solidFill>
                <a:latin typeface="Trebuchet MS"/>
                <a:cs typeface="Trebuchet MS"/>
              </a:rPr>
              <a:t>πληροφορίες</a:t>
            </a:r>
            <a:endParaRPr sz="240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7754"/>
            <a:ext cx="8902700" cy="635000"/>
          </a:xfrm>
          <a:prstGeom prst="rect">
            <a:avLst/>
          </a:prstGeom>
        </p:spPr>
        <p:txBody>
          <a:bodyPr vert="horz" wrap="square" lIns="0" tIns="12065" rIns="0" bIns="0" rtlCol="0">
            <a:spAutoFit/>
          </a:bodyPr>
          <a:lstStyle/>
          <a:p>
            <a:pPr marL="12700">
              <a:lnSpc>
                <a:spcPct val="100000"/>
              </a:lnSpc>
              <a:spcBef>
                <a:spcPts val="95"/>
              </a:spcBef>
            </a:pPr>
            <a:r>
              <a:rPr spc="-204" dirty="0">
                <a:solidFill>
                  <a:srgbClr val="000000"/>
                </a:solidFill>
              </a:rPr>
              <a:t>Στάδια</a:t>
            </a:r>
            <a:r>
              <a:rPr spc="-360" dirty="0">
                <a:solidFill>
                  <a:srgbClr val="000000"/>
                </a:solidFill>
              </a:rPr>
              <a:t> </a:t>
            </a:r>
            <a:r>
              <a:rPr spc="-204" dirty="0">
                <a:solidFill>
                  <a:srgbClr val="000000"/>
                </a:solidFill>
              </a:rPr>
              <a:t>της</a:t>
            </a:r>
            <a:r>
              <a:rPr spc="-365" dirty="0">
                <a:solidFill>
                  <a:srgbClr val="000000"/>
                </a:solidFill>
              </a:rPr>
              <a:t> </a:t>
            </a:r>
            <a:r>
              <a:rPr spc="-229" dirty="0">
                <a:solidFill>
                  <a:srgbClr val="000000"/>
                </a:solidFill>
              </a:rPr>
              <a:t>επαγγελματικής</a:t>
            </a:r>
            <a:r>
              <a:rPr spc="-385" dirty="0">
                <a:solidFill>
                  <a:srgbClr val="000000"/>
                </a:solidFill>
              </a:rPr>
              <a:t> </a:t>
            </a:r>
            <a:r>
              <a:rPr spc="-170" dirty="0">
                <a:solidFill>
                  <a:srgbClr val="000000"/>
                </a:solidFill>
              </a:rPr>
              <a:t>συμβουλευτικής</a:t>
            </a:r>
          </a:p>
        </p:txBody>
      </p:sp>
      <p:pic>
        <p:nvPicPr>
          <p:cNvPr id="3" name="object 3"/>
          <p:cNvPicPr/>
          <p:nvPr/>
        </p:nvPicPr>
        <p:blipFill>
          <a:blip r:embed="rId2" cstate="print"/>
          <a:stretch>
            <a:fillRect/>
          </a:stretch>
        </p:blipFill>
        <p:spPr>
          <a:xfrm>
            <a:off x="7989316" y="1904301"/>
            <a:ext cx="3423030" cy="4224705"/>
          </a:xfrm>
          <a:prstGeom prst="rect">
            <a:avLst/>
          </a:prstGeom>
        </p:spPr>
      </p:pic>
      <p:sp>
        <p:nvSpPr>
          <p:cNvPr id="4" name="object 4"/>
          <p:cNvSpPr/>
          <p:nvPr/>
        </p:nvSpPr>
        <p:spPr>
          <a:xfrm>
            <a:off x="450570" y="1407160"/>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5" name="object 5"/>
          <p:cNvSpPr/>
          <p:nvPr/>
        </p:nvSpPr>
        <p:spPr>
          <a:xfrm>
            <a:off x="450570" y="2254376"/>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6" name="object 6"/>
          <p:cNvSpPr/>
          <p:nvPr/>
        </p:nvSpPr>
        <p:spPr>
          <a:xfrm>
            <a:off x="450570" y="3101594"/>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7" name="object 7"/>
          <p:cNvSpPr/>
          <p:nvPr/>
        </p:nvSpPr>
        <p:spPr>
          <a:xfrm>
            <a:off x="450570" y="3948810"/>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8" name="object 8"/>
          <p:cNvSpPr/>
          <p:nvPr/>
        </p:nvSpPr>
        <p:spPr>
          <a:xfrm>
            <a:off x="450570" y="4796028"/>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9" name="object 9"/>
          <p:cNvSpPr/>
          <p:nvPr/>
        </p:nvSpPr>
        <p:spPr>
          <a:xfrm>
            <a:off x="450570" y="5643194"/>
            <a:ext cx="7102475" cy="0"/>
          </a:xfrm>
          <a:custGeom>
            <a:avLst/>
            <a:gdLst/>
            <a:ahLst/>
            <a:cxnLst/>
            <a:rect l="l" t="t" r="r" b="b"/>
            <a:pathLst>
              <a:path w="7102475">
                <a:moveTo>
                  <a:pt x="0" y="0"/>
                </a:moveTo>
                <a:lnTo>
                  <a:pt x="7102373" y="0"/>
                </a:lnTo>
              </a:path>
            </a:pathLst>
          </a:custGeom>
          <a:ln w="19050">
            <a:solidFill>
              <a:srgbClr val="186B23"/>
            </a:solidFill>
          </a:ln>
        </p:spPr>
        <p:txBody>
          <a:bodyPr wrap="square" lIns="0" tIns="0" rIns="0" bIns="0" rtlCol="0"/>
          <a:lstStyle/>
          <a:p>
            <a:endParaRPr/>
          </a:p>
        </p:txBody>
      </p:sp>
      <p:sp>
        <p:nvSpPr>
          <p:cNvPr id="10" name="object 10"/>
          <p:cNvSpPr txBox="1"/>
          <p:nvPr/>
        </p:nvSpPr>
        <p:spPr>
          <a:xfrm>
            <a:off x="506679" y="1425320"/>
            <a:ext cx="6950709" cy="4584700"/>
          </a:xfrm>
          <a:prstGeom prst="rect">
            <a:avLst/>
          </a:prstGeom>
        </p:spPr>
        <p:txBody>
          <a:bodyPr vert="horz" wrap="square" lIns="0" tIns="42545" rIns="0" bIns="0" rtlCol="0">
            <a:spAutoFit/>
          </a:bodyPr>
          <a:lstStyle/>
          <a:p>
            <a:pPr marL="20320" marR="336550">
              <a:lnSpc>
                <a:spcPts val="2210"/>
              </a:lnSpc>
              <a:spcBef>
                <a:spcPts val="335"/>
              </a:spcBef>
            </a:pPr>
            <a:r>
              <a:rPr sz="2000" spc="-35" dirty="0">
                <a:latin typeface="Trebuchet MS"/>
                <a:cs typeface="Trebuchet MS"/>
              </a:rPr>
              <a:t>Υποδοχή</a:t>
            </a:r>
            <a:r>
              <a:rPr sz="2000" spc="-180" dirty="0">
                <a:latin typeface="Trebuchet MS"/>
                <a:cs typeface="Trebuchet MS"/>
              </a:rPr>
              <a:t> </a:t>
            </a:r>
            <a:r>
              <a:rPr sz="2000" dirty="0">
                <a:latin typeface="Trebuchet MS"/>
                <a:cs typeface="Trebuchet MS"/>
              </a:rPr>
              <a:t>του</a:t>
            </a:r>
            <a:r>
              <a:rPr sz="2000" spc="-185" dirty="0">
                <a:latin typeface="Trebuchet MS"/>
                <a:cs typeface="Trebuchet MS"/>
              </a:rPr>
              <a:t> </a:t>
            </a:r>
            <a:r>
              <a:rPr sz="2000" spc="-30" dirty="0">
                <a:latin typeface="Trebuchet MS"/>
                <a:cs typeface="Trebuchet MS"/>
              </a:rPr>
              <a:t>ατόμου,</a:t>
            </a:r>
            <a:r>
              <a:rPr sz="2000" spc="-160" dirty="0">
                <a:latin typeface="Trebuchet MS"/>
                <a:cs typeface="Trebuchet MS"/>
              </a:rPr>
              <a:t> </a:t>
            </a:r>
            <a:r>
              <a:rPr sz="2000" spc="-10" dirty="0">
                <a:latin typeface="Trebuchet MS"/>
                <a:cs typeface="Trebuchet MS"/>
              </a:rPr>
              <a:t>διερεύνηση</a:t>
            </a:r>
            <a:r>
              <a:rPr sz="2000" spc="-210" dirty="0">
                <a:latin typeface="Trebuchet MS"/>
                <a:cs typeface="Trebuchet MS"/>
              </a:rPr>
              <a:t> </a:t>
            </a:r>
            <a:r>
              <a:rPr sz="2000" dirty="0">
                <a:latin typeface="Trebuchet MS"/>
                <a:cs typeface="Trebuchet MS"/>
              </a:rPr>
              <a:t>του</a:t>
            </a:r>
            <a:r>
              <a:rPr sz="2000" spc="-170" dirty="0">
                <a:latin typeface="Trebuchet MS"/>
                <a:cs typeface="Trebuchet MS"/>
              </a:rPr>
              <a:t> </a:t>
            </a:r>
            <a:r>
              <a:rPr sz="2000" spc="-25" dirty="0">
                <a:latin typeface="Trebuchet MS"/>
                <a:cs typeface="Trebuchet MS"/>
              </a:rPr>
              <a:t>αιτήματος</a:t>
            </a:r>
            <a:r>
              <a:rPr sz="2000" spc="-185" dirty="0">
                <a:latin typeface="Trebuchet MS"/>
                <a:cs typeface="Trebuchet MS"/>
              </a:rPr>
              <a:t> </a:t>
            </a:r>
            <a:r>
              <a:rPr sz="2000" spc="-65" dirty="0">
                <a:latin typeface="Trebuchet MS"/>
                <a:cs typeface="Trebuchet MS"/>
              </a:rPr>
              <a:t>και</a:t>
            </a:r>
            <a:r>
              <a:rPr sz="2000" spc="-160" dirty="0">
                <a:latin typeface="Trebuchet MS"/>
                <a:cs typeface="Trebuchet MS"/>
              </a:rPr>
              <a:t> </a:t>
            </a:r>
            <a:r>
              <a:rPr sz="2000" spc="-10" dirty="0">
                <a:latin typeface="Trebuchet MS"/>
                <a:cs typeface="Trebuchet MS"/>
              </a:rPr>
              <a:t>σύναψη συμβολαίου</a:t>
            </a:r>
            <a:endParaRPr sz="2000">
              <a:latin typeface="Trebuchet MS"/>
              <a:cs typeface="Trebuchet MS"/>
            </a:endParaRPr>
          </a:p>
          <a:p>
            <a:pPr marL="20320" marR="16510">
              <a:lnSpc>
                <a:spcPts val="2210"/>
              </a:lnSpc>
              <a:spcBef>
                <a:spcPts val="2250"/>
              </a:spcBef>
            </a:pPr>
            <a:r>
              <a:rPr sz="2000" spc="-45" dirty="0">
                <a:latin typeface="Trebuchet MS"/>
                <a:cs typeface="Trebuchet MS"/>
              </a:rPr>
              <a:t>Διάγνωση</a:t>
            </a:r>
            <a:r>
              <a:rPr sz="2000" spc="-175" dirty="0">
                <a:latin typeface="Trebuchet MS"/>
                <a:cs typeface="Trebuchet MS"/>
              </a:rPr>
              <a:t> </a:t>
            </a:r>
            <a:r>
              <a:rPr sz="2000" spc="-25" dirty="0">
                <a:latin typeface="Trebuchet MS"/>
                <a:cs typeface="Trebuchet MS"/>
              </a:rPr>
              <a:t>προσωπικών</a:t>
            </a:r>
            <a:r>
              <a:rPr sz="2000" spc="-155" dirty="0">
                <a:latin typeface="Trebuchet MS"/>
                <a:cs typeface="Trebuchet MS"/>
              </a:rPr>
              <a:t> </a:t>
            </a:r>
            <a:r>
              <a:rPr sz="2000" spc="-65" dirty="0">
                <a:latin typeface="Trebuchet MS"/>
                <a:cs typeface="Trebuchet MS"/>
              </a:rPr>
              <a:t>και</a:t>
            </a:r>
            <a:r>
              <a:rPr sz="2000" spc="-125" dirty="0">
                <a:latin typeface="Trebuchet MS"/>
                <a:cs typeface="Trebuchet MS"/>
              </a:rPr>
              <a:t> </a:t>
            </a:r>
            <a:r>
              <a:rPr sz="2000" spc="-65" dirty="0">
                <a:latin typeface="Trebuchet MS"/>
                <a:cs typeface="Trebuchet MS"/>
              </a:rPr>
              <a:t>επαγγελματικών</a:t>
            </a:r>
            <a:r>
              <a:rPr sz="2000" spc="-170" dirty="0">
                <a:latin typeface="Trebuchet MS"/>
                <a:cs typeface="Trebuchet MS"/>
              </a:rPr>
              <a:t> </a:t>
            </a:r>
            <a:r>
              <a:rPr sz="2000" spc="-45" dirty="0">
                <a:latin typeface="Trebuchet MS"/>
                <a:cs typeface="Trebuchet MS"/>
              </a:rPr>
              <a:t>χαρακτηριστικών</a:t>
            </a:r>
            <a:r>
              <a:rPr sz="2000" spc="-135" dirty="0">
                <a:latin typeface="Trebuchet MS"/>
                <a:cs typeface="Trebuchet MS"/>
              </a:rPr>
              <a:t> </a:t>
            </a:r>
            <a:r>
              <a:rPr sz="2000" spc="125" dirty="0">
                <a:latin typeface="Trebuchet MS"/>
                <a:cs typeface="Trebuchet MS"/>
              </a:rPr>
              <a:t>– </a:t>
            </a:r>
            <a:r>
              <a:rPr sz="2000" spc="-25" dirty="0">
                <a:latin typeface="Trebuchet MS"/>
                <a:cs typeface="Trebuchet MS"/>
              </a:rPr>
              <a:t>Ενίσχυση</a:t>
            </a:r>
            <a:r>
              <a:rPr sz="2000" spc="-185" dirty="0">
                <a:latin typeface="Trebuchet MS"/>
                <a:cs typeface="Trebuchet MS"/>
              </a:rPr>
              <a:t> </a:t>
            </a:r>
            <a:r>
              <a:rPr sz="2000" spc="-45" dirty="0">
                <a:latin typeface="Trebuchet MS"/>
                <a:cs typeface="Trebuchet MS"/>
              </a:rPr>
              <a:t>αυτογνωσίας</a:t>
            </a:r>
            <a:r>
              <a:rPr sz="2000" spc="-155" dirty="0">
                <a:latin typeface="Trebuchet MS"/>
                <a:cs typeface="Trebuchet MS"/>
              </a:rPr>
              <a:t> </a:t>
            </a:r>
            <a:r>
              <a:rPr sz="2000" spc="175" dirty="0">
                <a:latin typeface="Trebuchet MS"/>
                <a:cs typeface="Trebuchet MS"/>
              </a:rPr>
              <a:t>–</a:t>
            </a:r>
            <a:r>
              <a:rPr sz="2000" spc="-150" dirty="0">
                <a:latin typeface="Trebuchet MS"/>
                <a:cs typeface="Trebuchet MS"/>
              </a:rPr>
              <a:t> </a:t>
            </a:r>
            <a:r>
              <a:rPr sz="2000" spc="-10" dirty="0">
                <a:latin typeface="Trebuchet MS"/>
                <a:cs typeface="Trebuchet MS"/>
              </a:rPr>
              <a:t>αυτοαντίληψης</a:t>
            </a:r>
            <a:endParaRPr sz="2000">
              <a:latin typeface="Trebuchet MS"/>
              <a:cs typeface="Trebuchet MS"/>
            </a:endParaRPr>
          </a:p>
          <a:p>
            <a:pPr marL="12700" marR="5080">
              <a:lnSpc>
                <a:spcPts val="1970"/>
              </a:lnSpc>
              <a:spcBef>
                <a:spcPts val="2230"/>
              </a:spcBef>
            </a:pPr>
            <a:r>
              <a:rPr sz="1800" spc="-35" dirty="0">
                <a:latin typeface="Trebuchet MS"/>
                <a:cs typeface="Trebuchet MS"/>
              </a:rPr>
              <a:t>Υποστήριξη</a:t>
            </a:r>
            <a:r>
              <a:rPr sz="1800" spc="-125" dirty="0">
                <a:latin typeface="Trebuchet MS"/>
                <a:cs typeface="Trebuchet MS"/>
              </a:rPr>
              <a:t> </a:t>
            </a:r>
            <a:r>
              <a:rPr sz="1800" spc="-40" dirty="0">
                <a:latin typeface="Trebuchet MS"/>
                <a:cs typeface="Trebuchet MS"/>
              </a:rPr>
              <a:t>της</a:t>
            </a:r>
            <a:r>
              <a:rPr sz="1800" spc="-114" dirty="0">
                <a:latin typeface="Trebuchet MS"/>
                <a:cs typeface="Trebuchet MS"/>
              </a:rPr>
              <a:t> </a:t>
            </a:r>
            <a:r>
              <a:rPr sz="1800" spc="-35" dirty="0">
                <a:latin typeface="Trebuchet MS"/>
                <a:cs typeface="Trebuchet MS"/>
              </a:rPr>
              <a:t>πληροφόρησης</a:t>
            </a:r>
            <a:r>
              <a:rPr sz="1800" spc="-135" dirty="0">
                <a:latin typeface="Trebuchet MS"/>
                <a:cs typeface="Trebuchet MS"/>
              </a:rPr>
              <a:t> </a:t>
            </a:r>
            <a:r>
              <a:rPr sz="1800" dirty="0">
                <a:latin typeface="Trebuchet MS"/>
                <a:cs typeface="Trebuchet MS"/>
              </a:rPr>
              <a:t>του</a:t>
            </a:r>
            <a:r>
              <a:rPr sz="1800" spc="-90" dirty="0">
                <a:latin typeface="Trebuchet MS"/>
                <a:cs typeface="Trebuchet MS"/>
              </a:rPr>
              <a:t> </a:t>
            </a:r>
            <a:r>
              <a:rPr sz="1800" spc="-10" dirty="0">
                <a:latin typeface="Trebuchet MS"/>
                <a:cs typeface="Trebuchet MS"/>
              </a:rPr>
              <a:t>συμβουλευόμενου</a:t>
            </a:r>
            <a:r>
              <a:rPr sz="1800" spc="-114" dirty="0">
                <a:latin typeface="Trebuchet MS"/>
                <a:cs typeface="Trebuchet MS"/>
              </a:rPr>
              <a:t> </a:t>
            </a:r>
            <a:r>
              <a:rPr sz="1800" spc="-55" dirty="0">
                <a:latin typeface="Trebuchet MS"/>
                <a:cs typeface="Trebuchet MS"/>
              </a:rPr>
              <a:t>(ενδεικτικά</a:t>
            </a:r>
            <a:r>
              <a:rPr sz="1800" spc="-100" dirty="0">
                <a:latin typeface="Trebuchet MS"/>
                <a:cs typeface="Trebuchet MS"/>
              </a:rPr>
              <a:t> </a:t>
            </a:r>
            <a:r>
              <a:rPr sz="1800" spc="-25" dirty="0">
                <a:latin typeface="Trebuchet MS"/>
                <a:cs typeface="Trebuchet MS"/>
              </a:rPr>
              <a:t>των </a:t>
            </a:r>
            <a:r>
              <a:rPr sz="1800" spc="-35" dirty="0">
                <a:latin typeface="Trebuchet MS"/>
                <a:cs typeface="Trebuchet MS"/>
              </a:rPr>
              <a:t>εκπαιδευτικών</a:t>
            </a:r>
            <a:r>
              <a:rPr sz="1800" spc="-125" dirty="0">
                <a:latin typeface="Trebuchet MS"/>
                <a:cs typeface="Trebuchet MS"/>
              </a:rPr>
              <a:t> </a:t>
            </a:r>
            <a:r>
              <a:rPr sz="1800" spc="-65" dirty="0">
                <a:latin typeface="Trebuchet MS"/>
                <a:cs typeface="Trebuchet MS"/>
              </a:rPr>
              <a:t>και</a:t>
            </a:r>
            <a:r>
              <a:rPr sz="1800" spc="-120" dirty="0">
                <a:latin typeface="Trebuchet MS"/>
                <a:cs typeface="Trebuchet MS"/>
              </a:rPr>
              <a:t> </a:t>
            </a:r>
            <a:r>
              <a:rPr sz="1800" spc="-60" dirty="0">
                <a:latin typeface="Trebuchet MS"/>
                <a:cs typeface="Trebuchet MS"/>
              </a:rPr>
              <a:t>επαγγελματικών</a:t>
            </a:r>
            <a:r>
              <a:rPr sz="1800" spc="-120" dirty="0">
                <a:latin typeface="Trebuchet MS"/>
                <a:cs typeface="Trebuchet MS"/>
              </a:rPr>
              <a:t> </a:t>
            </a:r>
            <a:r>
              <a:rPr sz="1800" spc="-30" dirty="0">
                <a:latin typeface="Trebuchet MS"/>
                <a:cs typeface="Trebuchet MS"/>
              </a:rPr>
              <a:t>ευκαιριών</a:t>
            </a:r>
            <a:r>
              <a:rPr sz="1800" spc="-120" dirty="0">
                <a:latin typeface="Trebuchet MS"/>
                <a:cs typeface="Trebuchet MS"/>
              </a:rPr>
              <a:t> </a:t>
            </a:r>
            <a:r>
              <a:rPr sz="1800" spc="-65" dirty="0">
                <a:latin typeface="Trebuchet MS"/>
                <a:cs typeface="Trebuchet MS"/>
              </a:rPr>
              <a:t>και</a:t>
            </a:r>
            <a:r>
              <a:rPr sz="1800" spc="-125" dirty="0">
                <a:latin typeface="Trebuchet MS"/>
                <a:cs typeface="Trebuchet MS"/>
              </a:rPr>
              <a:t> </a:t>
            </a:r>
            <a:r>
              <a:rPr sz="1800" spc="-40" dirty="0">
                <a:latin typeface="Trebuchet MS"/>
                <a:cs typeface="Trebuchet MS"/>
              </a:rPr>
              <a:t>της</a:t>
            </a:r>
            <a:r>
              <a:rPr sz="1800" spc="-125" dirty="0">
                <a:latin typeface="Trebuchet MS"/>
                <a:cs typeface="Trebuchet MS"/>
              </a:rPr>
              <a:t> </a:t>
            </a:r>
            <a:r>
              <a:rPr sz="1800" spc="-10" dirty="0">
                <a:latin typeface="Trebuchet MS"/>
                <a:cs typeface="Trebuchet MS"/>
              </a:rPr>
              <a:t>αγοράς</a:t>
            </a:r>
            <a:endParaRPr sz="1800">
              <a:latin typeface="Trebuchet MS"/>
              <a:cs typeface="Trebuchet MS"/>
            </a:endParaRPr>
          </a:p>
          <a:p>
            <a:pPr marL="12700">
              <a:lnSpc>
                <a:spcPts val="1945"/>
              </a:lnSpc>
            </a:pPr>
            <a:r>
              <a:rPr sz="1800" spc="-10" dirty="0">
                <a:latin typeface="Trebuchet MS"/>
                <a:cs typeface="Trebuchet MS"/>
              </a:rPr>
              <a:t>εργασίας).</a:t>
            </a:r>
            <a:endParaRPr sz="1800">
              <a:latin typeface="Trebuchet MS"/>
              <a:cs typeface="Trebuchet MS"/>
            </a:endParaRPr>
          </a:p>
          <a:p>
            <a:pPr marL="23495">
              <a:lnSpc>
                <a:spcPts val="2410"/>
              </a:lnSpc>
              <a:spcBef>
                <a:spcPts val="595"/>
              </a:spcBef>
            </a:pPr>
            <a:r>
              <a:rPr sz="2100" spc="-55" dirty="0">
                <a:latin typeface="Trebuchet MS"/>
                <a:cs typeface="Trebuchet MS"/>
              </a:rPr>
              <a:t>Ανάπτυξη</a:t>
            </a:r>
            <a:r>
              <a:rPr sz="2100" spc="-165" dirty="0">
                <a:latin typeface="Trebuchet MS"/>
                <a:cs typeface="Trebuchet MS"/>
              </a:rPr>
              <a:t> </a:t>
            </a:r>
            <a:r>
              <a:rPr sz="2100" spc="-35" dirty="0">
                <a:latin typeface="Trebuchet MS"/>
                <a:cs typeface="Trebuchet MS"/>
              </a:rPr>
              <a:t>των</a:t>
            </a:r>
            <a:r>
              <a:rPr sz="2100" spc="-165" dirty="0">
                <a:latin typeface="Trebuchet MS"/>
                <a:cs typeface="Trebuchet MS"/>
              </a:rPr>
              <a:t> </a:t>
            </a:r>
            <a:r>
              <a:rPr sz="2100" spc="-30" dirty="0">
                <a:latin typeface="Trebuchet MS"/>
                <a:cs typeface="Trebuchet MS"/>
              </a:rPr>
              <a:t>δεξιοτήτων</a:t>
            </a:r>
            <a:r>
              <a:rPr sz="2100" spc="-175" dirty="0">
                <a:latin typeface="Trebuchet MS"/>
                <a:cs typeface="Trebuchet MS"/>
              </a:rPr>
              <a:t> </a:t>
            </a:r>
            <a:r>
              <a:rPr sz="2100" dirty="0">
                <a:latin typeface="Trebuchet MS"/>
                <a:cs typeface="Trebuchet MS"/>
              </a:rPr>
              <a:t>του</a:t>
            </a:r>
            <a:r>
              <a:rPr sz="2100" spc="-155" dirty="0">
                <a:latin typeface="Trebuchet MS"/>
                <a:cs typeface="Trebuchet MS"/>
              </a:rPr>
              <a:t> </a:t>
            </a:r>
            <a:r>
              <a:rPr sz="2100" spc="-20" dirty="0">
                <a:latin typeface="Trebuchet MS"/>
                <a:cs typeface="Trebuchet MS"/>
              </a:rPr>
              <a:t>συμβουλευόμενου,</a:t>
            </a:r>
            <a:r>
              <a:rPr sz="2100" spc="-180" dirty="0">
                <a:latin typeface="Trebuchet MS"/>
                <a:cs typeface="Trebuchet MS"/>
              </a:rPr>
              <a:t> </a:t>
            </a:r>
            <a:r>
              <a:rPr sz="2100" spc="-20" dirty="0">
                <a:latin typeface="Trebuchet MS"/>
                <a:cs typeface="Trebuchet MS"/>
              </a:rPr>
              <a:t>π.χ.</a:t>
            </a:r>
            <a:endParaRPr sz="2100">
              <a:latin typeface="Trebuchet MS"/>
              <a:cs typeface="Trebuchet MS"/>
            </a:endParaRPr>
          </a:p>
          <a:p>
            <a:pPr marL="23495">
              <a:lnSpc>
                <a:spcPts val="2410"/>
              </a:lnSpc>
            </a:pPr>
            <a:r>
              <a:rPr sz="2100" spc="-30" dirty="0">
                <a:latin typeface="Trebuchet MS"/>
                <a:cs typeface="Trebuchet MS"/>
              </a:rPr>
              <a:t>δεξιοτήτων</a:t>
            </a:r>
            <a:r>
              <a:rPr sz="2100" spc="-160" dirty="0">
                <a:latin typeface="Trebuchet MS"/>
                <a:cs typeface="Trebuchet MS"/>
              </a:rPr>
              <a:t> </a:t>
            </a:r>
            <a:r>
              <a:rPr sz="2100" spc="-35" dirty="0">
                <a:latin typeface="Trebuchet MS"/>
                <a:cs typeface="Trebuchet MS"/>
              </a:rPr>
              <a:t>διαχείρισης</a:t>
            </a:r>
            <a:r>
              <a:rPr sz="2100" spc="-160" dirty="0">
                <a:latin typeface="Trebuchet MS"/>
                <a:cs typeface="Trebuchet MS"/>
              </a:rPr>
              <a:t> </a:t>
            </a:r>
            <a:r>
              <a:rPr sz="2100" spc="-30" dirty="0">
                <a:latin typeface="Trebuchet MS"/>
                <a:cs typeface="Trebuchet MS"/>
              </a:rPr>
              <a:t>σταδιοδρομίας</a:t>
            </a:r>
            <a:r>
              <a:rPr sz="2100" spc="-180" dirty="0">
                <a:latin typeface="Trebuchet MS"/>
                <a:cs typeface="Trebuchet MS"/>
              </a:rPr>
              <a:t> </a:t>
            </a:r>
            <a:r>
              <a:rPr sz="2100" spc="-85" dirty="0">
                <a:latin typeface="Trebuchet MS"/>
                <a:cs typeface="Trebuchet MS"/>
              </a:rPr>
              <a:t>και</a:t>
            </a:r>
            <a:r>
              <a:rPr sz="2100" spc="-135" dirty="0">
                <a:latin typeface="Trebuchet MS"/>
                <a:cs typeface="Trebuchet MS"/>
              </a:rPr>
              <a:t> </a:t>
            </a:r>
            <a:r>
              <a:rPr sz="2100" spc="-65" dirty="0">
                <a:latin typeface="Trebuchet MS"/>
                <a:cs typeface="Trebuchet MS"/>
              </a:rPr>
              <a:t>λήψης</a:t>
            </a:r>
            <a:r>
              <a:rPr sz="2100" spc="-150" dirty="0">
                <a:latin typeface="Trebuchet MS"/>
                <a:cs typeface="Trebuchet MS"/>
              </a:rPr>
              <a:t> </a:t>
            </a:r>
            <a:r>
              <a:rPr sz="2100" spc="-10" dirty="0">
                <a:latin typeface="Trebuchet MS"/>
                <a:cs typeface="Trebuchet MS"/>
              </a:rPr>
              <a:t>απόφασης</a:t>
            </a:r>
            <a:endParaRPr sz="2100">
              <a:latin typeface="Trebuchet MS"/>
              <a:cs typeface="Trebuchet MS"/>
            </a:endParaRPr>
          </a:p>
          <a:p>
            <a:pPr marL="23495">
              <a:lnSpc>
                <a:spcPct val="100000"/>
              </a:lnSpc>
              <a:spcBef>
                <a:spcPts val="1850"/>
              </a:spcBef>
            </a:pPr>
            <a:r>
              <a:rPr sz="2100" spc="-55" dirty="0">
                <a:latin typeface="Trebuchet MS"/>
                <a:cs typeface="Trebuchet MS"/>
              </a:rPr>
              <a:t>Ανάπτυξη</a:t>
            </a:r>
            <a:r>
              <a:rPr sz="2100" spc="-190" dirty="0">
                <a:latin typeface="Trebuchet MS"/>
                <a:cs typeface="Trebuchet MS"/>
              </a:rPr>
              <a:t> </a:t>
            </a:r>
            <a:r>
              <a:rPr sz="2100" spc="-10" dirty="0">
                <a:latin typeface="Trebuchet MS"/>
                <a:cs typeface="Trebuchet MS"/>
              </a:rPr>
              <a:t>σχεδίου</a:t>
            </a:r>
            <a:r>
              <a:rPr sz="2100" spc="-185" dirty="0">
                <a:latin typeface="Trebuchet MS"/>
                <a:cs typeface="Trebuchet MS"/>
              </a:rPr>
              <a:t> </a:t>
            </a:r>
            <a:r>
              <a:rPr sz="2100" spc="-10" dirty="0">
                <a:latin typeface="Trebuchet MS"/>
                <a:cs typeface="Trebuchet MS"/>
              </a:rPr>
              <a:t>δράσης</a:t>
            </a:r>
            <a:endParaRPr sz="2100">
              <a:latin typeface="Trebuchet MS"/>
              <a:cs typeface="Trebuchet MS"/>
            </a:endParaRPr>
          </a:p>
          <a:p>
            <a:pPr>
              <a:lnSpc>
                <a:spcPct val="100000"/>
              </a:lnSpc>
              <a:spcBef>
                <a:spcPts val="1710"/>
              </a:spcBef>
            </a:pPr>
            <a:endParaRPr sz="2100">
              <a:latin typeface="Trebuchet MS"/>
              <a:cs typeface="Trebuchet MS"/>
            </a:endParaRPr>
          </a:p>
          <a:p>
            <a:pPr marL="23495">
              <a:lnSpc>
                <a:spcPct val="100000"/>
              </a:lnSpc>
            </a:pPr>
            <a:r>
              <a:rPr sz="2100" spc="-10" dirty="0">
                <a:latin typeface="Trebuchet MS"/>
                <a:cs typeface="Trebuchet MS"/>
              </a:rPr>
              <a:t>Παρακολούθηση/υποστήριξη</a:t>
            </a:r>
            <a:endParaRPr sz="210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7504" cy="6858000"/>
          </a:xfrm>
          <a:custGeom>
            <a:avLst/>
            <a:gdLst/>
            <a:ahLst/>
            <a:cxnLst/>
            <a:rect l="l" t="t" r="r" b="b"/>
            <a:pathLst>
              <a:path w="4167504" h="6858000">
                <a:moveTo>
                  <a:pt x="2259583" y="0"/>
                </a:moveTo>
                <a:lnTo>
                  <a:pt x="0" y="0"/>
                </a:lnTo>
                <a:lnTo>
                  <a:pt x="0" y="6857999"/>
                </a:lnTo>
                <a:lnTo>
                  <a:pt x="2259583" y="6857999"/>
                </a:lnTo>
                <a:lnTo>
                  <a:pt x="2387853" y="6775778"/>
                </a:lnTo>
                <a:lnTo>
                  <a:pt x="2427444" y="6748686"/>
                </a:lnTo>
                <a:lnTo>
                  <a:pt x="2466696" y="6721137"/>
                </a:lnTo>
                <a:lnTo>
                  <a:pt x="2505604" y="6693136"/>
                </a:lnTo>
                <a:lnTo>
                  <a:pt x="2544164" y="6664686"/>
                </a:lnTo>
                <a:lnTo>
                  <a:pt x="2582372" y="6635792"/>
                </a:lnTo>
                <a:lnTo>
                  <a:pt x="2620225" y="6606457"/>
                </a:lnTo>
                <a:lnTo>
                  <a:pt x="2657719" y="6576685"/>
                </a:lnTo>
                <a:lnTo>
                  <a:pt x="2694851" y="6546479"/>
                </a:lnTo>
                <a:lnTo>
                  <a:pt x="2731615" y="6515844"/>
                </a:lnTo>
                <a:lnTo>
                  <a:pt x="2768009" y="6484784"/>
                </a:lnTo>
                <a:lnTo>
                  <a:pt x="2804028" y="6453301"/>
                </a:lnTo>
                <a:lnTo>
                  <a:pt x="2839669" y="6421401"/>
                </a:lnTo>
                <a:lnTo>
                  <a:pt x="2874928" y="6389086"/>
                </a:lnTo>
                <a:lnTo>
                  <a:pt x="2909802" y="6356362"/>
                </a:lnTo>
                <a:lnTo>
                  <a:pt x="2944285" y="6323230"/>
                </a:lnTo>
                <a:lnTo>
                  <a:pt x="2978375" y="6289696"/>
                </a:lnTo>
                <a:lnTo>
                  <a:pt x="3012068" y="6255763"/>
                </a:lnTo>
                <a:lnTo>
                  <a:pt x="3045360" y="6221435"/>
                </a:lnTo>
                <a:lnTo>
                  <a:pt x="3078246" y="6186716"/>
                </a:lnTo>
                <a:lnTo>
                  <a:pt x="3110724" y="6151609"/>
                </a:lnTo>
                <a:lnTo>
                  <a:pt x="3142789" y="6116118"/>
                </a:lnTo>
                <a:lnTo>
                  <a:pt x="3174438" y="6080248"/>
                </a:lnTo>
                <a:lnTo>
                  <a:pt x="3205667" y="6044002"/>
                </a:lnTo>
                <a:lnTo>
                  <a:pt x="3236471" y="6007384"/>
                </a:lnTo>
                <a:lnTo>
                  <a:pt x="3266848" y="5970397"/>
                </a:lnTo>
                <a:lnTo>
                  <a:pt x="3296793" y="5933046"/>
                </a:lnTo>
                <a:lnTo>
                  <a:pt x="3326303" y="5895333"/>
                </a:lnTo>
                <a:lnTo>
                  <a:pt x="3355373" y="5857265"/>
                </a:lnTo>
                <a:lnTo>
                  <a:pt x="3384000" y="5818842"/>
                </a:lnTo>
                <a:lnTo>
                  <a:pt x="3412180" y="5780071"/>
                </a:lnTo>
                <a:lnTo>
                  <a:pt x="3439909" y="5740954"/>
                </a:lnTo>
                <a:lnTo>
                  <a:pt x="3467184" y="5701496"/>
                </a:lnTo>
                <a:lnTo>
                  <a:pt x="3494000" y="5661700"/>
                </a:lnTo>
                <a:lnTo>
                  <a:pt x="3520354" y="5621569"/>
                </a:lnTo>
                <a:lnTo>
                  <a:pt x="3546242" y="5581109"/>
                </a:lnTo>
                <a:lnTo>
                  <a:pt x="3571660" y="5540322"/>
                </a:lnTo>
                <a:lnTo>
                  <a:pt x="3596605" y="5499213"/>
                </a:lnTo>
                <a:lnTo>
                  <a:pt x="3621072" y="5457784"/>
                </a:lnTo>
                <a:lnTo>
                  <a:pt x="3645058" y="5416041"/>
                </a:lnTo>
                <a:lnTo>
                  <a:pt x="3668558" y="5373987"/>
                </a:lnTo>
                <a:lnTo>
                  <a:pt x="3691570" y="5331626"/>
                </a:lnTo>
                <a:lnTo>
                  <a:pt x="3714088" y="5288961"/>
                </a:lnTo>
                <a:lnTo>
                  <a:pt x="3736110" y="5245996"/>
                </a:lnTo>
                <a:lnTo>
                  <a:pt x="3757632" y="5202736"/>
                </a:lnTo>
                <a:lnTo>
                  <a:pt x="3778650" y="5159183"/>
                </a:lnTo>
                <a:lnTo>
                  <a:pt x="3799159" y="5115342"/>
                </a:lnTo>
                <a:lnTo>
                  <a:pt x="3819157" y="5071217"/>
                </a:lnTo>
                <a:lnTo>
                  <a:pt x="3838639" y="5026811"/>
                </a:lnTo>
                <a:lnTo>
                  <a:pt x="3857601" y="4982129"/>
                </a:lnTo>
                <a:lnTo>
                  <a:pt x="3876040" y="4937174"/>
                </a:lnTo>
                <a:lnTo>
                  <a:pt x="3893952" y="4891949"/>
                </a:lnTo>
                <a:lnTo>
                  <a:pt x="3911333" y="4846459"/>
                </a:lnTo>
                <a:lnTo>
                  <a:pt x="3928179" y="4800708"/>
                </a:lnTo>
                <a:lnTo>
                  <a:pt x="3944487" y="4754699"/>
                </a:lnTo>
                <a:lnTo>
                  <a:pt x="3960252" y="4708436"/>
                </a:lnTo>
                <a:lnTo>
                  <a:pt x="3975471" y="4661923"/>
                </a:lnTo>
                <a:lnTo>
                  <a:pt x="3990140" y="4615164"/>
                </a:lnTo>
                <a:lnTo>
                  <a:pt x="4004255" y="4568162"/>
                </a:lnTo>
                <a:lnTo>
                  <a:pt x="4017812" y="4520922"/>
                </a:lnTo>
                <a:lnTo>
                  <a:pt x="4030808" y="4473447"/>
                </a:lnTo>
                <a:lnTo>
                  <a:pt x="4043238" y="4425741"/>
                </a:lnTo>
                <a:lnTo>
                  <a:pt x="4055100" y="4377808"/>
                </a:lnTo>
                <a:lnTo>
                  <a:pt x="4066388" y="4329652"/>
                </a:lnTo>
                <a:lnTo>
                  <a:pt x="4077100" y="4281276"/>
                </a:lnTo>
                <a:lnTo>
                  <a:pt x="4087231" y="4232684"/>
                </a:lnTo>
                <a:lnTo>
                  <a:pt x="4096777" y="4183881"/>
                </a:lnTo>
                <a:lnTo>
                  <a:pt x="4105736" y="4134870"/>
                </a:lnTo>
                <a:lnTo>
                  <a:pt x="4114102" y="4085654"/>
                </a:lnTo>
                <a:lnTo>
                  <a:pt x="4121872" y="4036238"/>
                </a:lnTo>
                <a:lnTo>
                  <a:pt x="4129043" y="3986625"/>
                </a:lnTo>
                <a:lnTo>
                  <a:pt x="4135610" y="3936819"/>
                </a:lnTo>
                <a:lnTo>
                  <a:pt x="4141570" y="3886825"/>
                </a:lnTo>
                <a:lnTo>
                  <a:pt x="4146919" y="3836645"/>
                </a:lnTo>
                <a:lnTo>
                  <a:pt x="4151653" y="3786284"/>
                </a:lnTo>
                <a:lnTo>
                  <a:pt x="4155768" y="3735745"/>
                </a:lnTo>
                <a:lnTo>
                  <a:pt x="4159260" y="3685033"/>
                </a:lnTo>
                <a:lnTo>
                  <a:pt x="4162126" y="3634151"/>
                </a:lnTo>
                <a:lnTo>
                  <a:pt x="4164362" y="3583103"/>
                </a:lnTo>
                <a:lnTo>
                  <a:pt x="4165964" y="3531892"/>
                </a:lnTo>
                <a:lnTo>
                  <a:pt x="4166927" y="3480523"/>
                </a:lnTo>
                <a:lnTo>
                  <a:pt x="4167250" y="3429000"/>
                </a:lnTo>
                <a:lnTo>
                  <a:pt x="4166927" y="3377476"/>
                </a:lnTo>
                <a:lnTo>
                  <a:pt x="4165964" y="3326107"/>
                </a:lnTo>
                <a:lnTo>
                  <a:pt x="4164362" y="3274897"/>
                </a:lnTo>
                <a:lnTo>
                  <a:pt x="4162126" y="3223849"/>
                </a:lnTo>
                <a:lnTo>
                  <a:pt x="4159260" y="3172967"/>
                </a:lnTo>
                <a:lnTo>
                  <a:pt x="4155768" y="3122255"/>
                </a:lnTo>
                <a:lnTo>
                  <a:pt x="4151653" y="3071716"/>
                </a:lnTo>
                <a:lnTo>
                  <a:pt x="4146919" y="3021356"/>
                </a:lnTo>
                <a:lnTo>
                  <a:pt x="4141570" y="2971176"/>
                </a:lnTo>
                <a:lnTo>
                  <a:pt x="4135610" y="2921182"/>
                </a:lnTo>
                <a:lnTo>
                  <a:pt x="4129043" y="2871377"/>
                </a:lnTo>
                <a:lnTo>
                  <a:pt x="4121872" y="2821765"/>
                </a:lnTo>
                <a:lnTo>
                  <a:pt x="4114102" y="2772349"/>
                </a:lnTo>
                <a:lnTo>
                  <a:pt x="4105736" y="2723134"/>
                </a:lnTo>
                <a:lnTo>
                  <a:pt x="4096777" y="2674123"/>
                </a:lnTo>
                <a:lnTo>
                  <a:pt x="4087231" y="2625320"/>
                </a:lnTo>
                <a:lnTo>
                  <a:pt x="4077100" y="2576729"/>
                </a:lnTo>
                <a:lnTo>
                  <a:pt x="4066388" y="2528354"/>
                </a:lnTo>
                <a:lnTo>
                  <a:pt x="4055100" y="2480198"/>
                </a:lnTo>
                <a:lnTo>
                  <a:pt x="4043238" y="2432266"/>
                </a:lnTo>
                <a:lnTo>
                  <a:pt x="4030808" y="2384560"/>
                </a:lnTo>
                <a:lnTo>
                  <a:pt x="4017812" y="2337086"/>
                </a:lnTo>
                <a:lnTo>
                  <a:pt x="4004255" y="2289846"/>
                </a:lnTo>
                <a:lnTo>
                  <a:pt x="3990140" y="2242846"/>
                </a:lnTo>
                <a:lnTo>
                  <a:pt x="3975471" y="2196087"/>
                </a:lnTo>
                <a:lnTo>
                  <a:pt x="3960252" y="2149575"/>
                </a:lnTo>
                <a:lnTo>
                  <a:pt x="3944487" y="2103312"/>
                </a:lnTo>
                <a:lnTo>
                  <a:pt x="3928179" y="2057304"/>
                </a:lnTo>
                <a:lnTo>
                  <a:pt x="3911333" y="2011553"/>
                </a:lnTo>
                <a:lnTo>
                  <a:pt x="3893952" y="1966064"/>
                </a:lnTo>
                <a:lnTo>
                  <a:pt x="3876040" y="1920840"/>
                </a:lnTo>
                <a:lnTo>
                  <a:pt x="3857601" y="1875885"/>
                </a:lnTo>
                <a:lnTo>
                  <a:pt x="3838639" y="1831203"/>
                </a:lnTo>
                <a:lnTo>
                  <a:pt x="3819157" y="1786797"/>
                </a:lnTo>
                <a:lnTo>
                  <a:pt x="3799159" y="1742673"/>
                </a:lnTo>
                <a:lnTo>
                  <a:pt x="3778650" y="1698832"/>
                </a:lnTo>
                <a:lnTo>
                  <a:pt x="3757632" y="1655280"/>
                </a:lnTo>
                <a:lnTo>
                  <a:pt x="3736110" y="1612020"/>
                </a:lnTo>
                <a:lnTo>
                  <a:pt x="3714088" y="1569055"/>
                </a:lnTo>
                <a:lnTo>
                  <a:pt x="3691570" y="1526391"/>
                </a:lnTo>
                <a:lnTo>
                  <a:pt x="3668558" y="1484029"/>
                </a:lnTo>
                <a:lnTo>
                  <a:pt x="3645058" y="1441975"/>
                </a:lnTo>
                <a:lnTo>
                  <a:pt x="3621072" y="1400232"/>
                </a:lnTo>
                <a:lnTo>
                  <a:pt x="3596605" y="1358804"/>
                </a:lnTo>
                <a:lnTo>
                  <a:pt x="3571660" y="1317694"/>
                </a:lnTo>
                <a:lnTo>
                  <a:pt x="3546242" y="1276907"/>
                </a:lnTo>
                <a:lnTo>
                  <a:pt x="3520354" y="1236446"/>
                </a:lnTo>
                <a:lnTo>
                  <a:pt x="3494000" y="1196316"/>
                </a:lnTo>
                <a:lnTo>
                  <a:pt x="3467184" y="1156519"/>
                </a:lnTo>
                <a:lnTo>
                  <a:pt x="3439909" y="1117060"/>
                </a:lnTo>
                <a:lnTo>
                  <a:pt x="3412180" y="1077943"/>
                </a:lnTo>
                <a:lnTo>
                  <a:pt x="3384000" y="1039171"/>
                </a:lnTo>
                <a:lnTo>
                  <a:pt x="3355373" y="1000748"/>
                </a:lnTo>
                <a:lnTo>
                  <a:pt x="3326303" y="962678"/>
                </a:lnTo>
                <a:lnTo>
                  <a:pt x="3296793" y="924965"/>
                </a:lnTo>
                <a:lnTo>
                  <a:pt x="3266848" y="887613"/>
                </a:lnTo>
                <a:lnTo>
                  <a:pt x="3236471" y="850625"/>
                </a:lnTo>
                <a:lnTo>
                  <a:pt x="3205667" y="814006"/>
                </a:lnTo>
                <a:lnTo>
                  <a:pt x="3174438" y="777758"/>
                </a:lnTo>
                <a:lnTo>
                  <a:pt x="3142789" y="741886"/>
                </a:lnTo>
                <a:lnTo>
                  <a:pt x="3110724" y="706395"/>
                </a:lnTo>
                <a:lnTo>
                  <a:pt x="3078246" y="671286"/>
                </a:lnTo>
                <a:lnTo>
                  <a:pt x="3045360" y="636565"/>
                </a:lnTo>
                <a:lnTo>
                  <a:pt x="3012068" y="602235"/>
                </a:lnTo>
                <a:lnTo>
                  <a:pt x="2978375" y="568300"/>
                </a:lnTo>
                <a:lnTo>
                  <a:pt x="2944285" y="534764"/>
                </a:lnTo>
                <a:lnTo>
                  <a:pt x="2909802" y="501631"/>
                </a:lnTo>
                <a:lnTo>
                  <a:pt x="2874928" y="468903"/>
                </a:lnTo>
                <a:lnTo>
                  <a:pt x="2839669" y="436586"/>
                </a:lnTo>
                <a:lnTo>
                  <a:pt x="2804028" y="404684"/>
                </a:lnTo>
                <a:lnTo>
                  <a:pt x="2768009" y="373198"/>
                </a:lnTo>
                <a:lnTo>
                  <a:pt x="2731615" y="342135"/>
                </a:lnTo>
                <a:lnTo>
                  <a:pt x="2694851" y="311497"/>
                </a:lnTo>
                <a:lnTo>
                  <a:pt x="2657719" y="281288"/>
                </a:lnTo>
                <a:lnTo>
                  <a:pt x="2620225" y="251513"/>
                </a:lnTo>
                <a:lnTo>
                  <a:pt x="2582372" y="222174"/>
                </a:lnTo>
                <a:lnTo>
                  <a:pt x="2544164" y="193276"/>
                </a:lnTo>
                <a:lnTo>
                  <a:pt x="2505604" y="164823"/>
                </a:lnTo>
                <a:lnTo>
                  <a:pt x="2466696" y="136818"/>
                </a:lnTo>
                <a:lnTo>
                  <a:pt x="2427444" y="109265"/>
                </a:lnTo>
                <a:lnTo>
                  <a:pt x="2387853" y="82169"/>
                </a:lnTo>
                <a:lnTo>
                  <a:pt x="2259583" y="0"/>
                </a:lnTo>
                <a:close/>
              </a:path>
            </a:pathLst>
          </a:custGeom>
          <a:solidFill>
            <a:srgbClr val="E97031"/>
          </a:solidFill>
        </p:spPr>
        <p:txBody>
          <a:bodyPr wrap="square" lIns="0" tIns="0" rIns="0" bIns="0" rtlCol="0"/>
          <a:lstStyle/>
          <a:p>
            <a:endParaRPr/>
          </a:p>
        </p:txBody>
      </p:sp>
      <p:sp>
        <p:nvSpPr>
          <p:cNvPr id="3" name="object 3"/>
          <p:cNvSpPr txBox="1"/>
          <p:nvPr/>
        </p:nvSpPr>
        <p:spPr>
          <a:xfrm>
            <a:off x="765759" y="2774695"/>
            <a:ext cx="2950845" cy="1096645"/>
          </a:xfrm>
          <a:prstGeom prst="rect">
            <a:avLst/>
          </a:prstGeom>
        </p:spPr>
        <p:txBody>
          <a:bodyPr vert="horz" wrap="square" lIns="0" tIns="75565" rIns="0" bIns="0" rtlCol="0">
            <a:spAutoFit/>
          </a:bodyPr>
          <a:lstStyle/>
          <a:p>
            <a:pPr marL="12700" marR="5080">
              <a:lnSpc>
                <a:spcPts val="4000"/>
              </a:lnSpc>
              <a:spcBef>
                <a:spcPts val="595"/>
              </a:spcBef>
            </a:pPr>
            <a:r>
              <a:rPr sz="3700" spc="-190" dirty="0">
                <a:solidFill>
                  <a:srgbClr val="FFFFFF"/>
                </a:solidFill>
                <a:latin typeface="Trebuchet MS"/>
                <a:cs typeface="Trebuchet MS"/>
              </a:rPr>
              <a:t>Βιβλιογραφικές </a:t>
            </a:r>
            <a:r>
              <a:rPr sz="3700" spc="-65" dirty="0">
                <a:solidFill>
                  <a:srgbClr val="FFFFFF"/>
                </a:solidFill>
                <a:latin typeface="Trebuchet MS"/>
                <a:cs typeface="Trebuchet MS"/>
              </a:rPr>
              <a:t>αναφορές</a:t>
            </a:r>
            <a:endParaRPr sz="3700">
              <a:latin typeface="Trebuchet MS"/>
              <a:cs typeface="Trebuchet MS"/>
            </a:endParaRPr>
          </a:p>
        </p:txBody>
      </p:sp>
      <p:sp>
        <p:nvSpPr>
          <p:cNvPr id="4" name="object 4"/>
          <p:cNvSpPr/>
          <p:nvPr/>
        </p:nvSpPr>
        <p:spPr>
          <a:xfrm>
            <a:off x="9592056" y="4497196"/>
            <a:ext cx="2042160" cy="2042160"/>
          </a:xfrm>
          <a:custGeom>
            <a:avLst/>
            <a:gdLst/>
            <a:ahLst/>
            <a:cxnLst/>
            <a:rect l="l" t="t" r="r" b="b"/>
            <a:pathLst>
              <a:path w="2042159" h="2042159">
                <a:moveTo>
                  <a:pt x="0" y="2041715"/>
                </a:moveTo>
                <a:lnTo>
                  <a:pt x="48194" y="2041157"/>
                </a:lnTo>
                <a:lnTo>
                  <a:pt x="96115" y="2039493"/>
                </a:lnTo>
                <a:lnTo>
                  <a:pt x="143749" y="2036733"/>
                </a:lnTo>
                <a:lnTo>
                  <a:pt x="191086" y="2032891"/>
                </a:lnTo>
                <a:lnTo>
                  <a:pt x="238112" y="2027979"/>
                </a:lnTo>
                <a:lnTo>
                  <a:pt x="284816" y="2022009"/>
                </a:lnTo>
                <a:lnTo>
                  <a:pt x="331184" y="2014992"/>
                </a:lnTo>
                <a:lnTo>
                  <a:pt x="377205" y="2006943"/>
                </a:lnTo>
                <a:lnTo>
                  <a:pt x="422867" y="1997872"/>
                </a:lnTo>
                <a:lnTo>
                  <a:pt x="468157" y="1987792"/>
                </a:lnTo>
                <a:lnTo>
                  <a:pt x="513064" y="1976715"/>
                </a:lnTo>
                <a:lnTo>
                  <a:pt x="557573" y="1964654"/>
                </a:lnTo>
                <a:lnTo>
                  <a:pt x="601675" y="1951620"/>
                </a:lnTo>
                <a:lnTo>
                  <a:pt x="645356" y="1937627"/>
                </a:lnTo>
                <a:lnTo>
                  <a:pt x="688603" y="1922686"/>
                </a:lnTo>
                <a:lnTo>
                  <a:pt x="731406" y="1906809"/>
                </a:lnTo>
                <a:lnTo>
                  <a:pt x="773751" y="1890009"/>
                </a:lnTo>
                <a:lnTo>
                  <a:pt x="815626" y="1872298"/>
                </a:lnTo>
                <a:lnTo>
                  <a:pt x="857019" y="1853689"/>
                </a:lnTo>
                <a:lnTo>
                  <a:pt x="897918" y="1834193"/>
                </a:lnTo>
                <a:lnTo>
                  <a:pt x="938310" y="1813822"/>
                </a:lnTo>
                <a:lnTo>
                  <a:pt x="978183" y="1792590"/>
                </a:lnTo>
                <a:lnTo>
                  <a:pt x="1017526" y="1770508"/>
                </a:lnTo>
                <a:lnTo>
                  <a:pt x="1056325" y="1747589"/>
                </a:lnTo>
                <a:lnTo>
                  <a:pt x="1094568" y="1723844"/>
                </a:lnTo>
                <a:lnTo>
                  <a:pt x="1132244" y="1699287"/>
                </a:lnTo>
                <a:lnTo>
                  <a:pt x="1169340" y="1673929"/>
                </a:lnTo>
                <a:lnTo>
                  <a:pt x="1205843" y="1647782"/>
                </a:lnTo>
                <a:lnTo>
                  <a:pt x="1241742" y="1620859"/>
                </a:lnTo>
                <a:lnTo>
                  <a:pt x="1277024" y="1593173"/>
                </a:lnTo>
                <a:lnTo>
                  <a:pt x="1311677" y="1564735"/>
                </a:lnTo>
                <a:lnTo>
                  <a:pt x="1345688" y="1535557"/>
                </a:lnTo>
                <a:lnTo>
                  <a:pt x="1379046" y="1505652"/>
                </a:lnTo>
                <a:lnTo>
                  <a:pt x="1411738" y="1475032"/>
                </a:lnTo>
                <a:lnTo>
                  <a:pt x="1443751" y="1443710"/>
                </a:lnTo>
                <a:lnTo>
                  <a:pt x="1475075" y="1411697"/>
                </a:lnTo>
                <a:lnTo>
                  <a:pt x="1505696" y="1379007"/>
                </a:lnTo>
                <a:lnTo>
                  <a:pt x="1535601" y="1345650"/>
                </a:lnTo>
                <a:lnTo>
                  <a:pt x="1564780" y="1311640"/>
                </a:lnTo>
                <a:lnTo>
                  <a:pt x="1593219" y="1276988"/>
                </a:lnTo>
                <a:lnTo>
                  <a:pt x="1620907" y="1241707"/>
                </a:lnTo>
                <a:lnTo>
                  <a:pt x="1647831" y="1205810"/>
                </a:lnTo>
                <a:lnTo>
                  <a:pt x="1673978" y="1169308"/>
                </a:lnTo>
                <a:lnTo>
                  <a:pt x="1699337" y="1132213"/>
                </a:lnTo>
                <a:lnTo>
                  <a:pt x="1723896" y="1094539"/>
                </a:lnTo>
                <a:lnTo>
                  <a:pt x="1747641" y="1056296"/>
                </a:lnTo>
                <a:lnTo>
                  <a:pt x="1770561" y="1017498"/>
                </a:lnTo>
                <a:lnTo>
                  <a:pt x="1792644" y="978157"/>
                </a:lnTo>
                <a:lnTo>
                  <a:pt x="1813877" y="938285"/>
                </a:lnTo>
                <a:lnTo>
                  <a:pt x="1834248" y="897894"/>
                </a:lnTo>
                <a:lnTo>
                  <a:pt x="1853745" y="856996"/>
                </a:lnTo>
                <a:lnTo>
                  <a:pt x="1872355" y="815604"/>
                </a:lnTo>
                <a:lnTo>
                  <a:pt x="1890067" y="773731"/>
                </a:lnTo>
                <a:lnTo>
                  <a:pt x="1906867" y="731387"/>
                </a:lnTo>
                <a:lnTo>
                  <a:pt x="1922744" y="688586"/>
                </a:lnTo>
                <a:lnTo>
                  <a:pt x="1937686" y="645339"/>
                </a:lnTo>
                <a:lnTo>
                  <a:pt x="1951680" y="601660"/>
                </a:lnTo>
                <a:lnTo>
                  <a:pt x="1964714" y="557560"/>
                </a:lnTo>
                <a:lnTo>
                  <a:pt x="1976776" y="513051"/>
                </a:lnTo>
                <a:lnTo>
                  <a:pt x="1987853" y="468146"/>
                </a:lnTo>
                <a:lnTo>
                  <a:pt x="1997933" y="422857"/>
                </a:lnTo>
                <a:lnTo>
                  <a:pt x="2007005" y="377196"/>
                </a:lnTo>
                <a:lnTo>
                  <a:pt x="2015055" y="331176"/>
                </a:lnTo>
                <a:lnTo>
                  <a:pt x="2022071" y="284809"/>
                </a:lnTo>
                <a:lnTo>
                  <a:pt x="2028042" y="238107"/>
                </a:lnTo>
                <a:lnTo>
                  <a:pt x="2032954" y="191082"/>
                </a:lnTo>
                <a:lnTo>
                  <a:pt x="2036797" y="143746"/>
                </a:lnTo>
                <a:lnTo>
                  <a:pt x="2039556" y="96112"/>
                </a:lnTo>
                <a:lnTo>
                  <a:pt x="2041221" y="48193"/>
                </a:lnTo>
                <a:lnTo>
                  <a:pt x="2041778" y="0"/>
                </a:lnTo>
              </a:path>
            </a:pathLst>
          </a:custGeom>
          <a:ln w="127000">
            <a:solidFill>
              <a:srgbClr val="0E9ED4"/>
            </a:solidFill>
            <a:prstDash val="dash"/>
          </a:ln>
        </p:spPr>
        <p:txBody>
          <a:bodyPr wrap="square" lIns="0" tIns="0" rIns="0" bIns="0" rtlCol="0"/>
          <a:lstStyle/>
          <a:p>
            <a:endParaRPr/>
          </a:p>
        </p:txBody>
      </p:sp>
      <p:sp>
        <p:nvSpPr>
          <p:cNvPr id="5" name="object 5"/>
          <p:cNvSpPr txBox="1"/>
          <p:nvPr/>
        </p:nvSpPr>
        <p:spPr>
          <a:xfrm>
            <a:off x="4336160" y="1043178"/>
            <a:ext cx="7131684" cy="4653280"/>
          </a:xfrm>
          <a:prstGeom prst="rect">
            <a:avLst/>
          </a:prstGeom>
        </p:spPr>
        <p:txBody>
          <a:bodyPr vert="horz" wrap="square" lIns="0" tIns="28575" rIns="0" bIns="0" rtlCol="0">
            <a:spAutoFit/>
          </a:bodyPr>
          <a:lstStyle/>
          <a:p>
            <a:pPr marL="431800" marR="678815" indent="-228600">
              <a:lnSpc>
                <a:spcPts val="969"/>
              </a:lnSpc>
              <a:spcBef>
                <a:spcPts val="225"/>
              </a:spcBef>
              <a:buFont typeface="Arial MT"/>
              <a:buChar char="•"/>
              <a:tabLst>
                <a:tab pos="431800" algn="l"/>
              </a:tabLst>
            </a:pPr>
            <a:r>
              <a:rPr sz="900" spc="-20" dirty="0">
                <a:latin typeface="Trebuchet MS"/>
                <a:cs typeface="Trebuchet MS"/>
              </a:rPr>
              <a:t>Nathan,</a:t>
            </a:r>
            <a:r>
              <a:rPr sz="900" spc="-30" dirty="0">
                <a:latin typeface="Trebuchet MS"/>
                <a:cs typeface="Trebuchet MS"/>
              </a:rPr>
              <a:t> </a:t>
            </a:r>
            <a:r>
              <a:rPr sz="900" spc="-40" dirty="0">
                <a:latin typeface="Trebuchet MS"/>
                <a:cs typeface="Trebuchet MS"/>
              </a:rPr>
              <a:t>R.</a:t>
            </a:r>
            <a:r>
              <a:rPr sz="900" spc="-30" dirty="0">
                <a:latin typeface="Trebuchet MS"/>
                <a:cs typeface="Trebuchet MS"/>
              </a:rPr>
              <a:t> </a:t>
            </a:r>
            <a:r>
              <a:rPr sz="900" dirty="0">
                <a:latin typeface="Trebuchet MS"/>
                <a:cs typeface="Trebuchet MS"/>
              </a:rPr>
              <a:t>C</a:t>
            </a:r>
            <a:r>
              <a:rPr sz="900" spc="-40" dirty="0">
                <a:latin typeface="Trebuchet MS"/>
                <a:cs typeface="Trebuchet MS"/>
              </a:rPr>
              <a:t> </a:t>
            </a:r>
            <a:r>
              <a:rPr sz="900" spc="-35" dirty="0">
                <a:latin typeface="Trebuchet MS"/>
                <a:cs typeface="Trebuchet MS"/>
              </a:rPr>
              <a:t>Hill,</a:t>
            </a:r>
            <a:r>
              <a:rPr sz="900" spc="-45" dirty="0">
                <a:latin typeface="Trebuchet MS"/>
                <a:cs typeface="Trebuchet MS"/>
              </a:rPr>
              <a:t> </a:t>
            </a:r>
            <a:r>
              <a:rPr sz="900" spc="-50" dirty="0">
                <a:latin typeface="Trebuchet MS"/>
                <a:cs typeface="Trebuchet MS"/>
              </a:rPr>
              <a:t>L.</a:t>
            </a:r>
            <a:r>
              <a:rPr sz="900" spc="-25" dirty="0">
                <a:latin typeface="Trebuchet MS"/>
                <a:cs typeface="Trebuchet MS"/>
              </a:rPr>
              <a:t> </a:t>
            </a:r>
            <a:r>
              <a:rPr sz="900" spc="-30" dirty="0">
                <a:latin typeface="Trebuchet MS"/>
                <a:cs typeface="Trebuchet MS"/>
              </a:rPr>
              <a:t>(2006).</a:t>
            </a:r>
            <a:r>
              <a:rPr sz="900" spc="-75" dirty="0">
                <a:latin typeface="Trebuchet MS"/>
                <a:cs typeface="Trebuchet MS"/>
              </a:rPr>
              <a:t> </a:t>
            </a:r>
            <a:r>
              <a:rPr sz="900" i="1" spc="-25" dirty="0">
                <a:latin typeface="Trebuchet MS"/>
                <a:cs typeface="Trebuchet MS"/>
              </a:rPr>
              <a:t>Επαγγελματική</a:t>
            </a:r>
            <a:r>
              <a:rPr sz="900" i="1" spc="5" dirty="0">
                <a:latin typeface="Trebuchet MS"/>
                <a:cs typeface="Trebuchet MS"/>
              </a:rPr>
              <a:t> </a:t>
            </a:r>
            <a:r>
              <a:rPr sz="900" i="1" spc="-25" dirty="0">
                <a:latin typeface="Trebuchet MS"/>
                <a:cs typeface="Trebuchet MS"/>
              </a:rPr>
              <a:t>Συμβουλευτική:</a:t>
            </a:r>
            <a:r>
              <a:rPr sz="900" i="1" spc="30" dirty="0">
                <a:latin typeface="Trebuchet MS"/>
                <a:cs typeface="Trebuchet MS"/>
              </a:rPr>
              <a:t> </a:t>
            </a:r>
            <a:r>
              <a:rPr sz="900" i="1" dirty="0">
                <a:latin typeface="Trebuchet MS"/>
                <a:cs typeface="Trebuchet MS"/>
              </a:rPr>
              <a:t>Η</a:t>
            </a:r>
            <a:r>
              <a:rPr sz="900" i="1" spc="-55" dirty="0">
                <a:latin typeface="Trebuchet MS"/>
                <a:cs typeface="Trebuchet MS"/>
              </a:rPr>
              <a:t> </a:t>
            </a:r>
            <a:r>
              <a:rPr sz="900" i="1" spc="-10" dirty="0">
                <a:latin typeface="Trebuchet MS"/>
                <a:cs typeface="Trebuchet MS"/>
              </a:rPr>
              <a:t>συμβουλευτική</a:t>
            </a:r>
            <a:r>
              <a:rPr sz="900" i="1" spc="35" dirty="0">
                <a:latin typeface="Trebuchet MS"/>
                <a:cs typeface="Trebuchet MS"/>
              </a:rPr>
              <a:t> </a:t>
            </a:r>
            <a:r>
              <a:rPr sz="900" i="1" spc="-25" dirty="0">
                <a:latin typeface="Trebuchet MS"/>
                <a:cs typeface="Trebuchet MS"/>
              </a:rPr>
              <a:t>προσέγγιση</a:t>
            </a:r>
            <a:r>
              <a:rPr sz="900" i="1" spc="5" dirty="0">
                <a:latin typeface="Trebuchet MS"/>
                <a:cs typeface="Trebuchet MS"/>
              </a:rPr>
              <a:t> </a:t>
            </a:r>
            <a:r>
              <a:rPr sz="900" i="1" spc="-30" dirty="0">
                <a:latin typeface="Trebuchet MS"/>
                <a:cs typeface="Trebuchet MS"/>
              </a:rPr>
              <a:t>της</a:t>
            </a:r>
            <a:r>
              <a:rPr sz="900" i="1" spc="-25" dirty="0">
                <a:latin typeface="Trebuchet MS"/>
                <a:cs typeface="Trebuchet MS"/>
              </a:rPr>
              <a:t> επαγγελματικής</a:t>
            </a:r>
            <a:r>
              <a:rPr sz="900" i="1" spc="10" dirty="0">
                <a:latin typeface="Trebuchet MS"/>
                <a:cs typeface="Trebuchet MS"/>
              </a:rPr>
              <a:t> </a:t>
            </a:r>
            <a:r>
              <a:rPr sz="900" i="1" spc="-30" dirty="0">
                <a:latin typeface="Trebuchet MS"/>
                <a:cs typeface="Trebuchet MS"/>
              </a:rPr>
              <a:t>επιλογής</a:t>
            </a:r>
            <a:r>
              <a:rPr sz="900" i="1" dirty="0">
                <a:latin typeface="Trebuchet MS"/>
                <a:cs typeface="Trebuchet MS"/>
              </a:rPr>
              <a:t> </a:t>
            </a:r>
            <a:r>
              <a:rPr sz="900" i="1" spc="-25" dirty="0">
                <a:latin typeface="Trebuchet MS"/>
                <a:cs typeface="Trebuchet MS"/>
              </a:rPr>
              <a:t>και </a:t>
            </a:r>
            <a:r>
              <a:rPr sz="900" i="1" spc="-10" dirty="0">
                <a:latin typeface="Trebuchet MS"/>
                <a:cs typeface="Trebuchet MS"/>
              </a:rPr>
              <a:t>σταδιοδρομίας</a:t>
            </a:r>
            <a:r>
              <a:rPr sz="900" i="1" spc="45" dirty="0">
                <a:latin typeface="Trebuchet MS"/>
                <a:cs typeface="Trebuchet MS"/>
              </a:rPr>
              <a:t> </a:t>
            </a:r>
            <a:r>
              <a:rPr sz="900" spc="-50" dirty="0">
                <a:latin typeface="Trebuchet MS"/>
                <a:cs typeface="Trebuchet MS"/>
              </a:rPr>
              <a:t>(Δ.</a:t>
            </a:r>
            <a:r>
              <a:rPr sz="900" spc="-40" dirty="0">
                <a:latin typeface="Trebuchet MS"/>
                <a:cs typeface="Trebuchet MS"/>
              </a:rPr>
              <a:t> </a:t>
            </a:r>
            <a:r>
              <a:rPr sz="900" spc="-20" dirty="0">
                <a:latin typeface="Trebuchet MS"/>
                <a:cs typeface="Trebuchet MS"/>
              </a:rPr>
              <a:t>ΣιδηροπούλουΔημακάκου,</a:t>
            </a:r>
            <a:r>
              <a:rPr sz="900" spc="15" dirty="0">
                <a:latin typeface="Trebuchet MS"/>
                <a:cs typeface="Trebuchet MS"/>
              </a:rPr>
              <a:t> </a:t>
            </a:r>
            <a:r>
              <a:rPr sz="900" spc="-20" dirty="0">
                <a:latin typeface="Trebuchet MS"/>
                <a:cs typeface="Trebuchet MS"/>
              </a:rPr>
              <a:t>μετάφραση-</a:t>
            </a:r>
            <a:r>
              <a:rPr sz="900" spc="-10" dirty="0">
                <a:latin typeface="Trebuchet MS"/>
                <a:cs typeface="Trebuchet MS"/>
              </a:rPr>
              <a:t>επιστημονική</a:t>
            </a:r>
            <a:r>
              <a:rPr sz="900" spc="15" dirty="0">
                <a:latin typeface="Trebuchet MS"/>
                <a:cs typeface="Trebuchet MS"/>
              </a:rPr>
              <a:t> </a:t>
            </a:r>
            <a:r>
              <a:rPr sz="900" spc="-25" dirty="0">
                <a:latin typeface="Trebuchet MS"/>
                <a:cs typeface="Trebuchet MS"/>
              </a:rPr>
              <a:t>επιμέλεια).</a:t>
            </a:r>
            <a:r>
              <a:rPr sz="900" spc="5" dirty="0">
                <a:latin typeface="Trebuchet MS"/>
                <a:cs typeface="Trebuchet MS"/>
              </a:rPr>
              <a:t> </a:t>
            </a:r>
            <a:r>
              <a:rPr sz="900" spc="-10" dirty="0">
                <a:latin typeface="Trebuchet MS"/>
                <a:cs typeface="Trebuchet MS"/>
              </a:rPr>
              <a:t>Αθήνα:</a:t>
            </a:r>
            <a:endParaRPr sz="900">
              <a:latin typeface="Trebuchet MS"/>
              <a:cs typeface="Trebuchet MS"/>
            </a:endParaRPr>
          </a:p>
          <a:p>
            <a:pPr marL="431800" marR="440055" indent="-228600">
              <a:lnSpc>
                <a:spcPts val="969"/>
              </a:lnSpc>
              <a:spcBef>
                <a:spcPts val="994"/>
              </a:spcBef>
              <a:buFont typeface="Arial MT"/>
              <a:buChar char="•"/>
              <a:tabLst>
                <a:tab pos="431800" algn="l"/>
              </a:tabLst>
            </a:pPr>
            <a:r>
              <a:rPr sz="900" spc="-25" dirty="0">
                <a:latin typeface="Trebuchet MS"/>
                <a:cs typeface="Trebuchet MS"/>
              </a:rPr>
              <a:t>Αργυροπούλου,</a:t>
            </a:r>
            <a:r>
              <a:rPr sz="900" spc="20" dirty="0">
                <a:latin typeface="Trebuchet MS"/>
                <a:cs typeface="Trebuchet MS"/>
              </a:rPr>
              <a:t> </a:t>
            </a:r>
            <a:r>
              <a:rPr sz="900" spc="-45" dirty="0">
                <a:latin typeface="Trebuchet MS"/>
                <a:cs typeface="Trebuchet MS"/>
              </a:rPr>
              <a:t>Κ.</a:t>
            </a:r>
            <a:r>
              <a:rPr sz="900" spc="-40" dirty="0">
                <a:latin typeface="Trebuchet MS"/>
                <a:cs typeface="Trebuchet MS"/>
              </a:rPr>
              <a:t> </a:t>
            </a:r>
            <a:r>
              <a:rPr sz="900" spc="-30" dirty="0">
                <a:latin typeface="Trebuchet MS"/>
                <a:cs typeface="Trebuchet MS"/>
              </a:rPr>
              <a:t>(2019).</a:t>
            </a:r>
            <a:r>
              <a:rPr sz="900" spc="-55" dirty="0">
                <a:latin typeface="Trebuchet MS"/>
                <a:cs typeface="Trebuchet MS"/>
              </a:rPr>
              <a:t> </a:t>
            </a:r>
            <a:r>
              <a:rPr sz="900" i="1" spc="-25" dirty="0">
                <a:latin typeface="Trebuchet MS"/>
                <a:cs typeface="Trebuchet MS"/>
              </a:rPr>
              <a:t>Επαγγελματικός</a:t>
            </a:r>
            <a:r>
              <a:rPr sz="900" i="1" spc="20" dirty="0">
                <a:latin typeface="Trebuchet MS"/>
                <a:cs typeface="Trebuchet MS"/>
              </a:rPr>
              <a:t> </a:t>
            </a:r>
            <a:r>
              <a:rPr sz="900" i="1" spc="-10" dirty="0">
                <a:latin typeface="Trebuchet MS"/>
                <a:cs typeface="Trebuchet MS"/>
              </a:rPr>
              <a:t>Προσανατολισμός</a:t>
            </a:r>
            <a:r>
              <a:rPr sz="900" i="1" spc="35" dirty="0">
                <a:latin typeface="Trebuchet MS"/>
                <a:cs typeface="Trebuchet MS"/>
              </a:rPr>
              <a:t> </a:t>
            </a:r>
            <a:r>
              <a:rPr sz="900" i="1" spc="-20" dirty="0">
                <a:latin typeface="Trebuchet MS"/>
                <a:cs typeface="Trebuchet MS"/>
              </a:rPr>
              <a:t>και Λήψη</a:t>
            </a:r>
            <a:r>
              <a:rPr sz="900" i="1" spc="-25" dirty="0">
                <a:latin typeface="Trebuchet MS"/>
                <a:cs typeface="Trebuchet MS"/>
              </a:rPr>
              <a:t> Επαγγελματικών</a:t>
            </a:r>
            <a:r>
              <a:rPr sz="900" i="1" dirty="0">
                <a:latin typeface="Trebuchet MS"/>
                <a:cs typeface="Trebuchet MS"/>
              </a:rPr>
              <a:t> </a:t>
            </a:r>
            <a:r>
              <a:rPr sz="900" i="1" spc="-20" dirty="0">
                <a:latin typeface="Trebuchet MS"/>
                <a:cs typeface="Trebuchet MS"/>
              </a:rPr>
              <a:t>Αποφάσεων: Πρακτικές</a:t>
            </a:r>
            <a:r>
              <a:rPr sz="900" i="1" spc="-30" dirty="0">
                <a:latin typeface="Trebuchet MS"/>
                <a:cs typeface="Trebuchet MS"/>
              </a:rPr>
              <a:t> </a:t>
            </a:r>
            <a:r>
              <a:rPr sz="900" i="1" spc="-20" dirty="0">
                <a:latin typeface="Trebuchet MS"/>
                <a:cs typeface="Trebuchet MS"/>
              </a:rPr>
              <a:t>Εφαρμογές</a:t>
            </a:r>
            <a:r>
              <a:rPr sz="900" i="1" spc="-15" dirty="0">
                <a:latin typeface="Trebuchet MS"/>
                <a:cs typeface="Trebuchet MS"/>
              </a:rPr>
              <a:t> </a:t>
            </a:r>
            <a:r>
              <a:rPr sz="900" i="1" spc="-25" dirty="0">
                <a:latin typeface="Trebuchet MS"/>
                <a:cs typeface="Trebuchet MS"/>
              </a:rPr>
              <a:t>για </a:t>
            </a:r>
            <a:r>
              <a:rPr sz="900" i="1" spc="-20" dirty="0">
                <a:latin typeface="Trebuchet MS"/>
                <a:cs typeface="Trebuchet MS"/>
              </a:rPr>
              <a:t>Συμβούλους</a:t>
            </a:r>
            <a:r>
              <a:rPr sz="900" i="1" spc="30" dirty="0">
                <a:latin typeface="Trebuchet MS"/>
                <a:cs typeface="Trebuchet MS"/>
              </a:rPr>
              <a:t> </a:t>
            </a:r>
            <a:r>
              <a:rPr sz="900" i="1" spc="-20" dirty="0">
                <a:latin typeface="Trebuchet MS"/>
                <a:cs typeface="Trebuchet MS"/>
              </a:rPr>
              <a:t>Επαγγελματικού</a:t>
            </a:r>
            <a:r>
              <a:rPr sz="900" i="1" dirty="0">
                <a:latin typeface="Trebuchet MS"/>
                <a:cs typeface="Trebuchet MS"/>
              </a:rPr>
              <a:t> </a:t>
            </a:r>
            <a:r>
              <a:rPr sz="900" i="1" spc="-10" dirty="0">
                <a:latin typeface="Trebuchet MS"/>
                <a:cs typeface="Trebuchet MS"/>
              </a:rPr>
              <a:t>Προσανατολισμού</a:t>
            </a:r>
            <a:r>
              <a:rPr sz="900" i="1" spc="25" dirty="0">
                <a:latin typeface="Trebuchet MS"/>
                <a:cs typeface="Trebuchet MS"/>
              </a:rPr>
              <a:t> </a:t>
            </a:r>
            <a:r>
              <a:rPr sz="900" i="1" spc="-20" dirty="0">
                <a:latin typeface="Trebuchet MS"/>
                <a:cs typeface="Trebuchet MS"/>
              </a:rPr>
              <a:t>και</a:t>
            </a:r>
            <a:r>
              <a:rPr sz="900" i="1" spc="-50" dirty="0">
                <a:latin typeface="Trebuchet MS"/>
                <a:cs typeface="Trebuchet MS"/>
              </a:rPr>
              <a:t> </a:t>
            </a:r>
            <a:r>
              <a:rPr sz="900" i="1" spc="-20" dirty="0">
                <a:latin typeface="Trebuchet MS"/>
                <a:cs typeface="Trebuchet MS"/>
              </a:rPr>
              <a:t>Σταδιοδρομίας.</a:t>
            </a:r>
            <a:r>
              <a:rPr sz="900" i="1" spc="45" dirty="0">
                <a:latin typeface="Trebuchet MS"/>
                <a:cs typeface="Trebuchet MS"/>
              </a:rPr>
              <a:t> </a:t>
            </a:r>
            <a:r>
              <a:rPr sz="900" spc="-30" dirty="0">
                <a:latin typeface="Trebuchet MS"/>
                <a:cs typeface="Trebuchet MS"/>
              </a:rPr>
              <a:t>Αθήνα:</a:t>
            </a:r>
            <a:r>
              <a:rPr sz="900" spc="-5" dirty="0">
                <a:latin typeface="Trebuchet MS"/>
                <a:cs typeface="Trebuchet MS"/>
              </a:rPr>
              <a:t> </a:t>
            </a:r>
            <a:r>
              <a:rPr sz="900" spc="-10" dirty="0">
                <a:latin typeface="Trebuchet MS"/>
                <a:cs typeface="Trebuchet MS"/>
              </a:rPr>
              <a:t>Γρηγόρη.</a:t>
            </a:r>
            <a:endParaRPr sz="900">
              <a:latin typeface="Trebuchet MS"/>
              <a:cs typeface="Trebuchet MS"/>
            </a:endParaRPr>
          </a:p>
          <a:p>
            <a:pPr marL="431165" indent="-227965">
              <a:lnSpc>
                <a:spcPts val="1025"/>
              </a:lnSpc>
              <a:spcBef>
                <a:spcPts val="880"/>
              </a:spcBef>
              <a:buFont typeface="Arial MT"/>
              <a:buChar char="•"/>
              <a:tabLst>
                <a:tab pos="431165" algn="l"/>
              </a:tabLst>
            </a:pPr>
            <a:r>
              <a:rPr sz="900" spc="-10" dirty="0">
                <a:latin typeface="Trebuchet MS"/>
                <a:cs typeface="Trebuchet MS"/>
              </a:rPr>
              <a:t>Amundson,N.E.,</a:t>
            </a:r>
            <a:r>
              <a:rPr sz="900" spc="10" dirty="0">
                <a:latin typeface="Trebuchet MS"/>
                <a:cs typeface="Trebuchet MS"/>
              </a:rPr>
              <a:t> </a:t>
            </a:r>
            <a:r>
              <a:rPr sz="900" spc="-10" dirty="0">
                <a:latin typeface="Trebuchet MS"/>
                <a:cs typeface="Trebuchet MS"/>
              </a:rPr>
              <a:t>Harris-</a:t>
            </a:r>
            <a:r>
              <a:rPr sz="900" spc="-20" dirty="0">
                <a:latin typeface="Trebuchet MS"/>
                <a:cs typeface="Trebuchet MS"/>
              </a:rPr>
              <a:t>Bowlsbey,</a:t>
            </a:r>
            <a:r>
              <a:rPr sz="900" spc="-25" dirty="0">
                <a:latin typeface="Trebuchet MS"/>
                <a:cs typeface="Trebuchet MS"/>
              </a:rPr>
              <a:t> </a:t>
            </a:r>
            <a:r>
              <a:rPr sz="900" spc="-95" dirty="0">
                <a:latin typeface="Trebuchet MS"/>
                <a:cs typeface="Trebuchet MS"/>
              </a:rPr>
              <a:t>J.,</a:t>
            </a:r>
            <a:r>
              <a:rPr sz="900" spc="-30" dirty="0">
                <a:latin typeface="Trebuchet MS"/>
                <a:cs typeface="Trebuchet MS"/>
              </a:rPr>
              <a:t> </a:t>
            </a:r>
            <a:r>
              <a:rPr sz="900" spc="-10" dirty="0">
                <a:latin typeface="Trebuchet MS"/>
                <a:cs typeface="Trebuchet MS"/>
              </a:rPr>
              <a:t>Niles,</a:t>
            </a:r>
            <a:r>
              <a:rPr sz="900" spc="-50" dirty="0">
                <a:latin typeface="Trebuchet MS"/>
                <a:cs typeface="Trebuchet MS"/>
              </a:rPr>
              <a:t> </a:t>
            </a:r>
            <a:r>
              <a:rPr sz="900" spc="-30" dirty="0">
                <a:latin typeface="Trebuchet MS"/>
                <a:cs typeface="Trebuchet MS"/>
              </a:rPr>
              <a:t>S.G.(2008).</a:t>
            </a:r>
            <a:r>
              <a:rPr sz="900" spc="-15" dirty="0">
                <a:latin typeface="Trebuchet MS"/>
                <a:cs typeface="Trebuchet MS"/>
              </a:rPr>
              <a:t> </a:t>
            </a:r>
            <a:r>
              <a:rPr sz="900" i="1" spc="-10" dirty="0">
                <a:latin typeface="Trebuchet MS"/>
                <a:cs typeface="Trebuchet MS"/>
              </a:rPr>
              <a:t>Βασικές</a:t>
            </a:r>
            <a:r>
              <a:rPr sz="900" i="1" spc="-20" dirty="0">
                <a:latin typeface="Trebuchet MS"/>
                <a:cs typeface="Trebuchet MS"/>
              </a:rPr>
              <a:t> αρχές</a:t>
            </a:r>
            <a:r>
              <a:rPr sz="900" i="1" spc="-35" dirty="0">
                <a:latin typeface="Trebuchet MS"/>
                <a:cs typeface="Trebuchet MS"/>
              </a:rPr>
              <a:t> </a:t>
            </a:r>
            <a:r>
              <a:rPr sz="900" i="1" spc="-25" dirty="0">
                <a:latin typeface="Trebuchet MS"/>
                <a:cs typeface="Trebuchet MS"/>
              </a:rPr>
              <a:t>επαγγελματικής</a:t>
            </a:r>
            <a:r>
              <a:rPr sz="900" i="1" spc="5" dirty="0">
                <a:latin typeface="Trebuchet MS"/>
                <a:cs typeface="Trebuchet MS"/>
              </a:rPr>
              <a:t> </a:t>
            </a:r>
            <a:r>
              <a:rPr sz="900" i="1" spc="-20" dirty="0">
                <a:latin typeface="Trebuchet MS"/>
                <a:cs typeface="Trebuchet MS"/>
              </a:rPr>
              <a:t>συμβουλευτικής:</a:t>
            </a:r>
            <a:r>
              <a:rPr sz="900" i="1" spc="25" dirty="0">
                <a:latin typeface="Trebuchet MS"/>
                <a:cs typeface="Trebuchet MS"/>
              </a:rPr>
              <a:t> </a:t>
            </a:r>
            <a:r>
              <a:rPr sz="900" i="1" spc="-10" dirty="0">
                <a:latin typeface="Trebuchet MS"/>
                <a:cs typeface="Trebuchet MS"/>
              </a:rPr>
              <a:t>Διαδικασίες</a:t>
            </a:r>
            <a:r>
              <a:rPr sz="900" i="1" spc="10" dirty="0">
                <a:latin typeface="Trebuchet MS"/>
                <a:cs typeface="Trebuchet MS"/>
              </a:rPr>
              <a:t> </a:t>
            </a:r>
            <a:r>
              <a:rPr sz="900" i="1" spc="-20" dirty="0">
                <a:latin typeface="Trebuchet MS"/>
                <a:cs typeface="Trebuchet MS"/>
              </a:rPr>
              <a:t>και</a:t>
            </a:r>
            <a:r>
              <a:rPr sz="900" i="1" spc="-45" dirty="0">
                <a:latin typeface="Trebuchet MS"/>
                <a:cs typeface="Trebuchet MS"/>
              </a:rPr>
              <a:t> </a:t>
            </a:r>
            <a:r>
              <a:rPr sz="900" i="1" spc="-10" dirty="0">
                <a:latin typeface="Trebuchet MS"/>
                <a:cs typeface="Trebuchet MS"/>
              </a:rPr>
              <a:t>τεχνικές</a:t>
            </a:r>
            <a:endParaRPr sz="900">
              <a:latin typeface="Trebuchet MS"/>
              <a:cs typeface="Trebuchet MS"/>
            </a:endParaRPr>
          </a:p>
          <a:p>
            <a:pPr marL="431800">
              <a:lnSpc>
                <a:spcPts val="1025"/>
              </a:lnSpc>
            </a:pPr>
            <a:r>
              <a:rPr sz="900" spc="-10" dirty="0">
                <a:latin typeface="Trebuchet MS"/>
                <a:cs typeface="Trebuchet MS"/>
              </a:rPr>
              <a:t>Αθηνα:ΕΚΕΠ</a:t>
            </a:r>
            <a:endParaRPr sz="900">
              <a:latin typeface="Trebuchet MS"/>
              <a:cs typeface="Trebuchet MS"/>
            </a:endParaRPr>
          </a:p>
          <a:p>
            <a:pPr marL="431800" marR="208279" indent="-228600">
              <a:lnSpc>
                <a:spcPts val="969"/>
              </a:lnSpc>
              <a:spcBef>
                <a:spcPts val="1025"/>
              </a:spcBef>
              <a:buFont typeface="Arial MT"/>
              <a:buChar char="•"/>
              <a:tabLst>
                <a:tab pos="431800" algn="l"/>
              </a:tabLst>
            </a:pPr>
            <a:r>
              <a:rPr sz="900" spc="-20" dirty="0">
                <a:latin typeface="Trebuchet MS"/>
                <a:cs typeface="Trebuchet MS"/>
              </a:rPr>
              <a:t>Σιδηροπούλου-</a:t>
            </a:r>
            <a:r>
              <a:rPr sz="900" spc="-25" dirty="0">
                <a:latin typeface="Trebuchet MS"/>
                <a:cs typeface="Trebuchet MS"/>
              </a:rPr>
              <a:t>Δημακάκου,</a:t>
            </a:r>
            <a:r>
              <a:rPr sz="900" spc="5" dirty="0">
                <a:latin typeface="Trebuchet MS"/>
                <a:cs typeface="Trebuchet MS"/>
              </a:rPr>
              <a:t> </a:t>
            </a:r>
            <a:r>
              <a:rPr sz="900" spc="-55" dirty="0">
                <a:latin typeface="Trebuchet MS"/>
                <a:cs typeface="Trebuchet MS"/>
              </a:rPr>
              <a:t>Δ.,</a:t>
            </a:r>
            <a:r>
              <a:rPr sz="900" spc="-35" dirty="0">
                <a:latin typeface="Trebuchet MS"/>
                <a:cs typeface="Trebuchet MS"/>
              </a:rPr>
              <a:t> </a:t>
            </a:r>
            <a:r>
              <a:rPr sz="900" spc="-20" dirty="0">
                <a:latin typeface="Trebuchet MS"/>
                <a:cs typeface="Trebuchet MS"/>
              </a:rPr>
              <a:t>Αργυροπούλου</a:t>
            </a:r>
            <a:r>
              <a:rPr sz="900" spc="10" dirty="0">
                <a:latin typeface="Trebuchet MS"/>
                <a:cs typeface="Trebuchet MS"/>
              </a:rPr>
              <a:t> </a:t>
            </a:r>
            <a:r>
              <a:rPr sz="900" spc="-50" dirty="0">
                <a:latin typeface="Trebuchet MS"/>
                <a:cs typeface="Trebuchet MS"/>
              </a:rPr>
              <a:t>Αι.,</a:t>
            </a:r>
            <a:r>
              <a:rPr sz="900" spc="-35" dirty="0">
                <a:latin typeface="Trebuchet MS"/>
                <a:cs typeface="Trebuchet MS"/>
              </a:rPr>
              <a:t> </a:t>
            </a:r>
            <a:r>
              <a:rPr sz="900" dirty="0">
                <a:latin typeface="Trebuchet MS"/>
                <a:cs typeface="Trebuchet MS"/>
              </a:rPr>
              <a:t>C</a:t>
            </a:r>
            <a:r>
              <a:rPr sz="900" spc="-55" dirty="0">
                <a:latin typeface="Trebuchet MS"/>
                <a:cs typeface="Trebuchet MS"/>
              </a:rPr>
              <a:t> </a:t>
            </a:r>
            <a:r>
              <a:rPr sz="900" spc="-25" dirty="0">
                <a:latin typeface="Trebuchet MS"/>
                <a:cs typeface="Trebuchet MS"/>
              </a:rPr>
              <a:t>Δρόσος, </a:t>
            </a:r>
            <a:r>
              <a:rPr sz="900" spc="-10" dirty="0">
                <a:latin typeface="Trebuchet MS"/>
                <a:cs typeface="Trebuchet MS"/>
              </a:rPr>
              <a:t>Ν.</a:t>
            </a:r>
            <a:r>
              <a:rPr sz="900" spc="-30" dirty="0">
                <a:latin typeface="Trebuchet MS"/>
                <a:cs typeface="Trebuchet MS"/>
              </a:rPr>
              <a:t> (2014).</a:t>
            </a:r>
            <a:r>
              <a:rPr sz="900" spc="-65" dirty="0">
                <a:latin typeface="Trebuchet MS"/>
                <a:cs typeface="Trebuchet MS"/>
              </a:rPr>
              <a:t> </a:t>
            </a:r>
            <a:r>
              <a:rPr sz="900" i="1" spc="-25" dirty="0">
                <a:latin typeface="Trebuchet MS"/>
                <a:cs typeface="Trebuchet MS"/>
              </a:rPr>
              <a:t>Επαγγελματική</a:t>
            </a:r>
            <a:r>
              <a:rPr sz="900" i="1" spc="-5" dirty="0">
                <a:latin typeface="Trebuchet MS"/>
                <a:cs typeface="Trebuchet MS"/>
              </a:rPr>
              <a:t> </a:t>
            </a:r>
            <a:r>
              <a:rPr sz="900" i="1" spc="-10" dirty="0">
                <a:latin typeface="Trebuchet MS"/>
                <a:cs typeface="Trebuchet MS"/>
              </a:rPr>
              <a:t>συμβουλευτική</a:t>
            </a:r>
            <a:r>
              <a:rPr sz="900" i="1" spc="10" dirty="0">
                <a:latin typeface="Trebuchet MS"/>
                <a:cs typeface="Trebuchet MS"/>
              </a:rPr>
              <a:t> </a:t>
            </a:r>
            <a:r>
              <a:rPr sz="900" i="1" spc="-50" dirty="0">
                <a:latin typeface="Trebuchet MS"/>
                <a:cs typeface="Trebuchet MS"/>
              </a:rPr>
              <a:t>&amp;</a:t>
            </a:r>
            <a:r>
              <a:rPr sz="900" i="1" spc="-40" dirty="0">
                <a:latin typeface="Trebuchet MS"/>
                <a:cs typeface="Trebuchet MS"/>
              </a:rPr>
              <a:t> </a:t>
            </a:r>
            <a:r>
              <a:rPr sz="900" i="1" spc="-10" dirty="0">
                <a:latin typeface="Trebuchet MS"/>
                <a:cs typeface="Trebuchet MS"/>
              </a:rPr>
              <a:t>διαχείριση</a:t>
            </a:r>
            <a:r>
              <a:rPr sz="900" i="1" spc="-5" dirty="0">
                <a:latin typeface="Trebuchet MS"/>
                <a:cs typeface="Trebuchet MS"/>
              </a:rPr>
              <a:t> </a:t>
            </a:r>
            <a:r>
              <a:rPr sz="900" i="1" spc="-10" dirty="0">
                <a:latin typeface="Trebuchet MS"/>
                <a:cs typeface="Trebuchet MS"/>
              </a:rPr>
              <a:t>σταδιοδρομίας: </a:t>
            </a:r>
            <a:r>
              <a:rPr sz="900" i="1" spc="-20" dirty="0">
                <a:latin typeface="Trebuchet MS"/>
                <a:cs typeface="Trebuchet MS"/>
              </a:rPr>
              <a:t>Τετράδιο</a:t>
            </a:r>
            <a:r>
              <a:rPr sz="900" i="1" spc="-30" dirty="0">
                <a:latin typeface="Trebuchet MS"/>
                <a:cs typeface="Trebuchet MS"/>
              </a:rPr>
              <a:t> </a:t>
            </a:r>
            <a:r>
              <a:rPr sz="900" i="1" spc="-10" dirty="0">
                <a:latin typeface="Trebuchet MS"/>
                <a:cs typeface="Trebuchet MS"/>
              </a:rPr>
              <a:t>εργασίας</a:t>
            </a:r>
            <a:r>
              <a:rPr sz="900" i="1" spc="5" dirty="0">
                <a:latin typeface="Trebuchet MS"/>
                <a:cs typeface="Trebuchet MS"/>
              </a:rPr>
              <a:t> </a:t>
            </a:r>
            <a:r>
              <a:rPr sz="900" i="1" spc="-35" dirty="0">
                <a:latin typeface="Trebuchet MS"/>
                <a:cs typeface="Trebuchet MS"/>
              </a:rPr>
              <a:t>Αθήνα:</a:t>
            </a:r>
            <a:r>
              <a:rPr sz="900" i="1" spc="-15" dirty="0">
                <a:latin typeface="Trebuchet MS"/>
                <a:cs typeface="Trebuchet MS"/>
              </a:rPr>
              <a:t> </a:t>
            </a:r>
            <a:r>
              <a:rPr sz="900" i="1" spc="-10" dirty="0">
                <a:latin typeface="Trebuchet MS"/>
                <a:cs typeface="Trebuchet MS"/>
              </a:rPr>
              <a:t>Κέντρο</a:t>
            </a:r>
            <a:r>
              <a:rPr sz="900" i="1" spc="-50" dirty="0">
                <a:latin typeface="Trebuchet MS"/>
                <a:cs typeface="Trebuchet MS"/>
              </a:rPr>
              <a:t> </a:t>
            </a:r>
            <a:r>
              <a:rPr sz="900" i="1" spc="-25" dirty="0">
                <a:latin typeface="Trebuchet MS"/>
                <a:cs typeface="Trebuchet MS"/>
              </a:rPr>
              <a:t>Έρευνας</a:t>
            </a:r>
            <a:r>
              <a:rPr sz="900" i="1" spc="-20" dirty="0">
                <a:latin typeface="Trebuchet MS"/>
                <a:cs typeface="Trebuchet MS"/>
              </a:rPr>
              <a:t> </a:t>
            </a:r>
            <a:r>
              <a:rPr sz="900" i="1" spc="-50" dirty="0">
                <a:latin typeface="Trebuchet MS"/>
                <a:cs typeface="Trebuchet MS"/>
              </a:rPr>
              <a:t>&amp;</a:t>
            </a:r>
            <a:r>
              <a:rPr sz="900" i="1" spc="-35" dirty="0">
                <a:latin typeface="Trebuchet MS"/>
                <a:cs typeface="Trebuchet MS"/>
              </a:rPr>
              <a:t> </a:t>
            </a:r>
            <a:r>
              <a:rPr sz="900" i="1" spc="-30" dirty="0">
                <a:latin typeface="Trebuchet MS"/>
                <a:cs typeface="Trebuchet MS"/>
              </a:rPr>
              <a:t>Αξιολόγησης</a:t>
            </a:r>
            <a:r>
              <a:rPr sz="900" i="1" spc="25" dirty="0">
                <a:latin typeface="Trebuchet MS"/>
                <a:cs typeface="Trebuchet MS"/>
              </a:rPr>
              <a:t> </a:t>
            </a:r>
            <a:r>
              <a:rPr sz="900" i="1" spc="-25" dirty="0">
                <a:latin typeface="Trebuchet MS"/>
                <a:cs typeface="Trebuchet MS"/>
              </a:rPr>
              <a:t>στην</a:t>
            </a:r>
            <a:r>
              <a:rPr sz="900" i="1" spc="-10" dirty="0">
                <a:latin typeface="Trebuchet MS"/>
                <a:cs typeface="Trebuchet MS"/>
              </a:rPr>
              <a:t> </a:t>
            </a:r>
            <a:r>
              <a:rPr sz="900" i="1" spc="-25" dirty="0">
                <a:latin typeface="Trebuchet MS"/>
                <a:cs typeface="Trebuchet MS"/>
              </a:rPr>
              <a:t>Επαγγελματική</a:t>
            </a:r>
            <a:r>
              <a:rPr sz="900" i="1" dirty="0">
                <a:latin typeface="Trebuchet MS"/>
                <a:cs typeface="Trebuchet MS"/>
              </a:rPr>
              <a:t> </a:t>
            </a:r>
            <a:r>
              <a:rPr sz="900" i="1" spc="-20" dirty="0">
                <a:latin typeface="Trebuchet MS"/>
                <a:cs typeface="Trebuchet MS"/>
              </a:rPr>
              <a:t>Συμβουλευτική</a:t>
            </a:r>
            <a:r>
              <a:rPr sz="900" i="1" spc="40" dirty="0">
                <a:latin typeface="Trebuchet MS"/>
                <a:cs typeface="Trebuchet MS"/>
              </a:rPr>
              <a:t> </a:t>
            </a:r>
            <a:r>
              <a:rPr sz="900" spc="-10" dirty="0">
                <a:latin typeface="Trebuchet MS"/>
                <a:cs typeface="Trebuchet MS"/>
              </a:rPr>
              <a:t>[ISBN:</a:t>
            </a:r>
            <a:r>
              <a:rPr sz="900" spc="-30" dirty="0">
                <a:latin typeface="Trebuchet MS"/>
                <a:cs typeface="Trebuchet MS"/>
              </a:rPr>
              <a:t> </a:t>
            </a:r>
            <a:r>
              <a:rPr sz="900" spc="-10" dirty="0">
                <a:latin typeface="Trebuchet MS"/>
                <a:cs typeface="Trebuchet MS"/>
              </a:rPr>
              <a:t>978-960-88298-</a:t>
            </a:r>
            <a:r>
              <a:rPr sz="900" spc="-20" dirty="0">
                <a:latin typeface="Trebuchet MS"/>
                <a:cs typeface="Trebuchet MS"/>
              </a:rPr>
              <a:t>8-</a:t>
            </a:r>
            <a:r>
              <a:rPr sz="900" spc="-25" dirty="0">
                <a:latin typeface="Trebuchet MS"/>
                <a:cs typeface="Trebuchet MS"/>
              </a:rPr>
              <a:t>6].</a:t>
            </a:r>
            <a:endParaRPr sz="900">
              <a:latin typeface="Trebuchet MS"/>
              <a:cs typeface="Trebuchet MS"/>
            </a:endParaRPr>
          </a:p>
          <a:p>
            <a:pPr marL="431800" marR="365125" indent="-228600">
              <a:lnSpc>
                <a:spcPts val="969"/>
              </a:lnSpc>
              <a:spcBef>
                <a:spcPts val="1000"/>
              </a:spcBef>
              <a:buFont typeface="Arial MT"/>
              <a:buChar char="•"/>
              <a:tabLst>
                <a:tab pos="431800" algn="l"/>
              </a:tabLst>
            </a:pPr>
            <a:r>
              <a:rPr sz="900" spc="-25" dirty="0">
                <a:latin typeface="Trebuchet MS"/>
                <a:cs typeface="Trebuchet MS"/>
              </a:rPr>
              <a:t>Αργυροπούλου,</a:t>
            </a:r>
            <a:r>
              <a:rPr sz="900" spc="5" dirty="0">
                <a:latin typeface="Trebuchet MS"/>
                <a:cs typeface="Trebuchet MS"/>
              </a:rPr>
              <a:t> </a:t>
            </a:r>
            <a:r>
              <a:rPr sz="900" spc="-45" dirty="0">
                <a:latin typeface="Trebuchet MS"/>
                <a:cs typeface="Trebuchet MS"/>
              </a:rPr>
              <a:t>Κ.</a:t>
            </a:r>
            <a:r>
              <a:rPr sz="900" spc="-55" dirty="0">
                <a:latin typeface="Trebuchet MS"/>
                <a:cs typeface="Trebuchet MS"/>
              </a:rPr>
              <a:t> </a:t>
            </a:r>
            <a:r>
              <a:rPr sz="900" spc="-10" dirty="0">
                <a:latin typeface="Trebuchet MS"/>
                <a:cs typeface="Trebuchet MS"/>
              </a:rPr>
              <a:t>Camp;</a:t>
            </a:r>
            <a:r>
              <a:rPr sz="900" spc="-50" dirty="0">
                <a:latin typeface="Trebuchet MS"/>
                <a:cs typeface="Trebuchet MS"/>
              </a:rPr>
              <a:t> </a:t>
            </a:r>
            <a:r>
              <a:rPr sz="900" spc="-25" dirty="0">
                <a:latin typeface="Trebuchet MS"/>
                <a:cs typeface="Trebuchet MS"/>
              </a:rPr>
              <a:t>Αντωνίου,</a:t>
            </a:r>
            <a:r>
              <a:rPr sz="900" spc="-5" dirty="0">
                <a:latin typeface="Trebuchet MS"/>
                <a:cs typeface="Trebuchet MS"/>
              </a:rPr>
              <a:t> </a:t>
            </a:r>
            <a:r>
              <a:rPr sz="900" spc="-10" dirty="0">
                <a:latin typeface="Trebuchet MS"/>
                <a:cs typeface="Trebuchet MS"/>
              </a:rPr>
              <a:t>Α-</a:t>
            </a:r>
            <a:r>
              <a:rPr sz="900" spc="-60" dirty="0">
                <a:latin typeface="Trebuchet MS"/>
                <a:cs typeface="Trebuchet MS"/>
              </a:rPr>
              <a:t>Σ. </a:t>
            </a:r>
            <a:r>
              <a:rPr sz="900" spc="-35" dirty="0">
                <a:latin typeface="Trebuchet MS"/>
                <a:cs typeface="Trebuchet MS"/>
              </a:rPr>
              <a:t>(2020).</a:t>
            </a:r>
            <a:r>
              <a:rPr sz="900" spc="-65" dirty="0">
                <a:latin typeface="Trebuchet MS"/>
                <a:cs typeface="Trebuchet MS"/>
              </a:rPr>
              <a:t> </a:t>
            </a:r>
            <a:r>
              <a:rPr sz="900" spc="-15" dirty="0">
                <a:latin typeface="Trebuchet MS"/>
                <a:cs typeface="Trebuchet MS"/>
              </a:rPr>
              <a:t>Διαχείριση</a:t>
            </a:r>
            <a:r>
              <a:rPr sz="900" spc="-35" dirty="0">
                <a:latin typeface="Trebuchet MS"/>
                <a:cs typeface="Trebuchet MS"/>
              </a:rPr>
              <a:t> </a:t>
            </a:r>
            <a:r>
              <a:rPr sz="900" spc="-20" dirty="0">
                <a:latin typeface="Trebuchet MS"/>
                <a:cs typeface="Trebuchet MS"/>
              </a:rPr>
              <a:t>Σταδιοδρομίας</a:t>
            </a:r>
            <a:r>
              <a:rPr sz="900" spc="15" dirty="0">
                <a:latin typeface="Trebuchet MS"/>
                <a:cs typeface="Trebuchet MS"/>
              </a:rPr>
              <a:t> </a:t>
            </a:r>
            <a:r>
              <a:rPr sz="900" spc="-40" dirty="0">
                <a:latin typeface="Trebuchet MS"/>
                <a:cs typeface="Trebuchet MS"/>
              </a:rPr>
              <a:t>και </a:t>
            </a:r>
            <a:r>
              <a:rPr sz="900" spc="-25" dirty="0">
                <a:latin typeface="Trebuchet MS"/>
                <a:cs typeface="Trebuchet MS"/>
              </a:rPr>
              <a:t>Ανάπτυξη </a:t>
            </a:r>
            <a:r>
              <a:rPr sz="900" spc="-20" dirty="0">
                <a:latin typeface="Trebuchet MS"/>
                <a:cs typeface="Trebuchet MS"/>
              </a:rPr>
              <a:t>Δεξιοτήτων</a:t>
            </a:r>
            <a:r>
              <a:rPr sz="900" spc="-15" dirty="0">
                <a:latin typeface="Trebuchet MS"/>
                <a:cs typeface="Trebuchet MS"/>
              </a:rPr>
              <a:t> </a:t>
            </a:r>
            <a:r>
              <a:rPr sz="900" spc="-10" dirty="0">
                <a:latin typeface="Trebuchet MS"/>
                <a:cs typeface="Trebuchet MS"/>
              </a:rPr>
              <a:t>στο</a:t>
            </a:r>
            <a:r>
              <a:rPr sz="900" spc="-20" dirty="0">
                <a:latin typeface="Trebuchet MS"/>
                <a:cs typeface="Trebuchet MS"/>
              </a:rPr>
              <a:t> </a:t>
            </a:r>
            <a:r>
              <a:rPr sz="900" spc="-35" dirty="0">
                <a:latin typeface="Trebuchet MS"/>
                <a:cs typeface="Trebuchet MS"/>
              </a:rPr>
              <a:t>Σύγχρονο</a:t>
            </a:r>
            <a:r>
              <a:rPr sz="900" spc="-15" dirty="0">
                <a:latin typeface="Trebuchet MS"/>
                <a:cs typeface="Trebuchet MS"/>
              </a:rPr>
              <a:t> </a:t>
            </a:r>
            <a:r>
              <a:rPr sz="900" spc="-10" dirty="0">
                <a:latin typeface="Trebuchet MS"/>
                <a:cs typeface="Trebuchet MS"/>
              </a:rPr>
              <a:t>Εκπαιδευτικό </a:t>
            </a:r>
            <a:r>
              <a:rPr sz="900" spc="-40" dirty="0">
                <a:latin typeface="Trebuchet MS"/>
                <a:cs typeface="Trebuchet MS"/>
              </a:rPr>
              <a:t>και </a:t>
            </a:r>
            <a:r>
              <a:rPr sz="900" spc="-30" dirty="0">
                <a:latin typeface="Trebuchet MS"/>
                <a:cs typeface="Trebuchet MS"/>
              </a:rPr>
              <a:t>Εργασιακό</a:t>
            </a:r>
            <a:r>
              <a:rPr sz="900" spc="-35" dirty="0">
                <a:latin typeface="Trebuchet MS"/>
                <a:cs typeface="Trebuchet MS"/>
              </a:rPr>
              <a:t> </a:t>
            </a:r>
            <a:r>
              <a:rPr sz="900" spc="-30" dirty="0">
                <a:latin typeface="Trebuchet MS"/>
                <a:cs typeface="Trebuchet MS"/>
              </a:rPr>
              <a:t>Περιβάλλον.</a:t>
            </a:r>
            <a:r>
              <a:rPr sz="900" spc="-10" dirty="0">
                <a:latin typeface="Trebuchet MS"/>
                <a:cs typeface="Trebuchet MS"/>
              </a:rPr>
              <a:t> </a:t>
            </a:r>
            <a:r>
              <a:rPr sz="900" spc="-25" dirty="0">
                <a:latin typeface="Trebuchet MS"/>
                <a:cs typeface="Trebuchet MS"/>
              </a:rPr>
              <a:t>Προ(σ)κλήσεις</a:t>
            </a:r>
            <a:r>
              <a:rPr sz="900" spc="-15" dirty="0">
                <a:latin typeface="Trebuchet MS"/>
                <a:cs typeface="Trebuchet MS"/>
              </a:rPr>
              <a:t> </a:t>
            </a:r>
            <a:r>
              <a:rPr sz="900" spc="-10" dirty="0">
                <a:latin typeface="Trebuchet MS"/>
                <a:cs typeface="Trebuchet MS"/>
              </a:rPr>
              <a:t>του</a:t>
            </a:r>
            <a:r>
              <a:rPr sz="900" spc="-30" dirty="0">
                <a:latin typeface="Trebuchet MS"/>
                <a:cs typeface="Trebuchet MS"/>
              </a:rPr>
              <a:t> </a:t>
            </a:r>
            <a:r>
              <a:rPr sz="900" dirty="0">
                <a:latin typeface="Trebuchet MS"/>
                <a:cs typeface="Trebuchet MS"/>
              </a:rPr>
              <a:t>21ου</a:t>
            </a:r>
            <a:r>
              <a:rPr sz="900" spc="-35" dirty="0">
                <a:latin typeface="Trebuchet MS"/>
                <a:cs typeface="Trebuchet MS"/>
              </a:rPr>
              <a:t> </a:t>
            </a:r>
            <a:r>
              <a:rPr sz="900" spc="-30" dirty="0">
                <a:latin typeface="Trebuchet MS"/>
                <a:cs typeface="Trebuchet MS"/>
              </a:rPr>
              <a:t>αιώνα.</a:t>
            </a:r>
            <a:r>
              <a:rPr sz="900" spc="-20" dirty="0">
                <a:latin typeface="Trebuchet MS"/>
                <a:cs typeface="Trebuchet MS"/>
              </a:rPr>
              <a:t> </a:t>
            </a:r>
            <a:r>
              <a:rPr sz="900" spc="-30" dirty="0">
                <a:latin typeface="Trebuchet MS"/>
                <a:cs typeface="Trebuchet MS"/>
              </a:rPr>
              <a:t>Αθήνα:</a:t>
            </a:r>
            <a:r>
              <a:rPr sz="900" spc="-10" dirty="0">
                <a:latin typeface="Trebuchet MS"/>
                <a:cs typeface="Trebuchet MS"/>
              </a:rPr>
              <a:t> Γρηγόρη.</a:t>
            </a:r>
            <a:endParaRPr sz="900">
              <a:latin typeface="Trebuchet MS"/>
              <a:cs typeface="Trebuchet MS"/>
            </a:endParaRPr>
          </a:p>
          <a:p>
            <a:pPr marL="431800" marR="400050" indent="-228600">
              <a:lnSpc>
                <a:spcPts val="969"/>
              </a:lnSpc>
              <a:spcBef>
                <a:spcPts val="1000"/>
              </a:spcBef>
              <a:buFont typeface="Arial MT"/>
              <a:buChar char="•"/>
              <a:tabLst>
                <a:tab pos="431800" algn="l"/>
              </a:tabLst>
            </a:pPr>
            <a:r>
              <a:rPr sz="900" spc="-10" dirty="0">
                <a:latin typeface="Trebuchet MS"/>
                <a:cs typeface="Trebuchet MS"/>
              </a:rPr>
              <a:t>McLeod,</a:t>
            </a:r>
            <a:r>
              <a:rPr sz="900" spc="-30" dirty="0">
                <a:latin typeface="Trebuchet MS"/>
                <a:cs typeface="Trebuchet MS"/>
              </a:rPr>
              <a:t> </a:t>
            </a:r>
            <a:r>
              <a:rPr sz="900" spc="-95" dirty="0">
                <a:latin typeface="Trebuchet MS"/>
                <a:cs typeface="Trebuchet MS"/>
              </a:rPr>
              <a:t>J.,</a:t>
            </a:r>
            <a:r>
              <a:rPr sz="900" spc="-35" dirty="0">
                <a:latin typeface="Trebuchet MS"/>
                <a:cs typeface="Trebuchet MS"/>
              </a:rPr>
              <a:t> </a:t>
            </a:r>
            <a:r>
              <a:rPr sz="900" spc="-10" dirty="0">
                <a:latin typeface="Trebuchet MS"/>
                <a:cs typeface="Trebuchet MS"/>
              </a:rPr>
              <a:t>Camp;</a:t>
            </a:r>
            <a:r>
              <a:rPr sz="900" spc="-70" dirty="0">
                <a:latin typeface="Trebuchet MS"/>
                <a:cs typeface="Trebuchet MS"/>
              </a:rPr>
              <a:t> </a:t>
            </a:r>
            <a:r>
              <a:rPr sz="900" spc="-10" dirty="0">
                <a:latin typeface="Trebuchet MS"/>
                <a:cs typeface="Trebuchet MS"/>
              </a:rPr>
              <a:t>McLeod,</a:t>
            </a:r>
            <a:r>
              <a:rPr sz="900" spc="-25" dirty="0">
                <a:latin typeface="Trebuchet MS"/>
                <a:cs typeface="Trebuchet MS"/>
              </a:rPr>
              <a:t> </a:t>
            </a:r>
            <a:r>
              <a:rPr sz="900" spc="-105" dirty="0">
                <a:latin typeface="Trebuchet MS"/>
                <a:cs typeface="Trebuchet MS"/>
              </a:rPr>
              <a:t>J.</a:t>
            </a:r>
            <a:r>
              <a:rPr sz="900" spc="-35" dirty="0">
                <a:latin typeface="Trebuchet MS"/>
                <a:cs typeface="Trebuchet MS"/>
              </a:rPr>
              <a:t> </a:t>
            </a:r>
            <a:r>
              <a:rPr sz="900" spc="-25" dirty="0">
                <a:latin typeface="Trebuchet MS"/>
                <a:cs typeface="Trebuchet MS"/>
              </a:rPr>
              <a:t>(2020)</a:t>
            </a:r>
            <a:r>
              <a:rPr sz="900" spc="-75" dirty="0">
                <a:latin typeface="Trebuchet MS"/>
                <a:cs typeface="Trebuchet MS"/>
              </a:rPr>
              <a:t> </a:t>
            </a:r>
            <a:r>
              <a:rPr sz="900" spc="-30" dirty="0">
                <a:latin typeface="Trebuchet MS"/>
                <a:cs typeface="Trebuchet MS"/>
              </a:rPr>
              <a:t>(επιμ.</a:t>
            </a:r>
            <a:r>
              <a:rPr sz="900" spc="-40" dirty="0">
                <a:latin typeface="Trebuchet MS"/>
                <a:cs typeface="Trebuchet MS"/>
              </a:rPr>
              <a:t> </a:t>
            </a:r>
            <a:r>
              <a:rPr sz="900" spc="-60" dirty="0">
                <a:latin typeface="Trebuchet MS"/>
                <a:cs typeface="Trebuchet MS"/>
              </a:rPr>
              <a:t>Σ.</a:t>
            </a:r>
            <a:r>
              <a:rPr sz="900" spc="-55" dirty="0">
                <a:latin typeface="Trebuchet MS"/>
                <a:cs typeface="Trebuchet MS"/>
              </a:rPr>
              <a:t> </a:t>
            </a:r>
            <a:r>
              <a:rPr sz="900" spc="-60" dirty="0">
                <a:latin typeface="Trebuchet MS"/>
                <a:cs typeface="Trebuchet MS"/>
              </a:rPr>
              <a:t>Φ.</a:t>
            </a:r>
            <a:r>
              <a:rPr sz="900" spc="-55" dirty="0">
                <a:latin typeface="Trebuchet MS"/>
                <a:cs typeface="Trebuchet MS"/>
              </a:rPr>
              <a:t> </a:t>
            </a:r>
            <a:r>
              <a:rPr sz="900" spc="-25" dirty="0">
                <a:latin typeface="Trebuchet MS"/>
                <a:cs typeface="Trebuchet MS"/>
              </a:rPr>
              <a:t>Βασιλόπουλος,</a:t>
            </a:r>
            <a:r>
              <a:rPr sz="900" spc="10" dirty="0">
                <a:latin typeface="Trebuchet MS"/>
                <a:cs typeface="Trebuchet MS"/>
              </a:rPr>
              <a:t> </a:t>
            </a:r>
            <a:r>
              <a:rPr sz="900" spc="-30" dirty="0">
                <a:latin typeface="Trebuchet MS"/>
                <a:cs typeface="Trebuchet MS"/>
              </a:rPr>
              <a:t>μτφρ.</a:t>
            </a:r>
            <a:r>
              <a:rPr sz="900" spc="-25" dirty="0">
                <a:latin typeface="Trebuchet MS"/>
                <a:cs typeface="Trebuchet MS"/>
              </a:rPr>
              <a:t> </a:t>
            </a:r>
            <a:r>
              <a:rPr sz="900" spc="-55" dirty="0">
                <a:latin typeface="Trebuchet MS"/>
                <a:cs typeface="Trebuchet MS"/>
              </a:rPr>
              <a:t>Έφη</a:t>
            </a:r>
            <a:r>
              <a:rPr sz="900" spc="-45" dirty="0">
                <a:latin typeface="Trebuchet MS"/>
                <a:cs typeface="Trebuchet MS"/>
              </a:rPr>
              <a:t> </a:t>
            </a:r>
            <a:r>
              <a:rPr sz="900" spc="-40" dirty="0">
                <a:latin typeface="Trebuchet MS"/>
                <a:cs typeface="Trebuchet MS"/>
              </a:rPr>
              <a:t>Αυγήτα).</a:t>
            </a:r>
            <a:r>
              <a:rPr sz="900" spc="-25" dirty="0">
                <a:latin typeface="Trebuchet MS"/>
                <a:cs typeface="Trebuchet MS"/>
              </a:rPr>
              <a:t> </a:t>
            </a:r>
            <a:r>
              <a:rPr sz="900" spc="-10" dirty="0">
                <a:latin typeface="Trebuchet MS"/>
                <a:cs typeface="Trebuchet MS"/>
              </a:rPr>
              <a:t>Δ</a:t>
            </a:r>
            <a:r>
              <a:rPr sz="900" i="1" spc="-10" dirty="0">
                <a:latin typeface="Trebuchet MS"/>
                <a:cs typeface="Trebuchet MS"/>
              </a:rPr>
              <a:t>εξιότητες</a:t>
            </a:r>
            <a:r>
              <a:rPr sz="900" i="1" spc="-15" dirty="0">
                <a:latin typeface="Trebuchet MS"/>
                <a:cs typeface="Trebuchet MS"/>
              </a:rPr>
              <a:t> </a:t>
            </a:r>
            <a:r>
              <a:rPr sz="900" i="1" spc="-25" dirty="0">
                <a:latin typeface="Trebuchet MS"/>
                <a:cs typeface="Trebuchet MS"/>
              </a:rPr>
              <a:t>Συμβουλευτικής:</a:t>
            </a:r>
            <a:r>
              <a:rPr sz="900" i="1" spc="15" dirty="0">
                <a:latin typeface="Trebuchet MS"/>
                <a:cs typeface="Trebuchet MS"/>
              </a:rPr>
              <a:t> </a:t>
            </a:r>
            <a:r>
              <a:rPr sz="900" i="1" spc="-45" dirty="0">
                <a:latin typeface="Trebuchet MS"/>
                <a:cs typeface="Trebuchet MS"/>
              </a:rPr>
              <a:t>Ένας</a:t>
            </a:r>
            <a:r>
              <a:rPr sz="900" i="1" spc="-40" dirty="0">
                <a:latin typeface="Trebuchet MS"/>
                <a:cs typeface="Trebuchet MS"/>
              </a:rPr>
              <a:t> </a:t>
            </a:r>
            <a:r>
              <a:rPr sz="900" i="1" spc="-10" dirty="0">
                <a:latin typeface="Trebuchet MS"/>
                <a:cs typeface="Trebuchet MS"/>
              </a:rPr>
              <a:t>πρακτικός </a:t>
            </a:r>
            <a:r>
              <a:rPr sz="900" i="1" spc="-25" dirty="0">
                <a:latin typeface="Trebuchet MS"/>
                <a:cs typeface="Trebuchet MS"/>
              </a:rPr>
              <a:t>οδηγός</a:t>
            </a:r>
            <a:r>
              <a:rPr sz="900" i="1" spc="-35" dirty="0">
                <a:latin typeface="Trebuchet MS"/>
                <a:cs typeface="Trebuchet MS"/>
              </a:rPr>
              <a:t> </a:t>
            </a:r>
            <a:r>
              <a:rPr sz="900" i="1" spc="-30" dirty="0">
                <a:latin typeface="Trebuchet MS"/>
                <a:cs typeface="Trebuchet MS"/>
              </a:rPr>
              <a:t>για</a:t>
            </a:r>
            <a:r>
              <a:rPr sz="900" i="1" spc="-45" dirty="0">
                <a:latin typeface="Trebuchet MS"/>
                <a:cs typeface="Trebuchet MS"/>
              </a:rPr>
              <a:t> </a:t>
            </a:r>
            <a:r>
              <a:rPr sz="900" i="1" spc="-10" dirty="0">
                <a:latin typeface="Trebuchet MS"/>
                <a:cs typeface="Trebuchet MS"/>
              </a:rPr>
              <a:t>συμβούλους</a:t>
            </a:r>
            <a:r>
              <a:rPr sz="900" i="1" spc="-5" dirty="0">
                <a:latin typeface="Trebuchet MS"/>
                <a:cs typeface="Trebuchet MS"/>
              </a:rPr>
              <a:t> </a:t>
            </a:r>
            <a:r>
              <a:rPr sz="900" i="1" spc="-20" dirty="0">
                <a:latin typeface="Trebuchet MS"/>
                <a:cs typeface="Trebuchet MS"/>
              </a:rPr>
              <a:t>και</a:t>
            </a:r>
            <a:r>
              <a:rPr sz="900" i="1" spc="-55" dirty="0">
                <a:latin typeface="Trebuchet MS"/>
                <a:cs typeface="Trebuchet MS"/>
              </a:rPr>
              <a:t> </a:t>
            </a:r>
            <a:r>
              <a:rPr sz="900" i="1" spc="-10" dirty="0">
                <a:latin typeface="Trebuchet MS"/>
                <a:cs typeface="Trebuchet MS"/>
              </a:rPr>
              <a:t>όσους</a:t>
            </a:r>
            <a:r>
              <a:rPr sz="900" i="1" spc="-20" dirty="0">
                <a:latin typeface="Trebuchet MS"/>
                <a:cs typeface="Trebuchet MS"/>
              </a:rPr>
              <a:t> ασκούν</a:t>
            </a:r>
            <a:r>
              <a:rPr sz="900" i="1" spc="-35" dirty="0">
                <a:latin typeface="Trebuchet MS"/>
                <a:cs typeface="Trebuchet MS"/>
              </a:rPr>
              <a:t> </a:t>
            </a:r>
            <a:r>
              <a:rPr sz="900" i="1" spc="-10" dirty="0">
                <a:latin typeface="Trebuchet MS"/>
                <a:cs typeface="Trebuchet MS"/>
              </a:rPr>
              <a:t>επαγγέλματα</a:t>
            </a:r>
            <a:r>
              <a:rPr sz="900" i="1" spc="-20" dirty="0">
                <a:latin typeface="Trebuchet MS"/>
                <a:cs typeface="Trebuchet MS"/>
              </a:rPr>
              <a:t> </a:t>
            </a:r>
            <a:r>
              <a:rPr sz="900" i="1" spc="-25" dirty="0">
                <a:latin typeface="Trebuchet MS"/>
                <a:cs typeface="Trebuchet MS"/>
              </a:rPr>
              <a:t>υποστήριξης</a:t>
            </a:r>
            <a:r>
              <a:rPr sz="900" i="1" spc="-5" dirty="0">
                <a:latin typeface="Trebuchet MS"/>
                <a:cs typeface="Trebuchet MS"/>
              </a:rPr>
              <a:t> </a:t>
            </a:r>
            <a:r>
              <a:rPr sz="900" i="1" spc="-10" dirty="0">
                <a:latin typeface="Trebuchet MS"/>
                <a:cs typeface="Trebuchet MS"/>
              </a:rPr>
              <a:t>του</a:t>
            </a:r>
            <a:r>
              <a:rPr sz="900" i="1" spc="-55" dirty="0">
                <a:latin typeface="Trebuchet MS"/>
                <a:cs typeface="Trebuchet MS"/>
              </a:rPr>
              <a:t> </a:t>
            </a:r>
            <a:r>
              <a:rPr sz="900" i="1" spc="-20" dirty="0">
                <a:latin typeface="Trebuchet MS"/>
                <a:cs typeface="Trebuchet MS"/>
              </a:rPr>
              <a:t>ανθρώπου. </a:t>
            </a:r>
            <a:r>
              <a:rPr sz="900" spc="-30" dirty="0">
                <a:latin typeface="Trebuchet MS"/>
                <a:cs typeface="Trebuchet MS"/>
              </a:rPr>
              <a:t>Αθήνα: </a:t>
            </a:r>
            <a:r>
              <a:rPr sz="900" spc="-20" dirty="0">
                <a:latin typeface="Trebuchet MS"/>
                <a:cs typeface="Trebuchet MS"/>
              </a:rPr>
              <a:t>Εκδόσεις</a:t>
            </a:r>
            <a:r>
              <a:rPr sz="900" spc="-40" dirty="0">
                <a:latin typeface="Trebuchet MS"/>
                <a:cs typeface="Trebuchet MS"/>
              </a:rPr>
              <a:t> </a:t>
            </a:r>
            <a:r>
              <a:rPr sz="900" spc="-10" dirty="0">
                <a:latin typeface="Trebuchet MS"/>
                <a:cs typeface="Trebuchet MS"/>
              </a:rPr>
              <a:t>Gutenberg.</a:t>
            </a:r>
            <a:endParaRPr sz="900">
              <a:latin typeface="Trebuchet MS"/>
              <a:cs typeface="Trebuchet MS"/>
            </a:endParaRPr>
          </a:p>
          <a:p>
            <a:pPr marL="431165" indent="-227965">
              <a:lnSpc>
                <a:spcPct val="100000"/>
              </a:lnSpc>
              <a:spcBef>
                <a:spcPts val="890"/>
              </a:spcBef>
              <a:buFont typeface="Arial MT"/>
              <a:buChar char="•"/>
              <a:tabLst>
                <a:tab pos="431165" algn="l"/>
              </a:tabLst>
            </a:pPr>
            <a:r>
              <a:rPr sz="900" spc="-25" dirty="0">
                <a:latin typeface="Trebuchet MS"/>
                <a:cs typeface="Trebuchet MS"/>
              </a:rPr>
              <a:t>Αργυροπούλου,</a:t>
            </a:r>
            <a:r>
              <a:rPr sz="900" dirty="0">
                <a:latin typeface="Trebuchet MS"/>
                <a:cs typeface="Trebuchet MS"/>
              </a:rPr>
              <a:t> </a:t>
            </a:r>
            <a:r>
              <a:rPr sz="900" spc="-45" dirty="0">
                <a:latin typeface="Trebuchet MS"/>
                <a:cs typeface="Trebuchet MS"/>
              </a:rPr>
              <a:t>Κ.</a:t>
            </a:r>
            <a:r>
              <a:rPr sz="900" spc="-55" dirty="0">
                <a:latin typeface="Trebuchet MS"/>
                <a:cs typeface="Trebuchet MS"/>
              </a:rPr>
              <a:t> </a:t>
            </a:r>
            <a:r>
              <a:rPr sz="900" spc="-30" dirty="0">
                <a:latin typeface="Trebuchet MS"/>
                <a:cs typeface="Trebuchet MS"/>
              </a:rPr>
              <a:t>(2022).</a:t>
            </a:r>
            <a:r>
              <a:rPr sz="900" spc="-70" dirty="0">
                <a:latin typeface="Trebuchet MS"/>
                <a:cs typeface="Trebuchet MS"/>
              </a:rPr>
              <a:t> </a:t>
            </a:r>
            <a:r>
              <a:rPr sz="900" i="1" spc="-20" dirty="0">
                <a:latin typeface="Trebuchet MS"/>
                <a:cs typeface="Trebuchet MS"/>
              </a:rPr>
              <a:t>Συμβουλευτική</a:t>
            </a:r>
            <a:r>
              <a:rPr sz="900" i="1" spc="5" dirty="0">
                <a:latin typeface="Trebuchet MS"/>
                <a:cs typeface="Trebuchet MS"/>
              </a:rPr>
              <a:t> </a:t>
            </a:r>
            <a:r>
              <a:rPr sz="900" i="1" spc="-10" dirty="0">
                <a:latin typeface="Trebuchet MS"/>
                <a:cs typeface="Trebuchet MS"/>
              </a:rPr>
              <a:t>σταδιοδρομίας.</a:t>
            </a:r>
            <a:r>
              <a:rPr sz="900" i="1" dirty="0">
                <a:latin typeface="Trebuchet MS"/>
                <a:cs typeface="Trebuchet MS"/>
              </a:rPr>
              <a:t> </a:t>
            </a:r>
            <a:r>
              <a:rPr sz="900" i="1" spc="-10" dirty="0">
                <a:latin typeface="Trebuchet MS"/>
                <a:cs typeface="Trebuchet MS"/>
              </a:rPr>
              <a:t>Ζητήματα</a:t>
            </a:r>
            <a:r>
              <a:rPr sz="900" i="1" spc="10" dirty="0">
                <a:latin typeface="Trebuchet MS"/>
                <a:cs typeface="Trebuchet MS"/>
              </a:rPr>
              <a:t> </a:t>
            </a:r>
            <a:r>
              <a:rPr sz="900" i="1" spc="-20" dirty="0">
                <a:latin typeface="Trebuchet MS"/>
                <a:cs typeface="Trebuchet MS"/>
              </a:rPr>
              <a:t>μιας</a:t>
            </a:r>
            <a:r>
              <a:rPr sz="900" i="1" spc="-15" dirty="0">
                <a:latin typeface="Trebuchet MS"/>
                <a:cs typeface="Trebuchet MS"/>
              </a:rPr>
              <a:t> </a:t>
            </a:r>
            <a:r>
              <a:rPr sz="900" i="1" spc="-20" dirty="0">
                <a:latin typeface="Trebuchet MS"/>
                <a:cs typeface="Trebuchet MS"/>
              </a:rPr>
              <a:t>πολυδιάστατης</a:t>
            </a:r>
            <a:r>
              <a:rPr sz="900" i="1" spc="30" dirty="0">
                <a:latin typeface="Trebuchet MS"/>
                <a:cs typeface="Trebuchet MS"/>
              </a:rPr>
              <a:t> </a:t>
            </a:r>
            <a:r>
              <a:rPr sz="900" i="1" spc="-20" dirty="0">
                <a:latin typeface="Trebuchet MS"/>
                <a:cs typeface="Trebuchet MS"/>
              </a:rPr>
              <a:t>διαδικασίας</a:t>
            </a:r>
            <a:r>
              <a:rPr sz="900" spc="-20" dirty="0">
                <a:latin typeface="Trebuchet MS"/>
                <a:cs typeface="Trebuchet MS"/>
              </a:rPr>
              <a:t>.</a:t>
            </a:r>
            <a:r>
              <a:rPr sz="900" dirty="0">
                <a:latin typeface="Trebuchet MS"/>
                <a:cs typeface="Trebuchet MS"/>
              </a:rPr>
              <a:t> </a:t>
            </a:r>
            <a:r>
              <a:rPr sz="900" spc="-30" dirty="0">
                <a:latin typeface="Trebuchet MS"/>
                <a:cs typeface="Trebuchet MS"/>
              </a:rPr>
              <a:t>Αθήνα:</a:t>
            </a:r>
            <a:r>
              <a:rPr sz="900" spc="-15" dirty="0">
                <a:latin typeface="Trebuchet MS"/>
                <a:cs typeface="Trebuchet MS"/>
              </a:rPr>
              <a:t> </a:t>
            </a:r>
            <a:r>
              <a:rPr sz="900" spc="-10" dirty="0">
                <a:latin typeface="Trebuchet MS"/>
                <a:cs typeface="Trebuchet MS"/>
              </a:rPr>
              <a:t>Γρηγόρη.</a:t>
            </a:r>
            <a:endParaRPr sz="900">
              <a:latin typeface="Trebuchet MS"/>
              <a:cs typeface="Trebuchet MS"/>
            </a:endParaRPr>
          </a:p>
          <a:p>
            <a:pPr marL="431165" indent="-227965">
              <a:lnSpc>
                <a:spcPct val="100000"/>
              </a:lnSpc>
              <a:spcBef>
                <a:spcPts val="885"/>
              </a:spcBef>
              <a:buFont typeface="Arial MT"/>
              <a:buChar char="•"/>
              <a:tabLst>
                <a:tab pos="431165" algn="l"/>
              </a:tabLst>
            </a:pPr>
            <a:r>
              <a:rPr sz="900" spc="-25" dirty="0">
                <a:latin typeface="Trebuchet MS"/>
                <a:cs typeface="Trebuchet MS"/>
              </a:rPr>
              <a:t>Βασιλόπουλος,</a:t>
            </a:r>
            <a:r>
              <a:rPr sz="900" spc="10" dirty="0">
                <a:latin typeface="Trebuchet MS"/>
                <a:cs typeface="Trebuchet MS"/>
              </a:rPr>
              <a:t> </a:t>
            </a:r>
            <a:r>
              <a:rPr sz="900" spc="-60" dirty="0">
                <a:latin typeface="Trebuchet MS"/>
                <a:cs typeface="Trebuchet MS"/>
              </a:rPr>
              <a:t>Σ. Φ.</a:t>
            </a:r>
            <a:r>
              <a:rPr sz="900" spc="-45" dirty="0">
                <a:latin typeface="Trebuchet MS"/>
                <a:cs typeface="Trebuchet MS"/>
              </a:rPr>
              <a:t> </a:t>
            </a:r>
            <a:r>
              <a:rPr sz="900" spc="-30" dirty="0">
                <a:latin typeface="Trebuchet MS"/>
                <a:cs typeface="Trebuchet MS"/>
              </a:rPr>
              <a:t>(2021).</a:t>
            </a:r>
            <a:r>
              <a:rPr sz="900" spc="-80" dirty="0">
                <a:latin typeface="Trebuchet MS"/>
                <a:cs typeface="Trebuchet MS"/>
              </a:rPr>
              <a:t> </a:t>
            </a:r>
            <a:r>
              <a:rPr sz="900" i="1" dirty="0">
                <a:latin typeface="Trebuchet MS"/>
                <a:cs typeface="Trebuchet MS"/>
              </a:rPr>
              <a:t>10</a:t>
            </a:r>
            <a:r>
              <a:rPr sz="900" i="1" spc="-70" dirty="0">
                <a:latin typeface="Trebuchet MS"/>
                <a:cs typeface="Trebuchet MS"/>
              </a:rPr>
              <a:t> </a:t>
            </a:r>
            <a:r>
              <a:rPr sz="900" i="1" dirty="0">
                <a:latin typeface="Trebuchet MS"/>
                <a:cs typeface="Trebuchet MS"/>
              </a:rPr>
              <a:t>+</a:t>
            </a:r>
            <a:r>
              <a:rPr sz="900" i="1" spc="-65" dirty="0">
                <a:latin typeface="Trebuchet MS"/>
                <a:cs typeface="Trebuchet MS"/>
              </a:rPr>
              <a:t> </a:t>
            </a:r>
            <a:r>
              <a:rPr sz="900" i="1" dirty="0">
                <a:latin typeface="Trebuchet MS"/>
                <a:cs typeface="Trebuchet MS"/>
              </a:rPr>
              <a:t>1</a:t>
            </a:r>
            <a:r>
              <a:rPr sz="900" i="1" spc="-55" dirty="0">
                <a:latin typeface="Trebuchet MS"/>
                <a:cs typeface="Trebuchet MS"/>
              </a:rPr>
              <a:t> </a:t>
            </a:r>
            <a:r>
              <a:rPr sz="900" i="1" spc="-10" dirty="0">
                <a:latin typeface="Trebuchet MS"/>
                <a:cs typeface="Trebuchet MS"/>
              </a:rPr>
              <a:t>αποτελεσματικές</a:t>
            </a:r>
            <a:r>
              <a:rPr sz="900" i="1" spc="-15" dirty="0">
                <a:latin typeface="Trebuchet MS"/>
                <a:cs typeface="Trebuchet MS"/>
              </a:rPr>
              <a:t> </a:t>
            </a:r>
            <a:r>
              <a:rPr sz="900" i="1" spc="-25" dirty="0">
                <a:latin typeface="Trebuchet MS"/>
                <a:cs typeface="Trebuchet MS"/>
              </a:rPr>
              <a:t>τεχνικές</a:t>
            </a:r>
            <a:r>
              <a:rPr sz="900" i="1" spc="-40" dirty="0">
                <a:latin typeface="Trebuchet MS"/>
                <a:cs typeface="Trebuchet MS"/>
              </a:rPr>
              <a:t> </a:t>
            </a:r>
            <a:r>
              <a:rPr sz="900" i="1" spc="-30" dirty="0">
                <a:latin typeface="Trebuchet MS"/>
                <a:cs typeface="Trebuchet MS"/>
              </a:rPr>
              <a:t>για</a:t>
            </a:r>
            <a:r>
              <a:rPr sz="900" i="1" spc="-35" dirty="0">
                <a:latin typeface="Trebuchet MS"/>
                <a:cs typeface="Trebuchet MS"/>
              </a:rPr>
              <a:t> </a:t>
            </a:r>
            <a:r>
              <a:rPr sz="900" i="1" spc="-20" dirty="0">
                <a:latin typeface="Trebuchet MS"/>
                <a:cs typeface="Trebuchet MS"/>
              </a:rPr>
              <a:t>συμβούλους.</a:t>
            </a:r>
            <a:r>
              <a:rPr sz="900" i="1" spc="30" dirty="0">
                <a:latin typeface="Trebuchet MS"/>
                <a:cs typeface="Trebuchet MS"/>
              </a:rPr>
              <a:t> </a:t>
            </a:r>
            <a:r>
              <a:rPr sz="900" spc="-30" dirty="0">
                <a:latin typeface="Trebuchet MS"/>
                <a:cs typeface="Trebuchet MS"/>
              </a:rPr>
              <a:t>Αθήνα:</a:t>
            </a:r>
            <a:r>
              <a:rPr sz="900" spc="-20" dirty="0">
                <a:latin typeface="Trebuchet MS"/>
                <a:cs typeface="Trebuchet MS"/>
              </a:rPr>
              <a:t> Εκδόσεις</a:t>
            </a:r>
            <a:r>
              <a:rPr sz="900" spc="-30" dirty="0">
                <a:latin typeface="Trebuchet MS"/>
                <a:cs typeface="Trebuchet MS"/>
              </a:rPr>
              <a:t> </a:t>
            </a:r>
            <a:r>
              <a:rPr sz="900" spc="-10" dirty="0">
                <a:latin typeface="Trebuchet MS"/>
                <a:cs typeface="Trebuchet MS"/>
              </a:rPr>
              <a:t>Gutenberg.</a:t>
            </a:r>
            <a:endParaRPr sz="900">
              <a:latin typeface="Trebuchet MS"/>
              <a:cs typeface="Trebuchet MS"/>
            </a:endParaRPr>
          </a:p>
          <a:p>
            <a:pPr marL="431800" marR="852805" indent="-228600">
              <a:lnSpc>
                <a:spcPts val="969"/>
              </a:lnSpc>
              <a:spcBef>
                <a:spcPts val="1015"/>
              </a:spcBef>
              <a:buFont typeface="Arial MT"/>
              <a:buChar char="•"/>
              <a:tabLst>
                <a:tab pos="431800" algn="l"/>
              </a:tabLst>
            </a:pPr>
            <a:r>
              <a:rPr sz="900" spc="-20" dirty="0">
                <a:latin typeface="Trebuchet MS"/>
                <a:cs typeface="Trebuchet MS"/>
              </a:rPr>
              <a:t>Σιδηροπούλου-Δημακάκου</a:t>
            </a:r>
            <a:r>
              <a:rPr sz="900" spc="20" dirty="0">
                <a:latin typeface="Trebuchet MS"/>
                <a:cs typeface="Trebuchet MS"/>
              </a:rPr>
              <a:t> </a:t>
            </a:r>
            <a:r>
              <a:rPr sz="900" spc="-55" dirty="0">
                <a:latin typeface="Trebuchet MS"/>
                <a:cs typeface="Trebuchet MS"/>
              </a:rPr>
              <a:t>Δ.,</a:t>
            </a:r>
            <a:r>
              <a:rPr sz="900" spc="-35" dirty="0">
                <a:latin typeface="Trebuchet MS"/>
                <a:cs typeface="Trebuchet MS"/>
              </a:rPr>
              <a:t> </a:t>
            </a:r>
            <a:r>
              <a:rPr sz="900" spc="-10" dirty="0">
                <a:latin typeface="Trebuchet MS"/>
                <a:cs typeface="Trebuchet MS"/>
              </a:rPr>
              <a:t>Ασβεστάς</a:t>
            </a:r>
            <a:r>
              <a:rPr sz="900" spc="-5" dirty="0">
                <a:latin typeface="Trebuchet MS"/>
                <a:cs typeface="Trebuchet MS"/>
              </a:rPr>
              <a:t> </a:t>
            </a:r>
            <a:r>
              <a:rPr sz="900" spc="-55" dirty="0">
                <a:latin typeface="Trebuchet MS"/>
                <a:cs typeface="Trebuchet MS"/>
              </a:rPr>
              <a:t>Αν.,</a:t>
            </a:r>
            <a:r>
              <a:rPr sz="900" spc="-35" dirty="0">
                <a:latin typeface="Trebuchet MS"/>
                <a:cs typeface="Trebuchet MS"/>
              </a:rPr>
              <a:t> </a:t>
            </a:r>
            <a:r>
              <a:rPr sz="900" spc="-10" dirty="0">
                <a:latin typeface="Trebuchet MS"/>
                <a:cs typeface="Trebuchet MS"/>
              </a:rPr>
              <a:t>Κουμουνδούρου,</a:t>
            </a:r>
            <a:r>
              <a:rPr sz="900" spc="10" dirty="0">
                <a:latin typeface="Trebuchet MS"/>
                <a:cs typeface="Trebuchet MS"/>
              </a:rPr>
              <a:t> </a:t>
            </a:r>
            <a:r>
              <a:rPr sz="900" spc="-70" dirty="0">
                <a:latin typeface="Trebuchet MS"/>
                <a:cs typeface="Trebuchet MS"/>
              </a:rPr>
              <a:t>Γ.,</a:t>
            </a:r>
            <a:r>
              <a:rPr sz="900" spc="-35" dirty="0">
                <a:latin typeface="Trebuchet MS"/>
                <a:cs typeface="Trebuchet MS"/>
              </a:rPr>
              <a:t> </a:t>
            </a:r>
            <a:r>
              <a:rPr sz="900" spc="-10" dirty="0">
                <a:latin typeface="Trebuchet MS"/>
                <a:cs typeface="Trebuchet MS"/>
              </a:rPr>
              <a:t>Camp;</a:t>
            </a:r>
            <a:r>
              <a:rPr sz="900" spc="-55" dirty="0">
                <a:latin typeface="Trebuchet MS"/>
                <a:cs typeface="Trebuchet MS"/>
              </a:rPr>
              <a:t> </a:t>
            </a:r>
            <a:r>
              <a:rPr sz="900" spc="-20" dirty="0">
                <a:latin typeface="Trebuchet MS"/>
                <a:cs typeface="Trebuchet MS"/>
              </a:rPr>
              <a:t>Μυλωνά-</a:t>
            </a:r>
            <a:r>
              <a:rPr sz="900" spc="-30" dirty="0">
                <a:latin typeface="Trebuchet MS"/>
                <a:cs typeface="Trebuchet MS"/>
              </a:rPr>
              <a:t>Καραβά,</a:t>
            </a:r>
            <a:r>
              <a:rPr sz="900" spc="20" dirty="0">
                <a:latin typeface="Trebuchet MS"/>
                <a:cs typeface="Trebuchet MS"/>
              </a:rPr>
              <a:t> </a:t>
            </a:r>
            <a:r>
              <a:rPr sz="900" spc="-40" dirty="0">
                <a:latin typeface="Trebuchet MS"/>
                <a:cs typeface="Trebuchet MS"/>
              </a:rPr>
              <a:t>Α.</a:t>
            </a:r>
            <a:r>
              <a:rPr sz="900" spc="-50" dirty="0">
                <a:latin typeface="Trebuchet MS"/>
                <a:cs typeface="Trebuchet MS"/>
              </a:rPr>
              <a:t> </a:t>
            </a:r>
            <a:r>
              <a:rPr sz="900" spc="-30" dirty="0">
                <a:latin typeface="Trebuchet MS"/>
                <a:cs typeface="Trebuchet MS"/>
              </a:rPr>
              <a:t>(2016).</a:t>
            </a:r>
            <a:r>
              <a:rPr sz="900" spc="-65" dirty="0">
                <a:latin typeface="Trebuchet MS"/>
                <a:cs typeface="Trebuchet MS"/>
              </a:rPr>
              <a:t> </a:t>
            </a:r>
            <a:r>
              <a:rPr sz="900" i="1" spc="-35" dirty="0">
                <a:latin typeface="Trebuchet MS"/>
                <a:cs typeface="Trebuchet MS"/>
              </a:rPr>
              <a:t>Σύγχρονα</a:t>
            </a:r>
            <a:r>
              <a:rPr sz="900" i="1" spc="-15" dirty="0">
                <a:latin typeface="Trebuchet MS"/>
                <a:cs typeface="Trebuchet MS"/>
              </a:rPr>
              <a:t> </a:t>
            </a:r>
            <a:r>
              <a:rPr sz="900" i="1" spc="-10" dirty="0">
                <a:latin typeface="Trebuchet MS"/>
                <a:cs typeface="Trebuchet MS"/>
              </a:rPr>
              <a:t>θέματα </a:t>
            </a:r>
            <a:r>
              <a:rPr sz="900" i="1" spc="-25" dirty="0">
                <a:latin typeface="Trebuchet MS"/>
                <a:cs typeface="Trebuchet MS"/>
              </a:rPr>
              <a:t>Επαγγελματικής</a:t>
            </a:r>
            <a:r>
              <a:rPr sz="900" i="1" spc="15" dirty="0">
                <a:latin typeface="Trebuchet MS"/>
                <a:cs typeface="Trebuchet MS"/>
              </a:rPr>
              <a:t> </a:t>
            </a:r>
            <a:r>
              <a:rPr sz="900" i="1" spc="-25" dirty="0">
                <a:latin typeface="Trebuchet MS"/>
                <a:cs typeface="Trebuchet MS"/>
              </a:rPr>
              <a:t>Συμβουλευτικής.</a:t>
            </a:r>
            <a:r>
              <a:rPr sz="900" i="1" spc="50" dirty="0">
                <a:latin typeface="Trebuchet MS"/>
                <a:cs typeface="Trebuchet MS"/>
              </a:rPr>
              <a:t> </a:t>
            </a:r>
            <a:r>
              <a:rPr sz="900" spc="-30" dirty="0">
                <a:latin typeface="Trebuchet MS"/>
                <a:cs typeface="Trebuchet MS"/>
              </a:rPr>
              <a:t>Αθήνα:</a:t>
            </a:r>
            <a:r>
              <a:rPr sz="900" spc="-10" dirty="0">
                <a:latin typeface="Trebuchet MS"/>
                <a:cs typeface="Trebuchet MS"/>
              </a:rPr>
              <a:t> Γρηγόρη.</a:t>
            </a:r>
            <a:endParaRPr sz="900">
              <a:latin typeface="Trebuchet MS"/>
              <a:cs typeface="Trebuchet MS"/>
            </a:endParaRPr>
          </a:p>
          <a:p>
            <a:pPr marL="431165" indent="-227965">
              <a:lnSpc>
                <a:spcPct val="100000"/>
              </a:lnSpc>
              <a:spcBef>
                <a:spcPts val="885"/>
              </a:spcBef>
              <a:buFont typeface="Arial MT"/>
              <a:buChar char="•"/>
              <a:tabLst>
                <a:tab pos="431165" algn="l"/>
              </a:tabLst>
            </a:pPr>
            <a:r>
              <a:rPr sz="900" spc="-30" dirty="0">
                <a:latin typeface="Trebuchet MS"/>
                <a:cs typeface="Trebuchet MS"/>
              </a:rPr>
              <a:t>Brown,</a:t>
            </a:r>
            <a:r>
              <a:rPr sz="900" spc="-35" dirty="0">
                <a:latin typeface="Trebuchet MS"/>
                <a:cs typeface="Trebuchet MS"/>
              </a:rPr>
              <a:t> </a:t>
            </a:r>
            <a:r>
              <a:rPr sz="900" spc="70" dirty="0">
                <a:latin typeface="Trebuchet MS"/>
                <a:cs typeface="Trebuchet MS"/>
              </a:rPr>
              <a:t>S</a:t>
            </a:r>
            <a:r>
              <a:rPr sz="900" spc="-65" dirty="0">
                <a:latin typeface="Trebuchet MS"/>
                <a:cs typeface="Trebuchet MS"/>
              </a:rPr>
              <a:t> </a:t>
            </a:r>
            <a:r>
              <a:rPr sz="900" spc="-10" dirty="0">
                <a:latin typeface="Trebuchet MS"/>
                <a:cs typeface="Trebuchet MS"/>
              </a:rPr>
              <a:t>Camp;</a:t>
            </a:r>
            <a:r>
              <a:rPr sz="900" spc="-70" dirty="0">
                <a:latin typeface="Trebuchet MS"/>
                <a:cs typeface="Trebuchet MS"/>
              </a:rPr>
              <a:t> </a:t>
            </a:r>
            <a:r>
              <a:rPr sz="900" spc="-40" dirty="0">
                <a:latin typeface="Trebuchet MS"/>
                <a:cs typeface="Trebuchet MS"/>
              </a:rPr>
              <a:t>Lent,</a:t>
            </a:r>
            <a:r>
              <a:rPr sz="900" spc="-35" dirty="0">
                <a:latin typeface="Trebuchet MS"/>
                <a:cs typeface="Trebuchet MS"/>
              </a:rPr>
              <a:t> </a:t>
            </a:r>
            <a:r>
              <a:rPr sz="900" spc="-25" dirty="0">
                <a:latin typeface="Trebuchet MS"/>
                <a:cs typeface="Trebuchet MS"/>
              </a:rPr>
              <a:t>W.</a:t>
            </a:r>
            <a:r>
              <a:rPr sz="900" spc="-60" dirty="0">
                <a:latin typeface="Trebuchet MS"/>
                <a:cs typeface="Trebuchet MS"/>
              </a:rPr>
              <a:t> </a:t>
            </a:r>
            <a:r>
              <a:rPr sz="900" spc="-30" dirty="0">
                <a:latin typeface="Trebuchet MS"/>
                <a:cs typeface="Trebuchet MS"/>
              </a:rPr>
              <a:t>(2021).</a:t>
            </a:r>
            <a:r>
              <a:rPr sz="900" spc="-85" dirty="0">
                <a:latin typeface="Trebuchet MS"/>
                <a:cs typeface="Trebuchet MS"/>
              </a:rPr>
              <a:t> </a:t>
            </a:r>
            <a:r>
              <a:rPr sz="900" i="1" spc="-25" dirty="0">
                <a:latin typeface="Trebuchet MS"/>
                <a:cs typeface="Trebuchet MS"/>
              </a:rPr>
              <a:t>Career</a:t>
            </a:r>
            <a:r>
              <a:rPr sz="900" i="1" spc="-65" dirty="0">
                <a:latin typeface="Trebuchet MS"/>
                <a:cs typeface="Trebuchet MS"/>
              </a:rPr>
              <a:t> </a:t>
            </a:r>
            <a:r>
              <a:rPr sz="900" i="1" spc="-20" dirty="0">
                <a:latin typeface="Trebuchet MS"/>
                <a:cs typeface="Trebuchet MS"/>
              </a:rPr>
              <a:t>Development</a:t>
            </a:r>
            <a:r>
              <a:rPr sz="900" i="1" spc="-50" dirty="0">
                <a:latin typeface="Trebuchet MS"/>
                <a:cs typeface="Trebuchet MS"/>
              </a:rPr>
              <a:t> </a:t>
            </a:r>
            <a:r>
              <a:rPr sz="900" i="1" dirty="0">
                <a:latin typeface="Trebuchet MS"/>
                <a:cs typeface="Trebuchet MS"/>
              </a:rPr>
              <a:t>and</a:t>
            </a:r>
            <a:r>
              <a:rPr sz="900" i="1" spc="-65" dirty="0">
                <a:latin typeface="Trebuchet MS"/>
                <a:cs typeface="Trebuchet MS"/>
              </a:rPr>
              <a:t> </a:t>
            </a:r>
            <a:r>
              <a:rPr sz="900" i="1" spc="-10" dirty="0">
                <a:latin typeface="Trebuchet MS"/>
                <a:cs typeface="Trebuchet MS"/>
              </a:rPr>
              <a:t>Counseling:</a:t>
            </a:r>
            <a:r>
              <a:rPr sz="900" i="1" spc="5" dirty="0">
                <a:latin typeface="Trebuchet MS"/>
                <a:cs typeface="Trebuchet MS"/>
              </a:rPr>
              <a:t> </a:t>
            </a:r>
            <a:r>
              <a:rPr sz="900" i="1" spc="-40" dirty="0">
                <a:latin typeface="Trebuchet MS"/>
                <a:cs typeface="Trebuchet MS"/>
              </a:rPr>
              <a:t>Putting</a:t>
            </a:r>
            <a:r>
              <a:rPr sz="900" i="1" spc="-15" dirty="0">
                <a:latin typeface="Trebuchet MS"/>
                <a:cs typeface="Trebuchet MS"/>
              </a:rPr>
              <a:t> </a:t>
            </a:r>
            <a:r>
              <a:rPr sz="900" i="1" spc="-50" dirty="0">
                <a:latin typeface="Trebuchet MS"/>
                <a:cs typeface="Trebuchet MS"/>
              </a:rPr>
              <a:t>Theory</a:t>
            </a:r>
            <a:r>
              <a:rPr sz="900" i="1" spc="-40" dirty="0">
                <a:latin typeface="Trebuchet MS"/>
                <a:cs typeface="Trebuchet MS"/>
              </a:rPr>
              <a:t> </a:t>
            </a:r>
            <a:r>
              <a:rPr sz="900" i="1" dirty="0">
                <a:latin typeface="Trebuchet MS"/>
                <a:cs typeface="Trebuchet MS"/>
              </a:rPr>
              <a:t>and</a:t>
            </a:r>
            <a:r>
              <a:rPr sz="900" i="1" spc="-70" dirty="0">
                <a:latin typeface="Trebuchet MS"/>
                <a:cs typeface="Trebuchet MS"/>
              </a:rPr>
              <a:t> </a:t>
            </a:r>
            <a:r>
              <a:rPr sz="900" i="1" dirty="0">
                <a:latin typeface="Trebuchet MS"/>
                <a:cs typeface="Trebuchet MS"/>
              </a:rPr>
              <a:t>Research</a:t>
            </a:r>
            <a:r>
              <a:rPr sz="900" i="1" spc="-60" dirty="0">
                <a:latin typeface="Trebuchet MS"/>
                <a:cs typeface="Trebuchet MS"/>
              </a:rPr>
              <a:t> </a:t>
            </a:r>
            <a:r>
              <a:rPr sz="900" i="1" spc="-50" dirty="0">
                <a:latin typeface="Trebuchet MS"/>
                <a:cs typeface="Trebuchet MS"/>
              </a:rPr>
              <a:t>to</a:t>
            </a:r>
            <a:r>
              <a:rPr sz="900" i="1" spc="-45" dirty="0">
                <a:latin typeface="Trebuchet MS"/>
                <a:cs typeface="Trebuchet MS"/>
              </a:rPr>
              <a:t> </a:t>
            </a:r>
            <a:r>
              <a:rPr sz="900" i="1" spc="-30" dirty="0">
                <a:latin typeface="Trebuchet MS"/>
                <a:cs typeface="Trebuchet MS"/>
              </a:rPr>
              <a:t>Work</a:t>
            </a:r>
            <a:r>
              <a:rPr sz="900" spc="-30" dirty="0">
                <a:latin typeface="Trebuchet MS"/>
                <a:cs typeface="Trebuchet MS"/>
              </a:rPr>
              <a:t>,</a:t>
            </a:r>
            <a:r>
              <a:rPr sz="900" spc="-65" dirty="0">
                <a:latin typeface="Trebuchet MS"/>
                <a:cs typeface="Trebuchet MS"/>
              </a:rPr>
              <a:t> </a:t>
            </a:r>
            <a:r>
              <a:rPr sz="900" dirty="0">
                <a:latin typeface="Trebuchet MS"/>
                <a:cs typeface="Trebuchet MS"/>
              </a:rPr>
              <a:t>3</a:t>
            </a:r>
            <a:r>
              <a:rPr sz="900" baseline="27777" dirty="0">
                <a:latin typeface="Trebuchet MS"/>
                <a:cs typeface="Trebuchet MS"/>
              </a:rPr>
              <a:t>rd</a:t>
            </a:r>
            <a:r>
              <a:rPr sz="900" spc="30" baseline="27777" dirty="0">
                <a:latin typeface="Trebuchet MS"/>
                <a:cs typeface="Trebuchet MS"/>
              </a:rPr>
              <a:t> </a:t>
            </a:r>
            <a:r>
              <a:rPr sz="900" spc="-40" dirty="0">
                <a:latin typeface="Trebuchet MS"/>
                <a:cs typeface="Trebuchet MS"/>
              </a:rPr>
              <a:t>Edition.</a:t>
            </a:r>
            <a:r>
              <a:rPr sz="900" spc="-65" dirty="0">
                <a:latin typeface="Trebuchet MS"/>
                <a:cs typeface="Trebuchet MS"/>
              </a:rPr>
              <a:t> </a:t>
            </a:r>
            <a:r>
              <a:rPr sz="900" spc="-10" dirty="0">
                <a:latin typeface="Trebuchet MS"/>
                <a:cs typeface="Trebuchet MS"/>
              </a:rPr>
              <a:t>Wiley.</a:t>
            </a:r>
            <a:endParaRPr sz="900">
              <a:latin typeface="Trebuchet MS"/>
              <a:cs typeface="Trebuchet MS"/>
            </a:endParaRPr>
          </a:p>
          <a:p>
            <a:pPr marL="431165" indent="-227965">
              <a:lnSpc>
                <a:spcPts val="1025"/>
              </a:lnSpc>
              <a:spcBef>
                <a:spcPts val="890"/>
              </a:spcBef>
              <a:buFont typeface="Arial MT"/>
              <a:buChar char="•"/>
              <a:tabLst>
                <a:tab pos="431165" algn="l"/>
              </a:tabLst>
            </a:pPr>
            <a:r>
              <a:rPr sz="900" spc="-25" dirty="0">
                <a:latin typeface="Trebuchet MS"/>
                <a:cs typeface="Trebuchet MS"/>
              </a:rPr>
              <a:t>Asrowi,</a:t>
            </a:r>
            <a:r>
              <a:rPr sz="900" spc="-45" dirty="0">
                <a:latin typeface="Trebuchet MS"/>
                <a:cs typeface="Trebuchet MS"/>
              </a:rPr>
              <a:t> </a:t>
            </a:r>
            <a:r>
              <a:rPr sz="900" spc="-55" dirty="0">
                <a:latin typeface="Trebuchet MS"/>
                <a:cs typeface="Trebuchet MS"/>
              </a:rPr>
              <a:t>A.,</a:t>
            </a:r>
            <a:r>
              <a:rPr sz="900" spc="-40" dirty="0">
                <a:latin typeface="Trebuchet MS"/>
                <a:cs typeface="Trebuchet MS"/>
              </a:rPr>
              <a:t> </a:t>
            </a:r>
            <a:r>
              <a:rPr sz="900" spc="-35" dirty="0">
                <a:latin typeface="Trebuchet MS"/>
                <a:cs typeface="Trebuchet MS"/>
              </a:rPr>
              <a:t>Hanif,</a:t>
            </a:r>
            <a:r>
              <a:rPr sz="900" spc="-45" dirty="0">
                <a:latin typeface="Trebuchet MS"/>
                <a:cs typeface="Trebuchet MS"/>
              </a:rPr>
              <a:t> </a:t>
            </a:r>
            <a:r>
              <a:rPr sz="900" spc="-35" dirty="0">
                <a:latin typeface="Trebuchet MS"/>
                <a:cs typeface="Trebuchet MS"/>
              </a:rPr>
              <a:t>M.,</a:t>
            </a:r>
            <a:r>
              <a:rPr sz="900" spc="-30" dirty="0">
                <a:latin typeface="Trebuchet MS"/>
                <a:cs typeface="Trebuchet MS"/>
              </a:rPr>
              <a:t> </a:t>
            </a:r>
            <a:r>
              <a:rPr sz="900" spc="-10" dirty="0">
                <a:latin typeface="Trebuchet MS"/>
                <a:cs typeface="Trebuchet MS"/>
              </a:rPr>
              <a:t>Camp;</a:t>
            </a:r>
            <a:r>
              <a:rPr sz="900" spc="-65" dirty="0">
                <a:latin typeface="Trebuchet MS"/>
                <a:cs typeface="Trebuchet MS"/>
              </a:rPr>
              <a:t> </a:t>
            </a:r>
            <a:r>
              <a:rPr sz="900" spc="-30" dirty="0">
                <a:latin typeface="Trebuchet MS"/>
                <a:cs typeface="Trebuchet MS"/>
              </a:rPr>
              <a:t>Setiawan,</a:t>
            </a:r>
            <a:r>
              <a:rPr sz="900" spc="-55" dirty="0">
                <a:latin typeface="Trebuchet MS"/>
                <a:cs typeface="Trebuchet MS"/>
              </a:rPr>
              <a:t> </a:t>
            </a:r>
            <a:r>
              <a:rPr sz="900" spc="-30" dirty="0">
                <a:latin typeface="Trebuchet MS"/>
                <a:cs typeface="Trebuchet MS"/>
              </a:rPr>
              <a:t>B.</a:t>
            </a:r>
            <a:r>
              <a:rPr sz="900" spc="-45" dirty="0">
                <a:latin typeface="Trebuchet MS"/>
                <a:cs typeface="Trebuchet MS"/>
              </a:rPr>
              <a:t> </a:t>
            </a:r>
            <a:r>
              <a:rPr sz="900" spc="-30" dirty="0">
                <a:latin typeface="Trebuchet MS"/>
                <a:cs typeface="Trebuchet MS"/>
              </a:rPr>
              <a:t>(2021).</a:t>
            </a:r>
            <a:r>
              <a:rPr sz="900" spc="-80" dirty="0">
                <a:latin typeface="Trebuchet MS"/>
                <a:cs typeface="Trebuchet MS"/>
              </a:rPr>
              <a:t> </a:t>
            </a:r>
            <a:r>
              <a:rPr sz="900" spc="-10" dirty="0">
                <a:latin typeface="Trebuchet MS"/>
                <a:cs typeface="Trebuchet MS"/>
              </a:rPr>
              <a:t>Career</a:t>
            </a:r>
            <a:r>
              <a:rPr sz="900" spc="-65" dirty="0">
                <a:latin typeface="Trebuchet MS"/>
                <a:cs typeface="Trebuchet MS"/>
              </a:rPr>
              <a:t> </a:t>
            </a:r>
            <a:r>
              <a:rPr sz="900" spc="-20" dirty="0">
                <a:latin typeface="Trebuchet MS"/>
                <a:cs typeface="Trebuchet MS"/>
              </a:rPr>
              <a:t>Development:</a:t>
            </a:r>
            <a:r>
              <a:rPr sz="900" spc="-60" dirty="0">
                <a:latin typeface="Trebuchet MS"/>
                <a:cs typeface="Trebuchet MS"/>
              </a:rPr>
              <a:t> </a:t>
            </a:r>
            <a:r>
              <a:rPr sz="900" spc="-45" dirty="0">
                <a:latin typeface="Trebuchet MS"/>
                <a:cs typeface="Trebuchet MS"/>
              </a:rPr>
              <a:t>The</a:t>
            </a:r>
            <a:r>
              <a:rPr sz="900" spc="-55" dirty="0">
                <a:latin typeface="Trebuchet MS"/>
                <a:cs typeface="Trebuchet MS"/>
              </a:rPr>
              <a:t> </a:t>
            </a:r>
            <a:r>
              <a:rPr sz="900" spc="-10" dirty="0">
                <a:latin typeface="Trebuchet MS"/>
                <a:cs typeface="Trebuchet MS"/>
              </a:rPr>
              <a:t>Role</a:t>
            </a:r>
            <a:r>
              <a:rPr sz="900" spc="-50" dirty="0">
                <a:latin typeface="Trebuchet MS"/>
                <a:cs typeface="Trebuchet MS"/>
              </a:rPr>
              <a:t> </a:t>
            </a:r>
            <a:r>
              <a:rPr sz="900" spc="-40" dirty="0">
                <a:latin typeface="Trebuchet MS"/>
                <a:cs typeface="Trebuchet MS"/>
              </a:rPr>
              <a:t>of</a:t>
            </a:r>
            <a:r>
              <a:rPr sz="900" spc="-30" dirty="0">
                <a:latin typeface="Trebuchet MS"/>
                <a:cs typeface="Trebuchet MS"/>
              </a:rPr>
              <a:t> </a:t>
            </a:r>
            <a:r>
              <a:rPr sz="900" spc="-10" dirty="0">
                <a:latin typeface="Trebuchet MS"/>
                <a:cs typeface="Trebuchet MS"/>
              </a:rPr>
              <a:t>Career</a:t>
            </a:r>
            <a:r>
              <a:rPr sz="900" spc="-75" dirty="0">
                <a:latin typeface="Trebuchet MS"/>
                <a:cs typeface="Trebuchet MS"/>
              </a:rPr>
              <a:t> </a:t>
            </a:r>
            <a:r>
              <a:rPr sz="900" dirty="0">
                <a:latin typeface="Trebuchet MS"/>
                <a:cs typeface="Trebuchet MS"/>
              </a:rPr>
              <a:t>Counsellor</a:t>
            </a:r>
            <a:r>
              <a:rPr sz="900" spc="-35" dirty="0">
                <a:latin typeface="Trebuchet MS"/>
                <a:cs typeface="Trebuchet MS"/>
              </a:rPr>
              <a:t> </a:t>
            </a:r>
            <a:r>
              <a:rPr sz="900" spc="-20" dirty="0">
                <a:latin typeface="Trebuchet MS"/>
                <a:cs typeface="Trebuchet MS"/>
              </a:rPr>
              <a:t>towards</a:t>
            </a:r>
            <a:r>
              <a:rPr sz="900" spc="-60" dirty="0">
                <a:latin typeface="Trebuchet MS"/>
                <a:cs typeface="Trebuchet MS"/>
              </a:rPr>
              <a:t> </a:t>
            </a:r>
            <a:r>
              <a:rPr sz="900" spc="-45" dirty="0">
                <a:latin typeface="Trebuchet MS"/>
                <a:cs typeface="Trebuchet MS"/>
              </a:rPr>
              <a:t>Job</a:t>
            </a:r>
            <a:r>
              <a:rPr sz="900" spc="-25" dirty="0">
                <a:latin typeface="Trebuchet MS"/>
                <a:cs typeface="Trebuchet MS"/>
              </a:rPr>
              <a:t> </a:t>
            </a:r>
            <a:r>
              <a:rPr sz="900" spc="-10" dirty="0">
                <a:latin typeface="Trebuchet MS"/>
                <a:cs typeface="Trebuchet MS"/>
              </a:rPr>
              <a:t>Counselling.</a:t>
            </a:r>
            <a:endParaRPr sz="900">
              <a:latin typeface="Trebuchet MS"/>
              <a:cs typeface="Trebuchet MS"/>
            </a:endParaRPr>
          </a:p>
          <a:p>
            <a:pPr marL="431800">
              <a:lnSpc>
                <a:spcPts val="1025"/>
              </a:lnSpc>
            </a:pPr>
            <a:r>
              <a:rPr sz="900" i="1" spc="-40" dirty="0">
                <a:latin typeface="Trebuchet MS"/>
                <a:cs typeface="Trebuchet MS"/>
              </a:rPr>
              <a:t>International</a:t>
            </a:r>
            <a:r>
              <a:rPr sz="900" i="1" spc="-10" dirty="0">
                <a:latin typeface="Trebuchet MS"/>
                <a:cs typeface="Trebuchet MS"/>
              </a:rPr>
              <a:t> </a:t>
            </a:r>
            <a:r>
              <a:rPr sz="900" i="1" spc="-45" dirty="0">
                <a:latin typeface="Trebuchet MS"/>
                <a:cs typeface="Trebuchet MS"/>
              </a:rPr>
              <a:t>Journal</a:t>
            </a:r>
            <a:r>
              <a:rPr sz="900" i="1" spc="-5" dirty="0">
                <a:latin typeface="Trebuchet MS"/>
                <a:cs typeface="Trebuchet MS"/>
              </a:rPr>
              <a:t> </a:t>
            </a:r>
            <a:r>
              <a:rPr sz="900" i="1" spc="-60" dirty="0">
                <a:latin typeface="Trebuchet MS"/>
                <a:cs typeface="Trebuchet MS"/>
              </a:rPr>
              <a:t>of</a:t>
            </a:r>
            <a:r>
              <a:rPr sz="900" i="1" spc="-25" dirty="0">
                <a:latin typeface="Trebuchet MS"/>
                <a:cs typeface="Trebuchet MS"/>
              </a:rPr>
              <a:t> </a:t>
            </a:r>
            <a:r>
              <a:rPr sz="900" i="1" spc="-30" dirty="0">
                <a:latin typeface="Trebuchet MS"/>
                <a:cs typeface="Trebuchet MS"/>
              </a:rPr>
              <a:t>Instruction</a:t>
            </a:r>
            <a:r>
              <a:rPr sz="900" spc="-30" dirty="0">
                <a:latin typeface="Trebuchet MS"/>
                <a:cs typeface="Trebuchet MS"/>
              </a:rPr>
              <a:t>,</a:t>
            </a:r>
            <a:r>
              <a:rPr sz="900" spc="25" dirty="0">
                <a:latin typeface="Trebuchet MS"/>
                <a:cs typeface="Trebuchet MS"/>
              </a:rPr>
              <a:t> </a:t>
            </a:r>
            <a:r>
              <a:rPr sz="900" spc="-40" dirty="0">
                <a:latin typeface="Trebuchet MS"/>
                <a:cs typeface="Trebuchet MS"/>
              </a:rPr>
              <a:t>14(1),</a:t>
            </a:r>
            <a:r>
              <a:rPr sz="900" spc="-45" dirty="0">
                <a:latin typeface="Trebuchet MS"/>
                <a:cs typeface="Trebuchet MS"/>
              </a:rPr>
              <a:t> </a:t>
            </a:r>
            <a:r>
              <a:rPr sz="900" spc="-10" dirty="0">
                <a:latin typeface="Trebuchet MS"/>
                <a:cs typeface="Trebuchet MS"/>
              </a:rPr>
              <a:t>661-</a:t>
            </a:r>
            <a:r>
              <a:rPr sz="900" spc="-20" dirty="0">
                <a:latin typeface="Trebuchet MS"/>
                <a:cs typeface="Trebuchet MS"/>
              </a:rPr>
              <a:t>672.</a:t>
            </a:r>
            <a:r>
              <a:rPr sz="900" spc="-70" dirty="0">
                <a:latin typeface="Trebuchet MS"/>
                <a:cs typeface="Trebuchet MS"/>
              </a:rPr>
              <a:t> </a:t>
            </a:r>
            <a:r>
              <a:rPr sz="900" u="sng" spc="-20" dirty="0">
                <a:solidFill>
                  <a:srgbClr val="467885"/>
                </a:solidFill>
                <a:uFill>
                  <a:solidFill>
                    <a:srgbClr val="467885"/>
                  </a:solidFill>
                </a:uFill>
                <a:latin typeface="Trebuchet MS"/>
                <a:cs typeface="Trebuchet MS"/>
                <a:hlinkClick r:id="rId2"/>
              </a:rPr>
              <a:t>https://doi.org/10.29333/iji.2021.14140a</a:t>
            </a:r>
            <a:endParaRPr sz="900">
              <a:latin typeface="Trebuchet MS"/>
              <a:cs typeface="Trebuchet MS"/>
            </a:endParaRPr>
          </a:p>
          <a:p>
            <a:pPr marL="431165" indent="-227965">
              <a:lnSpc>
                <a:spcPts val="1030"/>
              </a:lnSpc>
              <a:spcBef>
                <a:spcPts val="890"/>
              </a:spcBef>
              <a:buFont typeface="Arial MT"/>
              <a:buChar char="•"/>
              <a:tabLst>
                <a:tab pos="431165" algn="l"/>
              </a:tabLst>
            </a:pPr>
            <a:r>
              <a:rPr sz="900" spc="-30" dirty="0">
                <a:latin typeface="Trebuchet MS"/>
                <a:cs typeface="Trebuchet MS"/>
              </a:rPr>
              <a:t>Smith, </a:t>
            </a:r>
            <a:r>
              <a:rPr sz="900" spc="-55" dirty="0">
                <a:latin typeface="Trebuchet MS"/>
                <a:cs typeface="Trebuchet MS"/>
              </a:rPr>
              <a:t>A.,</a:t>
            </a:r>
            <a:r>
              <a:rPr sz="900" spc="-30" dirty="0">
                <a:latin typeface="Trebuchet MS"/>
                <a:cs typeface="Trebuchet MS"/>
              </a:rPr>
              <a:t> </a:t>
            </a:r>
            <a:r>
              <a:rPr sz="900" spc="-10" dirty="0">
                <a:latin typeface="Trebuchet MS"/>
                <a:cs typeface="Trebuchet MS"/>
              </a:rPr>
              <a:t>Camp;</a:t>
            </a:r>
            <a:r>
              <a:rPr sz="900" spc="-50" dirty="0">
                <a:latin typeface="Trebuchet MS"/>
                <a:cs typeface="Trebuchet MS"/>
              </a:rPr>
              <a:t> </a:t>
            </a:r>
            <a:r>
              <a:rPr sz="900" spc="-10" dirty="0">
                <a:latin typeface="Trebuchet MS"/>
                <a:cs typeface="Trebuchet MS"/>
              </a:rPr>
              <a:t>Peterssen,</a:t>
            </a:r>
            <a:r>
              <a:rPr sz="900" spc="-15" dirty="0">
                <a:latin typeface="Trebuchet MS"/>
                <a:cs typeface="Trebuchet MS"/>
              </a:rPr>
              <a:t> </a:t>
            </a:r>
            <a:r>
              <a:rPr sz="900" spc="-40" dirty="0">
                <a:latin typeface="Trebuchet MS"/>
                <a:cs typeface="Trebuchet MS"/>
              </a:rPr>
              <a:t>K.</a:t>
            </a:r>
            <a:r>
              <a:rPr sz="900" spc="-45" dirty="0">
                <a:latin typeface="Trebuchet MS"/>
                <a:cs typeface="Trebuchet MS"/>
              </a:rPr>
              <a:t> </a:t>
            </a:r>
            <a:r>
              <a:rPr sz="900" spc="-30" dirty="0">
                <a:latin typeface="Trebuchet MS"/>
                <a:cs typeface="Trebuchet MS"/>
              </a:rPr>
              <a:t>(2024).</a:t>
            </a:r>
            <a:r>
              <a:rPr sz="900" i="1" spc="-30" dirty="0">
                <a:latin typeface="Trebuchet MS"/>
                <a:cs typeface="Trebuchet MS"/>
              </a:rPr>
              <a:t>An</a:t>
            </a:r>
            <a:r>
              <a:rPr sz="900" i="1" spc="-60" dirty="0">
                <a:latin typeface="Trebuchet MS"/>
                <a:cs typeface="Trebuchet MS"/>
              </a:rPr>
              <a:t> </a:t>
            </a:r>
            <a:r>
              <a:rPr sz="900" i="1" spc="-40" dirty="0">
                <a:latin typeface="Trebuchet MS"/>
                <a:cs typeface="Trebuchet MS"/>
              </a:rPr>
              <a:t>innovative</a:t>
            </a:r>
            <a:r>
              <a:rPr sz="900" i="1" spc="10" dirty="0">
                <a:latin typeface="Trebuchet MS"/>
                <a:cs typeface="Trebuchet MS"/>
              </a:rPr>
              <a:t> </a:t>
            </a:r>
            <a:r>
              <a:rPr sz="900" i="1" spc="-10" dirty="0">
                <a:latin typeface="Trebuchet MS"/>
                <a:cs typeface="Trebuchet MS"/>
              </a:rPr>
              <a:t>approach</a:t>
            </a:r>
            <a:r>
              <a:rPr sz="900" i="1" spc="-55" dirty="0">
                <a:latin typeface="Trebuchet MS"/>
                <a:cs typeface="Trebuchet MS"/>
              </a:rPr>
              <a:t> </a:t>
            </a:r>
            <a:r>
              <a:rPr sz="900" i="1" spc="-50" dirty="0">
                <a:latin typeface="Trebuchet MS"/>
                <a:cs typeface="Trebuchet MS"/>
              </a:rPr>
              <a:t>to</a:t>
            </a:r>
            <a:r>
              <a:rPr sz="900" i="1" spc="-45" dirty="0">
                <a:latin typeface="Trebuchet MS"/>
                <a:cs typeface="Trebuchet MS"/>
              </a:rPr>
              <a:t> </a:t>
            </a:r>
            <a:r>
              <a:rPr sz="900" i="1" spc="-25" dirty="0">
                <a:latin typeface="Trebuchet MS"/>
                <a:cs typeface="Trebuchet MS"/>
              </a:rPr>
              <a:t>Career</a:t>
            </a:r>
            <a:r>
              <a:rPr sz="900" i="1" spc="-50" dirty="0">
                <a:latin typeface="Trebuchet MS"/>
                <a:cs typeface="Trebuchet MS"/>
              </a:rPr>
              <a:t> </a:t>
            </a:r>
            <a:r>
              <a:rPr sz="900" i="1" spc="-20" dirty="0">
                <a:latin typeface="Trebuchet MS"/>
                <a:cs typeface="Trebuchet MS"/>
              </a:rPr>
              <a:t>Counselling.</a:t>
            </a:r>
            <a:r>
              <a:rPr sz="900" i="1" spc="15" dirty="0">
                <a:latin typeface="Trebuchet MS"/>
                <a:cs typeface="Trebuchet MS"/>
              </a:rPr>
              <a:t> </a:t>
            </a:r>
            <a:r>
              <a:rPr sz="900" i="1" spc="-50" dirty="0">
                <a:latin typeface="Trebuchet MS"/>
                <a:cs typeface="Trebuchet MS"/>
              </a:rPr>
              <a:t>Theory</a:t>
            </a:r>
            <a:r>
              <a:rPr sz="900" i="1" spc="-20" dirty="0">
                <a:latin typeface="Trebuchet MS"/>
                <a:cs typeface="Trebuchet MS"/>
              </a:rPr>
              <a:t> </a:t>
            </a:r>
            <a:r>
              <a:rPr sz="900" i="1" spc="-10" dirty="0">
                <a:latin typeface="Trebuchet MS"/>
                <a:cs typeface="Trebuchet MS"/>
              </a:rPr>
              <a:t>and</a:t>
            </a:r>
            <a:r>
              <a:rPr sz="900" i="1" spc="-40" dirty="0">
                <a:latin typeface="Trebuchet MS"/>
                <a:cs typeface="Trebuchet MS"/>
              </a:rPr>
              <a:t> </a:t>
            </a:r>
            <a:r>
              <a:rPr sz="900" i="1" spc="-25" dirty="0">
                <a:latin typeface="Trebuchet MS"/>
                <a:cs typeface="Trebuchet MS"/>
              </a:rPr>
              <a:t>Practical</a:t>
            </a:r>
            <a:r>
              <a:rPr sz="900" i="1" spc="-15" dirty="0">
                <a:latin typeface="Trebuchet MS"/>
                <a:cs typeface="Trebuchet MS"/>
              </a:rPr>
              <a:t> </a:t>
            </a:r>
            <a:r>
              <a:rPr sz="900" i="1" spc="-35" dirty="0">
                <a:latin typeface="Trebuchet MS"/>
                <a:cs typeface="Trebuchet MS"/>
              </a:rPr>
              <a:t>Application.</a:t>
            </a:r>
            <a:r>
              <a:rPr sz="900" i="1" spc="-30" dirty="0">
                <a:latin typeface="Trebuchet MS"/>
                <a:cs typeface="Trebuchet MS"/>
              </a:rPr>
              <a:t> </a:t>
            </a:r>
            <a:r>
              <a:rPr sz="900" spc="-20" dirty="0">
                <a:latin typeface="Trebuchet MS"/>
                <a:cs typeface="Trebuchet MS"/>
              </a:rPr>
              <a:t>USA:</a:t>
            </a:r>
            <a:endParaRPr sz="900">
              <a:latin typeface="Trebuchet MS"/>
              <a:cs typeface="Trebuchet MS"/>
            </a:endParaRPr>
          </a:p>
          <a:p>
            <a:pPr marL="431800">
              <a:lnSpc>
                <a:spcPts val="1030"/>
              </a:lnSpc>
            </a:pPr>
            <a:r>
              <a:rPr sz="900" spc="-25" dirty="0">
                <a:latin typeface="Trebuchet MS"/>
                <a:cs typeface="Trebuchet MS"/>
              </a:rPr>
              <a:t>Springer</a:t>
            </a:r>
            <a:r>
              <a:rPr sz="900" spc="-30" dirty="0">
                <a:latin typeface="Trebuchet MS"/>
                <a:cs typeface="Trebuchet MS"/>
              </a:rPr>
              <a:t> </a:t>
            </a:r>
            <a:r>
              <a:rPr sz="900" spc="-10" dirty="0">
                <a:latin typeface="Trebuchet MS"/>
                <a:cs typeface="Trebuchet MS"/>
              </a:rPr>
              <a:t>Publishing.</a:t>
            </a:r>
            <a:endParaRPr sz="900">
              <a:latin typeface="Trebuchet MS"/>
              <a:cs typeface="Trebuchet MS"/>
            </a:endParaRPr>
          </a:p>
          <a:p>
            <a:pPr marL="431800" marR="558165" indent="-228600">
              <a:lnSpc>
                <a:spcPts val="969"/>
              </a:lnSpc>
              <a:spcBef>
                <a:spcPts val="1019"/>
              </a:spcBef>
              <a:buFont typeface="Arial MT"/>
              <a:buChar char="•"/>
              <a:tabLst>
                <a:tab pos="431800" algn="l"/>
              </a:tabLst>
            </a:pPr>
            <a:r>
              <a:rPr sz="900" spc="-30" dirty="0">
                <a:latin typeface="Trebuchet MS"/>
                <a:cs typeface="Trebuchet MS"/>
              </a:rPr>
              <a:t>Steven,</a:t>
            </a:r>
            <a:r>
              <a:rPr sz="900" spc="-50" dirty="0">
                <a:latin typeface="Trebuchet MS"/>
                <a:cs typeface="Trebuchet MS"/>
              </a:rPr>
              <a:t> </a:t>
            </a:r>
            <a:r>
              <a:rPr sz="900" spc="-35" dirty="0">
                <a:latin typeface="Trebuchet MS"/>
                <a:cs typeface="Trebuchet MS"/>
              </a:rPr>
              <a:t>B.D., </a:t>
            </a:r>
            <a:r>
              <a:rPr sz="900" spc="-10" dirty="0">
                <a:latin typeface="Trebuchet MS"/>
                <a:cs typeface="Trebuchet MS"/>
              </a:rPr>
              <a:t>Camp;</a:t>
            </a:r>
            <a:r>
              <a:rPr sz="900" spc="-55" dirty="0">
                <a:latin typeface="Trebuchet MS"/>
                <a:cs typeface="Trebuchet MS"/>
              </a:rPr>
              <a:t> </a:t>
            </a:r>
            <a:r>
              <a:rPr sz="900" spc="-35" dirty="0">
                <a:latin typeface="Trebuchet MS"/>
                <a:cs typeface="Trebuchet MS"/>
              </a:rPr>
              <a:t>Lent,</a:t>
            </a:r>
            <a:r>
              <a:rPr sz="900" spc="-50" dirty="0">
                <a:latin typeface="Trebuchet MS"/>
                <a:cs typeface="Trebuchet MS"/>
              </a:rPr>
              <a:t> </a:t>
            </a:r>
            <a:r>
              <a:rPr sz="900" spc="-25" dirty="0">
                <a:latin typeface="Trebuchet MS"/>
                <a:cs typeface="Trebuchet MS"/>
              </a:rPr>
              <a:t>W.</a:t>
            </a:r>
            <a:r>
              <a:rPr sz="900" spc="-55" dirty="0">
                <a:latin typeface="Trebuchet MS"/>
                <a:cs typeface="Trebuchet MS"/>
              </a:rPr>
              <a:t> </a:t>
            </a:r>
            <a:r>
              <a:rPr sz="900" spc="-30" dirty="0">
                <a:latin typeface="Trebuchet MS"/>
                <a:cs typeface="Trebuchet MS"/>
              </a:rPr>
              <a:t>(2021).</a:t>
            </a:r>
            <a:r>
              <a:rPr sz="900" spc="-70" dirty="0">
                <a:latin typeface="Trebuchet MS"/>
                <a:cs typeface="Trebuchet MS"/>
              </a:rPr>
              <a:t> </a:t>
            </a:r>
            <a:r>
              <a:rPr sz="900" i="1" spc="-25" dirty="0">
                <a:latin typeface="Trebuchet MS"/>
                <a:cs typeface="Trebuchet MS"/>
              </a:rPr>
              <a:t>Career</a:t>
            </a:r>
            <a:r>
              <a:rPr sz="900" i="1" spc="-80" dirty="0">
                <a:latin typeface="Trebuchet MS"/>
                <a:cs typeface="Trebuchet MS"/>
              </a:rPr>
              <a:t> </a:t>
            </a:r>
            <a:r>
              <a:rPr sz="900" i="1" spc="-20" dirty="0">
                <a:latin typeface="Trebuchet MS"/>
                <a:cs typeface="Trebuchet MS"/>
              </a:rPr>
              <a:t>Development</a:t>
            </a:r>
            <a:r>
              <a:rPr sz="900" i="1" spc="-55" dirty="0">
                <a:latin typeface="Trebuchet MS"/>
                <a:cs typeface="Trebuchet MS"/>
              </a:rPr>
              <a:t> </a:t>
            </a:r>
            <a:r>
              <a:rPr sz="900" i="1" dirty="0">
                <a:latin typeface="Trebuchet MS"/>
                <a:cs typeface="Trebuchet MS"/>
              </a:rPr>
              <a:t>and</a:t>
            </a:r>
            <a:r>
              <a:rPr sz="900" i="1" spc="-45" dirty="0">
                <a:latin typeface="Trebuchet MS"/>
                <a:cs typeface="Trebuchet MS"/>
              </a:rPr>
              <a:t> </a:t>
            </a:r>
            <a:r>
              <a:rPr sz="900" i="1" spc="-10" dirty="0">
                <a:latin typeface="Trebuchet MS"/>
                <a:cs typeface="Trebuchet MS"/>
              </a:rPr>
              <a:t>Counseling:</a:t>
            </a:r>
            <a:r>
              <a:rPr sz="900" i="1" spc="-5" dirty="0">
                <a:latin typeface="Trebuchet MS"/>
                <a:cs typeface="Trebuchet MS"/>
              </a:rPr>
              <a:t> </a:t>
            </a:r>
            <a:r>
              <a:rPr sz="900" i="1" spc="-40" dirty="0">
                <a:latin typeface="Trebuchet MS"/>
                <a:cs typeface="Trebuchet MS"/>
              </a:rPr>
              <a:t>Putting</a:t>
            </a:r>
            <a:r>
              <a:rPr sz="900" i="1" spc="-20" dirty="0">
                <a:latin typeface="Trebuchet MS"/>
                <a:cs typeface="Trebuchet MS"/>
              </a:rPr>
              <a:t> </a:t>
            </a:r>
            <a:r>
              <a:rPr sz="900" i="1" spc="-50" dirty="0">
                <a:latin typeface="Trebuchet MS"/>
                <a:cs typeface="Trebuchet MS"/>
              </a:rPr>
              <a:t>Theory</a:t>
            </a:r>
            <a:r>
              <a:rPr sz="900" i="1" spc="-40" dirty="0">
                <a:latin typeface="Trebuchet MS"/>
                <a:cs typeface="Trebuchet MS"/>
              </a:rPr>
              <a:t> </a:t>
            </a:r>
            <a:r>
              <a:rPr sz="900" i="1" dirty="0">
                <a:latin typeface="Trebuchet MS"/>
                <a:cs typeface="Trebuchet MS"/>
              </a:rPr>
              <a:t>and</a:t>
            </a:r>
            <a:r>
              <a:rPr sz="900" i="1" spc="-55" dirty="0">
                <a:latin typeface="Trebuchet MS"/>
                <a:cs typeface="Trebuchet MS"/>
              </a:rPr>
              <a:t> </a:t>
            </a:r>
            <a:r>
              <a:rPr sz="900" i="1" dirty="0">
                <a:latin typeface="Trebuchet MS"/>
                <a:cs typeface="Trebuchet MS"/>
              </a:rPr>
              <a:t>Research</a:t>
            </a:r>
            <a:r>
              <a:rPr sz="900" i="1" spc="-60" dirty="0">
                <a:latin typeface="Trebuchet MS"/>
                <a:cs typeface="Trebuchet MS"/>
              </a:rPr>
              <a:t> </a:t>
            </a:r>
            <a:r>
              <a:rPr sz="900" i="1" spc="-50" dirty="0">
                <a:latin typeface="Trebuchet MS"/>
                <a:cs typeface="Trebuchet MS"/>
              </a:rPr>
              <a:t>to</a:t>
            </a:r>
            <a:r>
              <a:rPr sz="900" i="1" spc="-55" dirty="0">
                <a:latin typeface="Trebuchet MS"/>
                <a:cs typeface="Trebuchet MS"/>
              </a:rPr>
              <a:t> </a:t>
            </a:r>
            <a:r>
              <a:rPr sz="900" i="1" spc="-20" dirty="0">
                <a:latin typeface="Trebuchet MS"/>
                <a:cs typeface="Trebuchet MS"/>
              </a:rPr>
              <a:t>Work</a:t>
            </a:r>
            <a:r>
              <a:rPr sz="900" i="1" spc="-55" dirty="0">
                <a:latin typeface="Trebuchet MS"/>
                <a:cs typeface="Trebuchet MS"/>
              </a:rPr>
              <a:t> </a:t>
            </a:r>
            <a:r>
              <a:rPr sz="900" spc="-25" dirty="0">
                <a:latin typeface="Trebuchet MS"/>
                <a:cs typeface="Trebuchet MS"/>
              </a:rPr>
              <a:t>(3</a:t>
            </a:r>
            <a:r>
              <a:rPr sz="900" spc="-37" baseline="27777" dirty="0">
                <a:latin typeface="Trebuchet MS"/>
                <a:cs typeface="Trebuchet MS"/>
              </a:rPr>
              <a:t>rd</a:t>
            </a:r>
            <a:r>
              <a:rPr sz="900" spc="30" baseline="27777" dirty="0">
                <a:latin typeface="Trebuchet MS"/>
                <a:cs typeface="Trebuchet MS"/>
              </a:rPr>
              <a:t> </a:t>
            </a:r>
            <a:r>
              <a:rPr sz="900" spc="-10" dirty="0">
                <a:latin typeface="Trebuchet MS"/>
                <a:cs typeface="Trebuchet MS"/>
              </a:rPr>
              <a:t>Edition). WILEY.</a:t>
            </a:r>
            <a:endParaRPr sz="900">
              <a:latin typeface="Trebuchet MS"/>
              <a:cs typeface="Trebuchet MS"/>
            </a:endParaRPr>
          </a:p>
          <a:p>
            <a:pPr marL="431165" indent="-227965">
              <a:lnSpc>
                <a:spcPct val="100000"/>
              </a:lnSpc>
              <a:spcBef>
                <a:spcPts val="880"/>
              </a:spcBef>
              <a:buFont typeface="Arial MT"/>
              <a:buChar char="•"/>
              <a:tabLst>
                <a:tab pos="431165" algn="l"/>
              </a:tabLst>
            </a:pPr>
            <a:r>
              <a:rPr sz="900" spc="-20" dirty="0">
                <a:latin typeface="Trebuchet MS"/>
                <a:cs typeface="Trebuchet MS"/>
              </a:rPr>
              <a:t>Μαλικιώση-Λοϊζου,</a:t>
            </a:r>
            <a:r>
              <a:rPr sz="900" spc="25" dirty="0">
                <a:latin typeface="Trebuchet MS"/>
                <a:cs typeface="Trebuchet MS"/>
              </a:rPr>
              <a:t> </a:t>
            </a:r>
            <a:r>
              <a:rPr sz="900" spc="-10" dirty="0">
                <a:latin typeface="Trebuchet MS"/>
                <a:cs typeface="Trebuchet MS"/>
              </a:rPr>
              <a:t>Μ.</a:t>
            </a:r>
            <a:r>
              <a:rPr sz="900" spc="-30" dirty="0">
                <a:latin typeface="Trebuchet MS"/>
                <a:cs typeface="Trebuchet MS"/>
              </a:rPr>
              <a:t> ()2017.</a:t>
            </a:r>
            <a:r>
              <a:rPr sz="900" spc="-75" dirty="0">
                <a:latin typeface="Trebuchet MS"/>
                <a:cs typeface="Trebuchet MS"/>
              </a:rPr>
              <a:t> </a:t>
            </a:r>
            <a:r>
              <a:rPr sz="900" i="1" spc="-20" dirty="0">
                <a:latin typeface="Trebuchet MS"/>
                <a:cs typeface="Trebuchet MS"/>
              </a:rPr>
              <a:t>Συμβουλευτική</a:t>
            </a:r>
            <a:r>
              <a:rPr sz="900" i="1" spc="35" dirty="0">
                <a:latin typeface="Trebuchet MS"/>
                <a:cs typeface="Trebuchet MS"/>
              </a:rPr>
              <a:t> </a:t>
            </a:r>
            <a:r>
              <a:rPr sz="900" i="1" spc="-30" dirty="0">
                <a:latin typeface="Trebuchet MS"/>
                <a:cs typeface="Trebuchet MS"/>
              </a:rPr>
              <a:t>Ψυχολογία.</a:t>
            </a:r>
            <a:r>
              <a:rPr sz="900" i="1" spc="30" dirty="0">
                <a:latin typeface="Trebuchet MS"/>
                <a:cs typeface="Trebuchet MS"/>
              </a:rPr>
              <a:t> </a:t>
            </a:r>
            <a:r>
              <a:rPr sz="900" spc="-30" dirty="0">
                <a:latin typeface="Trebuchet MS"/>
                <a:cs typeface="Trebuchet MS"/>
              </a:rPr>
              <a:t>Αθήνα:</a:t>
            </a:r>
            <a:r>
              <a:rPr sz="900" spc="-5" dirty="0">
                <a:latin typeface="Trebuchet MS"/>
                <a:cs typeface="Trebuchet MS"/>
              </a:rPr>
              <a:t> </a:t>
            </a:r>
            <a:r>
              <a:rPr sz="900" spc="-10" dirty="0">
                <a:latin typeface="Trebuchet MS"/>
                <a:cs typeface="Trebuchet MS"/>
              </a:rPr>
              <a:t>Πεδίο.</a:t>
            </a:r>
            <a:endParaRPr sz="9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4365" y="563880"/>
            <a:ext cx="681355" cy="5979160"/>
            <a:chOff x="534365" y="563880"/>
            <a:chExt cx="681355" cy="5979160"/>
          </a:xfrm>
        </p:grpSpPr>
        <p:sp>
          <p:nvSpPr>
            <p:cNvPr id="3" name="object 3"/>
            <p:cNvSpPr/>
            <p:nvPr/>
          </p:nvSpPr>
          <p:spPr>
            <a:xfrm>
              <a:off x="534365" y="831596"/>
              <a:ext cx="680720" cy="5711190"/>
            </a:xfrm>
            <a:custGeom>
              <a:avLst/>
              <a:gdLst/>
              <a:ahLst/>
              <a:cxnLst/>
              <a:rect l="l" t="t" r="r" b="b"/>
              <a:pathLst>
                <a:path w="680719" h="5711190">
                  <a:moveTo>
                    <a:pt x="680478" y="0"/>
                  </a:moveTo>
                  <a:lnTo>
                    <a:pt x="0" y="466725"/>
                  </a:lnTo>
                  <a:lnTo>
                    <a:pt x="0" y="5710936"/>
                  </a:lnTo>
                  <a:lnTo>
                    <a:pt x="680478" y="5244160"/>
                  </a:lnTo>
                  <a:lnTo>
                    <a:pt x="680478" y="0"/>
                  </a:lnTo>
                  <a:close/>
                </a:path>
              </a:pathLst>
            </a:custGeom>
            <a:solidFill>
              <a:srgbClr val="2E5496"/>
            </a:solidFill>
          </p:spPr>
          <p:txBody>
            <a:bodyPr wrap="square" lIns="0" tIns="0" rIns="0" bIns="0" rtlCol="0"/>
            <a:lstStyle/>
            <a:p>
              <a:endParaRPr/>
            </a:p>
          </p:txBody>
        </p:sp>
        <p:sp>
          <p:nvSpPr>
            <p:cNvPr id="4" name="object 4"/>
            <p:cNvSpPr/>
            <p:nvPr/>
          </p:nvSpPr>
          <p:spPr>
            <a:xfrm>
              <a:off x="810437" y="563880"/>
              <a:ext cx="405130" cy="5521960"/>
            </a:xfrm>
            <a:custGeom>
              <a:avLst/>
              <a:gdLst/>
              <a:ahLst/>
              <a:cxnLst/>
              <a:rect l="l" t="t" r="r" b="b"/>
              <a:pathLst>
                <a:path w="405130" h="5521960">
                  <a:moveTo>
                    <a:pt x="0" y="0"/>
                  </a:moveTo>
                  <a:lnTo>
                    <a:pt x="0" y="5259197"/>
                  </a:lnTo>
                  <a:lnTo>
                    <a:pt x="405041" y="5521452"/>
                  </a:lnTo>
                  <a:lnTo>
                    <a:pt x="405041" y="259969"/>
                  </a:lnTo>
                  <a:lnTo>
                    <a:pt x="0" y="0"/>
                  </a:lnTo>
                  <a:close/>
                </a:path>
              </a:pathLst>
            </a:custGeom>
            <a:solidFill>
              <a:srgbClr val="1F3863"/>
            </a:solidFill>
          </p:spPr>
          <p:txBody>
            <a:bodyPr wrap="square" lIns="0" tIns="0" rIns="0" bIns="0" rtlCol="0"/>
            <a:lstStyle/>
            <a:p>
              <a:endParaRPr/>
            </a:p>
          </p:txBody>
        </p:sp>
      </p:grpSp>
      <p:graphicFrame>
        <p:nvGraphicFramePr>
          <p:cNvPr id="9" name="object 5">
            <a:extLst>
              <a:ext uri="{FF2B5EF4-FFF2-40B4-BE49-F238E27FC236}">
                <a16:creationId xmlns:a16="http://schemas.microsoft.com/office/drawing/2014/main" id="{D5A78D98-C204-5736-0070-34F90A2C5FD7}"/>
              </a:ext>
            </a:extLst>
          </p:cNvPr>
          <p:cNvGraphicFramePr/>
          <p:nvPr>
            <p:extLst>
              <p:ext uri="{D42A27DB-BD31-4B8C-83A1-F6EECF244321}">
                <p14:modId xmlns:p14="http://schemas.microsoft.com/office/powerpoint/2010/main" val="289544751"/>
              </p:ext>
            </p:extLst>
          </p:nvPr>
        </p:nvGraphicFramePr>
        <p:xfrm>
          <a:off x="1981200" y="-1295400"/>
          <a:ext cx="3839210" cy="525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table with many different languages&#10;&#10;AI-generated content may be incorrect.">
            <a:extLst>
              <a:ext uri="{FF2B5EF4-FFF2-40B4-BE49-F238E27FC236}">
                <a16:creationId xmlns:a16="http://schemas.microsoft.com/office/drawing/2014/main" id="{CEEACCA2-ED12-8A09-1AD8-DEBF4E7703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152400"/>
            <a:ext cx="5258860" cy="4329493"/>
          </a:xfrm>
          <a:prstGeom prst="rect">
            <a:avLst/>
          </a:prstGeom>
        </p:spPr>
      </p:pic>
      <p:pic>
        <p:nvPicPr>
          <p:cNvPr id="13" name="Picture 12" descr="A screenshot of a computer screen&#10;&#10;AI-generated content may be incorrect.">
            <a:extLst>
              <a:ext uri="{FF2B5EF4-FFF2-40B4-BE49-F238E27FC236}">
                <a16:creationId xmlns:a16="http://schemas.microsoft.com/office/drawing/2014/main" id="{59295C76-B7B8-DAFC-C389-1218F9DCF6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324" y="2743200"/>
            <a:ext cx="5472603" cy="40515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310764"/>
            <a:ext cx="3199130" cy="1183640"/>
          </a:xfrm>
          <a:prstGeom prst="rect">
            <a:avLst/>
          </a:prstGeom>
        </p:spPr>
        <p:txBody>
          <a:bodyPr vert="horz" wrap="square" lIns="0" tIns="81280" rIns="0" bIns="0" rtlCol="0">
            <a:spAutoFit/>
          </a:bodyPr>
          <a:lstStyle/>
          <a:p>
            <a:pPr marL="12700" marR="5080">
              <a:lnSpc>
                <a:spcPts val="4320"/>
              </a:lnSpc>
              <a:spcBef>
                <a:spcPts val="640"/>
              </a:spcBef>
            </a:pPr>
            <a:r>
              <a:rPr sz="4000" spc="-10" dirty="0">
                <a:latin typeface="Calibri Light"/>
                <a:cs typeface="Calibri Light"/>
              </a:rPr>
              <a:t>Εργασιακή συμβουλευτική</a:t>
            </a:r>
            <a:endParaRPr sz="4000">
              <a:latin typeface="Calibri Light"/>
              <a:cs typeface="Calibri Light"/>
            </a:endParaRPr>
          </a:p>
        </p:txBody>
      </p:sp>
      <p:sp>
        <p:nvSpPr>
          <p:cNvPr id="3" name="object 3"/>
          <p:cNvSpPr/>
          <p:nvPr/>
        </p:nvSpPr>
        <p:spPr>
          <a:xfrm>
            <a:off x="82575" y="5945949"/>
            <a:ext cx="152400" cy="524510"/>
          </a:xfrm>
          <a:custGeom>
            <a:avLst/>
            <a:gdLst/>
            <a:ahLst/>
            <a:cxnLst/>
            <a:rect l="l" t="t" r="r" b="b"/>
            <a:pathLst>
              <a:path w="152400" h="524510">
                <a:moveTo>
                  <a:pt x="152387" y="0"/>
                </a:moveTo>
                <a:lnTo>
                  <a:pt x="0" y="0"/>
                </a:lnTo>
                <a:lnTo>
                  <a:pt x="0" y="524256"/>
                </a:lnTo>
                <a:lnTo>
                  <a:pt x="152387" y="524256"/>
                </a:lnTo>
                <a:lnTo>
                  <a:pt x="152387" y="0"/>
                </a:lnTo>
                <a:close/>
              </a:path>
            </a:pathLst>
          </a:custGeom>
          <a:solidFill>
            <a:srgbClr val="FFC000"/>
          </a:solidFill>
        </p:spPr>
        <p:txBody>
          <a:bodyPr wrap="square" lIns="0" tIns="0" rIns="0" bIns="0" rtlCol="0"/>
          <a:lstStyle/>
          <a:p>
            <a:endParaRPr/>
          </a:p>
        </p:txBody>
      </p:sp>
      <p:grpSp>
        <p:nvGrpSpPr>
          <p:cNvPr id="4" name="object 4"/>
          <p:cNvGrpSpPr/>
          <p:nvPr/>
        </p:nvGrpSpPr>
        <p:grpSpPr>
          <a:xfrm>
            <a:off x="328612" y="195834"/>
            <a:ext cx="11863705" cy="6334760"/>
            <a:chOff x="328612" y="195834"/>
            <a:chExt cx="11863705" cy="6334760"/>
          </a:xfrm>
        </p:grpSpPr>
        <p:sp>
          <p:nvSpPr>
            <p:cNvPr id="5" name="object 5"/>
            <p:cNvSpPr/>
            <p:nvPr/>
          </p:nvSpPr>
          <p:spPr>
            <a:xfrm>
              <a:off x="328612" y="5947473"/>
              <a:ext cx="11863705" cy="524510"/>
            </a:xfrm>
            <a:custGeom>
              <a:avLst/>
              <a:gdLst/>
              <a:ahLst/>
              <a:cxnLst/>
              <a:rect l="l" t="t" r="r" b="b"/>
              <a:pathLst>
                <a:path w="11863705" h="524510">
                  <a:moveTo>
                    <a:pt x="11863451" y="0"/>
                  </a:moveTo>
                  <a:lnTo>
                    <a:pt x="0" y="0"/>
                  </a:lnTo>
                  <a:lnTo>
                    <a:pt x="0" y="524255"/>
                  </a:lnTo>
                  <a:lnTo>
                    <a:pt x="11863451" y="524255"/>
                  </a:lnTo>
                  <a:lnTo>
                    <a:pt x="11863451" y="0"/>
                  </a:lnTo>
                  <a:close/>
                </a:path>
              </a:pathLst>
            </a:custGeom>
            <a:solidFill>
              <a:srgbClr val="FFC000"/>
            </a:solidFill>
          </p:spPr>
          <p:txBody>
            <a:bodyPr wrap="square" lIns="0" tIns="0" rIns="0" bIns="0" rtlCol="0"/>
            <a:lstStyle/>
            <a:p>
              <a:endParaRPr/>
            </a:p>
          </p:txBody>
        </p:sp>
        <p:pic>
          <p:nvPicPr>
            <p:cNvPr id="6" name="object 6"/>
            <p:cNvPicPr/>
            <p:nvPr/>
          </p:nvPicPr>
          <p:blipFill>
            <a:blip r:embed="rId2" cstate="print"/>
            <a:stretch>
              <a:fillRect/>
            </a:stretch>
          </p:blipFill>
          <p:spPr>
            <a:xfrm>
              <a:off x="4992623" y="573011"/>
              <a:ext cx="6778752" cy="5957316"/>
            </a:xfrm>
            <a:prstGeom prst="rect">
              <a:avLst/>
            </a:prstGeom>
          </p:spPr>
        </p:pic>
        <p:sp>
          <p:nvSpPr>
            <p:cNvPr id="7" name="object 7"/>
            <p:cNvSpPr/>
            <p:nvPr/>
          </p:nvSpPr>
          <p:spPr>
            <a:xfrm>
              <a:off x="5133721" y="587806"/>
              <a:ext cx="6505575" cy="5682615"/>
            </a:xfrm>
            <a:custGeom>
              <a:avLst/>
              <a:gdLst/>
              <a:ahLst/>
              <a:cxnLst/>
              <a:rect l="l" t="t" r="r" b="b"/>
              <a:pathLst>
                <a:path w="6505575" h="5682615">
                  <a:moveTo>
                    <a:pt x="6505321" y="0"/>
                  </a:moveTo>
                  <a:lnTo>
                    <a:pt x="0" y="0"/>
                  </a:lnTo>
                  <a:lnTo>
                    <a:pt x="0" y="5682361"/>
                  </a:lnTo>
                  <a:lnTo>
                    <a:pt x="6505321" y="5682361"/>
                  </a:lnTo>
                  <a:lnTo>
                    <a:pt x="6505321" y="0"/>
                  </a:lnTo>
                  <a:close/>
                </a:path>
              </a:pathLst>
            </a:custGeom>
            <a:solidFill>
              <a:srgbClr val="FFFFFF"/>
            </a:solidFill>
          </p:spPr>
          <p:txBody>
            <a:bodyPr wrap="square" lIns="0" tIns="0" rIns="0" bIns="0" rtlCol="0"/>
            <a:lstStyle/>
            <a:p>
              <a:endParaRPr/>
            </a:p>
          </p:txBody>
        </p:sp>
        <p:sp>
          <p:nvSpPr>
            <p:cNvPr id="8" name="object 8"/>
            <p:cNvSpPr/>
            <p:nvPr/>
          </p:nvSpPr>
          <p:spPr>
            <a:xfrm>
              <a:off x="3370960" y="202184"/>
              <a:ext cx="7978775" cy="1316355"/>
            </a:xfrm>
            <a:custGeom>
              <a:avLst/>
              <a:gdLst/>
              <a:ahLst/>
              <a:cxnLst/>
              <a:rect l="l" t="t" r="r" b="b"/>
              <a:pathLst>
                <a:path w="7978775" h="1316355">
                  <a:moveTo>
                    <a:pt x="7759446" y="0"/>
                  </a:moveTo>
                  <a:lnTo>
                    <a:pt x="219328" y="0"/>
                  </a:lnTo>
                  <a:lnTo>
                    <a:pt x="175155" y="4454"/>
                  </a:lnTo>
                  <a:lnTo>
                    <a:pt x="133998" y="17232"/>
                  </a:lnTo>
                  <a:lnTo>
                    <a:pt x="96744" y="37451"/>
                  </a:lnTo>
                  <a:lnTo>
                    <a:pt x="64277" y="64230"/>
                  </a:lnTo>
                  <a:lnTo>
                    <a:pt x="37484" y="96688"/>
                  </a:lnTo>
                  <a:lnTo>
                    <a:pt x="17250" y="133945"/>
                  </a:lnTo>
                  <a:lnTo>
                    <a:pt x="4460" y="175119"/>
                  </a:lnTo>
                  <a:lnTo>
                    <a:pt x="0" y="219329"/>
                  </a:lnTo>
                  <a:lnTo>
                    <a:pt x="0" y="1096772"/>
                  </a:lnTo>
                  <a:lnTo>
                    <a:pt x="4460" y="1140981"/>
                  </a:lnTo>
                  <a:lnTo>
                    <a:pt x="17250" y="1182155"/>
                  </a:lnTo>
                  <a:lnTo>
                    <a:pt x="37484" y="1219412"/>
                  </a:lnTo>
                  <a:lnTo>
                    <a:pt x="64277" y="1251870"/>
                  </a:lnTo>
                  <a:lnTo>
                    <a:pt x="96744" y="1278649"/>
                  </a:lnTo>
                  <a:lnTo>
                    <a:pt x="133998" y="1298868"/>
                  </a:lnTo>
                  <a:lnTo>
                    <a:pt x="175155" y="1311646"/>
                  </a:lnTo>
                  <a:lnTo>
                    <a:pt x="219328" y="1316101"/>
                  </a:lnTo>
                  <a:lnTo>
                    <a:pt x="7759446" y="1316101"/>
                  </a:lnTo>
                  <a:lnTo>
                    <a:pt x="7803655" y="1311646"/>
                  </a:lnTo>
                  <a:lnTo>
                    <a:pt x="7844829" y="1298868"/>
                  </a:lnTo>
                  <a:lnTo>
                    <a:pt x="7882086" y="1278649"/>
                  </a:lnTo>
                  <a:lnTo>
                    <a:pt x="7914544" y="1251870"/>
                  </a:lnTo>
                  <a:lnTo>
                    <a:pt x="7941323" y="1219412"/>
                  </a:lnTo>
                  <a:lnTo>
                    <a:pt x="7961542" y="1182155"/>
                  </a:lnTo>
                  <a:lnTo>
                    <a:pt x="7974320" y="1140981"/>
                  </a:lnTo>
                  <a:lnTo>
                    <a:pt x="7978775" y="1096772"/>
                  </a:lnTo>
                  <a:lnTo>
                    <a:pt x="7978775" y="219329"/>
                  </a:lnTo>
                  <a:lnTo>
                    <a:pt x="7974320" y="175119"/>
                  </a:lnTo>
                  <a:lnTo>
                    <a:pt x="7961542" y="133945"/>
                  </a:lnTo>
                  <a:lnTo>
                    <a:pt x="7941323" y="96688"/>
                  </a:lnTo>
                  <a:lnTo>
                    <a:pt x="7914544" y="64230"/>
                  </a:lnTo>
                  <a:lnTo>
                    <a:pt x="7882086" y="37451"/>
                  </a:lnTo>
                  <a:lnTo>
                    <a:pt x="7844829" y="17232"/>
                  </a:lnTo>
                  <a:lnTo>
                    <a:pt x="7803655" y="4454"/>
                  </a:lnTo>
                  <a:lnTo>
                    <a:pt x="7759446" y="0"/>
                  </a:lnTo>
                  <a:close/>
                </a:path>
              </a:pathLst>
            </a:custGeom>
            <a:solidFill>
              <a:srgbClr val="BCD6ED"/>
            </a:solidFill>
          </p:spPr>
          <p:txBody>
            <a:bodyPr wrap="square" lIns="0" tIns="0" rIns="0" bIns="0" rtlCol="0"/>
            <a:lstStyle/>
            <a:p>
              <a:endParaRPr/>
            </a:p>
          </p:txBody>
        </p:sp>
        <p:sp>
          <p:nvSpPr>
            <p:cNvPr id="9" name="object 9"/>
            <p:cNvSpPr/>
            <p:nvPr/>
          </p:nvSpPr>
          <p:spPr>
            <a:xfrm>
              <a:off x="3370960" y="202184"/>
              <a:ext cx="7978775" cy="1316355"/>
            </a:xfrm>
            <a:custGeom>
              <a:avLst/>
              <a:gdLst/>
              <a:ahLst/>
              <a:cxnLst/>
              <a:rect l="l" t="t" r="r" b="b"/>
              <a:pathLst>
                <a:path w="7978775" h="1316355">
                  <a:moveTo>
                    <a:pt x="0" y="219329"/>
                  </a:moveTo>
                  <a:lnTo>
                    <a:pt x="4460" y="175119"/>
                  </a:lnTo>
                  <a:lnTo>
                    <a:pt x="17250" y="133945"/>
                  </a:lnTo>
                  <a:lnTo>
                    <a:pt x="37484" y="96688"/>
                  </a:lnTo>
                  <a:lnTo>
                    <a:pt x="64277" y="64230"/>
                  </a:lnTo>
                  <a:lnTo>
                    <a:pt x="96744" y="37451"/>
                  </a:lnTo>
                  <a:lnTo>
                    <a:pt x="133998" y="17232"/>
                  </a:lnTo>
                  <a:lnTo>
                    <a:pt x="175155" y="4454"/>
                  </a:lnTo>
                  <a:lnTo>
                    <a:pt x="219328" y="0"/>
                  </a:lnTo>
                  <a:lnTo>
                    <a:pt x="7759446" y="0"/>
                  </a:lnTo>
                  <a:lnTo>
                    <a:pt x="7803655" y="4454"/>
                  </a:lnTo>
                  <a:lnTo>
                    <a:pt x="7844829" y="17232"/>
                  </a:lnTo>
                  <a:lnTo>
                    <a:pt x="7882086" y="37451"/>
                  </a:lnTo>
                  <a:lnTo>
                    <a:pt x="7914544" y="64230"/>
                  </a:lnTo>
                  <a:lnTo>
                    <a:pt x="7941323" y="96688"/>
                  </a:lnTo>
                  <a:lnTo>
                    <a:pt x="7961542" y="133945"/>
                  </a:lnTo>
                  <a:lnTo>
                    <a:pt x="7974320" y="175119"/>
                  </a:lnTo>
                  <a:lnTo>
                    <a:pt x="7978775" y="219329"/>
                  </a:lnTo>
                  <a:lnTo>
                    <a:pt x="7978775" y="1096772"/>
                  </a:lnTo>
                  <a:lnTo>
                    <a:pt x="7974320" y="1140981"/>
                  </a:lnTo>
                  <a:lnTo>
                    <a:pt x="7961542" y="1182155"/>
                  </a:lnTo>
                  <a:lnTo>
                    <a:pt x="7941323" y="1219412"/>
                  </a:lnTo>
                  <a:lnTo>
                    <a:pt x="7914544" y="1251870"/>
                  </a:lnTo>
                  <a:lnTo>
                    <a:pt x="7882086" y="1278649"/>
                  </a:lnTo>
                  <a:lnTo>
                    <a:pt x="7844829" y="1298868"/>
                  </a:lnTo>
                  <a:lnTo>
                    <a:pt x="7803655" y="1311646"/>
                  </a:lnTo>
                  <a:lnTo>
                    <a:pt x="7759446" y="1316101"/>
                  </a:lnTo>
                  <a:lnTo>
                    <a:pt x="219328" y="1316101"/>
                  </a:lnTo>
                  <a:lnTo>
                    <a:pt x="175155" y="1311646"/>
                  </a:lnTo>
                  <a:lnTo>
                    <a:pt x="133998" y="1298868"/>
                  </a:lnTo>
                  <a:lnTo>
                    <a:pt x="96744" y="1278649"/>
                  </a:lnTo>
                  <a:lnTo>
                    <a:pt x="64277" y="1251870"/>
                  </a:lnTo>
                  <a:lnTo>
                    <a:pt x="37484" y="1219412"/>
                  </a:lnTo>
                  <a:lnTo>
                    <a:pt x="17250" y="1182155"/>
                  </a:lnTo>
                  <a:lnTo>
                    <a:pt x="4460" y="1140981"/>
                  </a:lnTo>
                  <a:lnTo>
                    <a:pt x="0" y="1096772"/>
                  </a:lnTo>
                  <a:lnTo>
                    <a:pt x="0" y="219329"/>
                  </a:lnTo>
                  <a:close/>
                </a:path>
              </a:pathLst>
            </a:custGeom>
            <a:ln w="12700">
              <a:solidFill>
                <a:srgbClr val="FFFFFF"/>
              </a:solidFill>
            </a:ln>
          </p:spPr>
          <p:txBody>
            <a:bodyPr wrap="square" lIns="0" tIns="0" rIns="0" bIns="0" rtlCol="0"/>
            <a:lstStyle/>
            <a:p>
              <a:endParaRPr/>
            </a:p>
          </p:txBody>
        </p:sp>
        <p:sp>
          <p:nvSpPr>
            <p:cNvPr id="10" name="object 10"/>
            <p:cNvSpPr/>
            <p:nvPr/>
          </p:nvSpPr>
          <p:spPr>
            <a:xfrm>
              <a:off x="3370960" y="1789430"/>
              <a:ext cx="7978775" cy="1184275"/>
            </a:xfrm>
            <a:custGeom>
              <a:avLst/>
              <a:gdLst/>
              <a:ahLst/>
              <a:cxnLst/>
              <a:rect l="l" t="t" r="r" b="b"/>
              <a:pathLst>
                <a:path w="7978775" h="1184275">
                  <a:moveTo>
                    <a:pt x="7781417" y="0"/>
                  </a:moveTo>
                  <a:lnTo>
                    <a:pt x="197485" y="0"/>
                  </a:lnTo>
                  <a:lnTo>
                    <a:pt x="152195" y="5214"/>
                  </a:lnTo>
                  <a:lnTo>
                    <a:pt x="110625" y="20065"/>
                  </a:lnTo>
                  <a:lnTo>
                    <a:pt x="73957" y="43367"/>
                  </a:lnTo>
                  <a:lnTo>
                    <a:pt x="43377" y="73933"/>
                  </a:lnTo>
                  <a:lnTo>
                    <a:pt x="20068" y="110578"/>
                  </a:lnTo>
                  <a:lnTo>
                    <a:pt x="5214" y="152115"/>
                  </a:lnTo>
                  <a:lnTo>
                    <a:pt x="0" y="197358"/>
                  </a:lnTo>
                  <a:lnTo>
                    <a:pt x="0" y="986917"/>
                  </a:lnTo>
                  <a:lnTo>
                    <a:pt x="5214" y="1032159"/>
                  </a:lnTo>
                  <a:lnTo>
                    <a:pt x="20068" y="1073696"/>
                  </a:lnTo>
                  <a:lnTo>
                    <a:pt x="43377" y="1110341"/>
                  </a:lnTo>
                  <a:lnTo>
                    <a:pt x="73957" y="1140907"/>
                  </a:lnTo>
                  <a:lnTo>
                    <a:pt x="110625" y="1164209"/>
                  </a:lnTo>
                  <a:lnTo>
                    <a:pt x="152195" y="1179060"/>
                  </a:lnTo>
                  <a:lnTo>
                    <a:pt x="197485" y="1184275"/>
                  </a:lnTo>
                  <a:lnTo>
                    <a:pt x="7781417" y="1184275"/>
                  </a:lnTo>
                  <a:lnTo>
                    <a:pt x="7826659" y="1179060"/>
                  </a:lnTo>
                  <a:lnTo>
                    <a:pt x="7868196" y="1164209"/>
                  </a:lnTo>
                  <a:lnTo>
                    <a:pt x="7904841" y="1140907"/>
                  </a:lnTo>
                  <a:lnTo>
                    <a:pt x="7935407" y="1110341"/>
                  </a:lnTo>
                  <a:lnTo>
                    <a:pt x="7958709" y="1073696"/>
                  </a:lnTo>
                  <a:lnTo>
                    <a:pt x="7973560" y="1032159"/>
                  </a:lnTo>
                  <a:lnTo>
                    <a:pt x="7978775" y="986917"/>
                  </a:lnTo>
                  <a:lnTo>
                    <a:pt x="7978775" y="197358"/>
                  </a:lnTo>
                  <a:lnTo>
                    <a:pt x="7973560" y="152115"/>
                  </a:lnTo>
                  <a:lnTo>
                    <a:pt x="7958709" y="110578"/>
                  </a:lnTo>
                  <a:lnTo>
                    <a:pt x="7935407" y="73933"/>
                  </a:lnTo>
                  <a:lnTo>
                    <a:pt x="7904841" y="43367"/>
                  </a:lnTo>
                  <a:lnTo>
                    <a:pt x="7868196" y="20065"/>
                  </a:lnTo>
                  <a:lnTo>
                    <a:pt x="7826659" y="5214"/>
                  </a:lnTo>
                  <a:lnTo>
                    <a:pt x="7781417" y="0"/>
                  </a:lnTo>
                  <a:close/>
                </a:path>
              </a:pathLst>
            </a:custGeom>
            <a:solidFill>
              <a:srgbClr val="BCD6ED"/>
            </a:solidFill>
          </p:spPr>
          <p:txBody>
            <a:bodyPr wrap="square" lIns="0" tIns="0" rIns="0" bIns="0" rtlCol="0"/>
            <a:lstStyle/>
            <a:p>
              <a:endParaRPr/>
            </a:p>
          </p:txBody>
        </p:sp>
        <p:sp>
          <p:nvSpPr>
            <p:cNvPr id="11" name="object 11"/>
            <p:cNvSpPr/>
            <p:nvPr/>
          </p:nvSpPr>
          <p:spPr>
            <a:xfrm>
              <a:off x="3370960" y="1789430"/>
              <a:ext cx="7978775" cy="1184275"/>
            </a:xfrm>
            <a:custGeom>
              <a:avLst/>
              <a:gdLst/>
              <a:ahLst/>
              <a:cxnLst/>
              <a:rect l="l" t="t" r="r" b="b"/>
              <a:pathLst>
                <a:path w="7978775" h="1184275">
                  <a:moveTo>
                    <a:pt x="0" y="197358"/>
                  </a:moveTo>
                  <a:lnTo>
                    <a:pt x="5214" y="152115"/>
                  </a:lnTo>
                  <a:lnTo>
                    <a:pt x="20068" y="110578"/>
                  </a:lnTo>
                  <a:lnTo>
                    <a:pt x="43377" y="73933"/>
                  </a:lnTo>
                  <a:lnTo>
                    <a:pt x="73957" y="43367"/>
                  </a:lnTo>
                  <a:lnTo>
                    <a:pt x="110625" y="20065"/>
                  </a:lnTo>
                  <a:lnTo>
                    <a:pt x="152195" y="5214"/>
                  </a:lnTo>
                  <a:lnTo>
                    <a:pt x="197485" y="0"/>
                  </a:lnTo>
                  <a:lnTo>
                    <a:pt x="7781417" y="0"/>
                  </a:lnTo>
                  <a:lnTo>
                    <a:pt x="7826659" y="5214"/>
                  </a:lnTo>
                  <a:lnTo>
                    <a:pt x="7868196" y="20065"/>
                  </a:lnTo>
                  <a:lnTo>
                    <a:pt x="7904841" y="43367"/>
                  </a:lnTo>
                  <a:lnTo>
                    <a:pt x="7935407" y="73933"/>
                  </a:lnTo>
                  <a:lnTo>
                    <a:pt x="7958709" y="110578"/>
                  </a:lnTo>
                  <a:lnTo>
                    <a:pt x="7973560" y="152115"/>
                  </a:lnTo>
                  <a:lnTo>
                    <a:pt x="7978775" y="197358"/>
                  </a:lnTo>
                  <a:lnTo>
                    <a:pt x="7978775" y="986917"/>
                  </a:lnTo>
                  <a:lnTo>
                    <a:pt x="7973560" y="1032159"/>
                  </a:lnTo>
                  <a:lnTo>
                    <a:pt x="7958709" y="1073696"/>
                  </a:lnTo>
                  <a:lnTo>
                    <a:pt x="7935407" y="1110341"/>
                  </a:lnTo>
                  <a:lnTo>
                    <a:pt x="7904841" y="1140907"/>
                  </a:lnTo>
                  <a:lnTo>
                    <a:pt x="7868196" y="1164209"/>
                  </a:lnTo>
                  <a:lnTo>
                    <a:pt x="7826659" y="1179060"/>
                  </a:lnTo>
                  <a:lnTo>
                    <a:pt x="7781417" y="1184275"/>
                  </a:lnTo>
                  <a:lnTo>
                    <a:pt x="197485" y="1184275"/>
                  </a:lnTo>
                  <a:lnTo>
                    <a:pt x="152195" y="1179060"/>
                  </a:lnTo>
                  <a:lnTo>
                    <a:pt x="110625" y="1164209"/>
                  </a:lnTo>
                  <a:lnTo>
                    <a:pt x="73957" y="1140907"/>
                  </a:lnTo>
                  <a:lnTo>
                    <a:pt x="43377" y="1110341"/>
                  </a:lnTo>
                  <a:lnTo>
                    <a:pt x="20068" y="1073696"/>
                  </a:lnTo>
                  <a:lnTo>
                    <a:pt x="5214" y="1032159"/>
                  </a:lnTo>
                  <a:lnTo>
                    <a:pt x="0" y="986917"/>
                  </a:lnTo>
                  <a:lnTo>
                    <a:pt x="0" y="197358"/>
                  </a:lnTo>
                  <a:close/>
                </a:path>
              </a:pathLst>
            </a:custGeom>
            <a:ln w="12700">
              <a:solidFill>
                <a:srgbClr val="FFFFFF"/>
              </a:solidFill>
            </a:ln>
          </p:spPr>
          <p:txBody>
            <a:bodyPr wrap="square" lIns="0" tIns="0" rIns="0" bIns="0" rtlCol="0"/>
            <a:lstStyle/>
            <a:p>
              <a:endParaRPr/>
            </a:p>
          </p:txBody>
        </p:sp>
      </p:grpSp>
      <p:sp>
        <p:nvSpPr>
          <p:cNvPr id="12" name="object 12"/>
          <p:cNvSpPr txBox="1"/>
          <p:nvPr/>
        </p:nvSpPr>
        <p:spPr>
          <a:xfrm>
            <a:off x="3500373" y="339979"/>
            <a:ext cx="7691755" cy="1882139"/>
          </a:xfrm>
          <a:prstGeom prst="rect">
            <a:avLst/>
          </a:prstGeom>
        </p:spPr>
        <p:txBody>
          <a:bodyPr vert="horz" wrap="square" lIns="0" tIns="40005" rIns="0" bIns="0" rtlCol="0">
            <a:spAutoFit/>
          </a:bodyPr>
          <a:lstStyle/>
          <a:p>
            <a:pPr marL="19050" marR="5080">
              <a:lnSpc>
                <a:spcPct val="91600"/>
              </a:lnSpc>
              <a:spcBef>
                <a:spcPts val="315"/>
              </a:spcBef>
              <a:tabLst>
                <a:tab pos="1388745" algn="l"/>
              </a:tabLst>
            </a:pPr>
            <a:r>
              <a:rPr sz="2200" spc="-10" dirty="0">
                <a:latin typeface="Calibri"/>
                <a:cs typeface="Calibri"/>
              </a:rPr>
              <a:t>Ασχολείται</a:t>
            </a:r>
            <a:r>
              <a:rPr sz="2200" dirty="0">
                <a:latin typeface="Calibri"/>
                <a:cs typeface="Calibri"/>
              </a:rPr>
              <a:t>	με</a:t>
            </a:r>
            <a:r>
              <a:rPr sz="2200" spc="-50" dirty="0">
                <a:latin typeface="Calibri"/>
                <a:cs typeface="Calibri"/>
              </a:rPr>
              <a:t> </a:t>
            </a:r>
            <a:r>
              <a:rPr sz="2200" dirty="0">
                <a:latin typeface="Calibri"/>
                <a:cs typeface="Calibri"/>
              </a:rPr>
              <a:t>θέματα</a:t>
            </a:r>
            <a:r>
              <a:rPr sz="2200" spc="-40" dirty="0">
                <a:latin typeface="Calibri"/>
                <a:cs typeface="Calibri"/>
              </a:rPr>
              <a:t> </a:t>
            </a:r>
            <a:r>
              <a:rPr lang="el-GR" sz="2200" spc="-40" dirty="0">
                <a:latin typeface="Calibri"/>
                <a:cs typeface="Calibri"/>
              </a:rPr>
              <a:t>ή</a:t>
            </a:r>
            <a:r>
              <a:rPr sz="2200" spc="-45" dirty="0">
                <a:latin typeface="Calibri"/>
                <a:cs typeface="Calibri"/>
              </a:rPr>
              <a:t> </a:t>
            </a:r>
            <a:r>
              <a:rPr sz="2200" spc="-10" dirty="0">
                <a:latin typeface="Calibri"/>
                <a:cs typeface="Calibri"/>
              </a:rPr>
              <a:t>προβληματισμούς</a:t>
            </a:r>
            <a:r>
              <a:rPr sz="2200" spc="-35" dirty="0">
                <a:latin typeface="Calibri"/>
                <a:cs typeface="Calibri"/>
              </a:rPr>
              <a:t> </a:t>
            </a:r>
            <a:r>
              <a:rPr sz="2200" dirty="0">
                <a:latin typeface="Calibri"/>
                <a:cs typeface="Calibri"/>
              </a:rPr>
              <a:t>που</a:t>
            </a:r>
            <a:r>
              <a:rPr sz="2200" spc="-35" dirty="0">
                <a:latin typeface="Calibri"/>
                <a:cs typeface="Calibri"/>
              </a:rPr>
              <a:t> </a:t>
            </a:r>
            <a:r>
              <a:rPr sz="2200" dirty="0">
                <a:latin typeface="Calibri"/>
                <a:cs typeface="Calibri"/>
              </a:rPr>
              <a:t>έχουν</a:t>
            </a:r>
            <a:r>
              <a:rPr sz="2200" spc="-50" dirty="0">
                <a:latin typeface="Calibri"/>
                <a:cs typeface="Calibri"/>
              </a:rPr>
              <a:t> </a:t>
            </a:r>
            <a:r>
              <a:rPr sz="2200" dirty="0">
                <a:latin typeface="Calibri"/>
                <a:cs typeface="Calibri"/>
              </a:rPr>
              <a:t>οι</a:t>
            </a:r>
            <a:r>
              <a:rPr sz="2200" spc="-45" dirty="0">
                <a:latin typeface="Calibri"/>
                <a:cs typeface="Calibri"/>
              </a:rPr>
              <a:t> </a:t>
            </a:r>
            <a:r>
              <a:rPr sz="2200" spc="-10" dirty="0">
                <a:latin typeface="Calibri"/>
                <a:cs typeface="Calibri"/>
              </a:rPr>
              <a:t>άνθρωποι </a:t>
            </a:r>
            <a:r>
              <a:rPr sz="2200" dirty="0">
                <a:latin typeface="Calibri"/>
                <a:cs typeface="Calibri"/>
              </a:rPr>
              <a:t>γύρω</a:t>
            </a:r>
            <a:r>
              <a:rPr sz="2200" spc="-45" dirty="0">
                <a:latin typeface="Calibri"/>
                <a:cs typeface="Calibri"/>
              </a:rPr>
              <a:t> </a:t>
            </a:r>
            <a:r>
              <a:rPr sz="2200" dirty="0">
                <a:latin typeface="Calibri"/>
                <a:cs typeface="Calibri"/>
              </a:rPr>
              <a:t>από</a:t>
            </a:r>
            <a:r>
              <a:rPr sz="2200" spc="-55" dirty="0">
                <a:latin typeface="Calibri"/>
                <a:cs typeface="Calibri"/>
              </a:rPr>
              <a:t> </a:t>
            </a:r>
            <a:r>
              <a:rPr sz="2200" dirty="0">
                <a:latin typeface="Calibri"/>
                <a:cs typeface="Calibri"/>
              </a:rPr>
              <a:t>την</a:t>
            </a:r>
            <a:r>
              <a:rPr sz="2200" spc="-55" dirty="0">
                <a:latin typeface="Calibri"/>
                <a:cs typeface="Calibri"/>
              </a:rPr>
              <a:t> </a:t>
            </a:r>
            <a:r>
              <a:rPr sz="2200" dirty="0">
                <a:latin typeface="Calibri"/>
                <a:cs typeface="Calibri"/>
              </a:rPr>
              <a:t>εργασία</a:t>
            </a:r>
            <a:r>
              <a:rPr sz="2200" spc="-45" dirty="0">
                <a:latin typeface="Calibri"/>
                <a:cs typeface="Calibri"/>
              </a:rPr>
              <a:t> </a:t>
            </a:r>
            <a:r>
              <a:rPr sz="2200" dirty="0">
                <a:latin typeface="Calibri"/>
                <a:cs typeface="Calibri"/>
              </a:rPr>
              <a:t>τους</a:t>
            </a:r>
            <a:r>
              <a:rPr sz="2200" spc="-55" dirty="0">
                <a:latin typeface="Calibri"/>
                <a:cs typeface="Calibri"/>
              </a:rPr>
              <a:t> </a:t>
            </a:r>
            <a:r>
              <a:rPr sz="2200" dirty="0">
                <a:latin typeface="Calibri"/>
                <a:cs typeface="Calibri"/>
              </a:rPr>
              <a:t>ή</a:t>
            </a:r>
            <a:r>
              <a:rPr sz="2200" spc="-50" dirty="0">
                <a:latin typeface="Calibri"/>
                <a:cs typeface="Calibri"/>
              </a:rPr>
              <a:t> </a:t>
            </a:r>
            <a:r>
              <a:rPr sz="2200" dirty="0">
                <a:latin typeface="Calibri"/>
                <a:cs typeface="Calibri"/>
              </a:rPr>
              <a:t>με</a:t>
            </a:r>
            <a:r>
              <a:rPr sz="2200" spc="-60" dirty="0">
                <a:latin typeface="Calibri"/>
                <a:cs typeface="Calibri"/>
              </a:rPr>
              <a:t> </a:t>
            </a:r>
            <a:r>
              <a:rPr sz="2200" spc="-10" dirty="0">
                <a:latin typeface="Calibri"/>
                <a:cs typeface="Calibri"/>
              </a:rPr>
              <a:t>προβλήματα</a:t>
            </a:r>
            <a:r>
              <a:rPr sz="2200" spc="-35" dirty="0">
                <a:latin typeface="Calibri"/>
                <a:cs typeface="Calibri"/>
              </a:rPr>
              <a:t> </a:t>
            </a:r>
            <a:r>
              <a:rPr sz="2200" dirty="0">
                <a:latin typeface="Calibri"/>
                <a:cs typeface="Calibri"/>
              </a:rPr>
              <a:t>που</a:t>
            </a:r>
            <a:r>
              <a:rPr sz="2200" spc="-50" dirty="0">
                <a:latin typeface="Calibri"/>
                <a:cs typeface="Calibri"/>
              </a:rPr>
              <a:t> </a:t>
            </a:r>
            <a:r>
              <a:rPr sz="2200" spc="-10" dirty="0">
                <a:latin typeface="Calibri"/>
                <a:cs typeface="Calibri"/>
              </a:rPr>
              <a:t>παρεμποδίζουν </a:t>
            </a:r>
            <a:r>
              <a:rPr sz="2200" dirty="0">
                <a:latin typeface="Calibri"/>
                <a:cs typeface="Calibri"/>
              </a:rPr>
              <a:t>την</a:t>
            </a:r>
            <a:r>
              <a:rPr sz="2200" spc="-65" dirty="0">
                <a:latin typeface="Calibri"/>
                <a:cs typeface="Calibri"/>
              </a:rPr>
              <a:t> </a:t>
            </a:r>
            <a:r>
              <a:rPr sz="2200" spc="-10" dirty="0">
                <a:latin typeface="Calibri"/>
                <a:cs typeface="Calibri"/>
              </a:rPr>
              <a:t>εργασιακή</a:t>
            </a:r>
            <a:r>
              <a:rPr sz="2200" spc="-40" dirty="0">
                <a:latin typeface="Calibri"/>
                <a:cs typeface="Calibri"/>
              </a:rPr>
              <a:t> </a:t>
            </a:r>
            <a:r>
              <a:rPr sz="2200" dirty="0">
                <a:latin typeface="Calibri"/>
                <a:cs typeface="Calibri"/>
              </a:rPr>
              <a:t>τους</a:t>
            </a:r>
            <a:r>
              <a:rPr sz="2200" spc="-65" dirty="0">
                <a:latin typeface="Calibri"/>
                <a:cs typeface="Calibri"/>
              </a:rPr>
              <a:t> </a:t>
            </a:r>
            <a:r>
              <a:rPr sz="2200" spc="-10" dirty="0">
                <a:latin typeface="Calibri"/>
                <a:cs typeface="Calibri"/>
              </a:rPr>
              <a:t>απόδοση</a:t>
            </a:r>
            <a:endParaRPr sz="2200" dirty="0">
              <a:latin typeface="Calibri"/>
              <a:cs typeface="Calibri"/>
            </a:endParaRPr>
          </a:p>
          <a:p>
            <a:pPr>
              <a:lnSpc>
                <a:spcPct val="100000"/>
              </a:lnSpc>
              <a:spcBef>
                <a:spcPts val="1820"/>
              </a:spcBef>
            </a:pPr>
            <a:endParaRPr sz="2200" dirty="0">
              <a:latin typeface="Calibri"/>
              <a:cs typeface="Calibri"/>
            </a:endParaRPr>
          </a:p>
          <a:p>
            <a:pPr marL="12700">
              <a:lnSpc>
                <a:spcPct val="100000"/>
              </a:lnSpc>
            </a:pPr>
            <a:r>
              <a:rPr sz="2200" dirty="0">
                <a:latin typeface="Calibri"/>
                <a:cs typeface="Calibri"/>
              </a:rPr>
              <a:t>Στόχοι:</a:t>
            </a:r>
            <a:r>
              <a:rPr sz="2200" spc="-60" dirty="0">
                <a:latin typeface="Calibri"/>
                <a:cs typeface="Calibri"/>
              </a:rPr>
              <a:t> </a:t>
            </a:r>
            <a:r>
              <a:rPr sz="2200" dirty="0">
                <a:latin typeface="Calibri"/>
                <a:cs typeface="Calibri"/>
              </a:rPr>
              <a:t>Η</a:t>
            </a:r>
            <a:r>
              <a:rPr sz="2200" spc="-65" dirty="0">
                <a:latin typeface="Calibri"/>
                <a:cs typeface="Calibri"/>
              </a:rPr>
              <a:t> </a:t>
            </a:r>
            <a:r>
              <a:rPr sz="2200" spc="-10" dirty="0">
                <a:latin typeface="Calibri"/>
                <a:cs typeface="Calibri"/>
              </a:rPr>
              <a:t>καλύτερη</a:t>
            </a:r>
            <a:r>
              <a:rPr sz="2200" spc="-45" dirty="0">
                <a:latin typeface="Calibri"/>
                <a:cs typeface="Calibri"/>
              </a:rPr>
              <a:t> </a:t>
            </a:r>
            <a:r>
              <a:rPr sz="2200" spc="-10" dirty="0">
                <a:latin typeface="Calibri"/>
                <a:cs typeface="Calibri"/>
              </a:rPr>
              <a:t>προσαρμογή</a:t>
            </a:r>
            <a:r>
              <a:rPr sz="2200" spc="-60" dirty="0">
                <a:latin typeface="Calibri"/>
                <a:cs typeface="Calibri"/>
              </a:rPr>
              <a:t> </a:t>
            </a:r>
            <a:r>
              <a:rPr sz="2200" dirty="0">
                <a:latin typeface="Calibri"/>
                <a:cs typeface="Calibri"/>
              </a:rPr>
              <a:t>του</a:t>
            </a:r>
            <a:r>
              <a:rPr sz="2200" spc="-60" dirty="0">
                <a:latin typeface="Calibri"/>
                <a:cs typeface="Calibri"/>
              </a:rPr>
              <a:t> </a:t>
            </a:r>
            <a:r>
              <a:rPr sz="2200" dirty="0">
                <a:latin typeface="Calibri"/>
                <a:cs typeface="Calibri"/>
              </a:rPr>
              <a:t>εργαζόμενου</a:t>
            </a:r>
            <a:r>
              <a:rPr sz="2200" spc="-50" dirty="0">
                <a:latin typeface="Calibri"/>
                <a:cs typeface="Calibri"/>
              </a:rPr>
              <a:t> </a:t>
            </a:r>
            <a:r>
              <a:rPr sz="2200" dirty="0">
                <a:latin typeface="Calibri"/>
                <a:cs typeface="Calibri"/>
              </a:rPr>
              <a:t>στο</a:t>
            </a:r>
            <a:r>
              <a:rPr sz="2200" spc="-65" dirty="0">
                <a:latin typeface="Calibri"/>
                <a:cs typeface="Calibri"/>
              </a:rPr>
              <a:t> </a:t>
            </a:r>
            <a:r>
              <a:rPr sz="2200" dirty="0">
                <a:latin typeface="Calibri"/>
                <a:cs typeface="Calibri"/>
              </a:rPr>
              <a:t>χώρο</a:t>
            </a:r>
            <a:r>
              <a:rPr sz="2200" spc="-55" dirty="0">
                <a:latin typeface="Calibri"/>
                <a:cs typeface="Calibri"/>
              </a:rPr>
              <a:t> </a:t>
            </a:r>
            <a:r>
              <a:rPr sz="2200" spc="-25" dirty="0">
                <a:latin typeface="Calibri"/>
                <a:cs typeface="Calibri"/>
              </a:rPr>
              <a:t>της</a:t>
            </a:r>
            <a:endParaRPr sz="2200" dirty="0">
              <a:latin typeface="Calibri"/>
              <a:cs typeface="Calibri"/>
            </a:endParaRPr>
          </a:p>
        </p:txBody>
      </p:sp>
      <p:sp>
        <p:nvSpPr>
          <p:cNvPr id="13" name="object 13"/>
          <p:cNvSpPr txBox="1"/>
          <p:nvPr/>
        </p:nvSpPr>
        <p:spPr>
          <a:xfrm>
            <a:off x="3500373" y="2169667"/>
            <a:ext cx="7597140" cy="360680"/>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εργασίας,</a:t>
            </a:r>
            <a:r>
              <a:rPr sz="2200" spc="-55" dirty="0">
                <a:latin typeface="Calibri"/>
                <a:cs typeface="Calibri"/>
              </a:rPr>
              <a:t> </a:t>
            </a:r>
            <a:r>
              <a:rPr sz="2200" dirty="0">
                <a:latin typeface="Calibri"/>
                <a:cs typeface="Calibri"/>
              </a:rPr>
              <a:t>η</a:t>
            </a:r>
            <a:r>
              <a:rPr sz="2200" spc="-65" dirty="0">
                <a:latin typeface="Calibri"/>
                <a:cs typeface="Calibri"/>
              </a:rPr>
              <a:t> </a:t>
            </a:r>
            <a:r>
              <a:rPr sz="2200" dirty="0">
                <a:latin typeface="Calibri"/>
                <a:cs typeface="Calibri"/>
              </a:rPr>
              <a:t>στήριξη</a:t>
            </a:r>
            <a:r>
              <a:rPr sz="2200" spc="-60" dirty="0">
                <a:latin typeface="Calibri"/>
                <a:cs typeface="Calibri"/>
              </a:rPr>
              <a:t> </a:t>
            </a:r>
            <a:r>
              <a:rPr sz="2200" dirty="0">
                <a:latin typeface="Calibri"/>
                <a:cs typeface="Calibri"/>
              </a:rPr>
              <a:t>του</a:t>
            </a:r>
            <a:r>
              <a:rPr sz="2200" spc="-65" dirty="0">
                <a:latin typeface="Calibri"/>
                <a:cs typeface="Calibri"/>
              </a:rPr>
              <a:t> </a:t>
            </a:r>
            <a:r>
              <a:rPr sz="2200" dirty="0">
                <a:latin typeface="Calibri"/>
                <a:cs typeface="Calibri"/>
              </a:rPr>
              <a:t>ηθικού</a:t>
            </a:r>
            <a:r>
              <a:rPr sz="2200" spc="-45" dirty="0">
                <a:latin typeface="Calibri"/>
                <a:cs typeface="Calibri"/>
              </a:rPr>
              <a:t> </a:t>
            </a:r>
            <a:r>
              <a:rPr sz="2200" dirty="0">
                <a:latin typeface="Calibri"/>
                <a:cs typeface="Calibri"/>
              </a:rPr>
              <a:t>του</a:t>
            </a:r>
            <a:r>
              <a:rPr sz="2200" spc="-65" dirty="0">
                <a:latin typeface="Calibri"/>
                <a:cs typeface="Calibri"/>
              </a:rPr>
              <a:t> </a:t>
            </a:r>
            <a:r>
              <a:rPr sz="2200" dirty="0">
                <a:latin typeface="Calibri"/>
                <a:cs typeface="Calibri"/>
              </a:rPr>
              <a:t>και</a:t>
            </a:r>
            <a:r>
              <a:rPr sz="2200" spc="-60" dirty="0">
                <a:latin typeface="Calibri"/>
                <a:cs typeface="Calibri"/>
              </a:rPr>
              <a:t> </a:t>
            </a:r>
            <a:r>
              <a:rPr sz="2200" dirty="0">
                <a:latin typeface="Calibri"/>
                <a:cs typeface="Calibri"/>
              </a:rPr>
              <a:t>η</a:t>
            </a:r>
            <a:r>
              <a:rPr sz="2200" spc="-70" dirty="0">
                <a:latin typeface="Calibri"/>
                <a:cs typeface="Calibri"/>
              </a:rPr>
              <a:t> </a:t>
            </a:r>
            <a:r>
              <a:rPr sz="2200" dirty="0">
                <a:latin typeface="Calibri"/>
                <a:cs typeface="Calibri"/>
              </a:rPr>
              <a:t>αύξηση</a:t>
            </a:r>
            <a:r>
              <a:rPr sz="2200" spc="-55" dirty="0">
                <a:latin typeface="Calibri"/>
                <a:cs typeface="Calibri"/>
              </a:rPr>
              <a:t> </a:t>
            </a:r>
            <a:r>
              <a:rPr sz="2200" dirty="0">
                <a:latin typeface="Calibri"/>
                <a:cs typeface="Calibri"/>
              </a:rPr>
              <a:t>της</a:t>
            </a:r>
            <a:r>
              <a:rPr sz="2200" spc="-70" dirty="0">
                <a:latin typeface="Calibri"/>
                <a:cs typeface="Calibri"/>
              </a:rPr>
              <a:t> </a:t>
            </a:r>
            <a:r>
              <a:rPr sz="2200" spc="-10" dirty="0">
                <a:latin typeface="Calibri"/>
                <a:cs typeface="Calibri"/>
              </a:rPr>
              <a:t>ικανοποίηση</a:t>
            </a:r>
            <a:endParaRPr sz="2200">
              <a:latin typeface="Calibri"/>
              <a:cs typeface="Calibri"/>
            </a:endParaRPr>
          </a:p>
        </p:txBody>
      </p:sp>
      <p:sp>
        <p:nvSpPr>
          <p:cNvPr id="14" name="object 14"/>
          <p:cNvSpPr txBox="1"/>
          <p:nvPr/>
        </p:nvSpPr>
        <p:spPr>
          <a:xfrm>
            <a:off x="3500373" y="2475992"/>
            <a:ext cx="1918970" cy="360680"/>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από</a:t>
            </a:r>
            <a:r>
              <a:rPr sz="2200" spc="-70" dirty="0">
                <a:latin typeface="Calibri"/>
                <a:cs typeface="Calibri"/>
              </a:rPr>
              <a:t> </a:t>
            </a:r>
            <a:r>
              <a:rPr sz="2200" dirty="0">
                <a:latin typeface="Calibri"/>
                <a:cs typeface="Calibri"/>
              </a:rPr>
              <a:t>την</a:t>
            </a:r>
            <a:r>
              <a:rPr sz="2200" spc="-60" dirty="0">
                <a:latin typeface="Calibri"/>
                <a:cs typeface="Calibri"/>
              </a:rPr>
              <a:t> </a:t>
            </a:r>
            <a:r>
              <a:rPr sz="2200" spc="-10" dirty="0">
                <a:latin typeface="Calibri"/>
                <a:cs typeface="Calibri"/>
              </a:rPr>
              <a:t>εργασία</a:t>
            </a:r>
            <a:endParaRPr sz="2200">
              <a:latin typeface="Calibri"/>
              <a:cs typeface="Calibri"/>
            </a:endParaRPr>
          </a:p>
        </p:txBody>
      </p:sp>
      <p:grpSp>
        <p:nvGrpSpPr>
          <p:cNvPr id="15" name="object 15"/>
          <p:cNvGrpSpPr/>
          <p:nvPr/>
        </p:nvGrpSpPr>
        <p:grpSpPr>
          <a:xfrm>
            <a:off x="3364610" y="3139313"/>
            <a:ext cx="7991475" cy="1242060"/>
            <a:chOff x="3364610" y="3139313"/>
            <a:chExt cx="7991475" cy="1242060"/>
          </a:xfrm>
        </p:grpSpPr>
        <p:sp>
          <p:nvSpPr>
            <p:cNvPr id="16" name="object 16"/>
            <p:cNvSpPr/>
            <p:nvPr/>
          </p:nvSpPr>
          <p:spPr>
            <a:xfrm>
              <a:off x="3370960" y="3145663"/>
              <a:ext cx="7978775" cy="1229360"/>
            </a:xfrm>
            <a:custGeom>
              <a:avLst/>
              <a:gdLst/>
              <a:ahLst/>
              <a:cxnLst/>
              <a:rect l="l" t="t" r="r" b="b"/>
              <a:pathLst>
                <a:path w="7978775" h="1229360">
                  <a:moveTo>
                    <a:pt x="7773923" y="0"/>
                  </a:moveTo>
                  <a:lnTo>
                    <a:pt x="204977" y="0"/>
                  </a:lnTo>
                  <a:lnTo>
                    <a:pt x="157993" y="5409"/>
                  </a:lnTo>
                  <a:lnTo>
                    <a:pt x="114855" y="20817"/>
                  </a:lnTo>
                  <a:lnTo>
                    <a:pt x="76795" y="44996"/>
                  </a:lnTo>
                  <a:lnTo>
                    <a:pt x="45046" y="76718"/>
                  </a:lnTo>
                  <a:lnTo>
                    <a:pt x="20842" y="114753"/>
                  </a:lnTo>
                  <a:lnTo>
                    <a:pt x="5416" y="157873"/>
                  </a:lnTo>
                  <a:lnTo>
                    <a:pt x="0" y="204850"/>
                  </a:lnTo>
                  <a:lnTo>
                    <a:pt x="0" y="1024382"/>
                  </a:lnTo>
                  <a:lnTo>
                    <a:pt x="5416" y="1071359"/>
                  </a:lnTo>
                  <a:lnTo>
                    <a:pt x="20842" y="1114479"/>
                  </a:lnTo>
                  <a:lnTo>
                    <a:pt x="45046" y="1152514"/>
                  </a:lnTo>
                  <a:lnTo>
                    <a:pt x="76795" y="1184236"/>
                  </a:lnTo>
                  <a:lnTo>
                    <a:pt x="114855" y="1208415"/>
                  </a:lnTo>
                  <a:lnTo>
                    <a:pt x="157993" y="1223823"/>
                  </a:lnTo>
                  <a:lnTo>
                    <a:pt x="204977" y="1229233"/>
                  </a:lnTo>
                  <a:lnTo>
                    <a:pt x="7773923" y="1229233"/>
                  </a:lnTo>
                  <a:lnTo>
                    <a:pt x="7820901" y="1223823"/>
                  </a:lnTo>
                  <a:lnTo>
                    <a:pt x="7864021" y="1208415"/>
                  </a:lnTo>
                  <a:lnTo>
                    <a:pt x="7902056" y="1184236"/>
                  </a:lnTo>
                  <a:lnTo>
                    <a:pt x="7933778" y="1152514"/>
                  </a:lnTo>
                  <a:lnTo>
                    <a:pt x="7957957" y="1114479"/>
                  </a:lnTo>
                  <a:lnTo>
                    <a:pt x="7973365" y="1071359"/>
                  </a:lnTo>
                  <a:lnTo>
                    <a:pt x="7978775" y="1024382"/>
                  </a:lnTo>
                  <a:lnTo>
                    <a:pt x="7978775" y="204850"/>
                  </a:lnTo>
                  <a:lnTo>
                    <a:pt x="7973365" y="157873"/>
                  </a:lnTo>
                  <a:lnTo>
                    <a:pt x="7957957" y="114753"/>
                  </a:lnTo>
                  <a:lnTo>
                    <a:pt x="7933778" y="76718"/>
                  </a:lnTo>
                  <a:lnTo>
                    <a:pt x="7902056" y="44996"/>
                  </a:lnTo>
                  <a:lnTo>
                    <a:pt x="7864021" y="20817"/>
                  </a:lnTo>
                  <a:lnTo>
                    <a:pt x="7820901" y="5409"/>
                  </a:lnTo>
                  <a:lnTo>
                    <a:pt x="7773923" y="0"/>
                  </a:lnTo>
                  <a:close/>
                </a:path>
              </a:pathLst>
            </a:custGeom>
            <a:solidFill>
              <a:srgbClr val="FFF1CC"/>
            </a:solidFill>
          </p:spPr>
          <p:txBody>
            <a:bodyPr wrap="square" lIns="0" tIns="0" rIns="0" bIns="0" rtlCol="0"/>
            <a:lstStyle/>
            <a:p>
              <a:endParaRPr/>
            </a:p>
          </p:txBody>
        </p:sp>
        <p:sp>
          <p:nvSpPr>
            <p:cNvPr id="17" name="object 17"/>
            <p:cNvSpPr/>
            <p:nvPr/>
          </p:nvSpPr>
          <p:spPr>
            <a:xfrm>
              <a:off x="3370960" y="3145663"/>
              <a:ext cx="7978775" cy="1229360"/>
            </a:xfrm>
            <a:custGeom>
              <a:avLst/>
              <a:gdLst/>
              <a:ahLst/>
              <a:cxnLst/>
              <a:rect l="l" t="t" r="r" b="b"/>
              <a:pathLst>
                <a:path w="7978775" h="1229360">
                  <a:moveTo>
                    <a:pt x="0" y="204850"/>
                  </a:moveTo>
                  <a:lnTo>
                    <a:pt x="5416" y="157873"/>
                  </a:lnTo>
                  <a:lnTo>
                    <a:pt x="20842" y="114753"/>
                  </a:lnTo>
                  <a:lnTo>
                    <a:pt x="45046" y="76718"/>
                  </a:lnTo>
                  <a:lnTo>
                    <a:pt x="76795" y="44996"/>
                  </a:lnTo>
                  <a:lnTo>
                    <a:pt x="114855" y="20817"/>
                  </a:lnTo>
                  <a:lnTo>
                    <a:pt x="157993" y="5409"/>
                  </a:lnTo>
                  <a:lnTo>
                    <a:pt x="204977" y="0"/>
                  </a:lnTo>
                  <a:lnTo>
                    <a:pt x="7773923" y="0"/>
                  </a:lnTo>
                  <a:lnTo>
                    <a:pt x="7820901" y="5409"/>
                  </a:lnTo>
                  <a:lnTo>
                    <a:pt x="7864021" y="20817"/>
                  </a:lnTo>
                  <a:lnTo>
                    <a:pt x="7902056" y="44996"/>
                  </a:lnTo>
                  <a:lnTo>
                    <a:pt x="7933778" y="76718"/>
                  </a:lnTo>
                  <a:lnTo>
                    <a:pt x="7957957" y="114753"/>
                  </a:lnTo>
                  <a:lnTo>
                    <a:pt x="7973365" y="157873"/>
                  </a:lnTo>
                  <a:lnTo>
                    <a:pt x="7978775" y="204850"/>
                  </a:lnTo>
                  <a:lnTo>
                    <a:pt x="7978775" y="1024382"/>
                  </a:lnTo>
                  <a:lnTo>
                    <a:pt x="7973365" y="1071359"/>
                  </a:lnTo>
                  <a:lnTo>
                    <a:pt x="7957957" y="1114479"/>
                  </a:lnTo>
                  <a:lnTo>
                    <a:pt x="7933778" y="1152514"/>
                  </a:lnTo>
                  <a:lnTo>
                    <a:pt x="7902056" y="1184236"/>
                  </a:lnTo>
                  <a:lnTo>
                    <a:pt x="7864021" y="1208415"/>
                  </a:lnTo>
                  <a:lnTo>
                    <a:pt x="7820901" y="1223823"/>
                  </a:lnTo>
                  <a:lnTo>
                    <a:pt x="7773923" y="1229233"/>
                  </a:lnTo>
                  <a:lnTo>
                    <a:pt x="204977" y="1229233"/>
                  </a:lnTo>
                  <a:lnTo>
                    <a:pt x="157993" y="1223823"/>
                  </a:lnTo>
                  <a:lnTo>
                    <a:pt x="114855" y="1208415"/>
                  </a:lnTo>
                  <a:lnTo>
                    <a:pt x="76795" y="1184236"/>
                  </a:lnTo>
                  <a:lnTo>
                    <a:pt x="45046" y="1152514"/>
                  </a:lnTo>
                  <a:lnTo>
                    <a:pt x="20842" y="1114479"/>
                  </a:lnTo>
                  <a:lnTo>
                    <a:pt x="5416" y="1071359"/>
                  </a:lnTo>
                  <a:lnTo>
                    <a:pt x="0" y="1024382"/>
                  </a:lnTo>
                  <a:lnTo>
                    <a:pt x="0" y="204850"/>
                  </a:lnTo>
                  <a:close/>
                </a:path>
              </a:pathLst>
            </a:custGeom>
            <a:ln w="12700">
              <a:solidFill>
                <a:srgbClr val="FFFFFF"/>
              </a:solidFill>
            </a:ln>
          </p:spPr>
          <p:txBody>
            <a:bodyPr wrap="square" lIns="0" tIns="0" rIns="0" bIns="0" rtlCol="0"/>
            <a:lstStyle/>
            <a:p>
              <a:endParaRPr/>
            </a:p>
          </p:txBody>
        </p:sp>
      </p:grpSp>
      <p:sp>
        <p:nvSpPr>
          <p:cNvPr id="18" name="object 18"/>
          <p:cNvSpPr txBox="1"/>
          <p:nvPr/>
        </p:nvSpPr>
        <p:spPr>
          <a:xfrm>
            <a:off x="3502533" y="3240786"/>
            <a:ext cx="7360284" cy="360680"/>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Η</a:t>
            </a:r>
            <a:r>
              <a:rPr sz="2200" spc="415" dirty="0">
                <a:latin typeface="Calibri"/>
                <a:cs typeface="Calibri"/>
              </a:rPr>
              <a:t> </a:t>
            </a:r>
            <a:r>
              <a:rPr sz="2200" dirty="0">
                <a:latin typeface="Calibri"/>
                <a:cs typeface="Calibri"/>
              </a:rPr>
              <a:t>έννοια</a:t>
            </a:r>
            <a:r>
              <a:rPr sz="2200" spc="-35" dirty="0">
                <a:latin typeface="Calibri"/>
                <a:cs typeface="Calibri"/>
              </a:rPr>
              <a:t> </a:t>
            </a:r>
            <a:r>
              <a:rPr sz="2200" dirty="0">
                <a:latin typeface="Calibri"/>
                <a:cs typeface="Calibri"/>
              </a:rPr>
              <a:t>και</a:t>
            </a:r>
            <a:r>
              <a:rPr sz="2200" spc="-25" dirty="0">
                <a:latin typeface="Calibri"/>
                <a:cs typeface="Calibri"/>
              </a:rPr>
              <a:t> </a:t>
            </a:r>
            <a:r>
              <a:rPr sz="2200" dirty="0">
                <a:latin typeface="Calibri"/>
                <a:cs typeface="Calibri"/>
              </a:rPr>
              <a:t>η</a:t>
            </a:r>
            <a:r>
              <a:rPr sz="2200" spc="-45" dirty="0">
                <a:latin typeface="Calibri"/>
                <a:cs typeface="Calibri"/>
              </a:rPr>
              <a:t> </a:t>
            </a:r>
            <a:r>
              <a:rPr sz="2200" spc="-10" dirty="0">
                <a:latin typeface="Calibri"/>
                <a:cs typeface="Calibri"/>
              </a:rPr>
              <a:t>σπουδαιότητα</a:t>
            </a:r>
            <a:r>
              <a:rPr sz="2200" spc="-35" dirty="0">
                <a:latin typeface="Calibri"/>
                <a:cs typeface="Calibri"/>
              </a:rPr>
              <a:t> </a:t>
            </a:r>
            <a:r>
              <a:rPr sz="2200" dirty="0">
                <a:latin typeface="Calibri"/>
                <a:cs typeface="Calibri"/>
              </a:rPr>
              <a:t>της</a:t>
            </a:r>
            <a:r>
              <a:rPr sz="2200" spc="-45" dirty="0">
                <a:latin typeface="Calibri"/>
                <a:cs typeface="Calibri"/>
              </a:rPr>
              <a:t> </a:t>
            </a:r>
            <a:r>
              <a:rPr sz="2200" spc="-10" dirty="0">
                <a:latin typeface="Calibri"/>
                <a:cs typeface="Calibri"/>
              </a:rPr>
              <a:t>προσαρμογής</a:t>
            </a:r>
            <a:r>
              <a:rPr sz="2200" spc="-45" dirty="0">
                <a:latin typeface="Calibri"/>
                <a:cs typeface="Calibri"/>
              </a:rPr>
              <a:t> </a:t>
            </a:r>
            <a:r>
              <a:rPr sz="2200" dirty="0">
                <a:latin typeface="Calibri"/>
                <a:cs typeface="Calibri"/>
              </a:rPr>
              <a:t>στον</a:t>
            </a:r>
            <a:r>
              <a:rPr sz="2200" spc="-45" dirty="0">
                <a:latin typeface="Calibri"/>
                <a:cs typeface="Calibri"/>
              </a:rPr>
              <a:t> </a:t>
            </a:r>
            <a:r>
              <a:rPr sz="2200" spc="-10" dirty="0">
                <a:latin typeface="Calibri"/>
                <a:cs typeface="Calibri"/>
              </a:rPr>
              <a:t>εργασιακό</a:t>
            </a:r>
            <a:endParaRPr sz="2200">
              <a:latin typeface="Calibri"/>
              <a:cs typeface="Calibri"/>
            </a:endParaRPr>
          </a:p>
        </p:txBody>
      </p:sp>
      <p:grpSp>
        <p:nvGrpSpPr>
          <p:cNvPr id="19" name="object 19"/>
          <p:cNvGrpSpPr/>
          <p:nvPr/>
        </p:nvGrpSpPr>
        <p:grpSpPr>
          <a:xfrm>
            <a:off x="3364610" y="4602479"/>
            <a:ext cx="7991475" cy="1750695"/>
            <a:chOff x="3364610" y="4602479"/>
            <a:chExt cx="7991475" cy="1750695"/>
          </a:xfrm>
        </p:grpSpPr>
        <p:sp>
          <p:nvSpPr>
            <p:cNvPr id="20" name="object 20"/>
            <p:cNvSpPr/>
            <p:nvPr/>
          </p:nvSpPr>
          <p:spPr>
            <a:xfrm>
              <a:off x="3370960" y="4608829"/>
              <a:ext cx="7978775" cy="1737995"/>
            </a:xfrm>
            <a:custGeom>
              <a:avLst/>
              <a:gdLst/>
              <a:ahLst/>
              <a:cxnLst/>
              <a:rect l="l" t="t" r="r" b="b"/>
              <a:pathLst>
                <a:path w="7978775" h="1737995">
                  <a:moveTo>
                    <a:pt x="7689215" y="0"/>
                  </a:moveTo>
                  <a:lnTo>
                    <a:pt x="289560" y="0"/>
                  </a:ln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60"/>
                  </a:lnTo>
                  <a:lnTo>
                    <a:pt x="0" y="1447850"/>
                  </a:lnTo>
                  <a:lnTo>
                    <a:pt x="3790" y="1494822"/>
                  </a:lnTo>
                  <a:lnTo>
                    <a:pt x="14764" y="1539379"/>
                  </a:lnTo>
                  <a:lnTo>
                    <a:pt x="32325" y="1580928"/>
                  </a:lnTo>
                  <a:lnTo>
                    <a:pt x="55875" y="1618870"/>
                  </a:lnTo>
                  <a:lnTo>
                    <a:pt x="84820" y="1652611"/>
                  </a:lnTo>
                  <a:lnTo>
                    <a:pt x="118561" y="1681554"/>
                  </a:lnTo>
                  <a:lnTo>
                    <a:pt x="156502" y="1705102"/>
                  </a:lnTo>
                  <a:lnTo>
                    <a:pt x="198046" y="1722661"/>
                  </a:lnTo>
                  <a:lnTo>
                    <a:pt x="242598" y="1733633"/>
                  </a:lnTo>
                  <a:lnTo>
                    <a:pt x="289560" y="1737423"/>
                  </a:lnTo>
                  <a:lnTo>
                    <a:pt x="7689215" y="1737423"/>
                  </a:lnTo>
                  <a:lnTo>
                    <a:pt x="7736176" y="1733633"/>
                  </a:lnTo>
                  <a:lnTo>
                    <a:pt x="7780728" y="1722661"/>
                  </a:lnTo>
                  <a:lnTo>
                    <a:pt x="7822272" y="1705102"/>
                  </a:lnTo>
                  <a:lnTo>
                    <a:pt x="7860213" y="1681554"/>
                  </a:lnTo>
                  <a:lnTo>
                    <a:pt x="7893954" y="1652611"/>
                  </a:lnTo>
                  <a:lnTo>
                    <a:pt x="7922899" y="1618870"/>
                  </a:lnTo>
                  <a:lnTo>
                    <a:pt x="7946449" y="1580928"/>
                  </a:lnTo>
                  <a:lnTo>
                    <a:pt x="7964010" y="1539379"/>
                  </a:lnTo>
                  <a:lnTo>
                    <a:pt x="7974984" y="1494822"/>
                  </a:lnTo>
                  <a:lnTo>
                    <a:pt x="7978775" y="1447850"/>
                  </a:lnTo>
                  <a:lnTo>
                    <a:pt x="7978775" y="289560"/>
                  </a:lnTo>
                  <a:lnTo>
                    <a:pt x="7974984" y="242598"/>
                  </a:lnTo>
                  <a:lnTo>
                    <a:pt x="7964010" y="198046"/>
                  </a:lnTo>
                  <a:lnTo>
                    <a:pt x="7946449" y="156502"/>
                  </a:lnTo>
                  <a:lnTo>
                    <a:pt x="7922899" y="118561"/>
                  </a:lnTo>
                  <a:lnTo>
                    <a:pt x="7893954" y="84820"/>
                  </a:lnTo>
                  <a:lnTo>
                    <a:pt x="7860213" y="55875"/>
                  </a:lnTo>
                  <a:lnTo>
                    <a:pt x="7822272" y="32325"/>
                  </a:lnTo>
                  <a:lnTo>
                    <a:pt x="7780728" y="14764"/>
                  </a:lnTo>
                  <a:lnTo>
                    <a:pt x="7736176" y="3790"/>
                  </a:lnTo>
                  <a:lnTo>
                    <a:pt x="7689215" y="0"/>
                  </a:lnTo>
                  <a:close/>
                </a:path>
              </a:pathLst>
            </a:custGeom>
            <a:solidFill>
              <a:srgbClr val="C5DFB4"/>
            </a:solidFill>
          </p:spPr>
          <p:txBody>
            <a:bodyPr wrap="square" lIns="0" tIns="0" rIns="0" bIns="0" rtlCol="0"/>
            <a:lstStyle/>
            <a:p>
              <a:endParaRPr/>
            </a:p>
          </p:txBody>
        </p:sp>
        <p:sp>
          <p:nvSpPr>
            <p:cNvPr id="21" name="object 21"/>
            <p:cNvSpPr/>
            <p:nvPr/>
          </p:nvSpPr>
          <p:spPr>
            <a:xfrm>
              <a:off x="3370960" y="4608829"/>
              <a:ext cx="7978775" cy="1737995"/>
            </a:xfrm>
            <a:custGeom>
              <a:avLst/>
              <a:gdLst/>
              <a:ahLst/>
              <a:cxnLst/>
              <a:rect l="l" t="t" r="r" b="b"/>
              <a:pathLst>
                <a:path w="7978775" h="1737995">
                  <a:moveTo>
                    <a:pt x="0" y="289560"/>
                  </a:moveTo>
                  <a:lnTo>
                    <a:pt x="3790" y="242598"/>
                  </a:lnTo>
                  <a:lnTo>
                    <a:pt x="14764" y="198046"/>
                  </a:lnTo>
                  <a:lnTo>
                    <a:pt x="32325" y="156502"/>
                  </a:lnTo>
                  <a:lnTo>
                    <a:pt x="55875" y="118561"/>
                  </a:lnTo>
                  <a:lnTo>
                    <a:pt x="84820" y="84820"/>
                  </a:lnTo>
                  <a:lnTo>
                    <a:pt x="118561" y="55875"/>
                  </a:lnTo>
                  <a:lnTo>
                    <a:pt x="156502" y="32325"/>
                  </a:lnTo>
                  <a:lnTo>
                    <a:pt x="198046" y="14764"/>
                  </a:lnTo>
                  <a:lnTo>
                    <a:pt x="242598" y="3790"/>
                  </a:lnTo>
                  <a:lnTo>
                    <a:pt x="289560" y="0"/>
                  </a:lnTo>
                  <a:lnTo>
                    <a:pt x="7689215" y="0"/>
                  </a:lnTo>
                  <a:lnTo>
                    <a:pt x="7736176" y="3790"/>
                  </a:lnTo>
                  <a:lnTo>
                    <a:pt x="7780728" y="14764"/>
                  </a:lnTo>
                  <a:lnTo>
                    <a:pt x="7822272" y="32325"/>
                  </a:lnTo>
                  <a:lnTo>
                    <a:pt x="7860213" y="55875"/>
                  </a:lnTo>
                  <a:lnTo>
                    <a:pt x="7893954" y="84820"/>
                  </a:lnTo>
                  <a:lnTo>
                    <a:pt x="7922899" y="118561"/>
                  </a:lnTo>
                  <a:lnTo>
                    <a:pt x="7946449" y="156502"/>
                  </a:lnTo>
                  <a:lnTo>
                    <a:pt x="7964010" y="198046"/>
                  </a:lnTo>
                  <a:lnTo>
                    <a:pt x="7974984" y="242598"/>
                  </a:lnTo>
                  <a:lnTo>
                    <a:pt x="7978775" y="289560"/>
                  </a:lnTo>
                  <a:lnTo>
                    <a:pt x="7978775" y="1447850"/>
                  </a:lnTo>
                  <a:lnTo>
                    <a:pt x="7974984" y="1494822"/>
                  </a:lnTo>
                  <a:lnTo>
                    <a:pt x="7964010" y="1539379"/>
                  </a:lnTo>
                  <a:lnTo>
                    <a:pt x="7946449" y="1580928"/>
                  </a:lnTo>
                  <a:lnTo>
                    <a:pt x="7922899" y="1618870"/>
                  </a:lnTo>
                  <a:lnTo>
                    <a:pt x="7893954" y="1652611"/>
                  </a:lnTo>
                  <a:lnTo>
                    <a:pt x="7860213" y="1681554"/>
                  </a:lnTo>
                  <a:lnTo>
                    <a:pt x="7822272" y="1705102"/>
                  </a:lnTo>
                  <a:lnTo>
                    <a:pt x="7780728" y="1722661"/>
                  </a:lnTo>
                  <a:lnTo>
                    <a:pt x="7736176" y="1733633"/>
                  </a:lnTo>
                  <a:lnTo>
                    <a:pt x="7689215" y="1737423"/>
                  </a:lnTo>
                  <a:lnTo>
                    <a:pt x="289560" y="1737423"/>
                  </a:lnTo>
                  <a:lnTo>
                    <a:pt x="242598" y="1733633"/>
                  </a:lnTo>
                  <a:lnTo>
                    <a:pt x="198046" y="1722661"/>
                  </a:lnTo>
                  <a:lnTo>
                    <a:pt x="156502" y="1705102"/>
                  </a:lnTo>
                  <a:lnTo>
                    <a:pt x="118561" y="1681554"/>
                  </a:lnTo>
                  <a:lnTo>
                    <a:pt x="84820" y="1652611"/>
                  </a:lnTo>
                  <a:lnTo>
                    <a:pt x="55875" y="1618870"/>
                  </a:lnTo>
                  <a:lnTo>
                    <a:pt x="32325" y="1580928"/>
                  </a:lnTo>
                  <a:lnTo>
                    <a:pt x="14764" y="1539379"/>
                  </a:lnTo>
                  <a:lnTo>
                    <a:pt x="3790" y="1494822"/>
                  </a:lnTo>
                  <a:lnTo>
                    <a:pt x="0" y="1447850"/>
                  </a:lnTo>
                  <a:lnTo>
                    <a:pt x="0" y="289560"/>
                  </a:lnTo>
                  <a:close/>
                </a:path>
              </a:pathLst>
            </a:custGeom>
            <a:ln w="12700">
              <a:solidFill>
                <a:srgbClr val="FFFFFF"/>
              </a:solidFill>
            </a:ln>
          </p:spPr>
          <p:txBody>
            <a:bodyPr wrap="square" lIns="0" tIns="0" rIns="0" bIns="0" rtlCol="0"/>
            <a:lstStyle/>
            <a:p>
              <a:endParaRPr/>
            </a:p>
          </p:txBody>
        </p:sp>
      </p:grpSp>
      <p:sp>
        <p:nvSpPr>
          <p:cNvPr id="22" name="object 22"/>
          <p:cNvSpPr txBox="1"/>
          <p:nvPr/>
        </p:nvSpPr>
        <p:spPr>
          <a:xfrm>
            <a:off x="3502533" y="3548634"/>
            <a:ext cx="7607934" cy="3135630"/>
          </a:xfrm>
          <a:prstGeom prst="rect">
            <a:avLst/>
          </a:prstGeom>
        </p:spPr>
        <p:txBody>
          <a:bodyPr vert="horz" wrap="square" lIns="0" tIns="46355" rIns="0" bIns="0" rtlCol="0">
            <a:spAutoFit/>
          </a:bodyPr>
          <a:lstStyle/>
          <a:p>
            <a:pPr marL="12700" marR="5080">
              <a:lnSpc>
                <a:spcPts val="2410"/>
              </a:lnSpc>
              <a:spcBef>
                <a:spcPts val="365"/>
              </a:spcBef>
            </a:pPr>
            <a:r>
              <a:rPr sz="2200" dirty="0">
                <a:latin typeface="Calibri"/>
                <a:cs typeface="Calibri"/>
              </a:rPr>
              <a:t>χώρο</a:t>
            </a:r>
            <a:r>
              <a:rPr sz="2200" spc="-65" dirty="0">
                <a:latin typeface="Calibri"/>
                <a:cs typeface="Calibri"/>
              </a:rPr>
              <a:t> </a:t>
            </a:r>
            <a:r>
              <a:rPr sz="2200" dirty="0">
                <a:latin typeface="Calibri"/>
                <a:cs typeface="Calibri"/>
              </a:rPr>
              <a:t>έχουν</a:t>
            </a:r>
            <a:r>
              <a:rPr sz="2200" spc="-65" dirty="0">
                <a:latin typeface="Calibri"/>
                <a:cs typeface="Calibri"/>
              </a:rPr>
              <a:t> </a:t>
            </a:r>
            <a:r>
              <a:rPr sz="2200" dirty="0">
                <a:latin typeface="Calibri"/>
                <a:cs typeface="Calibri"/>
              </a:rPr>
              <a:t>αναδειχθεί</a:t>
            </a:r>
            <a:r>
              <a:rPr sz="2200" spc="-40" dirty="0">
                <a:latin typeface="Calibri"/>
                <a:cs typeface="Calibri"/>
              </a:rPr>
              <a:t> </a:t>
            </a:r>
            <a:r>
              <a:rPr sz="2200" dirty="0">
                <a:latin typeface="Calibri"/>
                <a:cs typeface="Calibri"/>
              </a:rPr>
              <a:t>τα</a:t>
            </a:r>
            <a:r>
              <a:rPr sz="2200" spc="-60" dirty="0">
                <a:latin typeface="Calibri"/>
                <a:cs typeface="Calibri"/>
              </a:rPr>
              <a:t> </a:t>
            </a:r>
            <a:r>
              <a:rPr sz="2200" dirty="0">
                <a:latin typeface="Calibri"/>
                <a:cs typeface="Calibri"/>
              </a:rPr>
              <a:t>τελευταία</a:t>
            </a:r>
            <a:r>
              <a:rPr sz="2200" spc="-40" dirty="0">
                <a:latin typeface="Calibri"/>
                <a:cs typeface="Calibri"/>
              </a:rPr>
              <a:t> </a:t>
            </a:r>
            <a:r>
              <a:rPr sz="2200" dirty="0">
                <a:latin typeface="Calibri"/>
                <a:cs typeface="Calibri"/>
              </a:rPr>
              <a:t>χρόνια</a:t>
            </a:r>
            <a:r>
              <a:rPr sz="2200" spc="-60" dirty="0">
                <a:latin typeface="Calibri"/>
                <a:cs typeface="Calibri"/>
              </a:rPr>
              <a:t> </a:t>
            </a:r>
            <a:r>
              <a:rPr sz="2200" dirty="0">
                <a:latin typeface="Calibri"/>
                <a:cs typeface="Calibri"/>
              </a:rPr>
              <a:t>ως</a:t>
            </a:r>
            <a:r>
              <a:rPr sz="2200" spc="-65" dirty="0">
                <a:latin typeface="Calibri"/>
                <a:cs typeface="Calibri"/>
              </a:rPr>
              <a:t> </a:t>
            </a:r>
            <a:r>
              <a:rPr sz="2200" dirty="0">
                <a:latin typeface="Calibri"/>
                <a:cs typeface="Calibri"/>
              </a:rPr>
              <a:t>ένα</a:t>
            </a:r>
            <a:r>
              <a:rPr sz="2200" spc="-50" dirty="0">
                <a:latin typeface="Calibri"/>
                <a:cs typeface="Calibri"/>
              </a:rPr>
              <a:t> </a:t>
            </a:r>
            <a:r>
              <a:rPr sz="2200" dirty="0">
                <a:latin typeface="Calibri"/>
                <a:cs typeface="Calibri"/>
              </a:rPr>
              <a:t>από</a:t>
            </a:r>
            <a:r>
              <a:rPr sz="2200" spc="-60" dirty="0">
                <a:latin typeface="Calibri"/>
                <a:cs typeface="Calibri"/>
              </a:rPr>
              <a:t> </a:t>
            </a:r>
            <a:r>
              <a:rPr sz="2200" dirty="0">
                <a:latin typeface="Calibri"/>
                <a:cs typeface="Calibri"/>
              </a:rPr>
              <a:t>τα</a:t>
            </a:r>
            <a:r>
              <a:rPr sz="2200" spc="-60" dirty="0">
                <a:latin typeface="Calibri"/>
                <a:cs typeface="Calibri"/>
              </a:rPr>
              <a:t> </a:t>
            </a:r>
            <a:r>
              <a:rPr sz="2200" spc="-10" dirty="0">
                <a:latin typeface="Calibri"/>
                <a:cs typeface="Calibri"/>
              </a:rPr>
              <a:t>βασικά </a:t>
            </a:r>
            <a:r>
              <a:rPr sz="2200" dirty="0">
                <a:latin typeface="Calibri"/>
                <a:cs typeface="Calibri"/>
              </a:rPr>
              <a:t>στοιχεία</a:t>
            </a:r>
            <a:r>
              <a:rPr sz="2200" spc="-50" dirty="0">
                <a:latin typeface="Calibri"/>
                <a:cs typeface="Calibri"/>
              </a:rPr>
              <a:t> </a:t>
            </a:r>
            <a:r>
              <a:rPr sz="2200" dirty="0">
                <a:latin typeface="Calibri"/>
                <a:cs typeface="Calibri"/>
              </a:rPr>
              <a:t>της</a:t>
            </a:r>
            <a:r>
              <a:rPr sz="2200" spc="-70" dirty="0">
                <a:latin typeface="Calibri"/>
                <a:cs typeface="Calibri"/>
              </a:rPr>
              <a:t> </a:t>
            </a:r>
            <a:r>
              <a:rPr sz="2200" spc="-10" dirty="0">
                <a:latin typeface="Calibri"/>
                <a:cs typeface="Calibri"/>
              </a:rPr>
              <a:t>επαγγελματικής</a:t>
            </a:r>
            <a:r>
              <a:rPr sz="2200" spc="-30" dirty="0">
                <a:latin typeface="Calibri"/>
                <a:cs typeface="Calibri"/>
              </a:rPr>
              <a:t> </a:t>
            </a:r>
            <a:r>
              <a:rPr sz="2200" dirty="0">
                <a:latin typeface="Calibri"/>
                <a:cs typeface="Calibri"/>
              </a:rPr>
              <a:t>εξέλιξης</a:t>
            </a:r>
            <a:r>
              <a:rPr sz="2200" spc="-45" dirty="0">
                <a:latin typeface="Calibri"/>
                <a:cs typeface="Calibri"/>
              </a:rPr>
              <a:t> </a:t>
            </a:r>
            <a:r>
              <a:rPr sz="2200" dirty="0">
                <a:latin typeface="Calibri"/>
                <a:cs typeface="Calibri"/>
              </a:rPr>
              <a:t>του</a:t>
            </a:r>
            <a:r>
              <a:rPr sz="2200" spc="-60" dirty="0">
                <a:latin typeface="Calibri"/>
                <a:cs typeface="Calibri"/>
              </a:rPr>
              <a:t> </a:t>
            </a:r>
            <a:r>
              <a:rPr sz="2200" spc="-10" dirty="0">
                <a:latin typeface="Calibri"/>
                <a:cs typeface="Calibri"/>
              </a:rPr>
              <a:t>ανθρώπου</a:t>
            </a:r>
            <a:endParaRPr sz="2200">
              <a:latin typeface="Calibri"/>
              <a:cs typeface="Calibri"/>
            </a:endParaRPr>
          </a:p>
          <a:p>
            <a:pPr>
              <a:lnSpc>
                <a:spcPct val="100000"/>
              </a:lnSpc>
              <a:spcBef>
                <a:spcPts val="1685"/>
              </a:spcBef>
            </a:pPr>
            <a:endParaRPr sz="2200">
              <a:latin typeface="Calibri"/>
              <a:cs typeface="Calibri"/>
            </a:endParaRPr>
          </a:p>
          <a:p>
            <a:pPr marL="29209" marR="49530">
              <a:lnSpc>
                <a:spcPct val="91700"/>
              </a:lnSpc>
            </a:pPr>
            <a:r>
              <a:rPr sz="2000" dirty="0">
                <a:latin typeface="Calibri"/>
                <a:cs typeface="Calibri"/>
              </a:rPr>
              <a:t>Η</a:t>
            </a:r>
            <a:r>
              <a:rPr sz="2000" spc="380" dirty="0">
                <a:latin typeface="Calibri"/>
                <a:cs typeface="Calibri"/>
              </a:rPr>
              <a:t> </a:t>
            </a:r>
            <a:r>
              <a:rPr sz="2000" spc="-10" dirty="0">
                <a:latin typeface="Calibri"/>
                <a:cs typeface="Calibri"/>
              </a:rPr>
              <a:t>ικανοποίηση</a:t>
            </a:r>
            <a:r>
              <a:rPr sz="2000" spc="-50" dirty="0">
                <a:latin typeface="Calibri"/>
                <a:cs typeface="Calibri"/>
              </a:rPr>
              <a:t> </a:t>
            </a:r>
            <a:r>
              <a:rPr sz="2000" dirty="0">
                <a:latin typeface="Calibri"/>
                <a:cs typeface="Calibri"/>
              </a:rPr>
              <a:t>από</a:t>
            </a:r>
            <a:r>
              <a:rPr sz="2000" spc="-40" dirty="0">
                <a:latin typeface="Calibri"/>
                <a:cs typeface="Calibri"/>
              </a:rPr>
              <a:t> </a:t>
            </a:r>
            <a:r>
              <a:rPr sz="2000" dirty="0">
                <a:latin typeface="Calibri"/>
                <a:cs typeface="Calibri"/>
              </a:rPr>
              <a:t>την</a:t>
            </a:r>
            <a:r>
              <a:rPr sz="2000" spc="-35" dirty="0">
                <a:latin typeface="Calibri"/>
                <a:cs typeface="Calibri"/>
              </a:rPr>
              <a:t> </a:t>
            </a:r>
            <a:r>
              <a:rPr sz="2000" dirty="0">
                <a:latin typeface="Calibri"/>
                <a:cs typeface="Calibri"/>
              </a:rPr>
              <a:t>εργασία</a:t>
            </a:r>
            <a:r>
              <a:rPr sz="2000" spc="-60" dirty="0">
                <a:latin typeface="Calibri"/>
                <a:cs typeface="Calibri"/>
              </a:rPr>
              <a:t> </a:t>
            </a:r>
            <a:r>
              <a:rPr sz="2000" dirty="0">
                <a:latin typeface="Calibri"/>
                <a:cs typeface="Calibri"/>
              </a:rPr>
              <a:t>εξαρτάται</a:t>
            </a:r>
            <a:r>
              <a:rPr sz="2000" spc="-55" dirty="0">
                <a:latin typeface="Calibri"/>
                <a:cs typeface="Calibri"/>
              </a:rPr>
              <a:t> </a:t>
            </a:r>
            <a:r>
              <a:rPr sz="2000" dirty="0">
                <a:latin typeface="Calibri"/>
                <a:cs typeface="Calibri"/>
              </a:rPr>
              <a:t>και</a:t>
            </a:r>
            <a:r>
              <a:rPr sz="2000" spc="-50" dirty="0">
                <a:latin typeface="Calibri"/>
                <a:cs typeface="Calibri"/>
              </a:rPr>
              <a:t> </a:t>
            </a:r>
            <a:r>
              <a:rPr sz="2000" dirty="0">
                <a:latin typeface="Calibri"/>
                <a:cs typeface="Calibri"/>
              </a:rPr>
              <a:t>από</a:t>
            </a:r>
            <a:r>
              <a:rPr sz="2000" spc="-40" dirty="0">
                <a:latin typeface="Calibri"/>
                <a:cs typeface="Calibri"/>
              </a:rPr>
              <a:t> </a:t>
            </a:r>
            <a:r>
              <a:rPr sz="2000" dirty="0">
                <a:latin typeface="Calibri"/>
                <a:cs typeface="Calibri"/>
              </a:rPr>
              <a:t>το</a:t>
            </a:r>
            <a:r>
              <a:rPr sz="2000" spc="-45" dirty="0">
                <a:latin typeface="Calibri"/>
                <a:cs typeface="Calibri"/>
              </a:rPr>
              <a:t> </a:t>
            </a:r>
            <a:r>
              <a:rPr sz="2000" dirty="0">
                <a:latin typeface="Calibri"/>
                <a:cs typeface="Calibri"/>
              </a:rPr>
              <a:t>υψηλό</a:t>
            </a:r>
            <a:r>
              <a:rPr sz="2000" spc="-30" dirty="0">
                <a:latin typeface="Calibri"/>
                <a:cs typeface="Calibri"/>
              </a:rPr>
              <a:t> </a:t>
            </a:r>
            <a:r>
              <a:rPr sz="2000" dirty="0">
                <a:latin typeface="Calibri"/>
                <a:cs typeface="Calibri"/>
              </a:rPr>
              <a:t>ηθικό</a:t>
            </a:r>
            <a:r>
              <a:rPr sz="2000" spc="-50" dirty="0">
                <a:latin typeface="Calibri"/>
                <a:cs typeface="Calibri"/>
              </a:rPr>
              <a:t> </a:t>
            </a:r>
            <a:r>
              <a:rPr sz="2000" spc="-25" dirty="0">
                <a:latin typeface="Calibri"/>
                <a:cs typeface="Calibri"/>
              </a:rPr>
              <a:t>του </a:t>
            </a:r>
            <a:r>
              <a:rPr sz="2000" dirty="0">
                <a:latin typeface="Calibri"/>
                <a:cs typeface="Calibri"/>
              </a:rPr>
              <a:t>εργαζόμενου</a:t>
            </a:r>
            <a:r>
              <a:rPr sz="2000" spc="-40" dirty="0">
                <a:latin typeface="Calibri"/>
                <a:cs typeface="Calibri"/>
              </a:rPr>
              <a:t> </a:t>
            </a:r>
            <a:r>
              <a:rPr sz="2000" dirty="0">
                <a:latin typeface="Calibri"/>
                <a:cs typeface="Calibri"/>
              </a:rPr>
              <a:t>ατόμου.</a:t>
            </a:r>
            <a:r>
              <a:rPr sz="2000" spc="-45" dirty="0">
                <a:latin typeface="Calibri"/>
                <a:cs typeface="Calibri"/>
              </a:rPr>
              <a:t> </a:t>
            </a:r>
            <a:r>
              <a:rPr sz="2000" dirty="0">
                <a:latin typeface="Calibri"/>
                <a:cs typeface="Calibri"/>
              </a:rPr>
              <a:t>Η</a:t>
            </a:r>
            <a:r>
              <a:rPr sz="2000" spc="405" dirty="0">
                <a:latin typeface="Calibri"/>
                <a:cs typeface="Calibri"/>
              </a:rPr>
              <a:t> </a:t>
            </a:r>
            <a:r>
              <a:rPr sz="2000" dirty="0">
                <a:latin typeface="Calibri"/>
                <a:cs typeface="Calibri"/>
              </a:rPr>
              <a:t>έννοια</a:t>
            </a:r>
            <a:r>
              <a:rPr sz="2000" spc="-40" dirty="0">
                <a:latin typeface="Calibri"/>
                <a:cs typeface="Calibri"/>
              </a:rPr>
              <a:t> </a:t>
            </a:r>
            <a:r>
              <a:rPr sz="2000" dirty="0">
                <a:latin typeface="Calibri"/>
                <a:cs typeface="Calibri"/>
              </a:rPr>
              <a:t>του</a:t>
            </a:r>
            <a:r>
              <a:rPr sz="2000" spc="-35" dirty="0">
                <a:latin typeface="Calibri"/>
                <a:cs typeface="Calibri"/>
              </a:rPr>
              <a:t> </a:t>
            </a:r>
            <a:r>
              <a:rPr sz="2000" dirty="0">
                <a:latin typeface="Calibri"/>
                <a:cs typeface="Calibri"/>
              </a:rPr>
              <a:t>ηθικού</a:t>
            </a:r>
            <a:r>
              <a:rPr sz="2000" spc="-40" dirty="0">
                <a:latin typeface="Calibri"/>
                <a:cs typeface="Calibri"/>
              </a:rPr>
              <a:t> </a:t>
            </a:r>
            <a:r>
              <a:rPr sz="2000" dirty="0">
                <a:latin typeface="Calibri"/>
                <a:cs typeface="Calibri"/>
              </a:rPr>
              <a:t>συνδέεται</a:t>
            </a:r>
            <a:r>
              <a:rPr sz="2000" spc="-25" dirty="0">
                <a:latin typeface="Calibri"/>
                <a:cs typeface="Calibri"/>
              </a:rPr>
              <a:t> </a:t>
            </a:r>
            <a:r>
              <a:rPr sz="2000" dirty="0">
                <a:latin typeface="Calibri"/>
                <a:cs typeface="Calibri"/>
              </a:rPr>
              <a:t>με</a:t>
            </a:r>
            <a:r>
              <a:rPr sz="2000" spc="-20" dirty="0">
                <a:latin typeface="Calibri"/>
                <a:cs typeface="Calibri"/>
              </a:rPr>
              <a:t> </a:t>
            </a:r>
            <a:r>
              <a:rPr sz="2000" dirty="0">
                <a:latin typeface="Calibri"/>
                <a:cs typeface="Calibri"/>
              </a:rPr>
              <a:t>την</a:t>
            </a:r>
            <a:r>
              <a:rPr sz="2000" spc="-25" dirty="0">
                <a:latin typeface="Calibri"/>
                <a:cs typeface="Calibri"/>
              </a:rPr>
              <a:t> </a:t>
            </a:r>
            <a:r>
              <a:rPr sz="2000" dirty="0">
                <a:latin typeface="Calibri"/>
                <a:cs typeface="Calibri"/>
              </a:rPr>
              <a:t>πίστη</a:t>
            </a:r>
            <a:r>
              <a:rPr sz="2000" spc="-40" dirty="0">
                <a:latin typeface="Calibri"/>
                <a:cs typeface="Calibri"/>
              </a:rPr>
              <a:t> </a:t>
            </a:r>
            <a:r>
              <a:rPr sz="2000" spc="-20" dirty="0">
                <a:latin typeface="Calibri"/>
                <a:cs typeface="Calibri"/>
              </a:rPr>
              <a:t>στην </a:t>
            </a:r>
            <a:r>
              <a:rPr sz="2000" dirty="0">
                <a:latin typeface="Calibri"/>
                <a:cs typeface="Calibri"/>
              </a:rPr>
              <a:t>αξία</a:t>
            </a:r>
            <a:r>
              <a:rPr sz="2000" spc="-35" dirty="0">
                <a:latin typeface="Calibri"/>
                <a:cs typeface="Calibri"/>
              </a:rPr>
              <a:t> </a:t>
            </a:r>
            <a:r>
              <a:rPr sz="2000" dirty="0">
                <a:latin typeface="Calibri"/>
                <a:cs typeface="Calibri"/>
              </a:rPr>
              <a:t>μιας</a:t>
            </a:r>
            <a:r>
              <a:rPr sz="2000" spc="-15" dirty="0">
                <a:latin typeface="Calibri"/>
                <a:cs typeface="Calibri"/>
              </a:rPr>
              <a:t> </a:t>
            </a:r>
            <a:r>
              <a:rPr sz="2000" spc="-10" dirty="0">
                <a:latin typeface="Calibri"/>
                <a:cs typeface="Calibri"/>
              </a:rPr>
              <a:t>συγκεκριμένης</a:t>
            </a:r>
            <a:r>
              <a:rPr sz="2000" spc="-55" dirty="0">
                <a:latin typeface="Calibri"/>
                <a:cs typeface="Calibri"/>
              </a:rPr>
              <a:t> </a:t>
            </a:r>
            <a:r>
              <a:rPr sz="2000" dirty="0">
                <a:latin typeface="Calibri"/>
                <a:cs typeface="Calibri"/>
              </a:rPr>
              <a:t>δραστηριότητας,</a:t>
            </a:r>
            <a:r>
              <a:rPr sz="2000" spc="390" dirty="0">
                <a:latin typeface="Calibri"/>
                <a:cs typeface="Calibri"/>
              </a:rPr>
              <a:t> </a:t>
            </a:r>
            <a:r>
              <a:rPr sz="2000" dirty="0">
                <a:latin typeface="Calibri"/>
                <a:cs typeface="Calibri"/>
              </a:rPr>
              <a:t>με</a:t>
            </a:r>
            <a:r>
              <a:rPr sz="2000" spc="-15" dirty="0">
                <a:latin typeface="Calibri"/>
                <a:cs typeface="Calibri"/>
              </a:rPr>
              <a:t> </a:t>
            </a:r>
            <a:r>
              <a:rPr sz="2000" dirty="0">
                <a:latin typeface="Calibri"/>
                <a:cs typeface="Calibri"/>
              </a:rPr>
              <a:t>αισθήματα</a:t>
            </a:r>
            <a:r>
              <a:rPr sz="2000" spc="-60" dirty="0">
                <a:latin typeface="Calibri"/>
                <a:cs typeface="Calibri"/>
              </a:rPr>
              <a:t> </a:t>
            </a:r>
            <a:r>
              <a:rPr sz="2000" spc="-10" dirty="0">
                <a:latin typeface="Calibri"/>
                <a:cs typeface="Calibri"/>
              </a:rPr>
              <a:t>προσωπικής </a:t>
            </a:r>
            <a:r>
              <a:rPr sz="2000" dirty="0">
                <a:latin typeface="Calibri"/>
                <a:cs typeface="Calibri"/>
              </a:rPr>
              <a:t>αξίας,</a:t>
            </a:r>
            <a:r>
              <a:rPr sz="2000" spc="345" dirty="0">
                <a:latin typeface="Calibri"/>
                <a:cs typeface="Calibri"/>
              </a:rPr>
              <a:t> </a:t>
            </a:r>
            <a:r>
              <a:rPr sz="2000" dirty="0">
                <a:latin typeface="Calibri"/>
                <a:cs typeface="Calibri"/>
              </a:rPr>
              <a:t>ενθουσιασμό,</a:t>
            </a:r>
            <a:r>
              <a:rPr sz="2000" spc="335" dirty="0">
                <a:latin typeface="Calibri"/>
                <a:cs typeface="Calibri"/>
              </a:rPr>
              <a:t> </a:t>
            </a:r>
            <a:r>
              <a:rPr sz="2000" dirty="0">
                <a:latin typeface="Calibri"/>
                <a:cs typeface="Calibri"/>
              </a:rPr>
              <a:t>ενδιαφέρον</a:t>
            </a:r>
            <a:r>
              <a:rPr sz="2000" spc="-55" dirty="0">
                <a:latin typeface="Calibri"/>
                <a:cs typeface="Calibri"/>
              </a:rPr>
              <a:t> </a:t>
            </a:r>
            <a:r>
              <a:rPr sz="2000" dirty="0">
                <a:latin typeface="Calibri"/>
                <a:cs typeface="Calibri"/>
              </a:rPr>
              <a:t>και</a:t>
            </a:r>
            <a:r>
              <a:rPr sz="2000" spc="-55" dirty="0">
                <a:latin typeface="Calibri"/>
                <a:cs typeface="Calibri"/>
              </a:rPr>
              <a:t> </a:t>
            </a:r>
            <a:r>
              <a:rPr sz="2000" spc="-10" dirty="0">
                <a:latin typeface="Calibri"/>
                <a:cs typeface="Calibri"/>
              </a:rPr>
              <a:t>ικανοποίηση</a:t>
            </a:r>
            <a:r>
              <a:rPr sz="2000" spc="-60" dirty="0">
                <a:latin typeface="Calibri"/>
                <a:cs typeface="Calibri"/>
              </a:rPr>
              <a:t> </a:t>
            </a:r>
            <a:r>
              <a:rPr sz="2000" dirty="0">
                <a:latin typeface="Calibri"/>
                <a:cs typeface="Calibri"/>
              </a:rPr>
              <a:t>για</a:t>
            </a:r>
            <a:r>
              <a:rPr sz="2000" spc="-55" dirty="0">
                <a:latin typeface="Calibri"/>
                <a:cs typeface="Calibri"/>
              </a:rPr>
              <a:t> </a:t>
            </a:r>
            <a:r>
              <a:rPr sz="2000" dirty="0">
                <a:latin typeface="Calibri"/>
                <a:cs typeface="Calibri"/>
              </a:rPr>
              <a:t>αυτό</a:t>
            </a:r>
            <a:r>
              <a:rPr sz="2000" spc="-45" dirty="0">
                <a:latin typeface="Calibri"/>
                <a:cs typeface="Calibri"/>
              </a:rPr>
              <a:t> </a:t>
            </a:r>
            <a:r>
              <a:rPr sz="2000" dirty="0">
                <a:latin typeface="Calibri"/>
                <a:cs typeface="Calibri"/>
              </a:rPr>
              <a:t>που</a:t>
            </a:r>
            <a:r>
              <a:rPr sz="2000" spc="-40" dirty="0">
                <a:latin typeface="Calibri"/>
                <a:cs typeface="Calibri"/>
              </a:rPr>
              <a:t> </a:t>
            </a:r>
            <a:r>
              <a:rPr sz="2000" spc="-10" dirty="0">
                <a:latin typeface="Calibri"/>
                <a:cs typeface="Calibri"/>
              </a:rPr>
              <a:t>κάνει</a:t>
            </a:r>
            <a:r>
              <a:rPr sz="2000" spc="-65" dirty="0">
                <a:latin typeface="Calibri"/>
                <a:cs typeface="Calibri"/>
              </a:rPr>
              <a:t> </a:t>
            </a:r>
            <a:r>
              <a:rPr sz="2000" spc="-50" dirty="0">
                <a:latin typeface="Calibri"/>
                <a:cs typeface="Calibri"/>
              </a:rPr>
              <a:t>ο </a:t>
            </a:r>
            <a:r>
              <a:rPr sz="2000" spc="-10" dirty="0">
                <a:latin typeface="Calibri"/>
                <a:cs typeface="Calibri"/>
              </a:rPr>
              <a:t>άνθρωπος</a:t>
            </a:r>
            <a:endParaRPr sz="2000">
              <a:latin typeface="Calibri"/>
              <a:cs typeface="Calibri"/>
            </a:endParaRPr>
          </a:p>
          <a:p>
            <a:pPr marR="140335" algn="r">
              <a:lnSpc>
                <a:spcPct val="100000"/>
              </a:lnSpc>
              <a:spcBef>
                <a:spcPts val="1875"/>
              </a:spcBef>
            </a:pPr>
            <a:r>
              <a:rPr sz="1800" spc="-20" dirty="0">
                <a:latin typeface="Calibri"/>
                <a:cs typeface="Calibri"/>
              </a:rPr>
              <a:t>Μαλικιώση-</a:t>
            </a:r>
            <a:r>
              <a:rPr sz="1800" dirty="0">
                <a:latin typeface="Calibri"/>
                <a:cs typeface="Calibri"/>
              </a:rPr>
              <a:t>Λοϊζου,</a:t>
            </a:r>
            <a:r>
              <a:rPr sz="1800" spc="15" dirty="0">
                <a:latin typeface="Calibri"/>
                <a:cs typeface="Calibri"/>
              </a:rPr>
              <a:t> </a:t>
            </a:r>
            <a:r>
              <a:rPr sz="1800" spc="-20" dirty="0">
                <a:latin typeface="Calibri"/>
                <a:cs typeface="Calibri"/>
              </a:rPr>
              <a:t>2017</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8175" y="0"/>
            <a:ext cx="3248025" cy="3357245"/>
          </a:xfrm>
          <a:custGeom>
            <a:avLst/>
            <a:gdLst/>
            <a:ahLst/>
            <a:cxnLst/>
            <a:rect l="l" t="t" r="r" b="b"/>
            <a:pathLst>
              <a:path w="3248025" h="3357245">
                <a:moveTo>
                  <a:pt x="3248025" y="0"/>
                </a:moveTo>
                <a:lnTo>
                  <a:pt x="0" y="0"/>
                </a:lnTo>
                <a:lnTo>
                  <a:pt x="0" y="3175635"/>
                </a:lnTo>
                <a:lnTo>
                  <a:pt x="55995" y="3195570"/>
                </a:lnTo>
                <a:lnTo>
                  <a:pt x="110704" y="3214208"/>
                </a:lnTo>
                <a:lnTo>
                  <a:pt x="164157" y="3231575"/>
                </a:lnTo>
                <a:lnTo>
                  <a:pt x="216384" y="3247696"/>
                </a:lnTo>
                <a:lnTo>
                  <a:pt x="267417" y="3262596"/>
                </a:lnTo>
                <a:lnTo>
                  <a:pt x="317285" y="3276299"/>
                </a:lnTo>
                <a:lnTo>
                  <a:pt x="366020" y="3288832"/>
                </a:lnTo>
                <a:lnTo>
                  <a:pt x="413651" y="3300220"/>
                </a:lnTo>
                <a:lnTo>
                  <a:pt x="460211" y="3310487"/>
                </a:lnTo>
                <a:lnTo>
                  <a:pt x="505728" y="3319659"/>
                </a:lnTo>
                <a:lnTo>
                  <a:pt x="550235" y="3327761"/>
                </a:lnTo>
                <a:lnTo>
                  <a:pt x="593761" y="3334818"/>
                </a:lnTo>
                <a:lnTo>
                  <a:pt x="636338" y="3340855"/>
                </a:lnTo>
                <a:lnTo>
                  <a:pt x="677995" y="3345898"/>
                </a:lnTo>
                <a:lnTo>
                  <a:pt x="718764" y="3349971"/>
                </a:lnTo>
                <a:lnTo>
                  <a:pt x="758675" y="3353100"/>
                </a:lnTo>
                <a:lnTo>
                  <a:pt x="797759" y="3355310"/>
                </a:lnTo>
                <a:lnTo>
                  <a:pt x="836046" y="3356627"/>
                </a:lnTo>
                <a:lnTo>
                  <a:pt x="873568" y="3357074"/>
                </a:lnTo>
                <a:lnTo>
                  <a:pt x="910354" y="3356678"/>
                </a:lnTo>
                <a:lnTo>
                  <a:pt x="981843" y="3353456"/>
                </a:lnTo>
                <a:lnTo>
                  <a:pt x="1050758" y="3347162"/>
                </a:lnTo>
                <a:lnTo>
                  <a:pt x="1117345" y="3337998"/>
                </a:lnTo>
                <a:lnTo>
                  <a:pt x="1181849" y="3326164"/>
                </a:lnTo>
                <a:lnTo>
                  <a:pt x="1244514" y="3311862"/>
                </a:lnTo>
                <a:lnTo>
                  <a:pt x="1305587" y="3295294"/>
                </a:lnTo>
                <a:lnTo>
                  <a:pt x="1365312" y="3276660"/>
                </a:lnTo>
                <a:lnTo>
                  <a:pt x="1423934" y="3256162"/>
                </a:lnTo>
                <a:lnTo>
                  <a:pt x="1481698" y="3234002"/>
                </a:lnTo>
                <a:lnTo>
                  <a:pt x="1538849" y="3210381"/>
                </a:lnTo>
                <a:lnTo>
                  <a:pt x="1623964" y="3172650"/>
                </a:lnTo>
                <a:lnTo>
                  <a:pt x="1680657" y="3146257"/>
                </a:lnTo>
                <a:lnTo>
                  <a:pt x="1912331" y="3035134"/>
                </a:lnTo>
                <a:lnTo>
                  <a:pt x="1972702" y="3006972"/>
                </a:lnTo>
                <a:lnTo>
                  <a:pt x="2034543" y="2979061"/>
                </a:lnTo>
                <a:lnTo>
                  <a:pt x="2098100" y="2951602"/>
                </a:lnTo>
                <a:lnTo>
                  <a:pt x="2163618" y="2924795"/>
                </a:lnTo>
                <a:lnTo>
                  <a:pt x="2231343" y="2898844"/>
                </a:lnTo>
                <a:lnTo>
                  <a:pt x="2301519" y="2873948"/>
                </a:lnTo>
                <a:lnTo>
                  <a:pt x="2374391" y="2850309"/>
                </a:lnTo>
                <a:lnTo>
                  <a:pt x="2411915" y="2839024"/>
                </a:lnTo>
                <a:lnTo>
                  <a:pt x="2450205" y="2828129"/>
                </a:lnTo>
                <a:lnTo>
                  <a:pt x="2489291" y="2817649"/>
                </a:lnTo>
                <a:lnTo>
                  <a:pt x="2529205" y="2807609"/>
                </a:lnTo>
                <a:lnTo>
                  <a:pt x="2569977" y="2798034"/>
                </a:lnTo>
                <a:lnTo>
                  <a:pt x="2611637" y="2788950"/>
                </a:lnTo>
                <a:lnTo>
                  <a:pt x="2654217" y="2780382"/>
                </a:lnTo>
                <a:lnTo>
                  <a:pt x="2697746" y="2772354"/>
                </a:lnTo>
                <a:lnTo>
                  <a:pt x="2742256" y="2764892"/>
                </a:lnTo>
                <a:lnTo>
                  <a:pt x="2787778" y="2758022"/>
                </a:lnTo>
                <a:lnTo>
                  <a:pt x="2834340" y="2751768"/>
                </a:lnTo>
                <a:lnTo>
                  <a:pt x="2881976" y="2746155"/>
                </a:lnTo>
                <a:lnTo>
                  <a:pt x="2930714" y="2741209"/>
                </a:lnTo>
                <a:lnTo>
                  <a:pt x="2980586" y="2736955"/>
                </a:lnTo>
                <a:lnTo>
                  <a:pt x="3031623" y="2733418"/>
                </a:lnTo>
                <a:lnTo>
                  <a:pt x="3083854" y="2730623"/>
                </a:lnTo>
                <a:lnTo>
                  <a:pt x="3137311" y="2728596"/>
                </a:lnTo>
                <a:lnTo>
                  <a:pt x="3192024" y="2727361"/>
                </a:lnTo>
                <a:lnTo>
                  <a:pt x="3248025" y="2726944"/>
                </a:lnTo>
                <a:lnTo>
                  <a:pt x="3248025" y="0"/>
                </a:lnTo>
                <a:close/>
              </a:path>
            </a:pathLst>
          </a:custGeom>
          <a:solidFill>
            <a:srgbClr val="155F82"/>
          </a:solidFill>
        </p:spPr>
        <p:txBody>
          <a:bodyPr wrap="square" lIns="0" tIns="0" rIns="0" bIns="0" rtlCol="0"/>
          <a:lstStyle/>
          <a:p>
            <a:endParaRPr/>
          </a:p>
        </p:txBody>
      </p:sp>
      <p:sp>
        <p:nvSpPr>
          <p:cNvPr id="3" name="object 3"/>
          <p:cNvSpPr txBox="1">
            <a:spLocks noGrp="1"/>
          </p:cNvSpPr>
          <p:nvPr>
            <p:ph type="title"/>
          </p:nvPr>
        </p:nvSpPr>
        <p:spPr>
          <a:xfrm>
            <a:off x="916939" y="825830"/>
            <a:ext cx="2507615" cy="953769"/>
          </a:xfrm>
          <a:prstGeom prst="rect">
            <a:avLst/>
          </a:prstGeom>
        </p:spPr>
        <p:txBody>
          <a:bodyPr vert="horz" wrap="square" lIns="0" tIns="67945" rIns="0" bIns="0" rtlCol="0">
            <a:spAutoFit/>
          </a:bodyPr>
          <a:lstStyle/>
          <a:p>
            <a:pPr marL="12700" marR="5080">
              <a:lnSpc>
                <a:spcPts val="3460"/>
              </a:lnSpc>
              <a:spcBef>
                <a:spcPts val="535"/>
              </a:spcBef>
            </a:pPr>
            <a:r>
              <a:rPr sz="3200" spc="-170" dirty="0"/>
              <a:t>Επαγγελματική </a:t>
            </a:r>
            <a:r>
              <a:rPr sz="3200" spc="-155" dirty="0"/>
              <a:t>συμβουλευτική</a:t>
            </a:r>
            <a:endParaRPr sz="3200"/>
          </a:p>
        </p:txBody>
      </p:sp>
      <p:pic>
        <p:nvPicPr>
          <p:cNvPr id="4" name="object 4"/>
          <p:cNvPicPr/>
          <p:nvPr/>
        </p:nvPicPr>
        <p:blipFill>
          <a:blip r:embed="rId2" cstate="print"/>
          <a:stretch>
            <a:fillRect/>
          </a:stretch>
        </p:blipFill>
        <p:spPr>
          <a:xfrm>
            <a:off x="4972430" y="544194"/>
            <a:ext cx="6666738" cy="3624706"/>
          </a:xfrm>
          <a:prstGeom prst="rect">
            <a:avLst/>
          </a:prstGeom>
        </p:spPr>
      </p:pic>
      <p:sp>
        <p:nvSpPr>
          <p:cNvPr id="5" name="object 5"/>
          <p:cNvSpPr txBox="1"/>
          <p:nvPr/>
        </p:nvSpPr>
        <p:spPr>
          <a:xfrm>
            <a:off x="5228590" y="1117853"/>
            <a:ext cx="6121400" cy="2400300"/>
          </a:xfrm>
          <a:prstGeom prst="rect">
            <a:avLst/>
          </a:prstGeom>
        </p:spPr>
        <p:txBody>
          <a:bodyPr vert="horz" wrap="square" lIns="0" tIns="48895" rIns="0" bIns="0" rtlCol="0">
            <a:spAutoFit/>
          </a:bodyPr>
          <a:lstStyle/>
          <a:p>
            <a:pPr marL="12700" marR="1093470">
              <a:lnSpc>
                <a:spcPts val="2640"/>
              </a:lnSpc>
              <a:spcBef>
                <a:spcPts val="385"/>
              </a:spcBef>
            </a:pPr>
            <a:r>
              <a:rPr sz="2400" spc="-55" dirty="0">
                <a:solidFill>
                  <a:srgbClr val="FFFFFF"/>
                </a:solidFill>
                <a:latin typeface="Trebuchet MS"/>
                <a:cs typeface="Trebuchet MS"/>
              </a:rPr>
              <a:t>Είναι</a:t>
            </a:r>
            <a:r>
              <a:rPr sz="2400" spc="-204" dirty="0">
                <a:solidFill>
                  <a:srgbClr val="FFFFFF"/>
                </a:solidFill>
                <a:latin typeface="Trebuchet MS"/>
                <a:cs typeface="Trebuchet MS"/>
              </a:rPr>
              <a:t> </a:t>
            </a:r>
            <a:r>
              <a:rPr sz="2400" spc="-20" dirty="0">
                <a:solidFill>
                  <a:srgbClr val="FFFFFF"/>
                </a:solidFill>
                <a:latin typeface="Trebuchet MS"/>
                <a:cs typeface="Trebuchet MS"/>
              </a:rPr>
              <a:t>η</a:t>
            </a:r>
            <a:r>
              <a:rPr sz="2400" spc="-200" dirty="0">
                <a:solidFill>
                  <a:srgbClr val="FFFFFF"/>
                </a:solidFill>
                <a:latin typeface="Trebuchet MS"/>
                <a:cs typeface="Trebuchet MS"/>
              </a:rPr>
              <a:t> </a:t>
            </a:r>
            <a:r>
              <a:rPr sz="2400" spc="-55" dirty="0">
                <a:solidFill>
                  <a:srgbClr val="FFFFFF"/>
                </a:solidFill>
                <a:latin typeface="Trebuchet MS"/>
                <a:cs typeface="Trebuchet MS"/>
              </a:rPr>
              <a:t>διαδικασία</a:t>
            </a:r>
            <a:r>
              <a:rPr sz="2400" spc="-180" dirty="0">
                <a:solidFill>
                  <a:srgbClr val="FFFFFF"/>
                </a:solidFill>
                <a:latin typeface="Trebuchet MS"/>
                <a:cs typeface="Trebuchet MS"/>
              </a:rPr>
              <a:t> </a:t>
            </a:r>
            <a:r>
              <a:rPr sz="2400" spc="-85" dirty="0">
                <a:solidFill>
                  <a:srgbClr val="FFFFFF"/>
                </a:solidFill>
                <a:latin typeface="Trebuchet MS"/>
                <a:cs typeface="Trebuchet MS"/>
              </a:rPr>
              <a:t>κατά</a:t>
            </a:r>
            <a:r>
              <a:rPr sz="2400" spc="-210" dirty="0">
                <a:solidFill>
                  <a:srgbClr val="FFFFFF"/>
                </a:solidFill>
                <a:latin typeface="Trebuchet MS"/>
                <a:cs typeface="Trebuchet MS"/>
              </a:rPr>
              <a:t> </a:t>
            </a:r>
            <a:r>
              <a:rPr sz="2400" spc="-70" dirty="0">
                <a:solidFill>
                  <a:srgbClr val="FFFFFF"/>
                </a:solidFill>
                <a:latin typeface="Trebuchet MS"/>
                <a:cs typeface="Trebuchet MS"/>
              </a:rPr>
              <a:t>την</a:t>
            </a:r>
            <a:r>
              <a:rPr sz="2400" spc="-190" dirty="0">
                <a:solidFill>
                  <a:srgbClr val="FFFFFF"/>
                </a:solidFill>
                <a:latin typeface="Trebuchet MS"/>
                <a:cs typeface="Trebuchet MS"/>
              </a:rPr>
              <a:t> </a:t>
            </a:r>
            <a:r>
              <a:rPr sz="2400" spc="-40" dirty="0">
                <a:solidFill>
                  <a:srgbClr val="FFFFFF"/>
                </a:solidFill>
                <a:latin typeface="Trebuchet MS"/>
                <a:cs typeface="Trebuchet MS"/>
              </a:rPr>
              <a:t>οποία</a:t>
            </a:r>
            <a:r>
              <a:rPr sz="2400" spc="-204" dirty="0">
                <a:solidFill>
                  <a:srgbClr val="FFFFFF"/>
                </a:solidFill>
                <a:latin typeface="Trebuchet MS"/>
                <a:cs typeface="Trebuchet MS"/>
              </a:rPr>
              <a:t> </a:t>
            </a:r>
            <a:r>
              <a:rPr sz="2400" spc="-20" dirty="0">
                <a:solidFill>
                  <a:srgbClr val="FFFFFF"/>
                </a:solidFill>
                <a:latin typeface="Trebuchet MS"/>
                <a:cs typeface="Trebuchet MS"/>
              </a:rPr>
              <a:t>ένας </a:t>
            </a:r>
            <a:r>
              <a:rPr sz="2400" spc="-30" dirty="0">
                <a:solidFill>
                  <a:srgbClr val="FFFFFF"/>
                </a:solidFill>
                <a:latin typeface="Trebuchet MS"/>
                <a:cs typeface="Trebuchet MS"/>
              </a:rPr>
              <a:t>σύμβουλος</a:t>
            </a:r>
            <a:r>
              <a:rPr sz="2400" spc="-160" dirty="0">
                <a:solidFill>
                  <a:srgbClr val="FFFFFF"/>
                </a:solidFill>
                <a:latin typeface="Trebuchet MS"/>
                <a:cs typeface="Trebuchet MS"/>
              </a:rPr>
              <a:t> </a:t>
            </a:r>
            <a:r>
              <a:rPr sz="2400" spc="-50" dirty="0">
                <a:solidFill>
                  <a:srgbClr val="FFFFFF"/>
                </a:solidFill>
                <a:latin typeface="Trebuchet MS"/>
                <a:cs typeface="Trebuchet MS"/>
              </a:rPr>
              <a:t>συνεργάζεται</a:t>
            </a:r>
            <a:r>
              <a:rPr sz="2400" spc="-145" dirty="0">
                <a:solidFill>
                  <a:srgbClr val="FFFFFF"/>
                </a:solidFill>
                <a:latin typeface="Trebuchet MS"/>
                <a:cs typeface="Trebuchet MS"/>
              </a:rPr>
              <a:t> </a:t>
            </a:r>
            <a:r>
              <a:rPr sz="2400" spc="-25" dirty="0">
                <a:solidFill>
                  <a:srgbClr val="FFFFFF"/>
                </a:solidFill>
                <a:latin typeface="Trebuchet MS"/>
                <a:cs typeface="Trebuchet MS"/>
              </a:rPr>
              <a:t>με</a:t>
            </a:r>
            <a:endParaRPr sz="2400" dirty="0">
              <a:latin typeface="Trebuchet MS"/>
              <a:cs typeface="Trebuchet MS"/>
            </a:endParaRPr>
          </a:p>
          <a:p>
            <a:pPr marL="12700">
              <a:lnSpc>
                <a:spcPts val="2460"/>
              </a:lnSpc>
            </a:pPr>
            <a:r>
              <a:rPr sz="2400" spc="-10" dirty="0">
                <a:solidFill>
                  <a:srgbClr val="FFFFFF"/>
                </a:solidFill>
                <a:latin typeface="Trebuchet MS"/>
                <a:cs typeface="Trebuchet MS"/>
              </a:rPr>
              <a:t>συμβουλευόμενους</a:t>
            </a:r>
            <a:r>
              <a:rPr sz="2400" spc="-180" dirty="0">
                <a:solidFill>
                  <a:srgbClr val="FFFFFF"/>
                </a:solidFill>
                <a:latin typeface="Trebuchet MS"/>
                <a:cs typeface="Trebuchet MS"/>
              </a:rPr>
              <a:t> </a:t>
            </a:r>
            <a:r>
              <a:rPr sz="2400" spc="-30" dirty="0">
                <a:solidFill>
                  <a:srgbClr val="FFFFFF"/>
                </a:solidFill>
                <a:latin typeface="Trebuchet MS"/>
                <a:cs typeface="Trebuchet MS"/>
              </a:rPr>
              <a:t>προκειμένου</a:t>
            </a:r>
            <a:r>
              <a:rPr sz="2400" spc="-180" dirty="0">
                <a:solidFill>
                  <a:srgbClr val="FFFFFF"/>
                </a:solidFill>
                <a:latin typeface="Trebuchet MS"/>
                <a:cs typeface="Trebuchet MS"/>
              </a:rPr>
              <a:t> </a:t>
            </a:r>
            <a:r>
              <a:rPr sz="2400" spc="-100" dirty="0">
                <a:solidFill>
                  <a:srgbClr val="FFFFFF"/>
                </a:solidFill>
                <a:latin typeface="Trebuchet MS"/>
                <a:cs typeface="Trebuchet MS"/>
              </a:rPr>
              <a:t>να</a:t>
            </a:r>
            <a:r>
              <a:rPr sz="2400" spc="-195" dirty="0">
                <a:solidFill>
                  <a:srgbClr val="FFFFFF"/>
                </a:solidFill>
                <a:latin typeface="Trebuchet MS"/>
                <a:cs typeface="Trebuchet MS"/>
              </a:rPr>
              <a:t> </a:t>
            </a:r>
            <a:r>
              <a:rPr sz="2400" spc="-20" dirty="0">
                <a:solidFill>
                  <a:srgbClr val="FFFFFF"/>
                </a:solidFill>
                <a:latin typeface="Trebuchet MS"/>
                <a:cs typeface="Trebuchet MS"/>
              </a:rPr>
              <a:t>τους</a:t>
            </a:r>
            <a:endParaRPr sz="2400" dirty="0">
              <a:latin typeface="Trebuchet MS"/>
              <a:cs typeface="Trebuchet MS"/>
            </a:endParaRPr>
          </a:p>
          <a:p>
            <a:pPr marL="12700">
              <a:lnSpc>
                <a:spcPts val="2640"/>
              </a:lnSpc>
            </a:pPr>
            <a:r>
              <a:rPr sz="2400" spc="-10" dirty="0">
                <a:solidFill>
                  <a:srgbClr val="FFFFFF"/>
                </a:solidFill>
                <a:latin typeface="Trebuchet MS"/>
                <a:cs typeface="Trebuchet MS"/>
              </a:rPr>
              <a:t>βοηθήσει</a:t>
            </a:r>
            <a:r>
              <a:rPr sz="2400" spc="-180" dirty="0">
                <a:solidFill>
                  <a:srgbClr val="FFFFFF"/>
                </a:solidFill>
                <a:latin typeface="Trebuchet MS"/>
                <a:cs typeface="Trebuchet MS"/>
              </a:rPr>
              <a:t> </a:t>
            </a:r>
            <a:r>
              <a:rPr sz="2400" spc="-100" dirty="0">
                <a:solidFill>
                  <a:srgbClr val="FFFFFF"/>
                </a:solidFill>
                <a:latin typeface="Trebuchet MS"/>
                <a:cs typeface="Trebuchet MS"/>
              </a:rPr>
              <a:t>να</a:t>
            </a:r>
            <a:r>
              <a:rPr sz="2400" spc="-204" dirty="0">
                <a:solidFill>
                  <a:srgbClr val="FFFFFF"/>
                </a:solidFill>
                <a:latin typeface="Trebuchet MS"/>
                <a:cs typeface="Trebuchet MS"/>
              </a:rPr>
              <a:t> </a:t>
            </a:r>
            <a:r>
              <a:rPr sz="2400" spc="-70" dirty="0">
                <a:solidFill>
                  <a:srgbClr val="FFFFFF"/>
                </a:solidFill>
                <a:latin typeface="Trebuchet MS"/>
                <a:cs typeface="Trebuchet MS"/>
              </a:rPr>
              <a:t>αποσαφηνίσουν,</a:t>
            </a:r>
            <a:r>
              <a:rPr sz="2400" spc="-160" dirty="0">
                <a:solidFill>
                  <a:srgbClr val="FFFFFF"/>
                </a:solidFill>
                <a:latin typeface="Trebuchet MS"/>
                <a:cs typeface="Trebuchet MS"/>
              </a:rPr>
              <a:t> </a:t>
            </a:r>
            <a:r>
              <a:rPr sz="2400" spc="-25" dirty="0">
                <a:solidFill>
                  <a:srgbClr val="FFFFFF"/>
                </a:solidFill>
                <a:latin typeface="Trebuchet MS"/>
                <a:cs typeface="Trebuchet MS"/>
              </a:rPr>
              <a:t>να</a:t>
            </a:r>
            <a:endParaRPr sz="2400" dirty="0">
              <a:latin typeface="Trebuchet MS"/>
              <a:cs typeface="Trebuchet MS"/>
            </a:endParaRPr>
          </a:p>
          <a:p>
            <a:pPr marL="12700" marR="5080">
              <a:lnSpc>
                <a:spcPts val="2630"/>
              </a:lnSpc>
              <a:spcBef>
                <a:spcPts val="175"/>
              </a:spcBef>
            </a:pPr>
            <a:r>
              <a:rPr sz="2400" spc="-30" dirty="0">
                <a:solidFill>
                  <a:srgbClr val="FFFFFF"/>
                </a:solidFill>
                <a:latin typeface="Trebuchet MS"/>
                <a:cs typeface="Trebuchet MS"/>
              </a:rPr>
              <a:t>προσδιορίσουν</a:t>
            </a:r>
            <a:r>
              <a:rPr sz="2400" spc="-165" dirty="0">
                <a:solidFill>
                  <a:srgbClr val="FFFFFF"/>
                </a:solidFill>
                <a:latin typeface="Trebuchet MS"/>
                <a:cs typeface="Trebuchet MS"/>
              </a:rPr>
              <a:t> </a:t>
            </a:r>
            <a:r>
              <a:rPr sz="2400" spc="-85" dirty="0">
                <a:solidFill>
                  <a:srgbClr val="FFFFFF"/>
                </a:solidFill>
                <a:latin typeface="Trebuchet MS"/>
                <a:cs typeface="Trebuchet MS"/>
              </a:rPr>
              <a:t>και</a:t>
            </a:r>
            <a:r>
              <a:rPr sz="2400" spc="-190" dirty="0">
                <a:solidFill>
                  <a:srgbClr val="FFFFFF"/>
                </a:solidFill>
                <a:latin typeface="Trebuchet MS"/>
                <a:cs typeface="Trebuchet MS"/>
              </a:rPr>
              <a:t> </a:t>
            </a:r>
            <a:r>
              <a:rPr sz="2400" spc="-100" dirty="0">
                <a:solidFill>
                  <a:srgbClr val="FFFFFF"/>
                </a:solidFill>
                <a:latin typeface="Trebuchet MS"/>
                <a:cs typeface="Trebuchet MS"/>
              </a:rPr>
              <a:t>να</a:t>
            </a:r>
            <a:r>
              <a:rPr sz="2400" spc="-190" dirty="0">
                <a:solidFill>
                  <a:srgbClr val="FFFFFF"/>
                </a:solidFill>
                <a:latin typeface="Trebuchet MS"/>
                <a:cs typeface="Trebuchet MS"/>
              </a:rPr>
              <a:t> </a:t>
            </a:r>
            <a:r>
              <a:rPr sz="2400" spc="-25" dirty="0">
                <a:solidFill>
                  <a:srgbClr val="FFFFFF"/>
                </a:solidFill>
                <a:latin typeface="Trebuchet MS"/>
                <a:cs typeface="Trebuchet MS"/>
              </a:rPr>
              <a:t>εφαρμόσουν</a:t>
            </a:r>
            <a:r>
              <a:rPr sz="2400" spc="-200" dirty="0">
                <a:solidFill>
                  <a:srgbClr val="FFFFFF"/>
                </a:solidFill>
                <a:latin typeface="Trebuchet MS"/>
                <a:cs typeface="Trebuchet MS"/>
              </a:rPr>
              <a:t> </a:t>
            </a:r>
            <a:r>
              <a:rPr sz="2400" spc="-10" dirty="0">
                <a:solidFill>
                  <a:srgbClr val="FFFFFF"/>
                </a:solidFill>
                <a:latin typeface="Trebuchet MS"/>
                <a:cs typeface="Trebuchet MS"/>
              </a:rPr>
              <a:t>αποφάσεις </a:t>
            </a:r>
            <a:r>
              <a:rPr sz="2400" spc="-55" dirty="0">
                <a:solidFill>
                  <a:srgbClr val="FFFFFF"/>
                </a:solidFill>
                <a:latin typeface="Trebuchet MS"/>
                <a:cs typeface="Trebuchet MS"/>
              </a:rPr>
              <a:t>σχετικά</a:t>
            </a:r>
            <a:r>
              <a:rPr sz="2400" spc="-195" dirty="0">
                <a:solidFill>
                  <a:srgbClr val="FFFFFF"/>
                </a:solidFill>
                <a:latin typeface="Trebuchet MS"/>
                <a:cs typeface="Trebuchet MS"/>
              </a:rPr>
              <a:t> </a:t>
            </a:r>
            <a:r>
              <a:rPr sz="2400" dirty="0">
                <a:solidFill>
                  <a:srgbClr val="FFFFFF"/>
                </a:solidFill>
                <a:latin typeface="Trebuchet MS"/>
                <a:cs typeface="Trebuchet MS"/>
              </a:rPr>
              <a:t>με</a:t>
            </a:r>
            <a:r>
              <a:rPr sz="2400" spc="-200" dirty="0">
                <a:solidFill>
                  <a:srgbClr val="FFFFFF"/>
                </a:solidFill>
                <a:latin typeface="Trebuchet MS"/>
                <a:cs typeface="Trebuchet MS"/>
              </a:rPr>
              <a:t> </a:t>
            </a:r>
            <a:r>
              <a:rPr sz="2400" spc="-70" dirty="0">
                <a:solidFill>
                  <a:srgbClr val="FFFFFF"/>
                </a:solidFill>
                <a:latin typeface="Trebuchet MS"/>
                <a:cs typeface="Trebuchet MS"/>
              </a:rPr>
              <a:t>την</a:t>
            </a:r>
            <a:r>
              <a:rPr sz="2400" spc="-185" dirty="0">
                <a:solidFill>
                  <a:srgbClr val="FFFFFF"/>
                </a:solidFill>
                <a:latin typeface="Trebuchet MS"/>
                <a:cs typeface="Trebuchet MS"/>
              </a:rPr>
              <a:t> </a:t>
            </a:r>
            <a:r>
              <a:rPr sz="2400" spc="-60" dirty="0">
                <a:solidFill>
                  <a:srgbClr val="FFFFFF"/>
                </a:solidFill>
                <a:latin typeface="Trebuchet MS"/>
                <a:cs typeface="Trebuchet MS"/>
              </a:rPr>
              <a:t>εργασία</a:t>
            </a:r>
            <a:r>
              <a:rPr sz="2400" spc="-195" dirty="0">
                <a:solidFill>
                  <a:srgbClr val="FFFFFF"/>
                </a:solidFill>
                <a:latin typeface="Trebuchet MS"/>
                <a:cs typeface="Trebuchet MS"/>
              </a:rPr>
              <a:t> </a:t>
            </a:r>
            <a:r>
              <a:rPr sz="2400" spc="-30" dirty="0">
                <a:solidFill>
                  <a:srgbClr val="FFFFFF"/>
                </a:solidFill>
                <a:latin typeface="Trebuchet MS"/>
                <a:cs typeface="Trebuchet MS"/>
              </a:rPr>
              <a:t>τους</a:t>
            </a:r>
            <a:r>
              <a:rPr sz="2400" spc="-195" dirty="0">
                <a:solidFill>
                  <a:srgbClr val="FFFFFF"/>
                </a:solidFill>
                <a:latin typeface="Trebuchet MS"/>
                <a:cs typeface="Trebuchet MS"/>
              </a:rPr>
              <a:t> </a:t>
            </a:r>
            <a:r>
              <a:rPr sz="2400" spc="-50" dirty="0">
                <a:solidFill>
                  <a:srgbClr val="FFFFFF"/>
                </a:solidFill>
                <a:latin typeface="Trebuchet MS"/>
                <a:cs typeface="Trebuchet MS"/>
              </a:rPr>
              <a:t>καθώς</a:t>
            </a:r>
            <a:r>
              <a:rPr sz="2400" spc="-190" dirty="0">
                <a:solidFill>
                  <a:srgbClr val="FFFFFF"/>
                </a:solidFill>
                <a:latin typeface="Trebuchet MS"/>
                <a:cs typeface="Trebuchet MS"/>
              </a:rPr>
              <a:t> </a:t>
            </a:r>
            <a:r>
              <a:rPr sz="2400" spc="-95" dirty="0">
                <a:solidFill>
                  <a:srgbClr val="FFFFFF"/>
                </a:solidFill>
                <a:latin typeface="Trebuchet MS"/>
                <a:cs typeface="Trebuchet MS"/>
              </a:rPr>
              <a:t>και</a:t>
            </a:r>
            <a:r>
              <a:rPr sz="2400" spc="-195" dirty="0">
                <a:solidFill>
                  <a:srgbClr val="FFFFFF"/>
                </a:solidFill>
                <a:latin typeface="Trebuchet MS"/>
                <a:cs typeface="Trebuchet MS"/>
              </a:rPr>
              <a:t> </a:t>
            </a:r>
            <a:r>
              <a:rPr sz="2400" spc="-25" dirty="0">
                <a:solidFill>
                  <a:srgbClr val="FFFFFF"/>
                </a:solidFill>
                <a:latin typeface="Trebuchet MS"/>
                <a:cs typeface="Trebuchet MS"/>
              </a:rPr>
              <a:t>να</a:t>
            </a:r>
            <a:endParaRPr sz="2400" dirty="0">
              <a:latin typeface="Trebuchet MS"/>
              <a:cs typeface="Trebuchet MS"/>
            </a:endParaRPr>
          </a:p>
          <a:p>
            <a:pPr marL="12700">
              <a:lnSpc>
                <a:spcPts val="2590"/>
              </a:lnSpc>
            </a:pPr>
            <a:r>
              <a:rPr sz="2400" spc="-30" dirty="0">
                <a:solidFill>
                  <a:srgbClr val="FFFFFF"/>
                </a:solidFill>
                <a:latin typeface="Trebuchet MS"/>
                <a:cs typeface="Trebuchet MS"/>
              </a:rPr>
              <a:t>προσαρμοστούν</a:t>
            </a:r>
            <a:r>
              <a:rPr sz="2400" spc="-140" dirty="0">
                <a:solidFill>
                  <a:srgbClr val="FFFFFF"/>
                </a:solidFill>
                <a:latin typeface="Trebuchet MS"/>
                <a:cs typeface="Trebuchet MS"/>
              </a:rPr>
              <a:t> </a:t>
            </a:r>
            <a:r>
              <a:rPr sz="2400" dirty="0">
                <a:solidFill>
                  <a:srgbClr val="FFFFFF"/>
                </a:solidFill>
                <a:latin typeface="Trebuchet MS"/>
                <a:cs typeface="Trebuchet MS"/>
              </a:rPr>
              <a:t>σε</a:t>
            </a:r>
            <a:r>
              <a:rPr sz="2400" spc="-135" dirty="0">
                <a:solidFill>
                  <a:srgbClr val="FFFFFF"/>
                </a:solidFill>
                <a:latin typeface="Trebuchet MS"/>
                <a:cs typeface="Trebuchet MS"/>
              </a:rPr>
              <a:t> </a:t>
            </a:r>
            <a:r>
              <a:rPr sz="2400" spc="-10" dirty="0">
                <a:solidFill>
                  <a:srgbClr val="FFFFFF"/>
                </a:solidFill>
                <a:latin typeface="Trebuchet MS"/>
                <a:cs typeface="Trebuchet MS"/>
              </a:rPr>
              <a:t>αυτές.</a:t>
            </a:r>
            <a:endParaRPr sz="2400" dirty="0">
              <a:latin typeface="Trebuchet MS"/>
              <a:cs typeface="Trebuchet MS"/>
            </a:endParaRPr>
          </a:p>
        </p:txBody>
      </p:sp>
      <p:pic>
        <p:nvPicPr>
          <p:cNvPr id="6" name="object 6"/>
          <p:cNvPicPr/>
          <p:nvPr/>
        </p:nvPicPr>
        <p:blipFill>
          <a:blip r:embed="rId3" cstate="print"/>
          <a:stretch>
            <a:fillRect/>
          </a:stretch>
        </p:blipFill>
        <p:spPr>
          <a:xfrm>
            <a:off x="4972430" y="4302886"/>
            <a:ext cx="6666738" cy="1596669"/>
          </a:xfrm>
          <a:prstGeom prst="rect">
            <a:avLst/>
          </a:prstGeom>
        </p:spPr>
      </p:pic>
      <p:sp>
        <p:nvSpPr>
          <p:cNvPr id="7" name="object 7"/>
          <p:cNvSpPr txBox="1"/>
          <p:nvPr/>
        </p:nvSpPr>
        <p:spPr>
          <a:xfrm>
            <a:off x="5122290" y="4519676"/>
            <a:ext cx="6245225" cy="668020"/>
          </a:xfrm>
          <a:prstGeom prst="rect">
            <a:avLst/>
          </a:prstGeom>
        </p:spPr>
        <p:txBody>
          <a:bodyPr vert="horz" wrap="square" lIns="0" tIns="45719" rIns="0" bIns="0" rtlCol="0">
            <a:spAutoFit/>
          </a:bodyPr>
          <a:lstStyle/>
          <a:p>
            <a:pPr marL="12700" marR="5080">
              <a:lnSpc>
                <a:spcPts val="2420"/>
              </a:lnSpc>
              <a:spcBef>
                <a:spcPts val="359"/>
              </a:spcBef>
            </a:pPr>
            <a:r>
              <a:rPr sz="2200" spc="-25" dirty="0">
                <a:solidFill>
                  <a:srgbClr val="FFFFFF"/>
                </a:solidFill>
                <a:latin typeface="Trebuchet MS"/>
                <a:cs typeface="Trebuchet MS"/>
              </a:rPr>
              <a:t>Εξετάζει</a:t>
            </a:r>
            <a:r>
              <a:rPr sz="2200" spc="-160" dirty="0">
                <a:solidFill>
                  <a:srgbClr val="FFFFFF"/>
                </a:solidFill>
                <a:latin typeface="Trebuchet MS"/>
                <a:cs typeface="Trebuchet MS"/>
              </a:rPr>
              <a:t> </a:t>
            </a:r>
            <a:r>
              <a:rPr sz="2200" spc="-65" dirty="0">
                <a:solidFill>
                  <a:srgbClr val="FFFFFF"/>
                </a:solidFill>
                <a:latin typeface="Trebuchet MS"/>
                <a:cs typeface="Trebuchet MS"/>
              </a:rPr>
              <a:t>την</a:t>
            </a:r>
            <a:r>
              <a:rPr sz="2200" spc="-150" dirty="0">
                <a:solidFill>
                  <a:srgbClr val="FFFFFF"/>
                </a:solidFill>
                <a:latin typeface="Trebuchet MS"/>
                <a:cs typeface="Trebuchet MS"/>
              </a:rPr>
              <a:t> </a:t>
            </a:r>
            <a:r>
              <a:rPr sz="2200" spc="-65" dirty="0">
                <a:solidFill>
                  <a:srgbClr val="FFFFFF"/>
                </a:solidFill>
                <a:latin typeface="Trebuchet MS"/>
                <a:cs typeface="Trebuchet MS"/>
              </a:rPr>
              <a:t>αλληλεπίδραση</a:t>
            </a:r>
            <a:r>
              <a:rPr sz="2200" spc="-145" dirty="0">
                <a:solidFill>
                  <a:srgbClr val="FFFFFF"/>
                </a:solidFill>
                <a:latin typeface="Trebuchet MS"/>
                <a:cs typeface="Trebuchet MS"/>
              </a:rPr>
              <a:t> </a:t>
            </a:r>
            <a:r>
              <a:rPr sz="2200" spc="-50" dirty="0">
                <a:solidFill>
                  <a:srgbClr val="FFFFFF"/>
                </a:solidFill>
                <a:latin typeface="Trebuchet MS"/>
                <a:cs typeface="Trebuchet MS"/>
              </a:rPr>
              <a:t>της</a:t>
            </a:r>
            <a:r>
              <a:rPr sz="2200" spc="-145" dirty="0">
                <a:solidFill>
                  <a:srgbClr val="FFFFFF"/>
                </a:solidFill>
                <a:latin typeface="Trebuchet MS"/>
                <a:cs typeface="Trebuchet MS"/>
              </a:rPr>
              <a:t> </a:t>
            </a:r>
            <a:r>
              <a:rPr sz="2200" spc="-55" dirty="0">
                <a:solidFill>
                  <a:srgbClr val="FFFFFF"/>
                </a:solidFill>
                <a:latin typeface="Trebuchet MS"/>
                <a:cs typeface="Trebuchet MS"/>
              </a:rPr>
              <a:t>εργασίας</a:t>
            </a:r>
            <a:r>
              <a:rPr sz="2200" spc="-155" dirty="0">
                <a:solidFill>
                  <a:srgbClr val="FFFFFF"/>
                </a:solidFill>
                <a:latin typeface="Trebuchet MS"/>
                <a:cs typeface="Trebuchet MS"/>
              </a:rPr>
              <a:t> </a:t>
            </a:r>
            <a:r>
              <a:rPr sz="2200" dirty="0">
                <a:solidFill>
                  <a:srgbClr val="FFFFFF"/>
                </a:solidFill>
                <a:latin typeface="Trebuchet MS"/>
                <a:cs typeface="Trebuchet MS"/>
              </a:rPr>
              <a:t>με</a:t>
            </a:r>
            <a:r>
              <a:rPr sz="2200" spc="-145" dirty="0">
                <a:solidFill>
                  <a:srgbClr val="FFFFFF"/>
                </a:solidFill>
                <a:latin typeface="Trebuchet MS"/>
                <a:cs typeface="Trebuchet MS"/>
              </a:rPr>
              <a:t> </a:t>
            </a:r>
            <a:r>
              <a:rPr sz="2200" spc="-35" dirty="0">
                <a:solidFill>
                  <a:srgbClr val="FFFFFF"/>
                </a:solidFill>
                <a:latin typeface="Trebuchet MS"/>
                <a:cs typeface="Trebuchet MS"/>
              </a:rPr>
              <a:t>άλλους </a:t>
            </a:r>
            <a:r>
              <a:rPr sz="2200" spc="-45" dirty="0">
                <a:solidFill>
                  <a:srgbClr val="FFFFFF"/>
                </a:solidFill>
                <a:latin typeface="Trebuchet MS"/>
                <a:cs typeface="Trebuchet MS"/>
              </a:rPr>
              <a:t>ρόλους</a:t>
            </a:r>
            <a:r>
              <a:rPr sz="2200" spc="-190" dirty="0">
                <a:solidFill>
                  <a:srgbClr val="FFFFFF"/>
                </a:solidFill>
                <a:latin typeface="Trebuchet MS"/>
                <a:cs typeface="Trebuchet MS"/>
              </a:rPr>
              <a:t> </a:t>
            </a:r>
            <a:r>
              <a:rPr sz="2200" spc="-20" dirty="0">
                <a:solidFill>
                  <a:srgbClr val="FFFFFF"/>
                </a:solidFill>
                <a:latin typeface="Trebuchet MS"/>
                <a:cs typeface="Trebuchet MS"/>
              </a:rPr>
              <a:t>στη</a:t>
            </a:r>
            <a:r>
              <a:rPr sz="2200" spc="-175" dirty="0">
                <a:solidFill>
                  <a:srgbClr val="FFFFFF"/>
                </a:solidFill>
                <a:latin typeface="Trebuchet MS"/>
                <a:cs typeface="Trebuchet MS"/>
              </a:rPr>
              <a:t> </a:t>
            </a:r>
            <a:r>
              <a:rPr sz="2200" spc="-55" dirty="0">
                <a:solidFill>
                  <a:srgbClr val="FFFFFF"/>
                </a:solidFill>
                <a:latin typeface="Trebuchet MS"/>
                <a:cs typeface="Trebuchet MS"/>
              </a:rPr>
              <a:t>ζωή.</a:t>
            </a:r>
            <a:r>
              <a:rPr sz="2200" spc="-180" dirty="0">
                <a:solidFill>
                  <a:srgbClr val="FFFFFF"/>
                </a:solidFill>
                <a:latin typeface="Trebuchet MS"/>
                <a:cs typeface="Trebuchet MS"/>
              </a:rPr>
              <a:t> </a:t>
            </a:r>
            <a:r>
              <a:rPr sz="2200" spc="-40" dirty="0">
                <a:solidFill>
                  <a:srgbClr val="FFFFFF"/>
                </a:solidFill>
                <a:latin typeface="Trebuchet MS"/>
                <a:cs typeface="Trebuchet MS"/>
              </a:rPr>
              <a:t>Δια</a:t>
            </a:r>
            <a:r>
              <a:rPr sz="2200" spc="-185" dirty="0">
                <a:solidFill>
                  <a:srgbClr val="FFFFFF"/>
                </a:solidFill>
                <a:latin typeface="Trebuchet MS"/>
                <a:cs typeface="Trebuchet MS"/>
              </a:rPr>
              <a:t> </a:t>
            </a:r>
            <a:r>
              <a:rPr sz="2200" spc="-20" dirty="0">
                <a:solidFill>
                  <a:srgbClr val="FFFFFF"/>
                </a:solidFill>
                <a:latin typeface="Trebuchet MS"/>
                <a:cs typeface="Trebuchet MS"/>
              </a:rPr>
              <a:t>βίου</a:t>
            </a:r>
            <a:r>
              <a:rPr sz="2200" spc="-185" dirty="0">
                <a:solidFill>
                  <a:srgbClr val="FFFFFF"/>
                </a:solidFill>
                <a:latin typeface="Trebuchet MS"/>
                <a:cs typeface="Trebuchet MS"/>
              </a:rPr>
              <a:t> </a:t>
            </a:r>
            <a:r>
              <a:rPr sz="2200" spc="-80" dirty="0">
                <a:solidFill>
                  <a:srgbClr val="FFFFFF"/>
                </a:solidFill>
                <a:latin typeface="Trebuchet MS"/>
                <a:cs typeface="Trebuchet MS"/>
              </a:rPr>
              <a:t>και</a:t>
            </a:r>
            <a:r>
              <a:rPr sz="2200" spc="-175" dirty="0">
                <a:solidFill>
                  <a:srgbClr val="FFFFFF"/>
                </a:solidFill>
                <a:latin typeface="Trebuchet MS"/>
                <a:cs typeface="Trebuchet MS"/>
              </a:rPr>
              <a:t> </a:t>
            </a:r>
            <a:r>
              <a:rPr sz="2200" spc="-65" dirty="0">
                <a:solidFill>
                  <a:srgbClr val="FFFFFF"/>
                </a:solidFill>
                <a:latin typeface="Trebuchet MS"/>
                <a:cs typeface="Trebuchet MS"/>
              </a:rPr>
              <a:t>ολιστική</a:t>
            </a:r>
            <a:r>
              <a:rPr sz="2200" spc="-190" dirty="0">
                <a:solidFill>
                  <a:srgbClr val="FFFFFF"/>
                </a:solidFill>
                <a:latin typeface="Trebuchet MS"/>
                <a:cs typeface="Trebuchet MS"/>
              </a:rPr>
              <a:t> </a:t>
            </a:r>
            <a:r>
              <a:rPr sz="2200" spc="-10" dirty="0">
                <a:solidFill>
                  <a:srgbClr val="FFFFFF"/>
                </a:solidFill>
                <a:latin typeface="Trebuchet MS"/>
                <a:cs typeface="Trebuchet MS"/>
              </a:rPr>
              <a:t>προσέγγιση.</a:t>
            </a:r>
            <a:endParaRPr sz="22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812D1A52-75EE-4EE7-750A-19BBA3A3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7173326" cy="2219635"/>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B33F0E2-32DB-57D9-CCC7-7803E5A8C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90800"/>
            <a:ext cx="8869013" cy="3896269"/>
          </a:xfrm>
          <a:prstGeom prst="rect">
            <a:avLst/>
          </a:prstGeom>
        </p:spPr>
      </p:pic>
      <p:pic>
        <p:nvPicPr>
          <p:cNvPr id="1026" name="Picture 2" descr="Example Images – Browse 435,881 Stock Photos, Vectors, and Video | Adobe  Stock">
            <a:extLst>
              <a:ext uri="{FF2B5EF4-FFF2-40B4-BE49-F238E27FC236}">
                <a16:creationId xmlns:a16="http://schemas.microsoft.com/office/drawing/2014/main" id="{F99A42D1-E501-1BBF-5A64-91E4D243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1245" y="467035"/>
            <a:ext cx="319595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0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68726" y="225552"/>
            <a:ext cx="5352415" cy="5972810"/>
            <a:chOff x="2768726" y="225552"/>
            <a:chExt cx="5352415" cy="5972810"/>
          </a:xfrm>
        </p:grpSpPr>
        <p:sp>
          <p:nvSpPr>
            <p:cNvPr id="3" name="object 3"/>
            <p:cNvSpPr/>
            <p:nvPr/>
          </p:nvSpPr>
          <p:spPr>
            <a:xfrm>
              <a:off x="4311078" y="2965449"/>
              <a:ext cx="46355" cy="3211830"/>
            </a:xfrm>
            <a:custGeom>
              <a:avLst/>
              <a:gdLst/>
              <a:ahLst/>
              <a:cxnLst/>
              <a:rect l="l" t="t" r="r" b="b"/>
              <a:pathLst>
                <a:path w="46354" h="3211829">
                  <a:moveTo>
                    <a:pt x="46278" y="3210903"/>
                  </a:moveTo>
                  <a:lnTo>
                    <a:pt x="0" y="3210903"/>
                  </a:lnTo>
                  <a:lnTo>
                    <a:pt x="0" y="3211512"/>
                  </a:lnTo>
                  <a:lnTo>
                    <a:pt x="46278" y="3211512"/>
                  </a:lnTo>
                  <a:lnTo>
                    <a:pt x="46278" y="3210903"/>
                  </a:lnTo>
                  <a:close/>
                </a:path>
                <a:path w="46354" h="3211829">
                  <a:moveTo>
                    <a:pt x="46278" y="0"/>
                  </a:moveTo>
                  <a:lnTo>
                    <a:pt x="0" y="0"/>
                  </a:lnTo>
                  <a:lnTo>
                    <a:pt x="0" y="727544"/>
                  </a:lnTo>
                  <a:lnTo>
                    <a:pt x="46278" y="727544"/>
                  </a:lnTo>
                  <a:lnTo>
                    <a:pt x="46278" y="0"/>
                  </a:lnTo>
                  <a:close/>
                </a:path>
              </a:pathLst>
            </a:custGeom>
            <a:solidFill>
              <a:srgbClr val="EC7C30"/>
            </a:solidFill>
          </p:spPr>
          <p:txBody>
            <a:bodyPr wrap="square" lIns="0" tIns="0" rIns="0" bIns="0" rtlCol="0"/>
            <a:lstStyle/>
            <a:p>
              <a:endParaRPr/>
            </a:p>
          </p:txBody>
        </p:sp>
        <p:sp>
          <p:nvSpPr>
            <p:cNvPr id="4" name="object 4"/>
            <p:cNvSpPr/>
            <p:nvPr/>
          </p:nvSpPr>
          <p:spPr>
            <a:xfrm>
              <a:off x="4317655" y="766190"/>
              <a:ext cx="40640" cy="5412105"/>
            </a:xfrm>
            <a:custGeom>
              <a:avLst/>
              <a:gdLst/>
              <a:ahLst/>
              <a:cxnLst/>
              <a:rect l="l" t="t" r="r" b="b"/>
              <a:pathLst>
                <a:path w="40639" h="5412105">
                  <a:moveTo>
                    <a:pt x="24093" y="635"/>
                  </a:moveTo>
                  <a:lnTo>
                    <a:pt x="28667" y="44984"/>
                  </a:lnTo>
                  <a:lnTo>
                    <a:pt x="32228" y="89452"/>
                  </a:lnTo>
                  <a:lnTo>
                    <a:pt x="34810" y="134486"/>
                  </a:lnTo>
                  <a:lnTo>
                    <a:pt x="36444" y="180532"/>
                  </a:lnTo>
                  <a:lnTo>
                    <a:pt x="37163" y="228037"/>
                  </a:lnTo>
                  <a:lnTo>
                    <a:pt x="37000" y="277447"/>
                  </a:lnTo>
                  <a:lnTo>
                    <a:pt x="35987" y="329208"/>
                  </a:lnTo>
                  <a:lnTo>
                    <a:pt x="34157" y="383769"/>
                  </a:lnTo>
                  <a:lnTo>
                    <a:pt x="31543" y="441574"/>
                  </a:lnTo>
                  <a:lnTo>
                    <a:pt x="28177" y="503071"/>
                  </a:lnTo>
                  <a:lnTo>
                    <a:pt x="24093" y="568706"/>
                  </a:lnTo>
                  <a:lnTo>
                    <a:pt x="21169" y="621244"/>
                  </a:lnTo>
                  <a:lnTo>
                    <a:pt x="19314" y="672492"/>
                  </a:lnTo>
                  <a:lnTo>
                    <a:pt x="18374" y="722759"/>
                  </a:lnTo>
                  <a:lnTo>
                    <a:pt x="18194" y="772353"/>
                  </a:lnTo>
                  <a:lnTo>
                    <a:pt x="18619" y="821582"/>
                  </a:lnTo>
                  <a:lnTo>
                    <a:pt x="19494" y="870754"/>
                  </a:lnTo>
                  <a:lnTo>
                    <a:pt x="20664" y="920178"/>
                  </a:lnTo>
                  <a:lnTo>
                    <a:pt x="21973" y="970162"/>
                  </a:lnTo>
                  <a:lnTo>
                    <a:pt x="23268" y="1021014"/>
                  </a:lnTo>
                  <a:lnTo>
                    <a:pt x="24393" y="1073042"/>
                  </a:lnTo>
                  <a:lnTo>
                    <a:pt x="25192" y="1126554"/>
                  </a:lnTo>
                  <a:lnTo>
                    <a:pt x="25512" y="1181860"/>
                  </a:lnTo>
                  <a:lnTo>
                    <a:pt x="25197" y="1239267"/>
                  </a:lnTo>
                  <a:lnTo>
                    <a:pt x="24093" y="1299083"/>
                  </a:lnTo>
                  <a:lnTo>
                    <a:pt x="22608" y="1365701"/>
                  </a:lnTo>
                  <a:lnTo>
                    <a:pt x="21764" y="1424103"/>
                  </a:lnTo>
                  <a:lnTo>
                    <a:pt x="21449" y="1475950"/>
                  </a:lnTo>
                  <a:lnTo>
                    <a:pt x="21553" y="1522899"/>
                  </a:lnTo>
                  <a:lnTo>
                    <a:pt x="21963" y="1566609"/>
                  </a:lnTo>
                  <a:lnTo>
                    <a:pt x="22569" y="1608740"/>
                  </a:lnTo>
                  <a:lnTo>
                    <a:pt x="23259" y="1650951"/>
                  </a:lnTo>
                  <a:lnTo>
                    <a:pt x="23923" y="1694899"/>
                  </a:lnTo>
                  <a:lnTo>
                    <a:pt x="24450" y="1742245"/>
                  </a:lnTo>
                  <a:lnTo>
                    <a:pt x="24728" y="1794647"/>
                  </a:lnTo>
                  <a:lnTo>
                    <a:pt x="24646" y="1853764"/>
                  </a:lnTo>
                  <a:lnTo>
                    <a:pt x="24093" y="1921256"/>
                  </a:lnTo>
                  <a:lnTo>
                    <a:pt x="23752" y="1996777"/>
                  </a:lnTo>
                  <a:lnTo>
                    <a:pt x="24397" y="2066127"/>
                  </a:lnTo>
                  <a:lnTo>
                    <a:pt x="25721" y="2129770"/>
                  </a:lnTo>
                  <a:lnTo>
                    <a:pt x="27419" y="2188172"/>
                  </a:lnTo>
                  <a:lnTo>
                    <a:pt x="29185" y="2241798"/>
                  </a:lnTo>
                  <a:lnTo>
                    <a:pt x="30714" y="2291113"/>
                  </a:lnTo>
                  <a:lnTo>
                    <a:pt x="31699" y="2336584"/>
                  </a:lnTo>
                  <a:lnTo>
                    <a:pt x="31835" y="2378675"/>
                  </a:lnTo>
                  <a:lnTo>
                    <a:pt x="30817" y="2417853"/>
                  </a:lnTo>
                  <a:lnTo>
                    <a:pt x="28338" y="2454581"/>
                  </a:lnTo>
                  <a:lnTo>
                    <a:pt x="24093" y="2489327"/>
                  </a:lnTo>
                  <a:lnTo>
                    <a:pt x="21181" y="2517834"/>
                  </a:lnTo>
                  <a:lnTo>
                    <a:pt x="19928" y="2553083"/>
                  </a:lnTo>
                  <a:lnTo>
                    <a:pt x="20045" y="2594181"/>
                  </a:lnTo>
                  <a:lnTo>
                    <a:pt x="21247" y="2640239"/>
                  </a:lnTo>
                  <a:lnTo>
                    <a:pt x="23246" y="2690368"/>
                  </a:lnTo>
                  <a:lnTo>
                    <a:pt x="25757" y="2743676"/>
                  </a:lnTo>
                  <a:lnTo>
                    <a:pt x="28493" y="2799275"/>
                  </a:lnTo>
                  <a:lnTo>
                    <a:pt x="31167" y="2856273"/>
                  </a:lnTo>
                  <a:lnTo>
                    <a:pt x="33493" y="2913782"/>
                  </a:lnTo>
                  <a:lnTo>
                    <a:pt x="35184" y="2970911"/>
                  </a:lnTo>
                  <a:lnTo>
                    <a:pt x="35954" y="3026769"/>
                  </a:lnTo>
                  <a:lnTo>
                    <a:pt x="35517" y="3080468"/>
                  </a:lnTo>
                  <a:lnTo>
                    <a:pt x="33585" y="3131116"/>
                  </a:lnTo>
                  <a:lnTo>
                    <a:pt x="29872" y="3177825"/>
                  </a:lnTo>
                  <a:lnTo>
                    <a:pt x="24093" y="3219704"/>
                  </a:lnTo>
                  <a:lnTo>
                    <a:pt x="16880" y="3265665"/>
                  </a:lnTo>
                  <a:lnTo>
                    <a:pt x="11186" y="3313131"/>
                  </a:lnTo>
                  <a:lnTo>
                    <a:pt x="6924" y="3361968"/>
                  </a:lnTo>
                  <a:lnTo>
                    <a:pt x="4009" y="3412039"/>
                  </a:lnTo>
                  <a:lnTo>
                    <a:pt x="2353" y="3463209"/>
                  </a:lnTo>
                  <a:lnTo>
                    <a:pt x="1871" y="3515343"/>
                  </a:lnTo>
                  <a:lnTo>
                    <a:pt x="2475" y="3568303"/>
                  </a:lnTo>
                  <a:lnTo>
                    <a:pt x="4080" y="3621956"/>
                  </a:lnTo>
                  <a:lnTo>
                    <a:pt x="6600" y="3676165"/>
                  </a:lnTo>
                  <a:lnTo>
                    <a:pt x="9947" y="3730794"/>
                  </a:lnTo>
                  <a:lnTo>
                    <a:pt x="14036" y="3785709"/>
                  </a:lnTo>
                  <a:lnTo>
                    <a:pt x="18780" y="3840773"/>
                  </a:lnTo>
                  <a:lnTo>
                    <a:pt x="24093" y="3895852"/>
                  </a:lnTo>
                  <a:lnTo>
                    <a:pt x="29133" y="3951254"/>
                  </a:lnTo>
                  <a:lnTo>
                    <a:pt x="33200" y="4007136"/>
                  </a:lnTo>
                  <a:lnTo>
                    <a:pt x="36329" y="4063211"/>
                  </a:lnTo>
                  <a:lnTo>
                    <a:pt x="38558" y="4119198"/>
                  </a:lnTo>
                  <a:lnTo>
                    <a:pt x="39922" y="4174812"/>
                  </a:lnTo>
                  <a:lnTo>
                    <a:pt x="40459" y="4229769"/>
                  </a:lnTo>
                  <a:lnTo>
                    <a:pt x="40204" y="4283786"/>
                  </a:lnTo>
                  <a:lnTo>
                    <a:pt x="39194" y="4336579"/>
                  </a:lnTo>
                  <a:lnTo>
                    <a:pt x="37465" y="4387864"/>
                  </a:lnTo>
                  <a:lnTo>
                    <a:pt x="35054" y="4437358"/>
                  </a:lnTo>
                  <a:lnTo>
                    <a:pt x="31998" y="4484776"/>
                  </a:lnTo>
                  <a:lnTo>
                    <a:pt x="28332" y="4529836"/>
                  </a:lnTo>
                  <a:lnTo>
                    <a:pt x="24093" y="4572254"/>
                  </a:lnTo>
                  <a:lnTo>
                    <a:pt x="21076" y="4606121"/>
                  </a:lnTo>
                  <a:lnTo>
                    <a:pt x="18912" y="4644690"/>
                  </a:lnTo>
                  <a:lnTo>
                    <a:pt x="17504" y="4687406"/>
                  </a:lnTo>
                  <a:lnTo>
                    <a:pt x="16757" y="4733717"/>
                  </a:lnTo>
                  <a:lnTo>
                    <a:pt x="16578" y="4783068"/>
                  </a:lnTo>
                  <a:lnTo>
                    <a:pt x="16871" y="4834905"/>
                  </a:lnTo>
                  <a:lnTo>
                    <a:pt x="17541" y="4888674"/>
                  </a:lnTo>
                  <a:lnTo>
                    <a:pt x="18492" y="4943821"/>
                  </a:lnTo>
                  <a:lnTo>
                    <a:pt x="19631" y="4999793"/>
                  </a:lnTo>
                  <a:lnTo>
                    <a:pt x="20863" y="5056035"/>
                  </a:lnTo>
                  <a:lnTo>
                    <a:pt x="22091" y="5111993"/>
                  </a:lnTo>
                  <a:lnTo>
                    <a:pt x="23223" y="5167114"/>
                  </a:lnTo>
                  <a:lnTo>
                    <a:pt x="24161" y="5220844"/>
                  </a:lnTo>
                  <a:lnTo>
                    <a:pt x="24812" y="5272628"/>
                  </a:lnTo>
                  <a:lnTo>
                    <a:pt x="25081" y="5321914"/>
                  </a:lnTo>
                  <a:lnTo>
                    <a:pt x="24873" y="5368146"/>
                  </a:lnTo>
                  <a:lnTo>
                    <a:pt x="24093" y="5410771"/>
                  </a:lnTo>
                  <a:lnTo>
                    <a:pt x="17108" y="5411304"/>
                  </a:lnTo>
                  <a:lnTo>
                    <a:pt x="11139" y="5411508"/>
                  </a:lnTo>
                  <a:lnTo>
                    <a:pt x="5805" y="5410771"/>
                  </a:lnTo>
                  <a:lnTo>
                    <a:pt x="8092" y="5342725"/>
                  </a:lnTo>
                  <a:lnTo>
                    <a:pt x="8937" y="5284933"/>
                  </a:lnTo>
                  <a:lnTo>
                    <a:pt x="8669" y="5235071"/>
                  </a:lnTo>
                  <a:lnTo>
                    <a:pt x="7616" y="5190815"/>
                  </a:lnTo>
                  <a:lnTo>
                    <a:pt x="6105" y="5149839"/>
                  </a:lnTo>
                  <a:lnTo>
                    <a:pt x="4465" y="5109819"/>
                  </a:lnTo>
                  <a:lnTo>
                    <a:pt x="3023" y="5068431"/>
                  </a:lnTo>
                  <a:lnTo>
                    <a:pt x="2109" y="5023350"/>
                  </a:lnTo>
                  <a:lnTo>
                    <a:pt x="2048" y="4972251"/>
                  </a:lnTo>
                  <a:lnTo>
                    <a:pt x="3171" y="4912809"/>
                  </a:lnTo>
                  <a:lnTo>
                    <a:pt x="5805" y="4842700"/>
                  </a:lnTo>
                  <a:lnTo>
                    <a:pt x="9127" y="4763641"/>
                  </a:lnTo>
                  <a:lnTo>
                    <a:pt x="11523" y="4693461"/>
                  </a:lnTo>
                  <a:lnTo>
                    <a:pt x="13062" y="4631136"/>
                  </a:lnTo>
                  <a:lnTo>
                    <a:pt x="13815" y="4575641"/>
                  </a:lnTo>
                  <a:lnTo>
                    <a:pt x="13853" y="4525954"/>
                  </a:lnTo>
                  <a:lnTo>
                    <a:pt x="13248" y="4481050"/>
                  </a:lnTo>
                  <a:lnTo>
                    <a:pt x="12069" y="4439906"/>
                  </a:lnTo>
                  <a:lnTo>
                    <a:pt x="10389" y="4401498"/>
                  </a:lnTo>
                  <a:lnTo>
                    <a:pt x="8277" y="4364802"/>
                  </a:lnTo>
                  <a:lnTo>
                    <a:pt x="5805" y="4328795"/>
                  </a:lnTo>
                  <a:lnTo>
                    <a:pt x="4101" y="4298267"/>
                  </a:lnTo>
                  <a:lnTo>
                    <a:pt x="2779" y="4259065"/>
                  </a:lnTo>
                  <a:lnTo>
                    <a:pt x="1809" y="4212524"/>
                  </a:lnTo>
                  <a:lnTo>
                    <a:pt x="1162" y="4159982"/>
                  </a:lnTo>
                  <a:lnTo>
                    <a:pt x="806" y="4102773"/>
                  </a:lnTo>
                  <a:lnTo>
                    <a:pt x="713" y="4042235"/>
                  </a:lnTo>
                  <a:lnTo>
                    <a:pt x="852" y="3979703"/>
                  </a:lnTo>
                  <a:lnTo>
                    <a:pt x="1193" y="3916515"/>
                  </a:lnTo>
                  <a:lnTo>
                    <a:pt x="1706" y="3854005"/>
                  </a:lnTo>
                  <a:lnTo>
                    <a:pt x="2361" y="3793512"/>
                  </a:lnTo>
                  <a:lnTo>
                    <a:pt x="3129" y="3736370"/>
                  </a:lnTo>
                  <a:lnTo>
                    <a:pt x="3979" y="3683916"/>
                  </a:lnTo>
                  <a:lnTo>
                    <a:pt x="4880" y="3637486"/>
                  </a:lnTo>
                  <a:lnTo>
                    <a:pt x="5805" y="3598418"/>
                  </a:lnTo>
                  <a:lnTo>
                    <a:pt x="6412" y="3554489"/>
                  </a:lnTo>
                  <a:lnTo>
                    <a:pt x="6119" y="3511228"/>
                  </a:lnTo>
                  <a:lnTo>
                    <a:pt x="5186" y="3467898"/>
                  </a:lnTo>
                  <a:lnTo>
                    <a:pt x="3873" y="3423762"/>
                  </a:lnTo>
                  <a:lnTo>
                    <a:pt x="2438" y="3378083"/>
                  </a:lnTo>
                  <a:lnTo>
                    <a:pt x="1142" y="3330124"/>
                  </a:lnTo>
                  <a:lnTo>
                    <a:pt x="242" y="3279149"/>
                  </a:lnTo>
                  <a:lnTo>
                    <a:pt x="0" y="3224420"/>
                  </a:lnTo>
                  <a:lnTo>
                    <a:pt x="673" y="3165202"/>
                  </a:lnTo>
                  <a:lnTo>
                    <a:pt x="2521" y="3100756"/>
                  </a:lnTo>
                  <a:lnTo>
                    <a:pt x="5805" y="3030347"/>
                  </a:lnTo>
                  <a:lnTo>
                    <a:pt x="8420" y="2974632"/>
                  </a:lnTo>
                  <a:lnTo>
                    <a:pt x="10003" y="2922715"/>
                  </a:lnTo>
                  <a:lnTo>
                    <a:pt x="10712" y="2873782"/>
                  </a:lnTo>
                  <a:lnTo>
                    <a:pt x="10703" y="2827021"/>
                  </a:lnTo>
                  <a:lnTo>
                    <a:pt x="10135" y="2781619"/>
                  </a:lnTo>
                  <a:lnTo>
                    <a:pt x="9164" y="2736762"/>
                  </a:lnTo>
                  <a:lnTo>
                    <a:pt x="7948" y="2691638"/>
                  </a:lnTo>
                  <a:lnTo>
                    <a:pt x="6644" y="2645432"/>
                  </a:lnTo>
                  <a:lnTo>
                    <a:pt x="5411" y="2597333"/>
                  </a:lnTo>
                  <a:lnTo>
                    <a:pt x="4405" y="2546526"/>
                  </a:lnTo>
                  <a:lnTo>
                    <a:pt x="3784" y="2492200"/>
                  </a:lnTo>
                  <a:lnTo>
                    <a:pt x="3705" y="2433541"/>
                  </a:lnTo>
                  <a:lnTo>
                    <a:pt x="4326" y="2369735"/>
                  </a:lnTo>
                  <a:lnTo>
                    <a:pt x="5805" y="2299970"/>
                  </a:lnTo>
                  <a:lnTo>
                    <a:pt x="7241" y="2234150"/>
                  </a:lnTo>
                  <a:lnTo>
                    <a:pt x="8015" y="2172669"/>
                  </a:lnTo>
                  <a:lnTo>
                    <a:pt x="8231" y="2114971"/>
                  </a:lnTo>
                  <a:lnTo>
                    <a:pt x="7995" y="2060501"/>
                  </a:lnTo>
                  <a:lnTo>
                    <a:pt x="7413" y="2008702"/>
                  </a:lnTo>
                  <a:lnTo>
                    <a:pt x="6591" y="1959020"/>
                  </a:lnTo>
                  <a:lnTo>
                    <a:pt x="5634" y="1910900"/>
                  </a:lnTo>
                  <a:lnTo>
                    <a:pt x="4648" y="1863785"/>
                  </a:lnTo>
                  <a:lnTo>
                    <a:pt x="3738" y="1817121"/>
                  </a:lnTo>
                  <a:lnTo>
                    <a:pt x="3011" y="1770351"/>
                  </a:lnTo>
                  <a:lnTo>
                    <a:pt x="2571" y="1722922"/>
                  </a:lnTo>
                  <a:lnTo>
                    <a:pt x="2525" y="1674276"/>
                  </a:lnTo>
                  <a:lnTo>
                    <a:pt x="2978" y="1623859"/>
                  </a:lnTo>
                  <a:lnTo>
                    <a:pt x="4036" y="1571116"/>
                  </a:lnTo>
                  <a:lnTo>
                    <a:pt x="5805" y="1515491"/>
                  </a:lnTo>
                  <a:lnTo>
                    <a:pt x="8494" y="1446350"/>
                  </a:lnTo>
                  <a:lnTo>
                    <a:pt x="11140" y="1381827"/>
                  </a:lnTo>
                  <a:lnTo>
                    <a:pt x="13609" y="1321478"/>
                  </a:lnTo>
                  <a:lnTo>
                    <a:pt x="15767" y="1264863"/>
                  </a:lnTo>
                  <a:lnTo>
                    <a:pt x="17481" y="1211539"/>
                  </a:lnTo>
                  <a:lnTo>
                    <a:pt x="18616" y="1161065"/>
                  </a:lnTo>
                  <a:lnTo>
                    <a:pt x="19039" y="1112999"/>
                  </a:lnTo>
                  <a:lnTo>
                    <a:pt x="18618" y="1066898"/>
                  </a:lnTo>
                  <a:lnTo>
                    <a:pt x="17217" y="1022322"/>
                  </a:lnTo>
                  <a:lnTo>
                    <a:pt x="14703" y="978827"/>
                  </a:lnTo>
                  <a:lnTo>
                    <a:pt x="10944" y="935973"/>
                  </a:lnTo>
                  <a:lnTo>
                    <a:pt x="5805" y="893318"/>
                  </a:lnTo>
                  <a:lnTo>
                    <a:pt x="2635" y="861580"/>
                  </a:lnTo>
                  <a:lnTo>
                    <a:pt x="871" y="823837"/>
                  </a:lnTo>
                  <a:lnTo>
                    <a:pt x="319" y="780820"/>
                  </a:lnTo>
                  <a:lnTo>
                    <a:pt x="785" y="733262"/>
                  </a:lnTo>
                  <a:lnTo>
                    <a:pt x="2076" y="681895"/>
                  </a:lnTo>
                  <a:lnTo>
                    <a:pt x="3998" y="627450"/>
                  </a:lnTo>
                  <a:lnTo>
                    <a:pt x="6358" y="570661"/>
                  </a:lnTo>
                  <a:lnTo>
                    <a:pt x="8961" y="512259"/>
                  </a:lnTo>
                  <a:lnTo>
                    <a:pt x="11615" y="452977"/>
                  </a:lnTo>
                  <a:lnTo>
                    <a:pt x="14125" y="393546"/>
                  </a:lnTo>
                  <a:lnTo>
                    <a:pt x="16298" y="334700"/>
                  </a:lnTo>
                  <a:lnTo>
                    <a:pt x="17940" y="277170"/>
                  </a:lnTo>
                  <a:lnTo>
                    <a:pt x="18858" y="221688"/>
                  </a:lnTo>
                  <a:lnTo>
                    <a:pt x="18858" y="168987"/>
                  </a:lnTo>
                  <a:lnTo>
                    <a:pt x="17746" y="119799"/>
                  </a:lnTo>
                  <a:lnTo>
                    <a:pt x="15329" y="74856"/>
                  </a:lnTo>
                  <a:lnTo>
                    <a:pt x="11413" y="34891"/>
                  </a:lnTo>
                  <a:lnTo>
                    <a:pt x="5805" y="635"/>
                  </a:lnTo>
                  <a:lnTo>
                    <a:pt x="14822" y="0"/>
                  </a:lnTo>
                  <a:lnTo>
                    <a:pt x="18886" y="762"/>
                  </a:lnTo>
                  <a:lnTo>
                    <a:pt x="24093" y="635"/>
                  </a:lnTo>
                  <a:close/>
                </a:path>
              </a:pathLst>
            </a:custGeom>
            <a:ln w="41275">
              <a:solidFill>
                <a:srgbClr val="EC7C30"/>
              </a:solidFill>
            </a:ln>
          </p:spPr>
          <p:txBody>
            <a:bodyPr wrap="square" lIns="0" tIns="0" rIns="0" bIns="0" rtlCol="0"/>
            <a:lstStyle/>
            <a:p>
              <a:endParaRPr/>
            </a:p>
          </p:txBody>
        </p:sp>
        <p:sp>
          <p:nvSpPr>
            <p:cNvPr id="5" name="object 5"/>
            <p:cNvSpPr/>
            <p:nvPr/>
          </p:nvSpPr>
          <p:spPr>
            <a:xfrm>
              <a:off x="2775076" y="231902"/>
              <a:ext cx="5339715" cy="2733675"/>
            </a:xfrm>
            <a:custGeom>
              <a:avLst/>
              <a:gdLst/>
              <a:ahLst/>
              <a:cxnLst/>
              <a:rect l="l" t="t" r="r" b="b"/>
              <a:pathLst>
                <a:path w="5339715" h="2733675">
                  <a:moveTo>
                    <a:pt x="5339334" y="0"/>
                  </a:moveTo>
                  <a:lnTo>
                    <a:pt x="0" y="0"/>
                  </a:lnTo>
                  <a:lnTo>
                    <a:pt x="0" y="2733548"/>
                  </a:lnTo>
                  <a:lnTo>
                    <a:pt x="5339334" y="2733548"/>
                  </a:lnTo>
                  <a:lnTo>
                    <a:pt x="5339334" y="0"/>
                  </a:lnTo>
                  <a:close/>
                </a:path>
              </a:pathLst>
            </a:custGeom>
            <a:solidFill>
              <a:srgbClr val="DEEBF7"/>
            </a:solidFill>
          </p:spPr>
          <p:txBody>
            <a:bodyPr wrap="square" lIns="0" tIns="0" rIns="0" bIns="0" rtlCol="0"/>
            <a:lstStyle/>
            <a:p>
              <a:endParaRPr/>
            </a:p>
          </p:txBody>
        </p:sp>
        <p:sp>
          <p:nvSpPr>
            <p:cNvPr id="6" name="object 6"/>
            <p:cNvSpPr/>
            <p:nvPr/>
          </p:nvSpPr>
          <p:spPr>
            <a:xfrm>
              <a:off x="2775076" y="231902"/>
              <a:ext cx="5339715" cy="2733675"/>
            </a:xfrm>
            <a:custGeom>
              <a:avLst/>
              <a:gdLst/>
              <a:ahLst/>
              <a:cxnLst/>
              <a:rect l="l" t="t" r="r" b="b"/>
              <a:pathLst>
                <a:path w="5339715" h="2733675">
                  <a:moveTo>
                    <a:pt x="0" y="2733548"/>
                  </a:moveTo>
                  <a:lnTo>
                    <a:pt x="5339334" y="2733548"/>
                  </a:lnTo>
                  <a:lnTo>
                    <a:pt x="5339334" y="0"/>
                  </a:lnTo>
                  <a:lnTo>
                    <a:pt x="0" y="0"/>
                  </a:lnTo>
                  <a:lnTo>
                    <a:pt x="0" y="2733548"/>
                  </a:lnTo>
                  <a:close/>
                </a:path>
              </a:pathLst>
            </a:custGeom>
            <a:ln w="12700">
              <a:solidFill>
                <a:srgbClr val="FFFFFF"/>
              </a:solidFill>
            </a:ln>
          </p:spPr>
          <p:txBody>
            <a:bodyPr wrap="square" lIns="0" tIns="0" rIns="0" bIns="0" rtlCol="0"/>
            <a:lstStyle/>
            <a:p>
              <a:endParaRPr/>
            </a:p>
          </p:txBody>
        </p:sp>
      </p:grpSp>
      <p:sp>
        <p:nvSpPr>
          <p:cNvPr id="7" name="object 7"/>
          <p:cNvSpPr txBox="1"/>
          <p:nvPr/>
        </p:nvSpPr>
        <p:spPr>
          <a:xfrm>
            <a:off x="3424173" y="510920"/>
            <a:ext cx="4039870"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alibri"/>
                <a:cs typeface="Calibri"/>
              </a:rPr>
              <a:t> </a:t>
            </a:r>
            <a:r>
              <a:rPr lang="el-GR" sz="2000" spc="-15" dirty="0">
                <a:latin typeface="Calibri"/>
                <a:cs typeface="Calibri"/>
              </a:rPr>
              <a:t>Μ</a:t>
            </a:r>
            <a:r>
              <a:rPr sz="2000" dirty="0">
                <a:latin typeface="Calibri"/>
                <a:cs typeface="Calibri"/>
              </a:rPr>
              <a:t>ία</a:t>
            </a:r>
            <a:r>
              <a:rPr sz="2000" spc="-5" dirty="0">
                <a:latin typeface="Calibri"/>
                <a:cs typeface="Calibri"/>
              </a:rPr>
              <a:t> </a:t>
            </a:r>
            <a:r>
              <a:rPr sz="2000" spc="-20" dirty="0">
                <a:latin typeface="Calibri"/>
                <a:cs typeface="Calibri"/>
              </a:rPr>
              <a:t>διαδικασία</a:t>
            </a:r>
            <a:r>
              <a:rPr sz="2000" spc="-35" dirty="0">
                <a:latin typeface="Calibri"/>
                <a:cs typeface="Calibri"/>
              </a:rPr>
              <a:t> </a:t>
            </a:r>
            <a:r>
              <a:rPr sz="2000" dirty="0">
                <a:latin typeface="Calibri"/>
                <a:cs typeface="Calibri"/>
              </a:rPr>
              <a:t>η οποία</a:t>
            </a:r>
            <a:r>
              <a:rPr sz="2000" spc="-10" dirty="0">
                <a:latin typeface="Calibri"/>
                <a:cs typeface="Calibri"/>
              </a:rPr>
              <a:t> καθιστά</a:t>
            </a:r>
            <a:r>
              <a:rPr sz="2000" spc="-45" dirty="0">
                <a:latin typeface="Calibri"/>
                <a:cs typeface="Calibri"/>
              </a:rPr>
              <a:t> </a:t>
            </a:r>
            <a:r>
              <a:rPr sz="2000" spc="-20" dirty="0">
                <a:latin typeface="Calibri"/>
                <a:cs typeface="Calibri"/>
              </a:rPr>
              <a:t>τους</a:t>
            </a:r>
            <a:endParaRPr sz="2000" dirty="0">
              <a:latin typeface="Calibri"/>
              <a:cs typeface="Calibri"/>
            </a:endParaRPr>
          </a:p>
        </p:txBody>
      </p:sp>
      <p:sp>
        <p:nvSpPr>
          <p:cNvPr id="8" name="object 8"/>
          <p:cNvSpPr txBox="1">
            <a:spLocks noGrp="1"/>
          </p:cNvSpPr>
          <p:nvPr>
            <p:ph type="title"/>
          </p:nvPr>
        </p:nvSpPr>
        <p:spPr>
          <a:xfrm>
            <a:off x="2887726" y="791337"/>
            <a:ext cx="5115560" cy="1168400"/>
          </a:xfrm>
          <a:prstGeom prst="rect">
            <a:avLst/>
          </a:prstGeom>
        </p:spPr>
        <p:txBody>
          <a:bodyPr vert="horz" wrap="square" lIns="0" tIns="38735" rIns="0" bIns="0" rtlCol="0">
            <a:spAutoFit/>
          </a:bodyPr>
          <a:lstStyle/>
          <a:p>
            <a:pPr marL="12700" marR="5080" indent="172085">
              <a:lnSpc>
                <a:spcPct val="91500"/>
              </a:lnSpc>
              <a:spcBef>
                <a:spcPts val="305"/>
              </a:spcBef>
            </a:pPr>
            <a:r>
              <a:rPr sz="2000" dirty="0">
                <a:solidFill>
                  <a:srgbClr val="000000"/>
                </a:solidFill>
                <a:latin typeface="Calibri"/>
                <a:cs typeface="Calibri"/>
              </a:rPr>
              <a:t>ανθρώπους</a:t>
            </a:r>
            <a:r>
              <a:rPr sz="2000" spc="-65" dirty="0">
                <a:solidFill>
                  <a:srgbClr val="000000"/>
                </a:solidFill>
                <a:latin typeface="Calibri"/>
                <a:cs typeface="Calibri"/>
              </a:rPr>
              <a:t> </a:t>
            </a:r>
            <a:r>
              <a:rPr sz="2000" dirty="0">
                <a:solidFill>
                  <a:srgbClr val="000000"/>
                </a:solidFill>
                <a:latin typeface="Calibri"/>
                <a:cs typeface="Calibri"/>
              </a:rPr>
              <a:t>ικανούς</a:t>
            </a:r>
            <a:r>
              <a:rPr sz="2000" spc="-65" dirty="0">
                <a:solidFill>
                  <a:srgbClr val="000000"/>
                </a:solidFill>
                <a:latin typeface="Calibri"/>
                <a:cs typeface="Calibri"/>
              </a:rPr>
              <a:t> </a:t>
            </a:r>
            <a:r>
              <a:rPr sz="2000" dirty="0">
                <a:solidFill>
                  <a:srgbClr val="000000"/>
                </a:solidFill>
                <a:latin typeface="Calibri"/>
                <a:cs typeface="Calibri"/>
              </a:rPr>
              <a:t>να</a:t>
            </a:r>
            <a:r>
              <a:rPr sz="2000" spc="-50" dirty="0">
                <a:solidFill>
                  <a:srgbClr val="000000"/>
                </a:solidFill>
                <a:latin typeface="Calibri"/>
                <a:cs typeface="Calibri"/>
              </a:rPr>
              <a:t> </a:t>
            </a:r>
            <a:r>
              <a:rPr sz="2000" dirty="0">
                <a:solidFill>
                  <a:srgbClr val="000000"/>
                </a:solidFill>
                <a:latin typeface="Calibri"/>
                <a:cs typeface="Calibri"/>
              </a:rPr>
              <a:t>προσδιορίσουν</a:t>
            </a:r>
            <a:r>
              <a:rPr sz="2000" spc="-70" dirty="0">
                <a:solidFill>
                  <a:srgbClr val="000000"/>
                </a:solidFill>
                <a:latin typeface="Calibri"/>
                <a:cs typeface="Calibri"/>
              </a:rPr>
              <a:t> </a:t>
            </a:r>
            <a:r>
              <a:rPr sz="2000" dirty="0">
                <a:solidFill>
                  <a:srgbClr val="000000"/>
                </a:solidFill>
                <a:latin typeface="Calibri"/>
                <a:cs typeface="Calibri"/>
              </a:rPr>
              <a:t>και</a:t>
            </a:r>
            <a:r>
              <a:rPr sz="2000" spc="-50" dirty="0">
                <a:solidFill>
                  <a:srgbClr val="000000"/>
                </a:solidFill>
                <a:latin typeface="Calibri"/>
                <a:cs typeface="Calibri"/>
              </a:rPr>
              <a:t> </a:t>
            </a:r>
            <a:r>
              <a:rPr sz="2000" spc="-25" dirty="0">
                <a:solidFill>
                  <a:srgbClr val="000000"/>
                </a:solidFill>
                <a:latin typeface="Calibri"/>
                <a:cs typeface="Calibri"/>
              </a:rPr>
              <a:t>να </a:t>
            </a:r>
            <a:r>
              <a:rPr sz="2000" dirty="0">
                <a:solidFill>
                  <a:srgbClr val="000000"/>
                </a:solidFill>
                <a:latin typeface="Calibri"/>
                <a:cs typeface="Calibri"/>
              </a:rPr>
              <a:t>αξιοποιήσουν</a:t>
            </a:r>
            <a:r>
              <a:rPr sz="2000" spc="-45" dirty="0">
                <a:solidFill>
                  <a:srgbClr val="000000"/>
                </a:solidFill>
                <a:latin typeface="Calibri"/>
                <a:cs typeface="Calibri"/>
              </a:rPr>
              <a:t> </a:t>
            </a:r>
            <a:r>
              <a:rPr sz="2000" dirty="0">
                <a:solidFill>
                  <a:srgbClr val="000000"/>
                </a:solidFill>
                <a:latin typeface="Calibri"/>
                <a:cs typeface="Calibri"/>
              </a:rPr>
              <a:t>τις</a:t>
            </a:r>
            <a:r>
              <a:rPr sz="2000" spc="-30" dirty="0">
                <a:solidFill>
                  <a:srgbClr val="000000"/>
                </a:solidFill>
                <a:latin typeface="Calibri"/>
                <a:cs typeface="Calibri"/>
              </a:rPr>
              <a:t> </a:t>
            </a:r>
            <a:r>
              <a:rPr sz="2000" spc="-10" dirty="0">
                <a:solidFill>
                  <a:srgbClr val="000000"/>
                </a:solidFill>
                <a:latin typeface="Calibri"/>
                <a:cs typeface="Calibri"/>
              </a:rPr>
              <a:t>δυνατότητές</a:t>
            </a:r>
            <a:r>
              <a:rPr sz="2000" spc="-45" dirty="0">
                <a:solidFill>
                  <a:srgbClr val="000000"/>
                </a:solidFill>
                <a:latin typeface="Calibri"/>
                <a:cs typeface="Calibri"/>
              </a:rPr>
              <a:t> </a:t>
            </a:r>
            <a:r>
              <a:rPr sz="2000" dirty="0">
                <a:solidFill>
                  <a:srgbClr val="000000"/>
                </a:solidFill>
                <a:latin typeface="Calibri"/>
                <a:cs typeface="Calibri"/>
              </a:rPr>
              <a:t>τους</a:t>
            </a:r>
            <a:r>
              <a:rPr sz="2000" spc="-20" dirty="0">
                <a:solidFill>
                  <a:srgbClr val="000000"/>
                </a:solidFill>
                <a:latin typeface="Calibri"/>
                <a:cs typeface="Calibri"/>
              </a:rPr>
              <a:t> </a:t>
            </a:r>
            <a:r>
              <a:rPr sz="2000" spc="-10" dirty="0">
                <a:solidFill>
                  <a:srgbClr val="000000"/>
                </a:solidFill>
                <a:latin typeface="Calibri"/>
                <a:cs typeface="Calibri"/>
              </a:rPr>
              <a:t>προκειμένου </a:t>
            </a:r>
            <a:r>
              <a:rPr sz="2000" dirty="0">
                <a:solidFill>
                  <a:srgbClr val="000000"/>
                </a:solidFill>
                <a:latin typeface="Calibri"/>
                <a:cs typeface="Calibri"/>
              </a:rPr>
              <a:t>να</a:t>
            </a:r>
            <a:r>
              <a:rPr sz="2000" spc="-30" dirty="0">
                <a:solidFill>
                  <a:srgbClr val="000000"/>
                </a:solidFill>
                <a:latin typeface="Calibri"/>
                <a:cs typeface="Calibri"/>
              </a:rPr>
              <a:t> </a:t>
            </a:r>
            <a:r>
              <a:rPr sz="2000" dirty="0">
                <a:solidFill>
                  <a:srgbClr val="000000"/>
                </a:solidFill>
                <a:latin typeface="Calibri"/>
                <a:cs typeface="Calibri"/>
              </a:rPr>
              <a:t>πάρουν</a:t>
            </a:r>
            <a:r>
              <a:rPr sz="2000" spc="-40" dirty="0">
                <a:solidFill>
                  <a:srgbClr val="000000"/>
                </a:solidFill>
                <a:latin typeface="Calibri"/>
                <a:cs typeface="Calibri"/>
              </a:rPr>
              <a:t> </a:t>
            </a:r>
            <a:r>
              <a:rPr sz="2000" dirty="0">
                <a:solidFill>
                  <a:srgbClr val="000000"/>
                </a:solidFill>
                <a:latin typeface="Calibri"/>
                <a:cs typeface="Calibri"/>
              </a:rPr>
              <a:t>αποφάσεις</a:t>
            </a:r>
            <a:r>
              <a:rPr sz="2000" spc="-55" dirty="0">
                <a:solidFill>
                  <a:srgbClr val="000000"/>
                </a:solidFill>
                <a:latin typeface="Calibri"/>
                <a:cs typeface="Calibri"/>
              </a:rPr>
              <a:t> </a:t>
            </a:r>
            <a:r>
              <a:rPr sz="2000" dirty="0">
                <a:solidFill>
                  <a:srgbClr val="000000"/>
                </a:solidFill>
                <a:latin typeface="Calibri"/>
                <a:cs typeface="Calibri"/>
              </a:rPr>
              <a:t>για</a:t>
            </a:r>
            <a:r>
              <a:rPr sz="2000" spc="-30" dirty="0">
                <a:solidFill>
                  <a:srgbClr val="000000"/>
                </a:solidFill>
                <a:latin typeface="Calibri"/>
                <a:cs typeface="Calibri"/>
              </a:rPr>
              <a:t> </a:t>
            </a:r>
            <a:r>
              <a:rPr sz="2000" dirty="0">
                <a:solidFill>
                  <a:srgbClr val="000000"/>
                </a:solidFill>
                <a:latin typeface="Calibri"/>
                <a:cs typeface="Calibri"/>
              </a:rPr>
              <a:t>τη</a:t>
            </a:r>
            <a:r>
              <a:rPr sz="2000" spc="-40" dirty="0">
                <a:solidFill>
                  <a:srgbClr val="000000"/>
                </a:solidFill>
                <a:latin typeface="Calibri"/>
                <a:cs typeface="Calibri"/>
              </a:rPr>
              <a:t> </a:t>
            </a:r>
            <a:r>
              <a:rPr sz="2000" dirty="0">
                <a:solidFill>
                  <a:srgbClr val="000000"/>
                </a:solidFill>
                <a:latin typeface="Calibri"/>
                <a:cs typeface="Calibri"/>
              </a:rPr>
              <a:t>σταδιοδρομία</a:t>
            </a:r>
            <a:r>
              <a:rPr sz="2000" spc="-60" dirty="0">
                <a:solidFill>
                  <a:srgbClr val="000000"/>
                </a:solidFill>
                <a:latin typeface="Calibri"/>
                <a:cs typeface="Calibri"/>
              </a:rPr>
              <a:t> </a:t>
            </a:r>
            <a:r>
              <a:rPr sz="2000" spc="-20" dirty="0">
                <a:solidFill>
                  <a:srgbClr val="000000"/>
                </a:solidFill>
                <a:latin typeface="Calibri"/>
                <a:cs typeface="Calibri"/>
              </a:rPr>
              <a:t>τους </a:t>
            </a:r>
            <a:r>
              <a:rPr sz="2000" dirty="0">
                <a:solidFill>
                  <a:srgbClr val="000000"/>
                </a:solidFill>
                <a:latin typeface="Calibri"/>
                <a:cs typeface="Calibri"/>
              </a:rPr>
              <a:t>και</a:t>
            </a:r>
            <a:r>
              <a:rPr sz="2000" spc="-65" dirty="0">
                <a:solidFill>
                  <a:srgbClr val="000000"/>
                </a:solidFill>
                <a:latin typeface="Calibri"/>
                <a:cs typeface="Calibri"/>
              </a:rPr>
              <a:t> </a:t>
            </a:r>
            <a:r>
              <a:rPr sz="2000" dirty="0">
                <a:solidFill>
                  <a:srgbClr val="000000"/>
                </a:solidFill>
                <a:latin typeface="Calibri"/>
                <a:cs typeface="Calibri"/>
              </a:rPr>
              <a:t>να</a:t>
            </a:r>
            <a:r>
              <a:rPr sz="2000" spc="-40" dirty="0">
                <a:solidFill>
                  <a:srgbClr val="000000"/>
                </a:solidFill>
                <a:latin typeface="Calibri"/>
                <a:cs typeface="Calibri"/>
              </a:rPr>
              <a:t> </a:t>
            </a:r>
            <a:r>
              <a:rPr sz="2000" dirty="0">
                <a:solidFill>
                  <a:srgbClr val="000000"/>
                </a:solidFill>
                <a:latin typeface="Calibri"/>
                <a:cs typeface="Calibri"/>
              </a:rPr>
              <a:t>διευθετήσουν</a:t>
            </a:r>
            <a:r>
              <a:rPr sz="2000" spc="-65" dirty="0">
                <a:solidFill>
                  <a:srgbClr val="000000"/>
                </a:solidFill>
                <a:latin typeface="Calibri"/>
                <a:cs typeface="Calibri"/>
              </a:rPr>
              <a:t> </a:t>
            </a:r>
            <a:r>
              <a:rPr sz="2000" spc="-10" dirty="0">
                <a:solidFill>
                  <a:srgbClr val="000000"/>
                </a:solidFill>
                <a:latin typeface="Calibri"/>
                <a:cs typeface="Calibri"/>
              </a:rPr>
              <a:t>σχετικά</a:t>
            </a:r>
            <a:r>
              <a:rPr sz="2000" spc="-65" dirty="0">
                <a:solidFill>
                  <a:srgbClr val="000000"/>
                </a:solidFill>
                <a:latin typeface="Calibri"/>
                <a:cs typeface="Calibri"/>
              </a:rPr>
              <a:t> </a:t>
            </a:r>
            <a:r>
              <a:rPr sz="2000" dirty="0">
                <a:solidFill>
                  <a:srgbClr val="000000"/>
                </a:solidFill>
                <a:latin typeface="Calibri"/>
                <a:cs typeface="Calibri"/>
              </a:rPr>
              <a:t>με</a:t>
            </a:r>
            <a:r>
              <a:rPr sz="2000" spc="-50" dirty="0">
                <a:solidFill>
                  <a:srgbClr val="000000"/>
                </a:solidFill>
                <a:latin typeface="Calibri"/>
                <a:cs typeface="Calibri"/>
              </a:rPr>
              <a:t> </a:t>
            </a:r>
            <a:r>
              <a:rPr sz="2000" spc="-10" dirty="0">
                <a:solidFill>
                  <a:srgbClr val="000000"/>
                </a:solidFill>
                <a:latin typeface="Calibri"/>
                <a:cs typeface="Calibri"/>
              </a:rPr>
              <a:t>αυτήν</a:t>
            </a:r>
            <a:r>
              <a:rPr sz="2000" spc="-50" dirty="0">
                <a:solidFill>
                  <a:srgbClr val="000000"/>
                </a:solidFill>
                <a:latin typeface="Calibri"/>
                <a:cs typeface="Calibri"/>
              </a:rPr>
              <a:t> </a:t>
            </a:r>
            <a:r>
              <a:rPr sz="2000" spc="-10" dirty="0">
                <a:solidFill>
                  <a:srgbClr val="000000"/>
                </a:solidFill>
                <a:latin typeface="Calibri"/>
                <a:cs typeface="Calibri"/>
              </a:rPr>
              <a:t>ζητήματα</a:t>
            </a:r>
            <a:endParaRPr sz="2000" dirty="0">
              <a:latin typeface="Calibri"/>
              <a:cs typeface="Calibri"/>
            </a:endParaRPr>
          </a:p>
        </p:txBody>
      </p:sp>
      <p:sp>
        <p:nvSpPr>
          <p:cNvPr id="9" name="object 9"/>
          <p:cNvSpPr txBox="1"/>
          <p:nvPr/>
        </p:nvSpPr>
        <p:spPr>
          <a:xfrm>
            <a:off x="181457" y="1825599"/>
            <a:ext cx="6951345" cy="1933575"/>
          </a:xfrm>
          <a:prstGeom prst="rect">
            <a:avLst/>
          </a:prstGeom>
        </p:spPr>
        <p:txBody>
          <a:bodyPr vert="horz" wrap="square" lIns="0" tIns="12700" rIns="0" bIns="0" rtlCol="0">
            <a:spAutoFit/>
          </a:bodyPr>
          <a:lstStyle/>
          <a:p>
            <a:pPr marL="3589020" marR="5080" indent="123189">
              <a:lnSpc>
                <a:spcPct val="127000"/>
              </a:lnSpc>
              <a:spcBef>
                <a:spcPts val="100"/>
              </a:spcBef>
            </a:pPr>
            <a:r>
              <a:rPr sz="2000" dirty="0">
                <a:latin typeface="Calibri"/>
                <a:cs typeface="Calibri"/>
              </a:rPr>
              <a:t>(Nathan</a:t>
            </a:r>
            <a:r>
              <a:rPr sz="2000" spc="-40" dirty="0">
                <a:latin typeface="Calibri"/>
                <a:cs typeface="Calibri"/>
              </a:rPr>
              <a:t> </a:t>
            </a:r>
            <a:r>
              <a:rPr sz="2000" dirty="0">
                <a:latin typeface="Calibri"/>
                <a:cs typeface="Calibri"/>
              </a:rPr>
              <a:t>&amp;</a:t>
            </a:r>
            <a:r>
              <a:rPr sz="2000" spc="-30" dirty="0">
                <a:latin typeface="Calibri"/>
                <a:cs typeface="Calibri"/>
              </a:rPr>
              <a:t> </a:t>
            </a:r>
            <a:r>
              <a:rPr sz="2000" dirty="0">
                <a:latin typeface="Calibri"/>
                <a:cs typeface="Calibri"/>
              </a:rPr>
              <a:t>Hill,</a:t>
            </a:r>
            <a:r>
              <a:rPr sz="2000" spc="-15" dirty="0">
                <a:latin typeface="Calibri"/>
                <a:cs typeface="Calibri"/>
              </a:rPr>
              <a:t> </a:t>
            </a:r>
            <a:r>
              <a:rPr sz="2000" dirty="0">
                <a:latin typeface="Calibri"/>
                <a:cs typeface="Calibri"/>
              </a:rPr>
              <a:t>2006,</a:t>
            </a:r>
            <a:r>
              <a:rPr sz="2000" spc="-45" dirty="0">
                <a:latin typeface="Calibri"/>
                <a:cs typeface="Calibri"/>
              </a:rPr>
              <a:t> </a:t>
            </a:r>
            <a:r>
              <a:rPr sz="2000" dirty="0">
                <a:latin typeface="Calibri"/>
                <a:cs typeface="Calibri"/>
              </a:rPr>
              <a:t>σελ.</a:t>
            </a:r>
            <a:r>
              <a:rPr sz="2000" spc="-15" dirty="0">
                <a:latin typeface="Calibri"/>
                <a:cs typeface="Calibri"/>
              </a:rPr>
              <a:t> </a:t>
            </a:r>
            <a:r>
              <a:rPr sz="2000" spc="-20" dirty="0">
                <a:latin typeface="Calibri"/>
                <a:cs typeface="Calibri"/>
              </a:rPr>
              <a:t>39). </a:t>
            </a:r>
            <a:r>
              <a:rPr sz="2000" spc="-80" dirty="0">
                <a:latin typeface="Calibri"/>
                <a:cs typeface="Calibri"/>
              </a:rPr>
              <a:t>Το</a:t>
            </a:r>
            <a:r>
              <a:rPr sz="2000" spc="-35" dirty="0">
                <a:latin typeface="Calibri"/>
                <a:cs typeface="Calibri"/>
              </a:rPr>
              <a:t> </a:t>
            </a:r>
            <a:r>
              <a:rPr sz="2000" dirty="0">
                <a:latin typeface="Calibri"/>
                <a:cs typeface="Calibri"/>
              </a:rPr>
              <a:t>πρώτο</a:t>
            </a:r>
            <a:r>
              <a:rPr sz="2000" spc="-30" dirty="0">
                <a:latin typeface="Calibri"/>
                <a:cs typeface="Calibri"/>
              </a:rPr>
              <a:t> </a:t>
            </a:r>
            <a:r>
              <a:rPr sz="2000" dirty="0">
                <a:latin typeface="Calibri"/>
                <a:cs typeface="Calibri"/>
              </a:rPr>
              <a:t>είδος</a:t>
            </a:r>
            <a:r>
              <a:rPr sz="2000" spc="-30" dirty="0">
                <a:latin typeface="Calibri"/>
                <a:cs typeface="Calibri"/>
              </a:rPr>
              <a:t> </a:t>
            </a:r>
            <a:r>
              <a:rPr sz="2000" spc="-10" dirty="0">
                <a:latin typeface="Calibri"/>
                <a:cs typeface="Calibri"/>
              </a:rPr>
              <a:t>συμβουλευτικής</a:t>
            </a:r>
            <a:endParaRPr sz="2000">
              <a:latin typeface="Calibri"/>
              <a:cs typeface="Calibri"/>
            </a:endParaRPr>
          </a:p>
          <a:p>
            <a:pPr>
              <a:lnSpc>
                <a:spcPct val="100000"/>
              </a:lnSpc>
              <a:spcBef>
                <a:spcPts val="480"/>
              </a:spcBef>
            </a:pPr>
            <a:endParaRPr sz="2000">
              <a:latin typeface="Calibri"/>
              <a:cs typeface="Calibri"/>
            </a:endParaRPr>
          </a:p>
          <a:p>
            <a:pPr marL="12700" marR="4709160">
              <a:lnSpc>
                <a:spcPts val="3020"/>
              </a:lnSpc>
              <a:spcBef>
                <a:spcPts val="5"/>
              </a:spcBef>
            </a:pPr>
            <a:r>
              <a:rPr sz="2800" spc="-10" dirty="0">
                <a:latin typeface="Calibri Light"/>
                <a:cs typeface="Calibri Light"/>
              </a:rPr>
              <a:t>Επαγγελματική συμβουλευτική</a:t>
            </a:r>
            <a:endParaRPr sz="2800">
              <a:latin typeface="Calibri Light"/>
              <a:cs typeface="Calibri Light"/>
            </a:endParaRPr>
          </a:p>
        </p:txBody>
      </p:sp>
      <p:sp>
        <p:nvSpPr>
          <p:cNvPr id="10" name="object 10"/>
          <p:cNvSpPr txBox="1"/>
          <p:nvPr/>
        </p:nvSpPr>
        <p:spPr>
          <a:xfrm>
            <a:off x="8665082" y="1134236"/>
            <a:ext cx="2640330" cy="1584325"/>
          </a:xfrm>
          <a:prstGeom prst="rect">
            <a:avLst/>
          </a:prstGeom>
          <a:solidFill>
            <a:srgbClr val="BCD6ED"/>
          </a:solidFill>
        </p:spPr>
        <p:txBody>
          <a:bodyPr vert="horz" wrap="square" lIns="0" tIns="76200" rIns="0" bIns="0" rtlCol="0">
            <a:spAutoFit/>
          </a:bodyPr>
          <a:lstStyle/>
          <a:p>
            <a:pPr marL="80010" marR="66040" algn="ctr">
              <a:lnSpc>
                <a:spcPct val="91600"/>
              </a:lnSpc>
              <a:spcBef>
                <a:spcPts val="600"/>
              </a:spcBef>
            </a:pPr>
            <a:r>
              <a:rPr sz="2000" dirty="0">
                <a:latin typeface="Calibri"/>
                <a:cs typeface="Calibri"/>
              </a:rPr>
              <a:t>Προετοιμάζει</a:t>
            </a:r>
            <a:r>
              <a:rPr sz="2000" spc="-75" dirty="0">
                <a:latin typeface="Calibri"/>
                <a:cs typeface="Calibri"/>
              </a:rPr>
              <a:t> </a:t>
            </a:r>
            <a:r>
              <a:rPr sz="2000" dirty="0">
                <a:latin typeface="Calibri"/>
                <a:cs typeface="Calibri"/>
              </a:rPr>
              <a:t>το</a:t>
            </a:r>
            <a:r>
              <a:rPr sz="2000" spc="-45" dirty="0">
                <a:latin typeface="Calibri"/>
                <a:cs typeface="Calibri"/>
              </a:rPr>
              <a:t> </a:t>
            </a:r>
            <a:r>
              <a:rPr sz="2000" spc="-20" dirty="0">
                <a:latin typeface="Calibri"/>
                <a:cs typeface="Calibri"/>
              </a:rPr>
              <a:t>άτομο </a:t>
            </a:r>
            <a:r>
              <a:rPr sz="2000" dirty="0">
                <a:latin typeface="Calibri"/>
                <a:cs typeface="Calibri"/>
              </a:rPr>
              <a:t>για</a:t>
            </a:r>
            <a:r>
              <a:rPr sz="2000" spc="-55" dirty="0">
                <a:latin typeface="Calibri"/>
                <a:cs typeface="Calibri"/>
              </a:rPr>
              <a:t> </a:t>
            </a:r>
            <a:r>
              <a:rPr sz="2000" dirty="0">
                <a:latin typeface="Calibri"/>
                <a:cs typeface="Calibri"/>
              </a:rPr>
              <a:t>την</a:t>
            </a:r>
            <a:r>
              <a:rPr sz="2000" spc="-45" dirty="0">
                <a:latin typeface="Calibri"/>
                <a:cs typeface="Calibri"/>
              </a:rPr>
              <a:t> </a:t>
            </a:r>
            <a:r>
              <a:rPr sz="2000" dirty="0">
                <a:latin typeface="Calibri"/>
                <a:cs typeface="Calibri"/>
              </a:rPr>
              <a:t>εργασιακή</a:t>
            </a:r>
            <a:r>
              <a:rPr sz="2000" spc="-80" dirty="0">
                <a:latin typeface="Calibri"/>
                <a:cs typeface="Calibri"/>
              </a:rPr>
              <a:t> </a:t>
            </a:r>
            <a:r>
              <a:rPr sz="2000" spc="-25" dirty="0">
                <a:latin typeface="Calibri"/>
                <a:cs typeface="Calibri"/>
              </a:rPr>
              <a:t>του </a:t>
            </a:r>
            <a:r>
              <a:rPr sz="2000" dirty="0">
                <a:latin typeface="Calibri"/>
                <a:cs typeface="Calibri"/>
              </a:rPr>
              <a:t>ζωή</a:t>
            </a:r>
            <a:r>
              <a:rPr sz="2000" spc="-70" dirty="0">
                <a:latin typeface="Calibri"/>
                <a:cs typeface="Calibri"/>
              </a:rPr>
              <a:t> </a:t>
            </a:r>
            <a:r>
              <a:rPr sz="2000" dirty="0">
                <a:latin typeface="Calibri"/>
                <a:cs typeface="Calibri"/>
              </a:rPr>
              <a:t>και</a:t>
            </a:r>
            <a:r>
              <a:rPr sz="2000" spc="-65" dirty="0">
                <a:latin typeface="Calibri"/>
                <a:cs typeface="Calibri"/>
              </a:rPr>
              <a:t> </a:t>
            </a:r>
            <a:r>
              <a:rPr sz="2000" dirty="0">
                <a:latin typeface="Calibri"/>
                <a:cs typeface="Calibri"/>
              </a:rPr>
              <a:t>την</a:t>
            </a:r>
            <a:r>
              <a:rPr sz="2000" spc="-70" dirty="0">
                <a:latin typeface="Calibri"/>
                <a:cs typeface="Calibri"/>
              </a:rPr>
              <a:t> </a:t>
            </a:r>
            <a:r>
              <a:rPr sz="2000" dirty="0">
                <a:latin typeface="Calibri"/>
                <a:cs typeface="Calibri"/>
              </a:rPr>
              <a:t>επιλογή</a:t>
            </a:r>
            <a:r>
              <a:rPr sz="2000" spc="-85" dirty="0">
                <a:latin typeface="Calibri"/>
                <a:cs typeface="Calibri"/>
              </a:rPr>
              <a:t> </a:t>
            </a:r>
            <a:r>
              <a:rPr sz="2000" spc="-25" dirty="0">
                <a:latin typeface="Calibri"/>
                <a:cs typeface="Calibri"/>
              </a:rPr>
              <a:t>του </a:t>
            </a:r>
            <a:r>
              <a:rPr sz="2000" dirty="0">
                <a:latin typeface="Calibri"/>
                <a:cs typeface="Calibri"/>
              </a:rPr>
              <a:t>επαγγέλματος</a:t>
            </a:r>
            <a:r>
              <a:rPr sz="2000" spc="-55" dirty="0">
                <a:latin typeface="Calibri"/>
                <a:cs typeface="Calibri"/>
              </a:rPr>
              <a:t> </a:t>
            </a:r>
            <a:r>
              <a:rPr sz="2000" dirty="0">
                <a:latin typeface="Calibri"/>
                <a:cs typeface="Calibri"/>
              </a:rPr>
              <a:t>που</a:t>
            </a:r>
            <a:r>
              <a:rPr sz="2000" spc="-30" dirty="0">
                <a:latin typeface="Calibri"/>
                <a:cs typeface="Calibri"/>
              </a:rPr>
              <a:t> </a:t>
            </a:r>
            <a:r>
              <a:rPr sz="2000" spc="-25" dirty="0">
                <a:latin typeface="Calibri"/>
                <a:cs typeface="Calibri"/>
              </a:rPr>
              <a:t>του </a:t>
            </a:r>
            <a:r>
              <a:rPr sz="2000" spc="-10" dirty="0">
                <a:latin typeface="Calibri"/>
                <a:cs typeface="Calibri"/>
              </a:rPr>
              <a:t>ταιριάζει</a:t>
            </a:r>
            <a:endParaRPr sz="2000">
              <a:latin typeface="Calibri"/>
              <a:cs typeface="Calibri"/>
            </a:endParaRPr>
          </a:p>
        </p:txBody>
      </p:sp>
      <p:grpSp>
        <p:nvGrpSpPr>
          <p:cNvPr id="11" name="object 11"/>
          <p:cNvGrpSpPr/>
          <p:nvPr/>
        </p:nvGrpSpPr>
        <p:grpSpPr>
          <a:xfrm>
            <a:off x="2648585" y="3686644"/>
            <a:ext cx="5999480" cy="2496185"/>
            <a:chOff x="2648585" y="3686644"/>
            <a:chExt cx="5999480" cy="2496185"/>
          </a:xfrm>
        </p:grpSpPr>
        <p:sp>
          <p:nvSpPr>
            <p:cNvPr id="12" name="object 12"/>
            <p:cNvSpPr/>
            <p:nvPr/>
          </p:nvSpPr>
          <p:spPr>
            <a:xfrm>
              <a:off x="2654935" y="3692994"/>
              <a:ext cx="5986780" cy="2483485"/>
            </a:xfrm>
            <a:custGeom>
              <a:avLst/>
              <a:gdLst/>
              <a:ahLst/>
              <a:cxnLst/>
              <a:rect l="l" t="t" r="r" b="b"/>
              <a:pathLst>
                <a:path w="5986780" h="2483485">
                  <a:moveTo>
                    <a:pt x="5986780" y="0"/>
                  </a:moveTo>
                  <a:lnTo>
                    <a:pt x="0" y="0"/>
                  </a:lnTo>
                  <a:lnTo>
                    <a:pt x="0" y="2483357"/>
                  </a:lnTo>
                  <a:lnTo>
                    <a:pt x="5986780" y="2483357"/>
                  </a:lnTo>
                  <a:lnTo>
                    <a:pt x="5986780" y="0"/>
                  </a:lnTo>
                  <a:close/>
                </a:path>
              </a:pathLst>
            </a:custGeom>
            <a:solidFill>
              <a:srgbClr val="9DC3E6"/>
            </a:solidFill>
          </p:spPr>
          <p:txBody>
            <a:bodyPr wrap="square" lIns="0" tIns="0" rIns="0" bIns="0" rtlCol="0"/>
            <a:lstStyle/>
            <a:p>
              <a:endParaRPr/>
            </a:p>
          </p:txBody>
        </p:sp>
        <p:sp>
          <p:nvSpPr>
            <p:cNvPr id="13" name="object 13"/>
            <p:cNvSpPr/>
            <p:nvPr/>
          </p:nvSpPr>
          <p:spPr>
            <a:xfrm>
              <a:off x="2654935" y="3692994"/>
              <a:ext cx="5986780" cy="2483485"/>
            </a:xfrm>
            <a:custGeom>
              <a:avLst/>
              <a:gdLst/>
              <a:ahLst/>
              <a:cxnLst/>
              <a:rect l="l" t="t" r="r" b="b"/>
              <a:pathLst>
                <a:path w="5986780" h="2483485">
                  <a:moveTo>
                    <a:pt x="0" y="2483357"/>
                  </a:moveTo>
                  <a:lnTo>
                    <a:pt x="5986780" y="2483357"/>
                  </a:lnTo>
                  <a:lnTo>
                    <a:pt x="5986780" y="0"/>
                  </a:lnTo>
                  <a:lnTo>
                    <a:pt x="0" y="0"/>
                  </a:lnTo>
                  <a:lnTo>
                    <a:pt x="0" y="2483357"/>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2856102" y="3901821"/>
            <a:ext cx="5584190" cy="2006600"/>
          </a:xfrm>
          <a:prstGeom prst="rect">
            <a:avLst/>
          </a:prstGeom>
        </p:spPr>
        <p:txBody>
          <a:bodyPr vert="horz" wrap="square" lIns="0" tIns="38100" rIns="0" bIns="0" rtlCol="0">
            <a:spAutoFit/>
          </a:bodyPr>
          <a:lstStyle/>
          <a:p>
            <a:pPr marL="12700" marR="5080" algn="ctr">
              <a:lnSpc>
                <a:spcPct val="91700"/>
              </a:lnSpc>
              <a:spcBef>
                <a:spcPts val="300"/>
              </a:spcBef>
            </a:pPr>
            <a:r>
              <a:rPr sz="2000" dirty="0">
                <a:latin typeface="Calibri"/>
                <a:cs typeface="Calibri"/>
              </a:rPr>
              <a:t>Ο</a:t>
            </a:r>
            <a:r>
              <a:rPr sz="2000" spc="380" dirty="0">
                <a:latin typeface="Calibri"/>
                <a:cs typeface="Calibri"/>
              </a:rPr>
              <a:t> </a:t>
            </a:r>
            <a:r>
              <a:rPr sz="2000" dirty="0">
                <a:latin typeface="Calibri"/>
                <a:cs typeface="Calibri"/>
              </a:rPr>
              <a:t>σύμβουλος</a:t>
            </a:r>
            <a:r>
              <a:rPr sz="2000" spc="-35" dirty="0">
                <a:latin typeface="Calibri"/>
                <a:cs typeface="Calibri"/>
              </a:rPr>
              <a:t> </a:t>
            </a:r>
            <a:r>
              <a:rPr sz="2000" dirty="0">
                <a:latin typeface="Calibri"/>
                <a:cs typeface="Calibri"/>
              </a:rPr>
              <a:t>πρέπει</a:t>
            </a:r>
            <a:r>
              <a:rPr sz="2000" spc="-45" dirty="0">
                <a:latin typeface="Calibri"/>
                <a:cs typeface="Calibri"/>
              </a:rPr>
              <a:t> </a:t>
            </a:r>
            <a:r>
              <a:rPr sz="2000" dirty="0">
                <a:latin typeface="Calibri"/>
                <a:cs typeface="Calibri"/>
              </a:rPr>
              <a:t>να</a:t>
            </a:r>
            <a:r>
              <a:rPr sz="2000" spc="-30" dirty="0">
                <a:latin typeface="Calibri"/>
                <a:cs typeface="Calibri"/>
              </a:rPr>
              <a:t> </a:t>
            </a:r>
            <a:r>
              <a:rPr sz="2000" dirty="0">
                <a:latin typeface="Calibri"/>
                <a:cs typeface="Calibri"/>
              </a:rPr>
              <a:t>είναι</a:t>
            </a:r>
            <a:r>
              <a:rPr sz="2000" spc="-55" dirty="0">
                <a:latin typeface="Calibri"/>
                <a:cs typeface="Calibri"/>
              </a:rPr>
              <a:t> </a:t>
            </a:r>
            <a:r>
              <a:rPr sz="2000" dirty="0">
                <a:latin typeface="Calibri"/>
                <a:cs typeface="Calibri"/>
              </a:rPr>
              <a:t>πλήρως</a:t>
            </a:r>
            <a:r>
              <a:rPr sz="2000" spc="-35" dirty="0">
                <a:latin typeface="Calibri"/>
                <a:cs typeface="Calibri"/>
              </a:rPr>
              <a:t> </a:t>
            </a:r>
            <a:r>
              <a:rPr sz="2000" spc="-10" dirty="0">
                <a:latin typeface="Calibri"/>
                <a:cs typeface="Calibri"/>
              </a:rPr>
              <a:t>ενημερωμένος </a:t>
            </a:r>
            <a:r>
              <a:rPr sz="2000" dirty="0">
                <a:latin typeface="Calibri"/>
                <a:cs typeface="Calibri"/>
              </a:rPr>
              <a:t>για</a:t>
            </a:r>
            <a:r>
              <a:rPr sz="2000" spc="-80" dirty="0">
                <a:latin typeface="Calibri"/>
                <a:cs typeface="Calibri"/>
              </a:rPr>
              <a:t> </a:t>
            </a:r>
            <a:r>
              <a:rPr sz="2000" dirty="0">
                <a:latin typeface="Calibri"/>
                <a:cs typeface="Calibri"/>
              </a:rPr>
              <a:t>την</a:t>
            </a:r>
            <a:r>
              <a:rPr sz="2000" spc="-70" dirty="0">
                <a:latin typeface="Calibri"/>
                <a:cs typeface="Calibri"/>
              </a:rPr>
              <a:t> </a:t>
            </a:r>
            <a:r>
              <a:rPr sz="2000" dirty="0">
                <a:latin typeface="Calibri"/>
                <a:cs typeface="Calibri"/>
              </a:rPr>
              <a:t>ποικιλία</a:t>
            </a:r>
            <a:r>
              <a:rPr sz="2000" spc="-65" dirty="0">
                <a:latin typeface="Calibri"/>
                <a:cs typeface="Calibri"/>
              </a:rPr>
              <a:t> </a:t>
            </a:r>
            <a:r>
              <a:rPr sz="2000" dirty="0">
                <a:latin typeface="Calibri"/>
                <a:cs typeface="Calibri"/>
              </a:rPr>
              <a:t>των</a:t>
            </a:r>
            <a:r>
              <a:rPr sz="2000" spc="-65" dirty="0">
                <a:latin typeface="Calibri"/>
                <a:cs typeface="Calibri"/>
              </a:rPr>
              <a:t> </a:t>
            </a:r>
            <a:r>
              <a:rPr sz="2000" dirty="0">
                <a:latin typeface="Calibri"/>
                <a:cs typeface="Calibri"/>
              </a:rPr>
              <a:t>υπαρχόντων</a:t>
            </a:r>
            <a:r>
              <a:rPr sz="2000" spc="-60" dirty="0">
                <a:latin typeface="Calibri"/>
                <a:cs typeface="Calibri"/>
              </a:rPr>
              <a:t> </a:t>
            </a:r>
            <a:r>
              <a:rPr sz="2000" dirty="0">
                <a:latin typeface="Calibri"/>
                <a:cs typeface="Calibri"/>
              </a:rPr>
              <a:t>επαγγελμάτων,</a:t>
            </a:r>
            <a:r>
              <a:rPr sz="2000" spc="310" dirty="0">
                <a:latin typeface="Calibri"/>
                <a:cs typeface="Calibri"/>
              </a:rPr>
              <a:t> </a:t>
            </a:r>
            <a:r>
              <a:rPr sz="2000" spc="-25" dirty="0">
                <a:latin typeface="Calibri"/>
                <a:cs typeface="Calibri"/>
              </a:rPr>
              <a:t>το </a:t>
            </a:r>
            <a:r>
              <a:rPr sz="2000" dirty="0">
                <a:latin typeface="Calibri"/>
                <a:cs typeface="Calibri"/>
              </a:rPr>
              <a:t>επίπεδο</a:t>
            </a:r>
            <a:r>
              <a:rPr sz="2000" spc="-65" dirty="0">
                <a:latin typeface="Calibri"/>
                <a:cs typeface="Calibri"/>
              </a:rPr>
              <a:t> </a:t>
            </a:r>
            <a:r>
              <a:rPr sz="2000" dirty="0">
                <a:latin typeface="Calibri"/>
                <a:cs typeface="Calibri"/>
              </a:rPr>
              <a:t>εκπαίδευσης,</a:t>
            </a:r>
            <a:r>
              <a:rPr sz="2000" spc="325" dirty="0">
                <a:latin typeface="Calibri"/>
                <a:cs typeface="Calibri"/>
              </a:rPr>
              <a:t> </a:t>
            </a:r>
            <a:r>
              <a:rPr sz="2000" dirty="0">
                <a:latin typeface="Calibri"/>
                <a:cs typeface="Calibri"/>
              </a:rPr>
              <a:t>τις</a:t>
            </a:r>
            <a:r>
              <a:rPr sz="2000" spc="-60" dirty="0">
                <a:latin typeface="Calibri"/>
                <a:cs typeface="Calibri"/>
              </a:rPr>
              <a:t> </a:t>
            </a:r>
            <a:r>
              <a:rPr sz="2000" spc="-10" dirty="0">
                <a:latin typeface="Calibri"/>
                <a:cs typeface="Calibri"/>
              </a:rPr>
              <a:t>ικανότητες</a:t>
            </a:r>
            <a:r>
              <a:rPr sz="2000" spc="-80" dirty="0">
                <a:latin typeface="Calibri"/>
                <a:cs typeface="Calibri"/>
              </a:rPr>
              <a:t> </a:t>
            </a:r>
            <a:r>
              <a:rPr sz="2000" dirty="0">
                <a:latin typeface="Calibri"/>
                <a:cs typeface="Calibri"/>
              </a:rPr>
              <a:t>και</a:t>
            </a:r>
            <a:r>
              <a:rPr sz="2000" spc="-70" dirty="0">
                <a:latin typeface="Calibri"/>
                <a:cs typeface="Calibri"/>
              </a:rPr>
              <a:t> </a:t>
            </a:r>
            <a:r>
              <a:rPr sz="2000" spc="-25" dirty="0">
                <a:latin typeface="Calibri"/>
                <a:cs typeface="Calibri"/>
              </a:rPr>
              <a:t>τα </a:t>
            </a:r>
            <a:r>
              <a:rPr sz="2000" dirty="0">
                <a:latin typeface="Calibri"/>
                <a:cs typeface="Calibri"/>
              </a:rPr>
              <a:t>ενδιαφέροντα</a:t>
            </a:r>
            <a:r>
              <a:rPr sz="2000" spc="-90" dirty="0">
                <a:latin typeface="Calibri"/>
                <a:cs typeface="Calibri"/>
              </a:rPr>
              <a:t> </a:t>
            </a:r>
            <a:r>
              <a:rPr sz="2000" dirty="0">
                <a:latin typeface="Calibri"/>
                <a:cs typeface="Calibri"/>
              </a:rPr>
              <a:t>που</a:t>
            </a:r>
            <a:r>
              <a:rPr sz="2000" spc="-60" dirty="0">
                <a:latin typeface="Calibri"/>
                <a:cs typeface="Calibri"/>
              </a:rPr>
              <a:t> </a:t>
            </a:r>
            <a:r>
              <a:rPr sz="2000" dirty="0">
                <a:latin typeface="Calibri"/>
                <a:cs typeface="Calibri"/>
              </a:rPr>
              <a:t>απαιτούν</a:t>
            </a:r>
            <a:r>
              <a:rPr sz="2000" spc="-70" dirty="0">
                <a:latin typeface="Calibri"/>
                <a:cs typeface="Calibri"/>
              </a:rPr>
              <a:t> </a:t>
            </a:r>
            <a:r>
              <a:rPr sz="2000" dirty="0">
                <a:latin typeface="Calibri"/>
                <a:cs typeface="Calibri"/>
              </a:rPr>
              <a:t>και</a:t>
            </a:r>
            <a:r>
              <a:rPr sz="2000" spc="-65" dirty="0">
                <a:latin typeface="Calibri"/>
                <a:cs typeface="Calibri"/>
              </a:rPr>
              <a:t> </a:t>
            </a:r>
            <a:r>
              <a:rPr sz="2000" dirty="0">
                <a:latin typeface="Calibri"/>
                <a:cs typeface="Calibri"/>
              </a:rPr>
              <a:t>τις</a:t>
            </a:r>
            <a:r>
              <a:rPr sz="2000" spc="-50" dirty="0">
                <a:latin typeface="Calibri"/>
                <a:cs typeface="Calibri"/>
              </a:rPr>
              <a:t> </a:t>
            </a:r>
            <a:r>
              <a:rPr sz="2000" dirty="0">
                <a:latin typeface="Calibri"/>
                <a:cs typeface="Calibri"/>
              </a:rPr>
              <a:t>τυχόν</a:t>
            </a:r>
            <a:r>
              <a:rPr sz="2000" spc="-60" dirty="0">
                <a:latin typeface="Calibri"/>
                <a:cs typeface="Calibri"/>
              </a:rPr>
              <a:t> </a:t>
            </a:r>
            <a:r>
              <a:rPr sz="2000" spc="-10" dirty="0">
                <a:latin typeface="Calibri"/>
                <a:cs typeface="Calibri"/>
              </a:rPr>
              <a:t>άλλες</a:t>
            </a:r>
            <a:endParaRPr sz="2000">
              <a:latin typeface="Calibri"/>
              <a:cs typeface="Calibri"/>
            </a:endParaRPr>
          </a:p>
          <a:p>
            <a:pPr marL="34925" marR="28575" algn="ctr">
              <a:lnSpc>
                <a:spcPts val="2200"/>
              </a:lnSpc>
              <a:spcBef>
                <a:spcPts val="40"/>
              </a:spcBef>
            </a:pPr>
            <a:r>
              <a:rPr sz="2000" dirty="0">
                <a:latin typeface="Calibri"/>
                <a:cs typeface="Calibri"/>
              </a:rPr>
              <a:t>απαιτήσεις</a:t>
            </a:r>
            <a:r>
              <a:rPr sz="2000" spc="-85" dirty="0">
                <a:latin typeface="Calibri"/>
                <a:cs typeface="Calibri"/>
              </a:rPr>
              <a:t> </a:t>
            </a:r>
            <a:r>
              <a:rPr sz="2000" dirty="0">
                <a:latin typeface="Calibri"/>
                <a:cs typeface="Calibri"/>
              </a:rPr>
              <a:t>ή</a:t>
            </a:r>
            <a:r>
              <a:rPr sz="2000" spc="-45" dirty="0">
                <a:latin typeface="Calibri"/>
                <a:cs typeface="Calibri"/>
              </a:rPr>
              <a:t> </a:t>
            </a:r>
            <a:r>
              <a:rPr sz="2000" dirty="0">
                <a:latin typeface="Calibri"/>
                <a:cs typeface="Calibri"/>
              </a:rPr>
              <a:t>και</a:t>
            </a:r>
            <a:r>
              <a:rPr sz="2000" spc="-65" dirty="0">
                <a:latin typeface="Calibri"/>
                <a:cs typeface="Calibri"/>
              </a:rPr>
              <a:t> </a:t>
            </a:r>
            <a:r>
              <a:rPr sz="2000" spc="-10" dirty="0">
                <a:latin typeface="Calibri"/>
                <a:cs typeface="Calibri"/>
              </a:rPr>
              <a:t>κινδύνους</a:t>
            </a:r>
            <a:r>
              <a:rPr sz="2000" spc="-45" dirty="0">
                <a:latin typeface="Calibri"/>
                <a:cs typeface="Calibri"/>
              </a:rPr>
              <a:t> </a:t>
            </a:r>
            <a:r>
              <a:rPr sz="2000" dirty="0">
                <a:latin typeface="Calibri"/>
                <a:cs typeface="Calibri"/>
              </a:rPr>
              <a:t>που</a:t>
            </a:r>
            <a:r>
              <a:rPr sz="2000" spc="-55" dirty="0">
                <a:latin typeface="Calibri"/>
                <a:cs typeface="Calibri"/>
              </a:rPr>
              <a:t> </a:t>
            </a:r>
            <a:r>
              <a:rPr sz="2000" dirty="0">
                <a:latin typeface="Calibri"/>
                <a:cs typeface="Calibri"/>
              </a:rPr>
              <a:t>συνεπάγονται,</a:t>
            </a:r>
            <a:r>
              <a:rPr sz="2000" spc="-70" dirty="0">
                <a:latin typeface="Calibri"/>
                <a:cs typeface="Calibri"/>
              </a:rPr>
              <a:t> </a:t>
            </a:r>
            <a:r>
              <a:rPr sz="2000" spc="-20" dirty="0">
                <a:latin typeface="Calibri"/>
                <a:cs typeface="Calibri"/>
              </a:rPr>
              <a:t>έτσι </a:t>
            </a:r>
            <a:r>
              <a:rPr sz="2000" dirty="0">
                <a:latin typeface="Calibri"/>
                <a:cs typeface="Calibri"/>
              </a:rPr>
              <a:t>ώστε</a:t>
            </a:r>
            <a:r>
              <a:rPr sz="2000" spc="-45" dirty="0">
                <a:latin typeface="Calibri"/>
                <a:cs typeface="Calibri"/>
              </a:rPr>
              <a:t> </a:t>
            </a:r>
            <a:r>
              <a:rPr sz="2000" dirty="0">
                <a:latin typeface="Calibri"/>
                <a:cs typeface="Calibri"/>
              </a:rPr>
              <a:t>να</a:t>
            </a:r>
            <a:r>
              <a:rPr sz="2000" spc="-20" dirty="0">
                <a:latin typeface="Calibri"/>
                <a:cs typeface="Calibri"/>
              </a:rPr>
              <a:t> </a:t>
            </a:r>
            <a:r>
              <a:rPr sz="2000" dirty="0">
                <a:latin typeface="Calibri"/>
                <a:cs typeface="Calibri"/>
              </a:rPr>
              <a:t>μπορέσει</a:t>
            </a:r>
            <a:r>
              <a:rPr sz="2000" spc="-60" dirty="0">
                <a:latin typeface="Calibri"/>
                <a:cs typeface="Calibri"/>
              </a:rPr>
              <a:t> </a:t>
            </a:r>
            <a:r>
              <a:rPr sz="2000" dirty="0">
                <a:latin typeface="Calibri"/>
                <a:cs typeface="Calibri"/>
              </a:rPr>
              <a:t>να</a:t>
            </a:r>
            <a:r>
              <a:rPr sz="2000" spc="-25" dirty="0">
                <a:latin typeface="Calibri"/>
                <a:cs typeface="Calibri"/>
              </a:rPr>
              <a:t> </a:t>
            </a:r>
            <a:r>
              <a:rPr sz="2000" dirty="0">
                <a:latin typeface="Calibri"/>
                <a:cs typeface="Calibri"/>
              </a:rPr>
              <a:t>βοηθήσει</a:t>
            </a:r>
            <a:r>
              <a:rPr sz="2000" spc="-55" dirty="0">
                <a:latin typeface="Calibri"/>
                <a:cs typeface="Calibri"/>
              </a:rPr>
              <a:t> </a:t>
            </a:r>
            <a:r>
              <a:rPr sz="2000" dirty="0">
                <a:latin typeface="Calibri"/>
                <a:cs typeface="Calibri"/>
              </a:rPr>
              <a:t>ένα</a:t>
            </a:r>
            <a:r>
              <a:rPr sz="2000" spc="-35" dirty="0">
                <a:latin typeface="Calibri"/>
                <a:cs typeface="Calibri"/>
              </a:rPr>
              <a:t> </a:t>
            </a:r>
            <a:r>
              <a:rPr sz="2000" dirty="0">
                <a:latin typeface="Calibri"/>
                <a:cs typeface="Calibri"/>
              </a:rPr>
              <a:t>άτομο</a:t>
            </a:r>
            <a:r>
              <a:rPr sz="2000" spc="-45" dirty="0">
                <a:latin typeface="Calibri"/>
                <a:cs typeface="Calibri"/>
              </a:rPr>
              <a:t> </a:t>
            </a:r>
            <a:r>
              <a:rPr sz="2000" dirty="0">
                <a:latin typeface="Calibri"/>
                <a:cs typeface="Calibri"/>
              </a:rPr>
              <a:t>στην</a:t>
            </a:r>
            <a:r>
              <a:rPr sz="2000" spc="-40" dirty="0">
                <a:latin typeface="Calibri"/>
                <a:cs typeface="Calibri"/>
              </a:rPr>
              <a:t> </a:t>
            </a:r>
            <a:r>
              <a:rPr sz="2000" spc="-20" dirty="0">
                <a:latin typeface="Calibri"/>
                <a:cs typeface="Calibri"/>
              </a:rPr>
              <a:t>ορθή </a:t>
            </a:r>
            <a:r>
              <a:rPr sz="2000" dirty="0">
                <a:latin typeface="Calibri"/>
                <a:cs typeface="Calibri"/>
              </a:rPr>
              <a:t>επιλογή</a:t>
            </a:r>
            <a:r>
              <a:rPr sz="2000" spc="-50" dirty="0">
                <a:latin typeface="Calibri"/>
                <a:cs typeface="Calibri"/>
              </a:rPr>
              <a:t> </a:t>
            </a:r>
            <a:r>
              <a:rPr sz="2000" dirty="0">
                <a:latin typeface="Calibri"/>
                <a:cs typeface="Calibri"/>
              </a:rPr>
              <a:t>του</a:t>
            </a:r>
            <a:r>
              <a:rPr sz="2000" spc="-55" dirty="0">
                <a:latin typeface="Calibri"/>
                <a:cs typeface="Calibri"/>
              </a:rPr>
              <a:t> </a:t>
            </a:r>
            <a:r>
              <a:rPr sz="2000" dirty="0">
                <a:latin typeface="Calibri"/>
                <a:cs typeface="Calibri"/>
              </a:rPr>
              <a:t>επαγγέλματος</a:t>
            </a:r>
            <a:r>
              <a:rPr sz="2000" spc="-80" dirty="0">
                <a:latin typeface="Calibri"/>
                <a:cs typeface="Calibri"/>
              </a:rPr>
              <a:t> </a:t>
            </a:r>
            <a:r>
              <a:rPr sz="2000" spc="-25" dirty="0">
                <a:latin typeface="Calibri"/>
                <a:cs typeface="Calibri"/>
              </a:rPr>
              <a:t>του</a:t>
            </a:r>
            <a:endParaRPr sz="2000">
              <a:latin typeface="Calibri"/>
              <a:cs typeface="Calibri"/>
            </a:endParaRPr>
          </a:p>
        </p:txBody>
      </p:sp>
      <p:sp>
        <p:nvSpPr>
          <p:cNvPr id="15" name="object 15"/>
          <p:cNvSpPr txBox="1"/>
          <p:nvPr/>
        </p:nvSpPr>
        <p:spPr>
          <a:xfrm>
            <a:off x="8907018" y="3856609"/>
            <a:ext cx="2640330" cy="1584325"/>
          </a:xfrm>
          <a:prstGeom prst="rect">
            <a:avLst/>
          </a:prstGeom>
          <a:solidFill>
            <a:srgbClr val="DEEBF7"/>
          </a:solidFill>
        </p:spPr>
        <p:txBody>
          <a:bodyPr vert="horz" wrap="square" lIns="0" tIns="63500" rIns="0" bIns="0" rtlCol="0">
            <a:spAutoFit/>
          </a:bodyPr>
          <a:lstStyle/>
          <a:p>
            <a:pPr>
              <a:lnSpc>
                <a:spcPct val="100000"/>
              </a:lnSpc>
              <a:spcBef>
                <a:spcPts val="500"/>
              </a:spcBef>
            </a:pPr>
            <a:endParaRPr sz="2000">
              <a:latin typeface="Times New Roman"/>
              <a:cs typeface="Times New Roman"/>
            </a:endParaRPr>
          </a:p>
          <a:p>
            <a:pPr marL="130175" marR="120650" indent="-635" algn="ctr">
              <a:lnSpc>
                <a:spcPct val="91800"/>
              </a:lnSpc>
            </a:pPr>
            <a:r>
              <a:rPr sz="2000" dirty="0">
                <a:latin typeface="Calibri"/>
                <a:cs typeface="Calibri"/>
              </a:rPr>
              <a:t>Να</a:t>
            </a:r>
            <a:r>
              <a:rPr sz="2000" spc="-55" dirty="0">
                <a:latin typeface="Calibri"/>
                <a:cs typeface="Calibri"/>
              </a:rPr>
              <a:t> </a:t>
            </a:r>
            <a:r>
              <a:rPr sz="2000" dirty="0">
                <a:latin typeface="Calibri"/>
                <a:cs typeface="Calibri"/>
              </a:rPr>
              <a:t>γνωρίσει</a:t>
            </a:r>
            <a:r>
              <a:rPr sz="2000" spc="-80" dirty="0">
                <a:latin typeface="Calibri"/>
                <a:cs typeface="Calibri"/>
              </a:rPr>
              <a:t> </a:t>
            </a:r>
            <a:r>
              <a:rPr sz="2000" dirty="0">
                <a:latin typeface="Calibri"/>
                <a:cs typeface="Calibri"/>
              </a:rPr>
              <a:t>καλά</a:t>
            </a:r>
            <a:r>
              <a:rPr sz="2000" spc="-50" dirty="0">
                <a:latin typeface="Calibri"/>
                <a:cs typeface="Calibri"/>
              </a:rPr>
              <a:t> </a:t>
            </a:r>
            <a:r>
              <a:rPr sz="2000" spc="-25" dirty="0">
                <a:latin typeface="Calibri"/>
                <a:cs typeface="Calibri"/>
              </a:rPr>
              <a:t>τον </a:t>
            </a:r>
            <a:r>
              <a:rPr sz="2000" dirty="0">
                <a:latin typeface="Calibri"/>
                <a:cs typeface="Calibri"/>
              </a:rPr>
              <a:t>άνθρωπο</a:t>
            </a:r>
            <a:r>
              <a:rPr sz="2000" spc="-40" dirty="0">
                <a:latin typeface="Calibri"/>
                <a:cs typeface="Calibri"/>
              </a:rPr>
              <a:t> </a:t>
            </a:r>
            <a:r>
              <a:rPr sz="2000" dirty="0">
                <a:latin typeface="Calibri"/>
                <a:cs typeface="Calibri"/>
              </a:rPr>
              <a:t>τον</a:t>
            </a:r>
            <a:r>
              <a:rPr sz="2000" spc="-35" dirty="0">
                <a:latin typeface="Calibri"/>
                <a:cs typeface="Calibri"/>
              </a:rPr>
              <a:t> </a:t>
            </a:r>
            <a:r>
              <a:rPr sz="2000" dirty="0">
                <a:latin typeface="Calibri"/>
                <a:cs typeface="Calibri"/>
              </a:rPr>
              <a:t>οποίο</a:t>
            </a:r>
            <a:r>
              <a:rPr sz="2000" spc="-15" dirty="0">
                <a:latin typeface="Calibri"/>
                <a:cs typeface="Calibri"/>
              </a:rPr>
              <a:t> </a:t>
            </a:r>
            <a:r>
              <a:rPr sz="2000" spc="-25" dirty="0">
                <a:latin typeface="Calibri"/>
                <a:cs typeface="Calibri"/>
              </a:rPr>
              <a:t>θα </a:t>
            </a:r>
            <a:r>
              <a:rPr sz="2000" spc="-10" dirty="0">
                <a:latin typeface="Calibri"/>
                <a:cs typeface="Calibri"/>
              </a:rPr>
              <a:t>καθοδηγήσει</a:t>
            </a:r>
            <a:endParaRPr sz="20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5565" rIns="0" bIns="0" rtlCol="0">
            <a:spAutoFit/>
          </a:bodyPr>
          <a:lstStyle/>
          <a:p>
            <a:pPr marL="5398770" marR="5080">
              <a:lnSpc>
                <a:spcPts val="4000"/>
              </a:lnSpc>
              <a:spcBef>
                <a:spcPts val="595"/>
              </a:spcBef>
            </a:pPr>
            <a:r>
              <a:rPr sz="3700" spc="-195" dirty="0">
                <a:solidFill>
                  <a:srgbClr val="000000"/>
                </a:solidFill>
              </a:rPr>
              <a:t>Επαγγελματική </a:t>
            </a:r>
            <a:r>
              <a:rPr sz="3700" spc="-180" dirty="0">
                <a:solidFill>
                  <a:srgbClr val="000000"/>
                </a:solidFill>
              </a:rPr>
              <a:t>συμβουλευτική</a:t>
            </a:r>
            <a:endParaRPr sz="3700"/>
          </a:p>
        </p:txBody>
      </p:sp>
      <p:pic>
        <p:nvPicPr>
          <p:cNvPr id="3" name="object 3"/>
          <p:cNvPicPr/>
          <p:nvPr/>
        </p:nvPicPr>
        <p:blipFill>
          <a:blip r:embed="rId2" cstate="print"/>
          <a:stretch>
            <a:fillRect/>
          </a:stretch>
        </p:blipFill>
        <p:spPr>
          <a:xfrm>
            <a:off x="910196" y="530605"/>
            <a:ext cx="5296154" cy="5683923"/>
          </a:xfrm>
          <a:prstGeom prst="rect">
            <a:avLst/>
          </a:prstGeom>
        </p:spPr>
      </p:pic>
      <p:sp>
        <p:nvSpPr>
          <p:cNvPr id="4" name="object 4"/>
          <p:cNvSpPr/>
          <p:nvPr/>
        </p:nvSpPr>
        <p:spPr>
          <a:xfrm>
            <a:off x="9838181" y="4451096"/>
            <a:ext cx="1868170" cy="1876425"/>
          </a:xfrm>
          <a:custGeom>
            <a:avLst/>
            <a:gdLst/>
            <a:ahLst/>
            <a:cxnLst/>
            <a:rect l="l" t="t" r="r" b="b"/>
            <a:pathLst>
              <a:path w="1868170" h="1876425">
                <a:moveTo>
                  <a:pt x="1817877" y="0"/>
                </a:moveTo>
                <a:lnTo>
                  <a:pt x="1829504" y="46941"/>
                </a:lnTo>
                <a:lnTo>
                  <a:pt x="1839564" y="93900"/>
                </a:lnTo>
                <a:lnTo>
                  <a:pt x="1848072" y="140848"/>
                </a:lnTo>
                <a:lnTo>
                  <a:pt x="1855045" y="187757"/>
                </a:lnTo>
                <a:lnTo>
                  <a:pt x="1860501" y="234600"/>
                </a:lnTo>
                <a:lnTo>
                  <a:pt x="1864455" y="281346"/>
                </a:lnTo>
                <a:lnTo>
                  <a:pt x="1866924" y="327969"/>
                </a:lnTo>
                <a:lnTo>
                  <a:pt x="1867924" y="374439"/>
                </a:lnTo>
                <a:lnTo>
                  <a:pt x="1867472" y="420729"/>
                </a:lnTo>
                <a:lnTo>
                  <a:pt x="1865584" y="466810"/>
                </a:lnTo>
                <a:lnTo>
                  <a:pt x="1862278" y="512653"/>
                </a:lnTo>
                <a:lnTo>
                  <a:pt x="1857569" y="558231"/>
                </a:lnTo>
                <a:lnTo>
                  <a:pt x="1851473" y="603515"/>
                </a:lnTo>
                <a:lnTo>
                  <a:pt x="1844008" y="648477"/>
                </a:lnTo>
                <a:lnTo>
                  <a:pt x="1835190" y="693087"/>
                </a:lnTo>
                <a:lnTo>
                  <a:pt x="1825035" y="737319"/>
                </a:lnTo>
                <a:lnTo>
                  <a:pt x="1813559" y="781144"/>
                </a:lnTo>
                <a:lnTo>
                  <a:pt x="1800781" y="824532"/>
                </a:lnTo>
                <a:lnTo>
                  <a:pt x="1786715" y="867457"/>
                </a:lnTo>
                <a:lnTo>
                  <a:pt x="1771378" y="909889"/>
                </a:lnTo>
                <a:lnTo>
                  <a:pt x="1754787" y="951800"/>
                </a:lnTo>
                <a:lnTo>
                  <a:pt x="1736958" y="993162"/>
                </a:lnTo>
                <a:lnTo>
                  <a:pt x="1717908" y="1033947"/>
                </a:lnTo>
                <a:lnTo>
                  <a:pt x="1697654" y="1074126"/>
                </a:lnTo>
                <a:lnTo>
                  <a:pt x="1676211" y="1113671"/>
                </a:lnTo>
                <a:lnTo>
                  <a:pt x="1653596" y="1152553"/>
                </a:lnTo>
                <a:lnTo>
                  <a:pt x="1629826" y="1190745"/>
                </a:lnTo>
                <a:lnTo>
                  <a:pt x="1604918" y="1228217"/>
                </a:lnTo>
                <a:lnTo>
                  <a:pt x="1578887" y="1264942"/>
                </a:lnTo>
                <a:lnTo>
                  <a:pt x="1551750" y="1300891"/>
                </a:lnTo>
                <a:lnTo>
                  <a:pt x="1523524" y="1336035"/>
                </a:lnTo>
                <a:lnTo>
                  <a:pt x="1494225" y="1370347"/>
                </a:lnTo>
                <a:lnTo>
                  <a:pt x="1463870" y="1403798"/>
                </a:lnTo>
                <a:lnTo>
                  <a:pt x="1432475" y="1436360"/>
                </a:lnTo>
                <a:lnTo>
                  <a:pt x="1400057" y="1468004"/>
                </a:lnTo>
                <a:lnTo>
                  <a:pt x="1366631" y="1498703"/>
                </a:lnTo>
                <a:lnTo>
                  <a:pt x="1332216" y="1528427"/>
                </a:lnTo>
                <a:lnTo>
                  <a:pt x="1296827" y="1557148"/>
                </a:lnTo>
                <a:lnTo>
                  <a:pt x="1260480" y="1584838"/>
                </a:lnTo>
                <a:lnTo>
                  <a:pt x="1223192" y="1611469"/>
                </a:lnTo>
                <a:lnTo>
                  <a:pt x="1184981" y="1637012"/>
                </a:lnTo>
                <a:lnTo>
                  <a:pt x="1145861" y="1661440"/>
                </a:lnTo>
                <a:lnTo>
                  <a:pt x="1105850" y="1684723"/>
                </a:lnTo>
                <a:lnTo>
                  <a:pt x="1064964" y="1706833"/>
                </a:lnTo>
                <a:lnTo>
                  <a:pt x="1023219" y="1727742"/>
                </a:lnTo>
                <a:lnTo>
                  <a:pt x="980633" y="1747421"/>
                </a:lnTo>
                <a:lnTo>
                  <a:pt x="937221" y="1765843"/>
                </a:lnTo>
                <a:lnTo>
                  <a:pt x="893000" y="1782979"/>
                </a:lnTo>
                <a:lnTo>
                  <a:pt x="847987" y="1798801"/>
                </a:lnTo>
                <a:lnTo>
                  <a:pt x="802198" y="1813279"/>
                </a:lnTo>
                <a:lnTo>
                  <a:pt x="755650" y="1826386"/>
                </a:lnTo>
                <a:lnTo>
                  <a:pt x="705983" y="1838622"/>
                </a:lnTo>
                <a:lnTo>
                  <a:pt x="656022" y="1849132"/>
                </a:lnTo>
                <a:lnTo>
                  <a:pt x="605812" y="1857914"/>
                </a:lnTo>
                <a:lnTo>
                  <a:pt x="555396" y="1864971"/>
                </a:lnTo>
                <a:lnTo>
                  <a:pt x="504820" y="1870300"/>
                </a:lnTo>
                <a:lnTo>
                  <a:pt x="454127" y="1873903"/>
                </a:lnTo>
                <a:lnTo>
                  <a:pt x="403363" y="1875779"/>
                </a:lnTo>
                <a:lnTo>
                  <a:pt x="352571" y="1875927"/>
                </a:lnTo>
                <a:lnTo>
                  <a:pt x="301796" y="1874349"/>
                </a:lnTo>
                <a:lnTo>
                  <a:pt x="251083" y="1871043"/>
                </a:lnTo>
                <a:lnTo>
                  <a:pt x="200476" y="1866009"/>
                </a:lnTo>
                <a:lnTo>
                  <a:pt x="150020" y="1859248"/>
                </a:lnTo>
                <a:lnTo>
                  <a:pt x="99759" y="1850758"/>
                </a:lnTo>
                <a:lnTo>
                  <a:pt x="49737" y="1840541"/>
                </a:lnTo>
                <a:lnTo>
                  <a:pt x="0" y="1828596"/>
                </a:lnTo>
              </a:path>
            </a:pathLst>
          </a:custGeom>
          <a:ln w="127000">
            <a:solidFill>
              <a:srgbClr val="0E9ED4"/>
            </a:solidFill>
            <a:prstDash val="dash"/>
          </a:ln>
        </p:spPr>
        <p:txBody>
          <a:bodyPr wrap="square" lIns="0" tIns="0" rIns="0" bIns="0" rtlCol="0"/>
          <a:lstStyle/>
          <a:p>
            <a:endParaRPr/>
          </a:p>
        </p:txBody>
      </p:sp>
      <p:grpSp>
        <p:nvGrpSpPr>
          <p:cNvPr id="5" name="object 5"/>
          <p:cNvGrpSpPr/>
          <p:nvPr/>
        </p:nvGrpSpPr>
        <p:grpSpPr>
          <a:xfrm>
            <a:off x="6620256" y="1967471"/>
            <a:ext cx="4966970" cy="1007744"/>
            <a:chOff x="6620256" y="1967471"/>
            <a:chExt cx="4966970" cy="1007744"/>
          </a:xfrm>
        </p:grpSpPr>
        <p:pic>
          <p:nvPicPr>
            <p:cNvPr id="6" name="object 6"/>
            <p:cNvPicPr/>
            <p:nvPr/>
          </p:nvPicPr>
          <p:blipFill>
            <a:blip r:embed="rId3" cstate="print"/>
            <a:stretch>
              <a:fillRect/>
            </a:stretch>
          </p:blipFill>
          <p:spPr>
            <a:xfrm>
              <a:off x="6719304" y="1978064"/>
              <a:ext cx="4867678" cy="906941"/>
            </a:xfrm>
            <a:prstGeom prst="rect">
              <a:avLst/>
            </a:prstGeom>
          </p:spPr>
        </p:pic>
        <p:pic>
          <p:nvPicPr>
            <p:cNvPr id="7" name="object 7"/>
            <p:cNvPicPr/>
            <p:nvPr/>
          </p:nvPicPr>
          <p:blipFill>
            <a:blip r:embed="rId4" cstate="print"/>
            <a:stretch>
              <a:fillRect/>
            </a:stretch>
          </p:blipFill>
          <p:spPr>
            <a:xfrm>
              <a:off x="6620256" y="1967471"/>
              <a:ext cx="3221736" cy="1007376"/>
            </a:xfrm>
            <a:prstGeom prst="rect">
              <a:avLst/>
            </a:prstGeom>
          </p:spPr>
        </p:pic>
        <p:pic>
          <p:nvPicPr>
            <p:cNvPr id="8" name="object 8"/>
            <p:cNvPicPr/>
            <p:nvPr/>
          </p:nvPicPr>
          <p:blipFill>
            <a:blip r:embed="rId5" cstate="print"/>
            <a:stretch>
              <a:fillRect/>
            </a:stretch>
          </p:blipFill>
          <p:spPr>
            <a:xfrm>
              <a:off x="6769608" y="2009394"/>
              <a:ext cx="4771136" cy="810767"/>
            </a:xfrm>
            <a:prstGeom prst="rect">
              <a:avLst/>
            </a:prstGeom>
          </p:spPr>
        </p:pic>
      </p:grpSp>
      <p:graphicFrame>
        <p:nvGraphicFramePr>
          <p:cNvPr id="11" name="object 9">
            <a:extLst>
              <a:ext uri="{FF2B5EF4-FFF2-40B4-BE49-F238E27FC236}">
                <a16:creationId xmlns:a16="http://schemas.microsoft.com/office/drawing/2014/main" id="{8664A412-774B-1DCF-C33E-06A3FF5071EE}"/>
              </a:ext>
            </a:extLst>
          </p:cNvPr>
          <p:cNvGraphicFramePr/>
          <p:nvPr/>
        </p:nvGraphicFramePr>
        <p:xfrm>
          <a:off x="6909307" y="1855241"/>
          <a:ext cx="4321810" cy="40608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5" y="455422"/>
            <a:ext cx="5379085" cy="6402705"/>
            <a:chOff x="-305" y="455422"/>
            <a:chExt cx="5379085" cy="6402705"/>
          </a:xfrm>
        </p:grpSpPr>
        <p:pic>
          <p:nvPicPr>
            <p:cNvPr id="3" name="object 3"/>
            <p:cNvPicPr/>
            <p:nvPr/>
          </p:nvPicPr>
          <p:blipFill>
            <a:blip r:embed="rId2" cstate="print"/>
            <a:stretch>
              <a:fillRect/>
            </a:stretch>
          </p:blipFill>
          <p:spPr>
            <a:xfrm>
              <a:off x="-305" y="508889"/>
              <a:ext cx="5187134" cy="6239591"/>
            </a:xfrm>
            <a:prstGeom prst="rect">
              <a:avLst/>
            </a:prstGeom>
          </p:spPr>
        </p:pic>
        <p:pic>
          <p:nvPicPr>
            <p:cNvPr id="4" name="object 4"/>
            <p:cNvPicPr/>
            <p:nvPr/>
          </p:nvPicPr>
          <p:blipFill>
            <a:blip r:embed="rId3" cstate="print"/>
            <a:stretch>
              <a:fillRect/>
            </a:stretch>
          </p:blipFill>
          <p:spPr>
            <a:xfrm>
              <a:off x="-305" y="555117"/>
              <a:ext cx="5217898" cy="6121876"/>
            </a:xfrm>
            <a:prstGeom prst="rect">
              <a:avLst/>
            </a:prstGeom>
          </p:spPr>
        </p:pic>
        <p:pic>
          <p:nvPicPr>
            <p:cNvPr id="5" name="object 5"/>
            <p:cNvPicPr/>
            <p:nvPr/>
          </p:nvPicPr>
          <p:blipFill>
            <a:blip r:embed="rId4" cstate="print"/>
            <a:stretch>
              <a:fillRect/>
            </a:stretch>
          </p:blipFill>
          <p:spPr>
            <a:xfrm>
              <a:off x="-303" y="455422"/>
              <a:ext cx="5378618" cy="6402577"/>
            </a:xfrm>
            <a:prstGeom prst="rect">
              <a:avLst/>
            </a:prstGeom>
          </p:spPr>
        </p:pic>
      </p:grpSp>
      <p:sp>
        <p:nvSpPr>
          <p:cNvPr id="6" name="object 6"/>
          <p:cNvSpPr txBox="1"/>
          <p:nvPr/>
        </p:nvSpPr>
        <p:spPr>
          <a:xfrm>
            <a:off x="883411" y="2501011"/>
            <a:ext cx="3336290" cy="1732280"/>
          </a:xfrm>
          <a:prstGeom prst="rect">
            <a:avLst/>
          </a:prstGeom>
        </p:spPr>
        <p:txBody>
          <a:bodyPr vert="horz" wrap="square" lIns="0" tIns="12065" rIns="0" bIns="0" rtlCol="0">
            <a:spAutoFit/>
          </a:bodyPr>
          <a:lstStyle/>
          <a:p>
            <a:pPr marL="12700">
              <a:lnSpc>
                <a:spcPts val="4560"/>
              </a:lnSpc>
              <a:spcBef>
                <a:spcPts val="95"/>
              </a:spcBef>
            </a:pPr>
            <a:r>
              <a:rPr sz="4000" spc="-185" dirty="0">
                <a:solidFill>
                  <a:srgbClr val="0D2841"/>
                </a:solidFill>
                <a:latin typeface="Trebuchet MS"/>
                <a:cs typeface="Trebuchet MS"/>
              </a:rPr>
              <a:t>Στόχοι</a:t>
            </a:r>
            <a:r>
              <a:rPr sz="4000" spc="-400" dirty="0">
                <a:solidFill>
                  <a:srgbClr val="0D2841"/>
                </a:solidFill>
                <a:latin typeface="Trebuchet MS"/>
                <a:cs typeface="Trebuchet MS"/>
              </a:rPr>
              <a:t> </a:t>
            </a:r>
            <a:r>
              <a:rPr sz="4000" spc="-25" dirty="0">
                <a:solidFill>
                  <a:srgbClr val="0D2841"/>
                </a:solidFill>
                <a:latin typeface="Trebuchet MS"/>
                <a:cs typeface="Trebuchet MS"/>
              </a:rPr>
              <a:t>της</a:t>
            </a:r>
            <a:endParaRPr sz="4000">
              <a:latin typeface="Trebuchet MS"/>
              <a:cs typeface="Trebuchet MS"/>
            </a:endParaRPr>
          </a:p>
          <a:p>
            <a:pPr marL="12700" marR="5080">
              <a:lnSpc>
                <a:spcPts val="4320"/>
              </a:lnSpc>
              <a:spcBef>
                <a:spcPts val="305"/>
              </a:spcBef>
            </a:pPr>
            <a:r>
              <a:rPr sz="4000" spc="-185" dirty="0">
                <a:solidFill>
                  <a:srgbClr val="0D2841"/>
                </a:solidFill>
                <a:latin typeface="Trebuchet MS"/>
                <a:cs typeface="Trebuchet MS"/>
              </a:rPr>
              <a:t>επαγγελματικής </a:t>
            </a:r>
            <a:r>
              <a:rPr sz="4000" spc="-190" dirty="0">
                <a:solidFill>
                  <a:srgbClr val="0D2841"/>
                </a:solidFill>
                <a:latin typeface="Trebuchet MS"/>
                <a:cs typeface="Trebuchet MS"/>
              </a:rPr>
              <a:t>συμβουλευτικής</a:t>
            </a:r>
            <a:endParaRPr sz="4000">
              <a:latin typeface="Trebuchet MS"/>
              <a:cs typeface="Trebuchet MS"/>
            </a:endParaRPr>
          </a:p>
        </p:txBody>
      </p:sp>
      <p:sp>
        <p:nvSpPr>
          <p:cNvPr id="7" name="object 7"/>
          <p:cNvSpPr/>
          <p:nvPr/>
        </p:nvSpPr>
        <p:spPr>
          <a:xfrm>
            <a:off x="7313168" y="368554"/>
            <a:ext cx="2299335" cy="1621790"/>
          </a:xfrm>
          <a:custGeom>
            <a:avLst/>
            <a:gdLst/>
            <a:ahLst/>
            <a:cxnLst/>
            <a:rect l="l" t="t" r="r" b="b"/>
            <a:pathLst>
              <a:path w="2299334" h="1621789">
                <a:moveTo>
                  <a:pt x="2028698" y="0"/>
                </a:moveTo>
                <a:lnTo>
                  <a:pt x="270255" y="0"/>
                </a:lnTo>
                <a:lnTo>
                  <a:pt x="221685" y="4351"/>
                </a:lnTo>
                <a:lnTo>
                  <a:pt x="175968" y="16897"/>
                </a:lnTo>
                <a:lnTo>
                  <a:pt x="133867" y="36877"/>
                </a:lnTo>
                <a:lnTo>
                  <a:pt x="96147" y="63529"/>
                </a:lnTo>
                <a:lnTo>
                  <a:pt x="63571" y="96094"/>
                </a:lnTo>
                <a:lnTo>
                  <a:pt x="36905" y="133810"/>
                </a:lnTo>
                <a:lnTo>
                  <a:pt x="16911" y="175917"/>
                </a:lnTo>
                <a:lnTo>
                  <a:pt x="4355" y="221652"/>
                </a:lnTo>
                <a:lnTo>
                  <a:pt x="0" y="270256"/>
                </a:lnTo>
                <a:lnTo>
                  <a:pt x="0" y="1351153"/>
                </a:lnTo>
                <a:lnTo>
                  <a:pt x="4355" y="1399760"/>
                </a:lnTo>
                <a:lnTo>
                  <a:pt x="16911" y="1445507"/>
                </a:lnTo>
                <a:lnTo>
                  <a:pt x="36905" y="1487630"/>
                </a:lnTo>
                <a:lnTo>
                  <a:pt x="63571" y="1525367"/>
                </a:lnTo>
                <a:lnTo>
                  <a:pt x="96147" y="1557953"/>
                </a:lnTo>
                <a:lnTo>
                  <a:pt x="133867" y="1584626"/>
                </a:lnTo>
                <a:lnTo>
                  <a:pt x="175968" y="1604622"/>
                </a:lnTo>
                <a:lnTo>
                  <a:pt x="221685" y="1617180"/>
                </a:lnTo>
                <a:lnTo>
                  <a:pt x="270255" y="1621536"/>
                </a:lnTo>
                <a:lnTo>
                  <a:pt x="2028698" y="1621536"/>
                </a:lnTo>
                <a:lnTo>
                  <a:pt x="2077268" y="1617180"/>
                </a:lnTo>
                <a:lnTo>
                  <a:pt x="2122985" y="1604622"/>
                </a:lnTo>
                <a:lnTo>
                  <a:pt x="2165086" y="1584626"/>
                </a:lnTo>
                <a:lnTo>
                  <a:pt x="2202806" y="1557953"/>
                </a:lnTo>
                <a:lnTo>
                  <a:pt x="2235382" y="1525367"/>
                </a:lnTo>
                <a:lnTo>
                  <a:pt x="2262048" y="1487630"/>
                </a:lnTo>
                <a:lnTo>
                  <a:pt x="2282042" y="1445507"/>
                </a:lnTo>
                <a:lnTo>
                  <a:pt x="2294598" y="1399760"/>
                </a:lnTo>
                <a:lnTo>
                  <a:pt x="2298954" y="1351153"/>
                </a:lnTo>
                <a:lnTo>
                  <a:pt x="2298954" y="270256"/>
                </a:lnTo>
                <a:lnTo>
                  <a:pt x="2294598" y="221652"/>
                </a:lnTo>
                <a:lnTo>
                  <a:pt x="2282042" y="175917"/>
                </a:lnTo>
                <a:lnTo>
                  <a:pt x="2262048" y="133810"/>
                </a:lnTo>
                <a:lnTo>
                  <a:pt x="2235382" y="96094"/>
                </a:lnTo>
                <a:lnTo>
                  <a:pt x="2202806" y="63529"/>
                </a:lnTo>
                <a:lnTo>
                  <a:pt x="2165086" y="36877"/>
                </a:lnTo>
                <a:lnTo>
                  <a:pt x="2122985" y="16897"/>
                </a:lnTo>
                <a:lnTo>
                  <a:pt x="2077268" y="4351"/>
                </a:lnTo>
                <a:lnTo>
                  <a:pt x="2028698" y="0"/>
                </a:lnTo>
                <a:close/>
              </a:path>
            </a:pathLst>
          </a:custGeom>
          <a:solidFill>
            <a:srgbClr val="E97031"/>
          </a:solidFill>
        </p:spPr>
        <p:txBody>
          <a:bodyPr wrap="square" lIns="0" tIns="0" rIns="0" bIns="0" rtlCol="0"/>
          <a:lstStyle/>
          <a:p>
            <a:endParaRPr/>
          </a:p>
        </p:txBody>
      </p:sp>
      <p:sp>
        <p:nvSpPr>
          <p:cNvPr id="8" name="object 8"/>
          <p:cNvSpPr txBox="1"/>
          <p:nvPr/>
        </p:nvSpPr>
        <p:spPr>
          <a:xfrm>
            <a:off x="7494778" y="372871"/>
            <a:ext cx="1935480" cy="1555750"/>
          </a:xfrm>
          <a:prstGeom prst="rect">
            <a:avLst/>
          </a:prstGeom>
        </p:spPr>
        <p:txBody>
          <a:bodyPr vert="horz" wrap="square" lIns="0" tIns="36195" rIns="0" bIns="0" rtlCol="0">
            <a:spAutoFit/>
          </a:bodyPr>
          <a:lstStyle/>
          <a:p>
            <a:pPr marL="111760" marR="5080" indent="-99060">
              <a:lnSpc>
                <a:spcPct val="91400"/>
              </a:lnSpc>
              <a:spcBef>
                <a:spcPts val="285"/>
              </a:spcBef>
            </a:pPr>
            <a:r>
              <a:rPr sz="1800" dirty="0">
                <a:solidFill>
                  <a:srgbClr val="FFFFFF"/>
                </a:solidFill>
                <a:latin typeface="Trebuchet MS"/>
                <a:cs typeface="Trebuchet MS"/>
              </a:rPr>
              <a:t>Να</a:t>
            </a:r>
            <a:r>
              <a:rPr sz="1800" spc="-105" dirty="0">
                <a:solidFill>
                  <a:srgbClr val="FFFFFF"/>
                </a:solidFill>
                <a:latin typeface="Trebuchet MS"/>
                <a:cs typeface="Trebuchet MS"/>
              </a:rPr>
              <a:t> </a:t>
            </a:r>
            <a:r>
              <a:rPr sz="1800" spc="-25" dirty="0">
                <a:solidFill>
                  <a:srgbClr val="FFFFFF"/>
                </a:solidFill>
                <a:latin typeface="Trebuchet MS"/>
                <a:cs typeface="Trebuchet MS"/>
              </a:rPr>
              <a:t>υποστηρίξει</a:t>
            </a:r>
            <a:r>
              <a:rPr sz="1800" spc="-114" dirty="0">
                <a:solidFill>
                  <a:srgbClr val="FFFFFF"/>
                </a:solidFill>
                <a:latin typeface="Trebuchet MS"/>
                <a:cs typeface="Trebuchet MS"/>
              </a:rPr>
              <a:t> </a:t>
            </a:r>
            <a:r>
              <a:rPr sz="1800" spc="-25" dirty="0">
                <a:solidFill>
                  <a:srgbClr val="FFFFFF"/>
                </a:solidFill>
                <a:latin typeface="Trebuchet MS"/>
                <a:cs typeface="Trebuchet MS"/>
              </a:rPr>
              <a:t>τον </a:t>
            </a:r>
            <a:r>
              <a:rPr sz="1800" spc="-10" dirty="0">
                <a:solidFill>
                  <a:srgbClr val="FFFFFF"/>
                </a:solidFill>
                <a:latin typeface="Trebuchet MS"/>
                <a:cs typeface="Trebuchet MS"/>
              </a:rPr>
              <a:t>συμβουλευόμενο </a:t>
            </a:r>
            <a:r>
              <a:rPr sz="1800" spc="-75" dirty="0">
                <a:solidFill>
                  <a:srgbClr val="FFFFFF"/>
                </a:solidFill>
                <a:latin typeface="Trebuchet MS"/>
                <a:cs typeface="Trebuchet MS"/>
              </a:rPr>
              <a:t>να</a:t>
            </a:r>
            <a:r>
              <a:rPr sz="1800" spc="-160" dirty="0">
                <a:solidFill>
                  <a:srgbClr val="FFFFFF"/>
                </a:solidFill>
                <a:latin typeface="Trebuchet MS"/>
                <a:cs typeface="Trebuchet MS"/>
              </a:rPr>
              <a:t> </a:t>
            </a:r>
            <a:r>
              <a:rPr sz="1800" spc="-10" dirty="0">
                <a:solidFill>
                  <a:srgbClr val="FFFFFF"/>
                </a:solidFill>
                <a:latin typeface="Trebuchet MS"/>
                <a:cs typeface="Trebuchet MS"/>
              </a:rPr>
              <a:t>διαχειριστεί</a:t>
            </a:r>
            <a:endParaRPr sz="1800">
              <a:latin typeface="Trebuchet MS"/>
              <a:cs typeface="Trebuchet MS"/>
            </a:endParaRPr>
          </a:p>
          <a:p>
            <a:pPr marL="137160" marR="128905" indent="1905" algn="ctr">
              <a:lnSpc>
                <a:spcPct val="91700"/>
              </a:lnSpc>
            </a:pPr>
            <a:r>
              <a:rPr sz="1800" spc="-20" dirty="0">
                <a:solidFill>
                  <a:srgbClr val="FFFFFF"/>
                </a:solidFill>
                <a:latin typeface="Trebuchet MS"/>
                <a:cs typeface="Trebuchet MS"/>
              </a:rPr>
              <a:t>θέματα</a:t>
            </a:r>
            <a:r>
              <a:rPr sz="1800" spc="-125" dirty="0">
                <a:solidFill>
                  <a:srgbClr val="FFFFFF"/>
                </a:solidFill>
                <a:latin typeface="Trebuchet MS"/>
                <a:cs typeface="Trebuchet MS"/>
              </a:rPr>
              <a:t> </a:t>
            </a:r>
            <a:r>
              <a:rPr sz="1800" spc="-25" dirty="0">
                <a:solidFill>
                  <a:srgbClr val="FFFFFF"/>
                </a:solidFill>
                <a:latin typeface="Trebuchet MS"/>
                <a:cs typeface="Trebuchet MS"/>
              </a:rPr>
              <a:t>και </a:t>
            </a:r>
            <a:r>
              <a:rPr sz="1800" spc="-45" dirty="0">
                <a:solidFill>
                  <a:srgbClr val="FFFFFF"/>
                </a:solidFill>
                <a:latin typeface="Trebuchet MS"/>
                <a:cs typeface="Trebuchet MS"/>
              </a:rPr>
              <a:t>προβλήματα</a:t>
            </a:r>
            <a:r>
              <a:rPr sz="1800" spc="-125" dirty="0">
                <a:solidFill>
                  <a:srgbClr val="FFFFFF"/>
                </a:solidFill>
                <a:latin typeface="Trebuchet MS"/>
                <a:cs typeface="Trebuchet MS"/>
              </a:rPr>
              <a:t> </a:t>
            </a:r>
            <a:r>
              <a:rPr sz="1800" spc="-25" dirty="0">
                <a:solidFill>
                  <a:srgbClr val="FFFFFF"/>
                </a:solidFill>
                <a:latin typeface="Trebuchet MS"/>
                <a:cs typeface="Trebuchet MS"/>
              </a:rPr>
              <a:t>που </a:t>
            </a:r>
            <a:r>
              <a:rPr sz="1800" spc="-10" dirty="0">
                <a:solidFill>
                  <a:srgbClr val="FFFFFF"/>
                </a:solidFill>
                <a:latin typeface="Trebuchet MS"/>
                <a:cs typeface="Trebuchet MS"/>
              </a:rPr>
              <a:t>αφορούν</a:t>
            </a:r>
            <a:endParaRPr sz="1800">
              <a:latin typeface="Trebuchet MS"/>
              <a:cs typeface="Trebuchet MS"/>
            </a:endParaRPr>
          </a:p>
        </p:txBody>
      </p:sp>
      <p:sp>
        <p:nvSpPr>
          <p:cNvPr id="9" name="object 9"/>
          <p:cNvSpPr/>
          <p:nvPr/>
        </p:nvSpPr>
        <p:spPr>
          <a:xfrm>
            <a:off x="9722357" y="1629664"/>
            <a:ext cx="293370" cy="455295"/>
          </a:xfrm>
          <a:custGeom>
            <a:avLst/>
            <a:gdLst/>
            <a:ahLst/>
            <a:cxnLst/>
            <a:rect l="l" t="t" r="r" b="b"/>
            <a:pathLst>
              <a:path w="293370" h="455294">
                <a:moveTo>
                  <a:pt x="207137" y="387350"/>
                </a:moveTo>
                <a:lnTo>
                  <a:pt x="203200" y="388238"/>
                </a:lnTo>
                <a:lnTo>
                  <a:pt x="201168" y="391033"/>
                </a:lnTo>
                <a:lnTo>
                  <a:pt x="199263" y="393953"/>
                </a:lnTo>
                <a:lnTo>
                  <a:pt x="200102" y="397945"/>
                </a:lnTo>
                <a:lnTo>
                  <a:pt x="202946" y="399923"/>
                </a:lnTo>
                <a:lnTo>
                  <a:pt x="285242" y="455168"/>
                </a:lnTo>
                <a:lnTo>
                  <a:pt x="285898" y="446659"/>
                </a:lnTo>
                <a:lnTo>
                  <a:pt x="273939" y="446659"/>
                </a:lnTo>
                <a:lnTo>
                  <a:pt x="263655" y="425430"/>
                </a:lnTo>
                <a:lnTo>
                  <a:pt x="210058" y="389382"/>
                </a:lnTo>
                <a:lnTo>
                  <a:pt x="207137" y="387350"/>
                </a:lnTo>
                <a:close/>
              </a:path>
              <a:path w="293370" h="455294">
                <a:moveTo>
                  <a:pt x="263711" y="425430"/>
                </a:moveTo>
                <a:lnTo>
                  <a:pt x="267088" y="432517"/>
                </a:lnTo>
                <a:lnTo>
                  <a:pt x="273939" y="446659"/>
                </a:lnTo>
                <a:lnTo>
                  <a:pt x="280693" y="443357"/>
                </a:lnTo>
                <a:lnTo>
                  <a:pt x="273431" y="443357"/>
                </a:lnTo>
                <a:lnTo>
                  <a:pt x="274259" y="432517"/>
                </a:lnTo>
                <a:lnTo>
                  <a:pt x="263711" y="425430"/>
                </a:lnTo>
                <a:close/>
              </a:path>
              <a:path w="293370" h="455294">
                <a:moveTo>
                  <a:pt x="283464" y="349250"/>
                </a:moveTo>
                <a:lnTo>
                  <a:pt x="280416" y="351916"/>
                </a:lnTo>
                <a:lnTo>
                  <a:pt x="275208" y="420093"/>
                </a:lnTo>
                <a:lnTo>
                  <a:pt x="285369" y="441071"/>
                </a:lnTo>
                <a:lnTo>
                  <a:pt x="273939" y="446659"/>
                </a:lnTo>
                <a:lnTo>
                  <a:pt x="285898" y="446659"/>
                </a:lnTo>
                <a:lnTo>
                  <a:pt x="293116" y="352933"/>
                </a:lnTo>
                <a:lnTo>
                  <a:pt x="290449" y="349885"/>
                </a:lnTo>
                <a:lnTo>
                  <a:pt x="287020" y="349503"/>
                </a:lnTo>
                <a:lnTo>
                  <a:pt x="283464" y="349250"/>
                </a:lnTo>
                <a:close/>
              </a:path>
              <a:path w="293370" h="455294">
                <a:moveTo>
                  <a:pt x="274259" y="432517"/>
                </a:moveTo>
                <a:lnTo>
                  <a:pt x="273431" y="443357"/>
                </a:lnTo>
                <a:lnTo>
                  <a:pt x="283210" y="438531"/>
                </a:lnTo>
                <a:lnTo>
                  <a:pt x="274259" y="432517"/>
                </a:lnTo>
                <a:close/>
              </a:path>
              <a:path w="293370" h="455294">
                <a:moveTo>
                  <a:pt x="275208" y="420093"/>
                </a:moveTo>
                <a:lnTo>
                  <a:pt x="274259" y="432517"/>
                </a:lnTo>
                <a:lnTo>
                  <a:pt x="283210" y="438531"/>
                </a:lnTo>
                <a:lnTo>
                  <a:pt x="273431" y="443357"/>
                </a:lnTo>
                <a:lnTo>
                  <a:pt x="280693" y="443357"/>
                </a:lnTo>
                <a:lnTo>
                  <a:pt x="285369" y="441071"/>
                </a:lnTo>
                <a:lnTo>
                  <a:pt x="275208" y="420093"/>
                </a:lnTo>
                <a:close/>
              </a:path>
              <a:path w="293370" h="455294">
                <a:moveTo>
                  <a:pt x="9906" y="0"/>
                </a:moveTo>
                <a:lnTo>
                  <a:pt x="0" y="7747"/>
                </a:lnTo>
                <a:lnTo>
                  <a:pt x="40640" y="60198"/>
                </a:lnTo>
                <a:lnTo>
                  <a:pt x="81284" y="115839"/>
                </a:lnTo>
                <a:lnTo>
                  <a:pt x="116757" y="167609"/>
                </a:lnTo>
                <a:lnTo>
                  <a:pt x="153393" y="224468"/>
                </a:lnTo>
                <a:lnTo>
                  <a:pt x="186611" y="279901"/>
                </a:lnTo>
                <a:lnTo>
                  <a:pt x="219710" y="339089"/>
                </a:lnTo>
                <a:lnTo>
                  <a:pt x="248378" y="393953"/>
                </a:lnTo>
                <a:lnTo>
                  <a:pt x="250339" y="397945"/>
                </a:lnTo>
                <a:lnTo>
                  <a:pt x="250543" y="398097"/>
                </a:lnTo>
                <a:lnTo>
                  <a:pt x="261096" y="420093"/>
                </a:lnTo>
                <a:lnTo>
                  <a:pt x="263711" y="425430"/>
                </a:lnTo>
                <a:lnTo>
                  <a:pt x="274259" y="432517"/>
                </a:lnTo>
                <a:lnTo>
                  <a:pt x="275208" y="420093"/>
                </a:lnTo>
                <a:lnTo>
                  <a:pt x="230886" y="333121"/>
                </a:lnTo>
                <a:lnTo>
                  <a:pt x="198374" y="274955"/>
                </a:lnTo>
                <a:lnTo>
                  <a:pt x="164084" y="217677"/>
                </a:lnTo>
                <a:lnTo>
                  <a:pt x="128016" y="161544"/>
                </a:lnTo>
                <a:lnTo>
                  <a:pt x="90297" y="106552"/>
                </a:lnTo>
                <a:lnTo>
                  <a:pt x="50926" y="52577"/>
                </a:lnTo>
                <a:lnTo>
                  <a:pt x="9906" y="0"/>
                </a:lnTo>
                <a:close/>
              </a:path>
              <a:path w="293370" h="455294">
                <a:moveTo>
                  <a:pt x="153400" y="224468"/>
                </a:moveTo>
                <a:lnTo>
                  <a:pt x="153245" y="224468"/>
                </a:lnTo>
                <a:lnTo>
                  <a:pt x="155580" y="228106"/>
                </a:lnTo>
                <a:lnTo>
                  <a:pt x="153400" y="224468"/>
                </a:lnTo>
                <a:close/>
              </a:path>
            </a:pathLst>
          </a:custGeom>
          <a:solidFill>
            <a:srgbClr val="E97031"/>
          </a:solidFill>
        </p:spPr>
        <p:txBody>
          <a:bodyPr wrap="square" lIns="0" tIns="0" rIns="0" bIns="0" rtlCol="0"/>
          <a:lstStyle/>
          <a:p>
            <a:endParaRPr/>
          </a:p>
        </p:txBody>
      </p:sp>
      <p:sp>
        <p:nvSpPr>
          <p:cNvPr id="10" name="object 10"/>
          <p:cNvSpPr/>
          <p:nvPr/>
        </p:nvSpPr>
        <p:spPr>
          <a:xfrm>
            <a:off x="9406890" y="2246757"/>
            <a:ext cx="1887220" cy="1108710"/>
          </a:xfrm>
          <a:custGeom>
            <a:avLst/>
            <a:gdLst/>
            <a:ahLst/>
            <a:cxnLst/>
            <a:rect l="l" t="t" r="r" b="b"/>
            <a:pathLst>
              <a:path w="1887220" h="1108710">
                <a:moveTo>
                  <a:pt x="1702434" y="0"/>
                </a:moveTo>
                <a:lnTo>
                  <a:pt x="184784" y="0"/>
                </a:lnTo>
                <a:lnTo>
                  <a:pt x="135687" y="6596"/>
                </a:lnTo>
                <a:lnTo>
                  <a:pt x="91552" y="25211"/>
                </a:lnTo>
                <a:lnTo>
                  <a:pt x="54149" y="54086"/>
                </a:lnTo>
                <a:lnTo>
                  <a:pt x="25244" y="91458"/>
                </a:lnTo>
                <a:lnTo>
                  <a:pt x="6605" y="135569"/>
                </a:lnTo>
                <a:lnTo>
                  <a:pt x="0" y="184657"/>
                </a:lnTo>
                <a:lnTo>
                  <a:pt x="0" y="923670"/>
                </a:lnTo>
                <a:lnTo>
                  <a:pt x="6605" y="972812"/>
                </a:lnTo>
                <a:lnTo>
                  <a:pt x="25244" y="1016959"/>
                </a:lnTo>
                <a:lnTo>
                  <a:pt x="54149" y="1054353"/>
                </a:lnTo>
                <a:lnTo>
                  <a:pt x="91552" y="1083239"/>
                </a:lnTo>
                <a:lnTo>
                  <a:pt x="135687" y="1101859"/>
                </a:lnTo>
                <a:lnTo>
                  <a:pt x="184784" y="1108455"/>
                </a:lnTo>
                <a:lnTo>
                  <a:pt x="1702434" y="1108455"/>
                </a:lnTo>
                <a:lnTo>
                  <a:pt x="1751523" y="1101859"/>
                </a:lnTo>
                <a:lnTo>
                  <a:pt x="1795634" y="1083239"/>
                </a:lnTo>
                <a:lnTo>
                  <a:pt x="1833006" y="1054353"/>
                </a:lnTo>
                <a:lnTo>
                  <a:pt x="1861881" y="1016959"/>
                </a:lnTo>
                <a:lnTo>
                  <a:pt x="1880496" y="972812"/>
                </a:lnTo>
                <a:lnTo>
                  <a:pt x="1887092" y="923670"/>
                </a:lnTo>
                <a:lnTo>
                  <a:pt x="1887092" y="184657"/>
                </a:lnTo>
                <a:lnTo>
                  <a:pt x="1880496" y="135569"/>
                </a:lnTo>
                <a:lnTo>
                  <a:pt x="1861881" y="91458"/>
                </a:lnTo>
                <a:lnTo>
                  <a:pt x="1833006" y="54086"/>
                </a:lnTo>
                <a:lnTo>
                  <a:pt x="1795634" y="25211"/>
                </a:lnTo>
                <a:lnTo>
                  <a:pt x="1751523" y="6596"/>
                </a:lnTo>
                <a:lnTo>
                  <a:pt x="1702434" y="0"/>
                </a:lnTo>
                <a:close/>
              </a:path>
            </a:pathLst>
          </a:custGeom>
          <a:solidFill>
            <a:srgbClr val="186B23"/>
          </a:solidFill>
        </p:spPr>
        <p:txBody>
          <a:bodyPr wrap="square" lIns="0" tIns="0" rIns="0" bIns="0" rtlCol="0"/>
          <a:lstStyle/>
          <a:p>
            <a:endParaRPr/>
          </a:p>
        </p:txBody>
      </p:sp>
      <p:sp>
        <p:nvSpPr>
          <p:cNvPr id="11" name="object 11"/>
          <p:cNvSpPr txBox="1"/>
          <p:nvPr/>
        </p:nvSpPr>
        <p:spPr>
          <a:xfrm>
            <a:off x="9530333" y="2323592"/>
            <a:ext cx="1641475" cy="890269"/>
          </a:xfrm>
          <a:prstGeom prst="rect">
            <a:avLst/>
          </a:prstGeom>
        </p:spPr>
        <p:txBody>
          <a:bodyPr vert="horz" wrap="square" lIns="0" tIns="13335" rIns="0" bIns="0" rtlCol="0">
            <a:spAutoFit/>
          </a:bodyPr>
          <a:lstStyle/>
          <a:p>
            <a:pPr marL="635" algn="ctr">
              <a:lnSpc>
                <a:spcPts val="2305"/>
              </a:lnSpc>
              <a:spcBef>
                <a:spcPts val="105"/>
              </a:spcBef>
            </a:pPr>
            <a:r>
              <a:rPr sz="2000" spc="-25" dirty="0">
                <a:solidFill>
                  <a:srgbClr val="FFFFFF"/>
                </a:solidFill>
                <a:latin typeface="Trebuchet MS"/>
                <a:cs typeface="Trebuchet MS"/>
              </a:rPr>
              <a:t>την</a:t>
            </a:r>
            <a:endParaRPr sz="2000">
              <a:latin typeface="Trebuchet MS"/>
              <a:cs typeface="Trebuchet MS"/>
            </a:endParaRPr>
          </a:p>
          <a:p>
            <a:pPr marL="12700" marR="5080" algn="ctr">
              <a:lnSpc>
                <a:spcPts val="2200"/>
              </a:lnSpc>
              <a:spcBef>
                <a:spcPts val="140"/>
              </a:spcBef>
            </a:pPr>
            <a:r>
              <a:rPr sz="2000" spc="-60" dirty="0">
                <a:solidFill>
                  <a:srgbClr val="FFFFFF"/>
                </a:solidFill>
                <a:latin typeface="Trebuchet MS"/>
                <a:cs typeface="Trebuchet MS"/>
              </a:rPr>
              <a:t>επαγγελματική </a:t>
            </a:r>
            <a:r>
              <a:rPr sz="2000" dirty="0">
                <a:solidFill>
                  <a:srgbClr val="FFFFFF"/>
                </a:solidFill>
                <a:latin typeface="Trebuchet MS"/>
                <a:cs typeface="Trebuchet MS"/>
              </a:rPr>
              <a:t>του</a:t>
            </a:r>
            <a:r>
              <a:rPr sz="2000" spc="-204" dirty="0">
                <a:solidFill>
                  <a:srgbClr val="FFFFFF"/>
                </a:solidFill>
                <a:latin typeface="Trebuchet MS"/>
                <a:cs typeface="Trebuchet MS"/>
              </a:rPr>
              <a:t> </a:t>
            </a:r>
            <a:r>
              <a:rPr sz="2000" spc="-10" dirty="0">
                <a:solidFill>
                  <a:srgbClr val="FFFFFF"/>
                </a:solidFill>
                <a:latin typeface="Trebuchet MS"/>
                <a:cs typeface="Trebuchet MS"/>
              </a:rPr>
              <a:t>ανάπτυξη</a:t>
            </a:r>
            <a:endParaRPr sz="2000">
              <a:latin typeface="Trebuchet MS"/>
              <a:cs typeface="Trebuchet MS"/>
            </a:endParaRPr>
          </a:p>
        </p:txBody>
      </p:sp>
      <p:sp>
        <p:nvSpPr>
          <p:cNvPr id="12" name="object 12"/>
          <p:cNvSpPr/>
          <p:nvPr/>
        </p:nvSpPr>
        <p:spPr>
          <a:xfrm>
            <a:off x="10249281" y="3548126"/>
            <a:ext cx="179705" cy="569595"/>
          </a:xfrm>
          <a:custGeom>
            <a:avLst/>
            <a:gdLst/>
            <a:ahLst/>
            <a:cxnLst/>
            <a:rect l="l" t="t" r="r" b="b"/>
            <a:pathLst>
              <a:path w="179704" h="569595">
                <a:moveTo>
                  <a:pt x="9398" y="463550"/>
                </a:moveTo>
                <a:lnTo>
                  <a:pt x="4826" y="464057"/>
                </a:lnTo>
                <a:lnTo>
                  <a:pt x="5080" y="464057"/>
                </a:lnTo>
                <a:lnTo>
                  <a:pt x="2413" y="464438"/>
                </a:lnTo>
                <a:lnTo>
                  <a:pt x="0" y="467613"/>
                </a:lnTo>
                <a:lnTo>
                  <a:pt x="508" y="471043"/>
                </a:lnTo>
                <a:lnTo>
                  <a:pt x="13335" y="569341"/>
                </a:lnTo>
                <a:lnTo>
                  <a:pt x="25501" y="560197"/>
                </a:lnTo>
                <a:lnTo>
                  <a:pt x="24002" y="560197"/>
                </a:lnTo>
                <a:lnTo>
                  <a:pt x="12319" y="555244"/>
                </a:lnTo>
                <a:lnTo>
                  <a:pt x="21472" y="533636"/>
                </a:lnTo>
                <a:lnTo>
                  <a:pt x="13080" y="469392"/>
                </a:lnTo>
                <a:lnTo>
                  <a:pt x="12573" y="465963"/>
                </a:lnTo>
                <a:lnTo>
                  <a:pt x="9398" y="463550"/>
                </a:lnTo>
                <a:close/>
              </a:path>
              <a:path w="179704" h="569595">
                <a:moveTo>
                  <a:pt x="21472" y="533636"/>
                </a:moveTo>
                <a:lnTo>
                  <a:pt x="12319" y="555244"/>
                </a:lnTo>
                <a:lnTo>
                  <a:pt x="24002" y="560197"/>
                </a:lnTo>
                <a:lnTo>
                  <a:pt x="25394" y="556894"/>
                </a:lnTo>
                <a:lnTo>
                  <a:pt x="24511" y="556894"/>
                </a:lnTo>
                <a:lnTo>
                  <a:pt x="14350" y="552704"/>
                </a:lnTo>
                <a:lnTo>
                  <a:pt x="23103" y="546123"/>
                </a:lnTo>
                <a:lnTo>
                  <a:pt x="21472" y="533636"/>
                </a:lnTo>
                <a:close/>
              </a:path>
              <a:path w="179704" h="569595">
                <a:moveTo>
                  <a:pt x="87757" y="497586"/>
                </a:moveTo>
                <a:lnTo>
                  <a:pt x="84963" y="499618"/>
                </a:lnTo>
                <a:lnTo>
                  <a:pt x="33098" y="538609"/>
                </a:lnTo>
                <a:lnTo>
                  <a:pt x="24002" y="560197"/>
                </a:lnTo>
                <a:lnTo>
                  <a:pt x="25501" y="560197"/>
                </a:lnTo>
                <a:lnTo>
                  <a:pt x="92583" y="509778"/>
                </a:lnTo>
                <a:lnTo>
                  <a:pt x="95376" y="507746"/>
                </a:lnTo>
                <a:lnTo>
                  <a:pt x="95885" y="503681"/>
                </a:lnTo>
                <a:lnTo>
                  <a:pt x="93852" y="500888"/>
                </a:lnTo>
                <a:lnTo>
                  <a:pt x="91694" y="498094"/>
                </a:lnTo>
                <a:lnTo>
                  <a:pt x="87757" y="497586"/>
                </a:lnTo>
                <a:close/>
              </a:path>
              <a:path w="179704" h="569595">
                <a:moveTo>
                  <a:pt x="23103" y="546123"/>
                </a:moveTo>
                <a:lnTo>
                  <a:pt x="14350" y="552704"/>
                </a:lnTo>
                <a:lnTo>
                  <a:pt x="24511" y="556894"/>
                </a:lnTo>
                <a:lnTo>
                  <a:pt x="23103" y="546123"/>
                </a:lnTo>
                <a:close/>
              </a:path>
              <a:path w="179704" h="569595">
                <a:moveTo>
                  <a:pt x="33098" y="538609"/>
                </a:moveTo>
                <a:lnTo>
                  <a:pt x="23103" y="546123"/>
                </a:lnTo>
                <a:lnTo>
                  <a:pt x="24511" y="556894"/>
                </a:lnTo>
                <a:lnTo>
                  <a:pt x="25394" y="556894"/>
                </a:lnTo>
                <a:lnTo>
                  <a:pt x="33098" y="538609"/>
                </a:lnTo>
                <a:close/>
              </a:path>
              <a:path w="179704" h="569595">
                <a:moveTo>
                  <a:pt x="166750" y="0"/>
                </a:moveTo>
                <a:lnTo>
                  <a:pt x="155067" y="72898"/>
                </a:lnTo>
                <a:lnTo>
                  <a:pt x="141224" y="145415"/>
                </a:lnTo>
                <a:lnTo>
                  <a:pt x="124841" y="217297"/>
                </a:lnTo>
                <a:lnTo>
                  <a:pt x="106045" y="288671"/>
                </a:lnTo>
                <a:lnTo>
                  <a:pt x="84963" y="359410"/>
                </a:lnTo>
                <a:lnTo>
                  <a:pt x="61468" y="429260"/>
                </a:lnTo>
                <a:lnTo>
                  <a:pt x="35687" y="498475"/>
                </a:lnTo>
                <a:lnTo>
                  <a:pt x="21472" y="533636"/>
                </a:lnTo>
                <a:lnTo>
                  <a:pt x="23103" y="546123"/>
                </a:lnTo>
                <a:lnTo>
                  <a:pt x="47498" y="503174"/>
                </a:lnTo>
                <a:lnTo>
                  <a:pt x="73405" y="433578"/>
                </a:lnTo>
                <a:lnTo>
                  <a:pt x="97027" y="363219"/>
                </a:lnTo>
                <a:lnTo>
                  <a:pt x="118364" y="292226"/>
                </a:lnTo>
                <a:lnTo>
                  <a:pt x="137160" y="220472"/>
                </a:lnTo>
                <a:lnTo>
                  <a:pt x="153670" y="147955"/>
                </a:lnTo>
                <a:lnTo>
                  <a:pt x="167640" y="75184"/>
                </a:lnTo>
                <a:lnTo>
                  <a:pt x="179197" y="1777"/>
                </a:lnTo>
                <a:lnTo>
                  <a:pt x="166750" y="0"/>
                </a:lnTo>
                <a:close/>
              </a:path>
            </a:pathLst>
          </a:custGeom>
          <a:solidFill>
            <a:srgbClr val="186B23"/>
          </a:solidFill>
        </p:spPr>
        <p:txBody>
          <a:bodyPr wrap="square" lIns="0" tIns="0" rIns="0" bIns="0" rtlCol="0"/>
          <a:lstStyle/>
          <a:p>
            <a:endParaRPr/>
          </a:p>
        </p:txBody>
      </p:sp>
      <p:sp>
        <p:nvSpPr>
          <p:cNvPr id="13" name="object 13"/>
          <p:cNvSpPr/>
          <p:nvPr/>
        </p:nvSpPr>
        <p:spPr>
          <a:xfrm>
            <a:off x="8707501" y="4292472"/>
            <a:ext cx="2069464" cy="1108710"/>
          </a:xfrm>
          <a:custGeom>
            <a:avLst/>
            <a:gdLst/>
            <a:ahLst/>
            <a:cxnLst/>
            <a:rect l="l" t="t" r="r" b="b"/>
            <a:pathLst>
              <a:path w="2069465" h="1108710">
                <a:moveTo>
                  <a:pt x="1884552" y="0"/>
                </a:moveTo>
                <a:lnTo>
                  <a:pt x="184784" y="0"/>
                </a:lnTo>
                <a:lnTo>
                  <a:pt x="135643" y="6605"/>
                </a:lnTo>
                <a:lnTo>
                  <a:pt x="91496" y="25244"/>
                </a:lnTo>
                <a:lnTo>
                  <a:pt x="54101" y="54149"/>
                </a:lnTo>
                <a:lnTo>
                  <a:pt x="25216" y="91552"/>
                </a:lnTo>
                <a:lnTo>
                  <a:pt x="6596" y="135687"/>
                </a:lnTo>
                <a:lnTo>
                  <a:pt x="0" y="184784"/>
                </a:lnTo>
                <a:lnTo>
                  <a:pt x="0" y="923797"/>
                </a:lnTo>
                <a:lnTo>
                  <a:pt x="6596" y="972895"/>
                </a:lnTo>
                <a:lnTo>
                  <a:pt x="25216" y="1017030"/>
                </a:lnTo>
                <a:lnTo>
                  <a:pt x="54101" y="1054433"/>
                </a:lnTo>
                <a:lnTo>
                  <a:pt x="91496" y="1083338"/>
                </a:lnTo>
                <a:lnTo>
                  <a:pt x="135643" y="1101977"/>
                </a:lnTo>
                <a:lnTo>
                  <a:pt x="184784" y="1108583"/>
                </a:lnTo>
                <a:lnTo>
                  <a:pt x="1884552" y="1108583"/>
                </a:lnTo>
                <a:lnTo>
                  <a:pt x="1933694" y="1101977"/>
                </a:lnTo>
                <a:lnTo>
                  <a:pt x="1977841" y="1083338"/>
                </a:lnTo>
                <a:lnTo>
                  <a:pt x="2015235" y="1054433"/>
                </a:lnTo>
                <a:lnTo>
                  <a:pt x="2044121" y="1017030"/>
                </a:lnTo>
                <a:lnTo>
                  <a:pt x="2062741" y="972895"/>
                </a:lnTo>
                <a:lnTo>
                  <a:pt x="2069338" y="923797"/>
                </a:lnTo>
                <a:lnTo>
                  <a:pt x="2069338" y="184784"/>
                </a:lnTo>
                <a:lnTo>
                  <a:pt x="2062741" y="135687"/>
                </a:lnTo>
                <a:lnTo>
                  <a:pt x="2044121" y="91552"/>
                </a:lnTo>
                <a:lnTo>
                  <a:pt x="2015235" y="54149"/>
                </a:lnTo>
                <a:lnTo>
                  <a:pt x="1977841" y="25244"/>
                </a:lnTo>
                <a:lnTo>
                  <a:pt x="1933694" y="6605"/>
                </a:lnTo>
                <a:lnTo>
                  <a:pt x="1884552" y="0"/>
                </a:lnTo>
                <a:close/>
              </a:path>
            </a:pathLst>
          </a:custGeom>
          <a:solidFill>
            <a:srgbClr val="0E9ED4"/>
          </a:solidFill>
        </p:spPr>
        <p:txBody>
          <a:bodyPr wrap="square" lIns="0" tIns="0" rIns="0" bIns="0" rtlCol="0"/>
          <a:lstStyle/>
          <a:p>
            <a:endParaRPr/>
          </a:p>
        </p:txBody>
      </p:sp>
      <p:sp>
        <p:nvSpPr>
          <p:cNvPr id="14" name="object 14"/>
          <p:cNvSpPr txBox="1"/>
          <p:nvPr/>
        </p:nvSpPr>
        <p:spPr>
          <a:xfrm>
            <a:off x="8922257" y="4369689"/>
            <a:ext cx="1641475" cy="890269"/>
          </a:xfrm>
          <a:prstGeom prst="rect">
            <a:avLst/>
          </a:prstGeom>
        </p:spPr>
        <p:txBody>
          <a:bodyPr vert="horz" wrap="square" lIns="0" tIns="12700" rIns="0" bIns="0" rtlCol="0">
            <a:spAutoFit/>
          </a:bodyPr>
          <a:lstStyle/>
          <a:p>
            <a:pPr marL="635" algn="ctr">
              <a:lnSpc>
                <a:spcPts val="2305"/>
              </a:lnSpc>
              <a:spcBef>
                <a:spcPts val="100"/>
              </a:spcBef>
            </a:pPr>
            <a:r>
              <a:rPr sz="2000" spc="-25" dirty="0">
                <a:solidFill>
                  <a:srgbClr val="FFFFFF"/>
                </a:solidFill>
                <a:latin typeface="Trebuchet MS"/>
                <a:cs typeface="Trebuchet MS"/>
              </a:rPr>
              <a:t>την</a:t>
            </a:r>
            <a:endParaRPr sz="2000">
              <a:latin typeface="Trebuchet MS"/>
              <a:cs typeface="Trebuchet MS"/>
            </a:endParaRPr>
          </a:p>
          <a:p>
            <a:pPr algn="ctr">
              <a:lnSpc>
                <a:spcPts val="2200"/>
              </a:lnSpc>
            </a:pPr>
            <a:r>
              <a:rPr sz="2000" spc="-45" dirty="0">
                <a:solidFill>
                  <a:srgbClr val="FFFFFF"/>
                </a:solidFill>
                <a:latin typeface="Trebuchet MS"/>
                <a:cs typeface="Trebuchet MS"/>
              </a:rPr>
              <a:t>επαγγελματική</a:t>
            </a:r>
            <a:endParaRPr sz="2000">
              <a:latin typeface="Trebuchet MS"/>
              <a:cs typeface="Trebuchet MS"/>
            </a:endParaRPr>
          </a:p>
          <a:p>
            <a:pPr marL="1905" algn="ctr">
              <a:lnSpc>
                <a:spcPts val="2300"/>
              </a:lnSpc>
            </a:pPr>
            <a:r>
              <a:rPr sz="2000" spc="-10" dirty="0">
                <a:solidFill>
                  <a:srgbClr val="FFFFFF"/>
                </a:solidFill>
                <a:latin typeface="Trebuchet MS"/>
                <a:cs typeface="Trebuchet MS"/>
              </a:rPr>
              <a:t>επιλογή</a:t>
            </a:r>
            <a:endParaRPr sz="2000">
              <a:latin typeface="Trebuchet MS"/>
              <a:cs typeface="Trebuchet MS"/>
            </a:endParaRPr>
          </a:p>
        </p:txBody>
      </p:sp>
      <p:pic>
        <p:nvPicPr>
          <p:cNvPr id="15" name="object 15"/>
          <p:cNvPicPr/>
          <p:nvPr/>
        </p:nvPicPr>
        <p:blipFill>
          <a:blip r:embed="rId5" cstate="print"/>
          <a:stretch>
            <a:fillRect/>
          </a:stretch>
        </p:blipFill>
        <p:spPr>
          <a:xfrm>
            <a:off x="8433561" y="5179567"/>
            <a:ext cx="206502" cy="110870"/>
          </a:xfrm>
          <a:prstGeom prst="rect">
            <a:avLst/>
          </a:prstGeom>
        </p:spPr>
      </p:pic>
      <p:sp>
        <p:nvSpPr>
          <p:cNvPr id="16" name="object 16"/>
          <p:cNvSpPr/>
          <p:nvPr/>
        </p:nvSpPr>
        <p:spPr>
          <a:xfrm>
            <a:off x="6477000" y="4158615"/>
            <a:ext cx="1891664" cy="1289685"/>
          </a:xfrm>
          <a:custGeom>
            <a:avLst/>
            <a:gdLst/>
            <a:ahLst/>
            <a:cxnLst/>
            <a:rect l="l" t="t" r="r" b="b"/>
            <a:pathLst>
              <a:path w="1891665" h="1289685">
                <a:moveTo>
                  <a:pt x="1676400" y="0"/>
                </a:moveTo>
                <a:lnTo>
                  <a:pt x="214883" y="0"/>
                </a:lnTo>
                <a:lnTo>
                  <a:pt x="165631" y="5671"/>
                </a:lnTo>
                <a:lnTo>
                  <a:pt x="120409" y="21829"/>
                </a:lnTo>
                <a:lnTo>
                  <a:pt x="80509" y="47186"/>
                </a:lnTo>
                <a:lnTo>
                  <a:pt x="47226" y="80456"/>
                </a:lnTo>
                <a:lnTo>
                  <a:pt x="21851" y="120353"/>
                </a:lnTo>
                <a:lnTo>
                  <a:pt x="5678" y="165591"/>
                </a:lnTo>
                <a:lnTo>
                  <a:pt x="0" y="214884"/>
                </a:lnTo>
                <a:lnTo>
                  <a:pt x="0" y="1074420"/>
                </a:lnTo>
                <a:lnTo>
                  <a:pt x="5678" y="1123672"/>
                </a:lnTo>
                <a:lnTo>
                  <a:pt x="21851" y="1168894"/>
                </a:lnTo>
                <a:lnTo>
                  <a:pt x="47226" y="1208794"/>
                </a:lnTo>
                <a:lnTo>
                  <a:pt x="80509" y="1242077"/>
                </a:lnTo>
                <a:lnTo>
                  <a:pt x="120409" y="1267452"/>
                </a:lnTo>
                <a:lnTo>
                  <a:pt x="165631" y="1283625"/>
                </a:lnTo>
                <a:lnTo>
                  <a:pt x="214883" y="1289304"/>
                </a:lnTo>
                <a:lnTo>
                  <a:pt x="1676400" y="1289304"/>
                </a:lnTo>
                <a:lnTo>
                  <a:pt x="1725652" y="1283625"/>
                </a:lnTo>
                <a:lnTo>
                  <a:pt x="1770874" y="1267452"/>
                </a:lnTo>
                <a:lnTo>
                  <a:pt x="1810774" y="1242077"/>
                </a:lnTo>
                <a:lnTo>
                  <a:pt x="1844057" y="1208794"/>
                </a:lnTo>
                <a:lnTo>
                  <a:pt x="1869432" y="1168894"/>
                </a:lnTo>
                <a:lnTo>
                  <a:pt x="1885605" y="1123672"/>
                </a:lnTo>
                <a:lnTo>
                  <a:pt x="1891283" y="1074420"/>
                </a:lnTo>
                <a:lnTo>
                  <a:pt x="1891283" y="214884"/>
                </a:lnTo>
                <a:lnTo>
                  <a:pt x="1885605" y="165591"/>
                </a:lnTo>
                <a:lnTo>
                  <a:pt x="1869432" y="120353"/>
                </a:lnTo>
                <a:lnTo>
                  <a:pt x="1844057" y="80456"/>
                </a:lnTo>
                <a:lnTo>
                  <a:pt x="1810774" y="47186"/>
                </a:lnTo>
                <a:lnTo>
                  <a:pt x="1770874" y="21829"/>
                </a:lnTo>
                <a:lnTo>
                  <a:pt x="1725652" y="5671"/>
                </a:lnTo>
                <a:lnTo>
                  <a:pt x="1676400" y="0"/>
                </a:lnTo>
                <a:close/>
              </a:path>
            </a:pathLst>
          </a:custGeom>
          <a:solidFill>
            <a:srgbClr val="9F2B92"/>
          </a:solidFill>
        </p:spPr>
        <p:txBody>
          <a:bodyPr wrap="square" lIns="0" tIns="0" rIns="0" bIns="0" rtlCol="0"/>
          <a:lstStyle/>
          <a:p>
            <a:endParaRPr/>
          </a:p>
        </p:txBody>
      </p:sp>
      <p:sp>
        <p:nvSpPr>
          <p:cNvPr id="17" name="object 17"/>
          <p:cNvSpPr txBox="1"/>
          <p:nvPr/>
        </p:nvSpPr>
        <p:spPr>
          <a:xfrm>
            <a:off x="6604254" y="4326127"/>
            <a:ext cx="1637030" cy="890905"/>
          </a:xfrm>
          <a:prstGeom prst="rect">
            <a:avLst/>
          </a:prstGeom>
        </p:spPr>
        <p:txBody>
          <a:bodyPr vert="horz" wrap="square" lIns="0" tIns="38100" rIns="0" bIns="0" rtlCol="0">
            <a:spAutoFit/>
          </a:bodyPr>
          <a:lstStyle/>
          <a:p>
            <a:pPr marL="12700" marR="5080" indent="-1270" algn="ctr">
              <a:lnSpc>
                <a:spcPct val="91800"/>
              </a:lnSpc>
              <a:spcBef>
                <a:spcPts val="300"/>
              </a:spcBef>
            </a:pPr>
            <a:r>
              <a:rPr sz="2000" spc="-25" dirty="0">
                <a:solidFill>
                  <a:srgbClr val="FFFFFF"/>
                </a:solidFill>
                <a:latin typeface="Trebuchet MS"/>
                <a:cs typeface="Trebuchet MS"/>
              </a:rPr>
              <a:t>την </a:t>
            </a:r>
            <a:r>
              <a:rPr sz="2000" spc="-60" dirty="0">
                <a:solidFill>
                  <a:srgbClr val="FFFFFF"/>
                </a:solidFill>
                <a:latin typeface="Trebuchet MS"/>
                <a:cs typeface="Trebuchet MS"/>
              </a:rPr>
              <a:t>επαγγελματική </a:t>
            </a:r>
            <a:r>
              <a:rPr sz="2000" spc="-10" dirty="0">
                <a:solidFill>
                  <a:srgbClr val="FFFFFF"/>
                </a:solidFill>
                <a:latin typeface="Trebuchet MS"/>
                <a:cs typeface="Trebuchet MS"/>
              </a:rPr>
              <a:t>σταδιοδρομία</a:t>
            </a:r>
            <a:endParaRPr sz="2000">
              <a:latin typeface="Trebuchet MS"/>
              <a:cs typeface="Trebuchet MS"/>
            </a:endParaRPr>
          </a:p>
        </p:txBody>
      </p:sp>
      <p:sp>
        <p:nvSpPr>
          <p:cNvPr id="18" name="object 18"/>
          <p:cNvSpPr/>
          <p:nvPr/>
        </p:nvSpPr>
        <p:spPr>
          <a:xfrm>
            <a:off x="6461125" y="3515233"/>
            <a:ext cx="307975" cy="502284"/>
          </a:xfrm>
          <a:custGeom>
            <a:avLst/>
            <a:gdLst/>
            <a:ahLst/>
            <a:cxnLst/>
            <a:rect l="l" t="t" r="r" b="b"/>
            <a:pathLst>
              <a:path w="307975" h="502285">
                <a:moveTo>
                  <a:pt x="21864" y="23232"/>
                </a:moveTo>
                <a:lnTo>
                  <a:pt x="35051" y="68961"/>
                </a:lnTo>
                <a:lnTo>
                  <a:pt x="66421" y="134365"/>
                </a:lnTo>
                <a:lnTo>
                  <a:pt x="99822" y="198627"/>
                </a:lnTo>
                <a:lnTo>
                  <a:pt x="135381" y="261873"/>
                </a:lnTo>
                <a:lnTo>
                  <a:pt x="172974" y="323722"/>
                </a:lnTo>
                <a:lnTo>
                  <a:pt x="212598" y="384555"/>
                </a:lnTo>
                <a:lnTo>
                  <a:pt x="254126" y="443991"/>
                </a:lnTo>
                <a:lnTo>
                  <a:pt x="297433" y="501903"/>
                </a:lnTo>
                <a:lnTo>
                  <a:pt x="307721" y="494283"/>
                </a:lnTo>
                <a:lnTo>
                  <a:pt x="264403" y="436595"/>
                </a:lnTo>
                <a:lnTo>
                  <a:pt x="223687" y="378284"/>
                </a:lnTo>
                <a:lnTo>
                  <a:pt x="183628" y="316876"/>
                </a:lnTo>
                <a:lnTo>
                  <a:pt x="146430" y="255523"/>
                </a:lnTo>
                <a:lnTo>
                  <a:pt x="110149" y="191023"/>
                </a:lnTo>
                <a:lnTo>
                  <a:pt x="77855" y="128777"/>
                </a:lnTo>
                <a:lnTo>
                  <a:pt x="46608" y="63753"/>
                </a:lnTo>
                <a:lnTo>
                  <a:pt x="32097" y="30661"/>
                </a:lnTo>
                <a:lnTo>
                  <a:pt x="21864" y="23232"/>
                </a:lnTo>
                <a:close/>
              </a:path>
              <a:path w="307975" h="502285">
                <a:moveTo>
                  <a:pt x="11684" y="0"/>
                </a:moveTo>
                <a:lnTo>
                  <a:pt x="0" y="101980"/>
                </a:lnTo>
                <a:lnTo>
                  <a:pt x="2539" y="105155"/>
                </a:lnTo>
                <a:lnTo>
                  <a:pt x="9525" y="105917"/>
                </a:lnTo>
                <a:lnTo>
                  <a:pt x="12573" y="103377"/>
                </a:lnTo>
                <a:lnTo>
                  <a:pt x="13080" y="99948"/>
                </a:lnTo>
                <a:lnTo>
                  <a:pt x="20434" y="35724"/>
                </a:lnTo>
                <a:lnTo>
                  <a:pt x="10922" y="14096"/>
                </a:lnTo>
                <a:lnTo>
                  <a:pt x="22605" y="9016"/>
                </a:lnTo>
                <a:lnTo>
                  <a:pt x="24080" y="9016"/>
                </a:lnTo>
                <a:lnTo>
                  <a:pt x="11684" y="0"/>
                </a:lnTo>
                <a:close/>
              </a:path>
              <a:path w="307975" h="502285">
                <a:moveTo>
                  <a:pt x="24080" y="9016"/>
                </a:moveTo>
                <a:lnTo>
                  <a:pt x="22605" y="9016"/>
                </a:lnTo>
                <a:lnTo>
                  <a:pt x="32097" y="30661"/>
                </a:lnTo>
                <a:lnTo>
                  <a:pt x="84327" y="68579"/>
                </a:lnTo>
                <a:lnTo>
                  <a:pt x="87249" y="70612"/>
                </a:lnTo>
                <a:lnTo>
                  <a:pt x="91185" y="69976"/>
                </a:lnTo>
                <a:lnTo>
                  <a:pt x="95250" y="64388"/>
                </a:lnTo>
                <a:lnTo>
                  <a:pt x="94615" y="60325"/>
                </a:lnTo>
                <a:lnTo>
                  <a:pt x="24080" y="9016"/>
                </a:lnTo>
                <a:close/>
              </a:path>
              <a:path w="307975" h="502285">
                <a:moveTo>
                  <a:pt x="22605" y="9016"/>
                </a:moveTo>
                <a:lnTo>
                  <a:pt x="10922" y="14096"/>
                </a:lnTo>
                <a:lnTo>
                  <a:pt x="20434" y="35724"/>
                </a:lnTo>
                <a:lnTo>
                  <a:pt x="21864" y="23232"/>
                </a:lnTo>
                <a:lnTo>
                  <a:pt x="12953" y="16763"/>
                </a:lnTo>
                <a:lnTo>
                  <a:pt x="23113" y="12318"/>
                </a:lnTo>
                <a:lnTo>
                  <a:pt x="24053" y="12318"/>
                </a:lnTo>
                <a:lnTo>
                  <a:pt x="22605" y="9016"/>
                </a:lnTo>
                <a:close/>
              </a:path>
              <a:path w="307975" h="502285">
                <a:moveTo>
                  <a:pt x="24053" y="12318"/>
                </a:moveTo>
                <a:lnTo>
                  <a:pt x="23113" y="12318"/>
                </a:lnTo>
                <a:lnTo>
                  <a:pt x="21864" y="23232"/>
                </a:lnTo>
                <a:lnTo>
                  <a:pt x="32097" y="30661"/>
                </a:lnTo>
                <a:lnTo>
                  <a:pt x="24053" y="12318"/>
                </a:lnTo>
                <a:close/>
              </a:path>
              <a:path w="307975" h="502285">
                <a:moveTo>
                  <a:pt x="23113" y="12318"/>
                </a:moveTo>
                <a:lnTo>
                  <a:pt x="12953" y="16763"/>
                </a:lnTo>
                <a:lnTo>
                  <a:pt x="21864" y="23232"/>
                </a:lnTo>
                <a:lnTo>
                  <a:pt x="23113" y="12318"/>
                </a:lnTo>
                <a:close/>
              </a:path>
            </a:pathLst>
          </a:custGeom>
          <a:solidFill>
            <a:srgbClr val="9F2B92"/>
          </a:solidFill>
        </p:spPr>
        <p:txBody>
          <a:bodyPr wrap="square" lIns="0" tIns="0" rIns="0" bIns="0" rtlCol="0"/>
          <a:lstStyle/>
          <a:p>
            <a:endParaRPr/>
          </a:p>
        </p:txBody>
      </p:sp>
      <p:sp>
        <p:nvSpPr>
          <p:cNvPr id="19" name="object 19"/>
          <p:cNvSpPr/>
          <p:nvPr/>
        </p:nvSpPr>
        <p:spPr>
          <a:xfrm>
            <a:off x="5478653" y="2228342"/>
            <a:ext cx="2040255" cy="1108710"/>
          </a:xfrm>
          <a:custGeom>
            <a:avLst/>
            <a:gdLst/>
            <a:ahLst/>
            <a:cxnLst/>
            <a:rect l="l" t="t" r="r" b="b"/>
            <a:pathLst>
              <a:path w="2040254" h="1108710">
                <a:moveTo>
                  <a:pt x="1855216" y="0"/>
                </a:moveTo>
                <a:lnTo>
                  <a:pt x="184785" y="0"/>
                </a:lnTo>
                <a:lnTo>
                  <a:pt x="135687" y="6605"/>
                </a:lnTo>
                <a:lnTo>
                  <a:pt x="91552" y="25244"/>
                </a:lnTo>
                <a:lnTo>
                  <a:pt x="54149" y="54149"/>
                </a:lnTo>
                <a:lnTo>
                  <a:pt x="25244" y="91552"/>
                </a:lnTo>
                <a:lnTo>
                  <a:pt x="6605" y="135687"/>
                </a:lnTo>
                <a:lnTo>
                  <a:pt x="0" y="184785"/>
                </a:lnTo>
                <a:lnTo>
                  <a:pt x="0" y="923798"/>
                </a:lnTo>
                <a:lnTo>
                  <a:pt x="6605" y="972895"/>
                </a:lnTo>
                <a:lnTo>
                  <a:pt x="25244" y="1017030"/>
                </a:lnTo>
                <a:lnTo>
                  <a:pt x="54149" y="1054433"/>
                </a:lnTo>
                <a:lnTo>
                  <a:pt x="91552" y="1083338"/>
                </a:lnTo>
                <a:lnTo>
                  <a:pt x="135687" y="1101977"/>
                </a:lnTo>
                <a:lnTo>
                  <a:pt x="184785" y="1108583"/>
                </a:lnTo>
                <a:lnTo>
                  <a:pt x="1855216" y="1108583"/>
                </a:lnTo>
                <a:lnTo>
                  <a:pt x="1904304" y="1101977"/>
                </a:lnTo>
                <a:lnTo>
                  <a:pt x="1948415" y="1083338"/>
                </a:lnTo>
                <a:lnTo>
                  <a:pt x="1985787" y="1054433"/>
                </a:lnTo>
                <a:lnTo>
                  <a:pt x="2014662" y="1017030"/>
                </a:lnTo>
                <a:lnTo>
                  <a:pt x="2033277" y="972895"/>
                </a:lnTo>
                <a:lnTo>
                  <a:pt x="2039874" y="923798"/>
                </a:lnTo>
                <a:lnTo>
                  <a:pt x="2039874" y="184785"/>
                </a:lnTo>
                <a:lnTo>
                  <a:pt x="2033277" y="135687"/>
                </a:lnTo>
                <a:lnTo>
                  <a:pt x="2014662" y="91552"/>
                </a:lnTo>
                <a:lnTo>
                  <a:pt x="1985787" y="54149"/>
                </a:lnTo>
                <a:lnTo>
                  <a:pt x="1948415" y="25244"/>
                </a:lnTo>
                <a:lnTo>
                  <a:pt x="1904304" y="6605"/>
                </a:lnTo>
                <a:lnTo>
                  <a:pt x="1855216" y="0"/>
                </a:lnTo>
                <a:close/>
              </a:path>
            </a:pathLst>
          </a:custGeom>
          <a:solidFill>
            <a:srgbClr val="4EA72D"/>
          </a:solidFill>
        </p:spPr>
        <p:txBody>
          <a:bodyPr wrap="square" lIns="0" tIns="0" rIns="0" bIns="0" rtlCol="0"/>
          <a:lstStyle/>
          <a:p>
            <a:endParaRPr/>
          </a:p>
        </p:txBody>
      </p:sp>
      <p:sp>
        <p:nvSpPr>
          <p:cNvPr id="20" name="object 20"/>
          <p:cNvSpPr txBox="1"/>
          <p:nvPr/>
        </p:nvSpPr>
        <p:spPr>
          <a:xfrm>
            <a:off x="5673344" y="2305304"/>
            <a:ext cx="1651000" cy="890269"/>
          </a:xfrm>
          <a:prstGeom prst="rect">
            <a:avLst/>
          </a:prstGeom>
        </p:spPr>
        <p:txBody>
          <a:bodyPr vert="horz" wrap="square" lIns="0" tIns="38100" rIns="0" bIns="0" rtlCol="0">
            <a:spAutoFit/>
          </a:bodyPr>
          <a:lstStyle/>
          <a:p>
            <a:pPr marL="12700" marR="5080" indent="89535" algn="just">
              <a:lnSpc>
                <a:spcPct val="91800"/>
              </a:lnSpc>
              <a:spcBef>
                <a:spcPts val="300"/>
              </a:spcBef>
            </a:pPr>
            <a:r>
              <a:rPr sz="2000" spc="-105" dirty="0">
                <a:solidFill>
                  <a:srgbClr val="FFFFFF"/>
                </a:solidFill>
                <a:latin typeface="Trebuchet MS"/>
                <a:cs typeface="Trebuchet MS"/>
              </a:rPr>
              <a:t>τις</a:t>
            </a:r>
            <a:r>
              <a:rPr sz="2000" spc="-40" dirty="0">
                <a:solidFill>
                  <a:srgbClr val="FFFFFF"/>
                </a:solidFill>
                <a:latin typeface="Trebuchet MS"/>
                <a:cs typeface="Trebuchet MS"/>
              </a:rPr>
              <a:t> </a:t>
            </a:r>
            <a:r>
              <a:rPr sz="2000" spc="-10" dirty="0">
                <a:solidFill>
                  <a:srgbClr val="FFFFFF"/>
                </a:solidFill>
                <a:latin typeface="Trebuchet MS"/>
                <a:cs typeface="Trebuchet MS"/>
              </a:rPr>
              <a:t>δυσκολίες προσαρμογής </a:t>
            </a:r>
            <a:r>
              <a:rPr sz="2000" dirty="0">
                <a:solidFill>
                  <a:srgbClr val="FFFFFF"/>
                </a:solidFill>
                <a:latin typeface="Trebuchet MS"/>
                <a:cs typeface="Trebuchet MS"/>
              </a:rPr>
              <a:t>στο</a:t>
            </a:r>
            <a:r>
              <a:rPr sz="2000" spc="-210" dirty="0">
                <a:solidFill>
                  <a:srgbClr val="FFFFFF"/>
                </a:solidFill>
                <a:latin typeface="Trebuchet MS"/>
                <a:cs typeface="Trebuchet MS"/>
              </a:rPr>
              <a:t> </a:t>
            </a:r>
            <a:r>
              <a:rPr sz="2000" spc="-60" dirty="0">
                <a:solidFill>
                  <a:srgbClr val="FFFFFF"/>
                </a:solidFill>
                <a:latin typeface="Trebuchet MS"/>
                <a:cs typeface="Trebuchet MS"/>
              </a:rPr>
              <a:t>επάγγελμα</a:t>
            </a:r>
            <a:endParaRPr sz="2000">
              <a:latin typeface="Trebuchet MS"/>
              <a:cs typeface="Trebuchet MS"/>
            </a:endParaRPr>
          </a:p>
        </p:txBody>
      </p:sp>
      <p:sp>
        <p:nvSpPr>
          <p:cNvPr id="21" name="object 21"/>
          <p:cNvSpPr/>
          <p:nvPr/>
        </p:nvSpPr>
        <p:spPr>
          <a:xfrm>
            <a:off x="6845681" y="1626489"/>
            <a:ext cx="336550" cy="443865"/>
          </a:xfrm>
          <a:custGeom>
            <a:avLst/>
            <a:gdLst/>
            <a:ahLst/>
            <a:cxnLst/>
            <a:rect l="l" t="t" r="r" b="b"/>
            <a:pathLst>
              <a:path w="336550" h="443864">
                <a:moveTo>
                  <a:pt x="318757" y="18339"/>
                </a:moveTo>
                <a:lnTo>
                  <a:pt x="283972" y="46100"/>
                </a:lnTo>
                <a:lnTo>
                  <a:pt x="238251" y="98044"/>
                </a:lnTo>
                <a:lnTo>
                  <a:pt x="194183" y="151511"/>
                </a:lnTo>
                <a:lnTo>
                  <a:pt x="151892" y="206121"/>
                </a:lnTo>
                <a:lnTo>
                  <a:pt x="111251" y="262127"/>
                </a:lnTo>
                <a:lnTo>
                  <a:pt x="72390" y="319277"/>
                </a:lnTo>
                <a:lnTo>
                  <a:pt x="35305" y="377825"/>
                </a:lnTo>
                <a:lnTo>
                  <a:pt x="0" y="437261"/>
                </a:lnTo>
                <a:lnTo>
                  <a:pt x="10922" y="443738"/>
                </a:lnTo>
                <a:lnTo>
                  <a:pt x="45716" y="385163"/>
                </a:lnTo>
                <a:lnTo>
                  <a:pt x="82924" y="326411"/>
                </a:lnTo>
                <a:lnTo>
                  <a:pt x="122141" y="268666"/>
                </a:lnTo>
                <a:lnTo>
                  <a:pt x="161083" y="215120"/>
                </a:lnTo>
                <a:lnTo>
                  <a:pt x="204089" y="159512"/>
                </a:lnTo>
                <a:lnTo>
                  <a:pt x="247903" y="106425"/>
                </a:lnTo>
                <a:lnTo>
                  <a:pt x="293370" y="54737"/>
                </a:lnTo>
                <a:lnTo>
                  <a:pt x="315951" y="30595"/>
                </a:lnTo>
                <a:lnTo>
                  <a:pt x="318757" y="18339"/>
                </a:lnTo>
                <a:close/>
              </a:path>
              <a:path w="336550" h="443864">
                <a:moveTo>
                  <a:pt x="334930" y="4825"/>
                </a:moveTo>
                <a:lnTo>
                  <a:pt x="322707" y="4825"/>
                </a:lnTo>
                <a:lnTo>
                  <a:pt x="331977" y="13462"/>
                </a:lnTo>
                <a:lnTo>
                  <a:pt x="315951" y="30595"/>
                </a:lnTo>
                <a:lnTo>
                  <a:pt x="301498" y="93725"/>
                </a:lnTo>
                <a:lnTo>
                  <a:pt x="300736" y="97155"/>
                </a:lnTo>
                <a:lnTo>
                  <a:pt x="302895" y="100584"/>
                </a:lnTo>
                <a:lnTo>
                  <a:pt x="309625" y="102108"/>
                </a:lnTo>
                <a:lnTo>
                  <a:pt x="313054" y="99949"/>
                </a:lnTo>
                <a:lnTo>
                  <a:pt x="313817" y="96520"/>
                </a:lnTo>
                <a:lnTo>
                  <a:pt x="334930" y="4825"/>
                </a:lnTo>
                <a:close/>
              </a:path>
              <a:path w="336550" h="443864">
                <a:moveTo>
                  <a:pt x="336042" y="0"/>
                </a:moveTo>
                <a:lnTo>
                  <a:pt x="241046" y="28321"/>
                </a:lnTo>
                <a:lnTo>
                  <a:pt x="237617" y="29210"/>
                </a:lnTo>
                <a:lnTo>
                  <a:pt x="235712" y="32765"/>
                </a:lnTo>
                <a:lnTo>
                  <a:pt x="236727" y="36195"/>
                </a:lnTo>
                <a:lnTo>
                  <a:pt x="237744" y="39497"/>
                </a:lnTo>
                <a:lnTo>
                  <a:pt x="241300" y="41401"/>
                </a:lnTo>
                <a:lnTo>
                  <a:pt x="244601" y="40386"/>
                </a:lnTo>
                <a:lnTo>
                  <a:pt x="306645" y="21940"/>
                </a:lnTo>
                <a:lnTo>
                  <a:pt x="322707" y="4825"/>
                </a:lnTo>
                <a:lnTo>
                  <a:pt x="334930" y="4825"/>
                </a:lnTo>
                <a:lnTo>
                  <a:pt x="336042" y="0"/>
                </a:lnTo>
                <a:close/>
              </a:path>
              <a:path w="336550" h="443864">
                <a:moveTo>
                  <a:pt x="325842" y="7747"/>
                </a:moveTo>
                <a:lnTo>
                  <a:pt x="321183" y="7747"/>
                </a:lnTo>
                <a:lnTo>
                  <a:pt x="329184" y="15239"/>
                </a:lnTo>
                <a:lnTo>
                  <a:pt x="318757" y="18339"/>
                </a:lnTo>
                <a:lnTo>
                  <a:pt x="315951" y="30595"/>
                </a:lnTo>
                <a:lnTo>
                  <a:pt x="331977" y="13462"/>
                </a:lnTo>
                <a:lnTo>
                  <a:pt x="325842" y="7747"/>
                </a:lnTo>
                <a:close/>
              </a:path>
              <a:path w="336550" h="443864">
                <a:moveTo>
                  <a:pt x="322707" y="4825"/>
                </a:moveTo>
                <a:lnTo>
                  <a:pt x="306645" y="21940"/>
                </a:lnTo>
                <a:lnTo>
                  <a:pt x="318757" y="18339"/>
                </a:lnTo>
                <a:lnTo>
                  <a:pt x="321183" y="7747"/>
                </a:lnTo>
                <a:lnTo>
                  <a:pt x="325842" y="7747"/>
                </a:lnTo>
                <a:lnTo>
                  <a:pt x="322707" y="4825"/>
                </a:lnTo>
                <a:close/>
              </a:path>
              <a:path w="336550" h="443864">
                <a:moveTo>
                  <a:pt x="321183" y="7747"/>
                </a:moveTo>
                <a:lnTo>
                  <a:pt x="318757" y="18339"/>
                </a:lnTo>
                <a:lnTo>
                  <a:pt x="329184" y="15239"/>
                </a:lnTo>
                <a:lnTo>
                  <a:pt x="321183" y="7747"/>
                </a:lnTo>
                <a:close/>
              </a:path>
            </a:pathLst>
          </a:custGeom>
          <a:solidFill>
            <a:srgbClr val="4EA72D"/>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315</TotalTime>
  <Words>2076</Words>
  <Application>Microsoft Office PowerPoint</Application>
  <PresentationFormat>Widescreen</PresentationFormat>
  <Paragraphs>265</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Arial MT</vt:lpstr>
      <vt:lpstr>Calibri</vt:lpstr>
      <vt:lpstr>Calibri Light</vt:lpstr>
      <vt:lpstr>Times New Roman</vt:lpstr>
      <vt:lpstr>Trebuchet MS</vt:lpstr>
      <vt:lpstr>Office Theme</vt:lpstr>
      <vt:lpstr>PowerPoint Presentation</vt:lpstr>
      <vt:lpstr>Συμβουλευτική</vt:lpstr>
      <vt:lpstr>PowerPoint Presentation</vt:lpstr>
      <vt:lpstr>PowerPoint Presentation</vt:lpstr>
      <vt:lpstr>Επαγγελματική συμβουλευτική</vt:lpstr>
      <vt:lpstr>PowerPoint Presentation</vt:lpstr>
      <vt:lpstr>ανθρώπους ικανούς να προσδιορίσουν και να αξιοποιήσουν τις δυνατότητές τους προκειμένου να πάρουν αποφάσεις για τη σταδιοδρομία τους και να διευθετήσουν σχετικά με αυτήν ζητήματα</vt:lpstr>
      <vt:lpstr>Επαγγελματική συμβουλευτική</vt:lpstr>
      <vt:lpstr>PowerPoint Presentation</vt:lpstr>
      <vt:lpstr>PowerPoint Presentation</vt:lpstr>
      <vt:lpstr>PowerPoint Presentation</vt:lpstr>
      <vt:lpstr>PowerPoint Presentation</vt:lpstr>
      <vt:lpstr>Δραστηριότητες με τις οποίες ασχολούνται οι Σύμβουλοι Σταδιοδρομίας</vt:lpstr>
      <vt:lpstr>PowerPoint Presentation</vt:lpstr>
      <vt:lpstr>Διαφορά μεταξύ επαγγελματικής συμβουλευτικής και</vt:lpstr>
      <vt:lpstr>Μύθοι για την επαγγελματική συμβουλευτική</vt:lpstr>
      <vt:lpstr>Μύθοι για την επαγγελματική συμβουλευτική</vt:lpstr>
      <vt:lpstr>Σκοποί της επαγγελματικής συμβουλευτικής:   1. Αυτογνωσία και διερεύνηση ενδιαφερόντων Βοηθά το άτομο να κατανοήσει τις αξίες, τα ενδιαφέροντα, τις δεξιότητες και τις προσωπικές του προτιμήσεις.  2. Ενημέρωση για επαγγελματικές επιλογές Παρέχει πληροφορίες για επαγγέλματα, εκπαιδευτικές διαδρομές, απαιτήσεις αγοράς εργασίας και τάσεις.  3. Ανάπτυξη δεξιοτήτων λήψης αποφάσεων Ενισχύει την ικανότητα του ατόμου να αξιολογεί εναλλακτικές και να παίρνει τεκμηριωμένες αποφάσεις.  4. Διαχείριση μεταβάσεων και αλλαγών Υποστηρίζει άτομα σε φάσεις αλλαγής, όπως μετάβαση από το σχολείο στην εργασία, αλλαγή επαγγέλματος ή επιστροφή στην εκπαίδευση.  5. Αντιμετώπιση εμποδίων και ενδυνάμωση Συμβάλλει στην αντιμετώπιση ψυχολογικών, κοινωνικών ή οικονομικών εμποδίων που επηρεάζουν την επαγγελματική πορεία.  6. Σχεδιασμός σταδιοδρομίας Βοηθά στη χάραξη μακροπρόθεσμης στρατηγικής επαγγελματικής ανάπτυξης. </vt:lpstr>
      <vt:lpstr>PowerPoint Presentation</vt:lpstr>
      <vt:lpstr>PowerPoint Presentation</vt:lpstr>
      <vt:lpstr>PowerPoint Presentation</vt:lpstr>
      <vt:lpstr>Διαχείριση συναισθημάτων ή λογική πλευρά λήψης απόφασης;</vt:lpstr>
      <vt:lpstr>Συλλογή ή παροχή πληροφοριών;</vt:lpstr>
      <vt:lpstr>PowerPoint Presentation</vt:lpstr>
      <vt:lpstr>PowerPoint Presentation</vt:lpstr>
      <vt:lpstr>«εξατομικευμένο» με τη βοήθεια της ατομικής συμβουλευτικής συνέντευξης και την χορήγηση, όταν κρίνεται αναγκαίο, έγκυρων και σταθμισμένων εργαλείων επαγγελματικής αξιολόγησης.</vt:lpstr>
      <vt:lpstr>Ομαδική επαγγελματική συμβουλευτική η</vt:lpstr>
      <vt:lpstr>Στάδια της επαγγελματικής συμβουλευτικής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ΠΑΝΑΓΟΥΛΑ ΠΑΠΑΔΗΜΗΤΡΟΠΟΥΛΟΥ</dc:creator>
  <cp:lastModifiedBy>Nikolaos Pellas</cp:lastModifiedBy>
  <cp:revision>28</cp:revision>
  <dcterms:created xsi:type="dcterms:W3CDTF">2025-09-26T13:12:11Z</dcterms:created>
  <dcterms:modified xsi:type="dcterms:W3CDTF">2025-10-22T08:16:43Z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2025-04-03T00:00:00Z</vt:filetime>
  </property>
  <property fmtid="{D5CDD505-2E9C-101B-9397-08002B2CF9AE}" pid="3" name="Creator">
    <vt:lpwstr>Microsoft® PowerPoint® για το Microsoft 365</vt:lpwstr>
  </property>
  <property fmtid="{D5CDD505-2E9C-101B-9397-08002B2CF9AE}" pid="4" name="LastSaved">
    <vt:filetime>2025-09-26T00:00:00Z</vt:filetime>
  </property>
  <property fmtid="{D5CDD505-2E9C-101B-9397-08002B2CF9AE}" pid="5" name="Producer">
    <vt:lpwstr>Microsoft® PowerPoint® για το Microsoft 365</vt:lpwstr>
  </property>
</Properties>
</file>