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946" y="15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9404F24-61EF-40D4-8CF0-268E25437F68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F6FFED1-6BE1-4C5E-BCA8-C6242D79BB57}" type="slidenum">
              <a:rPr lang="el-GR" smtClean="0"/>
              <a:t>‹#›</a:t>
            </a:fld>
            <a:endParaRPr lang="el-G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04F24-61EF-40D4-8CF0-268E25437F68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FED1-6BE1-4C5E-BCA8-C6242D79BB5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04F24-61EF-40D4-8CF0-268E25437F68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FED1-6BE1-4C5E-BCA8-C6242D79BB5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04F24-61EF-40D4-8CF0-268E25437F68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FED1-6BE1-4C5E-BCA8-C6242D79BB5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04F24-61EF-40D4-8CF0-268E25437F68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FED1-6BE1-4C5E-BCA8-C6242D79BB5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04F24-61EF-40D4-8CF0-268E25437F68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FED1-6BE1-4C5E-BCA8-C6242D79BB57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04F24-61EF-40D4-8CF0-268E25437F68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FED1-6BE1-4C5E-BCA8-C6242D79BB5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04F24-61EF-40D4-8CF0-268E25437F68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FED1-6BE1-4C5E-BCA8-C6242D79BB5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04F24-61EF-40D4-8CF0-268E25437F68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FED1-6BE1-4C5E-BCA8-C6242D79BB5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04F24-61EF-40D4-8CF0-268E25437F68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FED1-6BE1-4C5E-BCA8-C6242D79BB57}" type="slidenum">
              <a:rPr lang="el-GR" smtClean="0"/>
              <a:t>‹#›</a:t>
            </a:fld>
            <a:endParaRPr lang="el-G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04F24-61EF-40D4-8CF0-268E25437F68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FFED1-6BE1-4C5E-BCA8-C6242D79BB5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9404F24-61EF-40D4-8CF0-268E25437F68}" type="datetimeFigureOut">
              <a:rPr lang="el-GR" smtClean="0"/>
              <a:t>7/12/2022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F6FFED1-6BE1-4C5E-BCA8-C6242D79BB57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ΑΝΤΙΣΤΑΣΕΙΣ ΣΤΗΝ ΟΜΑΔΑ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ΑΙΤΙΑ,ΕΚΦΡΑΣΗ, ΠΑΡΕΜΒΑΣΗ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0614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ΑΙΤΙΕΣ ΑΡΧΙΚΗΣ ΑΝΤΙΣΤΑΣΗΣ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Φόβος για το άγνωστο (έλλειψη εξοικείωσης, ανησυχία για μη τήρηση απορρήτου, αγωνία για την </a:t>
            </a:r>
            <a:r>
              <a:rPr lang="el-GR" dirty="0" smtClean="0"/>
              <a:t>έκθεση)</a:t>
            </a:r>
            <a:endParaRPr lang="el-GR" dirty="0" smtClean="0"/>
          </a:p>
          <a:p>
            <a:r>
              <a:rPr lang="el-GR" dirty="0" smtClean="0"/>
              <a:t>‘</a:t>
            </a:r>
            <a:r>
              <a:rPr lang="el-GR" dirty="0" err="1" smtClean="0"/>
              <a:t>Αρνηση</a:t>
            </a:r>
            <a:r>
              <a:rPr lang="el-GR" dirty="0" smtClean="0"/>
              <a:t> ανάληψης ευθύνης μέλους</a:t>
            </a:r>
          </a:p>
          <a:p>
            <a:r>
              <a:rPr lang="el-GR" dirty="0" smtClean="0"/>
              <a:t>‘</a:t>
            </a:r>
            <a:r>
              <a:rPr lang="el-GR" dirty="0" err="1" smtClean="0"/>
              <a:t>Εντονη</a:t>
            </a:r>
            <a:r>
              <a:rPr lang="el-GR" dirty="0" smtClean="0"/>
              <a:t> συναισθηματική αναστάτωση</a:t>
            </a:r>
          </a:p>
          <a:p>
            <a:r>
              <a:rPr lang="el-GR" dirty="0" smtClean="0"/>
              <a:t>Προηγούμενες αρνητικές εμπειρίες</a:t>
            </a:r>
          </a:p>
          <a:p>
            <a:r>
              <a:rPr lang="el-GR" dirty="0" smtClean="0"/>
              <a:t>Δευτερεύοντα ζητήματα (οικονομικά πχ.)</a:t>
            </a:r>
          </a:p>
          <a:p>
            <a:r>
              <a:rPr lang="el-GR" dirty="0" smtClean="0"/>
              <a:t>Αρχή της αδράνειας στην αλλαγή</a:t>
            </a:r>
          </a:p>
          <a:p>
            <a:pPr marL="6858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56832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ΕΚΦΡΑΣΗ ΤΩΝ ΑΝΤΙΣΤΑΣΕΩΝ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Υποτίμηση μιας δραστηριότητας</a:t>
            </a:r>
          </a:p>
          <a:p>
            <a:r>
              <a:rPr lang="el-GR" dirty="0" smtClean="0"/>
              <a:t>Άρνηση συμμετοχής</a:t>
            </a:r>
          </a:p>
          <a:p>
            <a:r>
              <a:rPr lang="el-GR" dirty="0" smtClean="0"/>
              <a:t>Μονοπώληση ενδιαφέροντος</a:t>
            </a:r>
          </a:p>
          <a:p>
            <a:r>
              <a:rPr lang="el-GR" dirty="0" smtClean="0"/>
              <a:t>Γέλιο και διάσπαση προσοχής</a:t>
            </a:r>
          </a:p>
          <a:p>
            <a:r>
              <a:rPr lang="el-GR" dirty="0" smtClean="0"/>
              <a:t>Δημιουργία υποομάδων</a:t>
            </a:r>
          </a:p>
          <a:p>
            <a:r>
              <a:rPr lang="el-GR" dirty="0" smtClean="0"/>
              <a:t>Υποτίμηση άλλων εκπαιδευόμενων</a:t>
            </a:r>
          </a:p>
          <a:p>
            <a:r>
              <a:rPr lang="el-GR" dirty="0" smtClean="0"/>
              <a:t>‘</a:t>
            </a:r>
            <a:r>
              <a:rPr lang="el-GR" dirty="0" err="1" smtClean="0"/>
              <a:t>Ελλειψη</a:t>
            </a:r>
            <a:r>
              <a:rPr lang="el-GR" dirty="0" smtClean="0"/>
              <a:t> συνεργασίας, απόσυρση</a:t>
            </a:r>
          </a:p>
          <a:p>
            <a:r>
              <a:rPr lang="el-GR" dirty="0" smtClean="0"/>
              <a:t>Επιθετικότητα προς άλλα μέλη και προς τον συντονιστή της ομάδας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06831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734424" y="2204864"/>
            <a:ext cx="3300984" cy="93610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Πηγές πρώιμες των αντιστάσεων</a:t>
            </a:r>
            <a:endParaRPr lang="el-GR" dirty="0"/>
          </a:p>
        </p:txBody>
      </p:sp>
      <p:pic>
        <p:nvPicPr>
          <p:cNvPr id="5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52" r="9052"/>
          <a:stretch>
            <a:fillRect/>
          </a:stretch>
        </p:blipFill>
        <p:spPr/>
      </p:pic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734630" y="3429000"/>
            <a:ext cx="3300573" cy="2223649"/>
          </a:xfrm>
        </p:spPr>
        <p:txBody>
          <a:bodyPr>
            <a:normAutofit fontScale="77500" lnSpcReduction="20000"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l-GR" dirty="0" smtClean="0"/>
              <a:t>Οι αντιστάσεις σχετίζονται με την προσωπική ιστορία κάθε ατόμου (</a:t>
            </a:r>
            <a:r>
              <a:rPr lang="en-US" dirty="0" err="1" smtClean="0"/>
              <a:t>Correy</a:t>
            </a:r>
            <a:r>
              <a:rPr lang="en-US" dirty="0" smtClean="0"/>
              <a:t> 1990-Douglas 1991</a:t>
            </a:r>
            <a:r>
              <a:rPr lang="el-GR" dirty="0" smtClean="0"/>
              <a:t>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l-GR" dirty="0" smtClean="0"/>
              <a:t>Αν οι συμβουλευόμενοι είχαν ως παιδιά συγκρουσιακές σχέσεις με πρόσωπα της ζωής τους, το πιθανότερο είναι να έχουν σύγκρουση  με τον σύμβουλο (</a:t>
            </a:r>
            <a:r>
              <a:rPr lang="el-GR" dirty="0" err="1" smtClean="0"/>
              <a:t>Ναυρίδης</a:t>
            </a:r>
            <a:r>
              <a:rPr lang="el-GR" dirty="0" smtClean="0"/>
              <a:t> 1994)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l-GR" dirty="0" smtClean="0"/>
              <a:t>Οι συγκρούσεις θα αναδυθούν με μορφή αντίστασης στην διεργασία και θα εκφραστούν ως εμπόδιο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407891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734424" y="2060848"/>
            <a:ext cx="3300984" cy="129614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Θέση  του συμβούλου αλλά και της ομάδας</a:t>
            </a:r>
            <a:endParaRPr lang="el-GR" dirty="0"/>
          </a:p>
        </p:txBody>
      </p:sp>
      <p:pic>
        <p:nvPicPr>
          <p:cNvPr id="5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78" r="12178"/>
          <a:stretch>
            <a:fillRect/>
          </a:stretch>
        </p:blipFill>
        <p:spPr/>
      </p:pic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734630" y="3573016"/>
            <a:ext cx="3300573" cy="2079633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l-GR" dirty="0" smtClean="0"/>
              <a:t>Η ομάδα στην αρχή αντιδρά η ίδια στα μέλη που παρουσιάζουν αντιστάσεις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l-GR" dirty="0" smtClean="0"/>
              <a:t>Ο ρόλος του συμβούλου είναι να ερμηνεύσει τις δυναμικές σταδιακά και να χρησιμοποιήσει τους «δύσκολους» ρόλους διαφωτιστικά για τη δυναμική της ομάδας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19660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734424" y="1556792"/>
            <a:ext cx="3300984" cy="1512168"/>
          </a:xfrm>
        </p:spPr>
        <p:txBody>
          <a:bodyPr>
            <a:normAutofit/>
          </a:bodyPr>
          <a:lstStyle/>
          <a:p>
            <a:r>
              <a:rPr lang="el-GR" dirty="0" smtClean="0"/>
              <a:t>Ρόλοι δύσκολων μελών της ομάδας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734630" y="3429000"/>
            <a:ext cx="3300573" cy="2223649"/>
          </a:xfrm>
        </p:spPr>
        <p:txBody>
          <a:bodyPr>
            <a:normAutofit fontScale="70000" lnSpcReduction="20000"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l-GR" dirty="0" smtClean="0"/>
              <a:t>Ο κυριαρχικός: βιώνει άγχος και προσπαθεί να έχει ασυναίσθητα έλεγχο της ομάδας και να προσελκύει την προσοχή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l-GR" dirty="0" smtClean="0"/>
              <a:t>Ο ομιλητικός: μιλά συνέχεια σχολιάζοντας όσα ειπώθηκαν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l-GR" dirty="0" smtClean="0"/>
              <a:t>Ο λεπτολόγος: ρωτά συνεχώς αποφεύγοντας να μιλήσει προσωπικά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l-GR" dirty="0" smtClean="0"/>
              <a:t>Ο </a:t>
            </a:r>
            <a:r>
              <a:rPr lang="el-GR" dirty="0" err="1" smtClean="0"/>
              <a:t>αρνητικός:αντιδρά</a:t>
            </a:r>
            <a:r>
              <a:rPr lang="el-GR" dirty="0" smtClean="0"/>
              <a:t> σε ασκήσεις και δεν συμμετέχει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l-GR" dirty="0" smtClean="0"/>
              <a:t>Ο επιθετικός: νοιώθει διαρκώς θυμό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l-GR" dirty="0" smtClean="0"/>
              <a:t>Το </a:t>
            </a:r>
            <a:r>
              <a:rPr lang="el-GR" dirty="0" err="1" smtClean="0"/>
              <a:t>θύμα:διηγείται</a:t>
            </a:r>
            <a:r>
              <a:rPr lang="el-GR" dirty="0" smtClean="0"/>
              <a:t> δράματα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l-GR" dirty="0" smtClean="0"/>
              <a:t>Ο </a:t>
            </a:r>
            <a:r>
              <a:rPr lang="el-GR" dirty="0" err="1" smtClean="0"/>
              <a:t>ευαίσθητος:προσβάλλεται</a:t>
            </a:r>
            <a:r>
              <a:rPr lang="el-GR" dirty="0" smtClean="0"/>
              <a:t> εύκολα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l-GR" dirty="0" smtClean="0"/>
              <a:t>Το στρείδι: δίνει γενικές απαντήσεις</a:t>
            </a:r>
          </a:p>
          <a:p>
            <a:endParaRPr lang="el-GR" dirty="0" smtClean="0"/>
          </a:p>
          <a:p>
            <a:pPr marL="285750" indent="-285750">
              <a:buFont typeface="Arial" pitchFamily="34" charset="0"/>
              <a:buChar char="•"/>
            </a:pPr>
            <a:endParaRPr lang="el-GR" dirty="0"/>
          </a:p>
        </p:txBody>
      </p:sp>
      <p:pic>
        <p:nvPicPr>
          <p:cNvPr id="9" name="Θέση εικόνας 8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52" r="905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181911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58645" y="1484785"/>
            <a:ext cx="6637468" cy="1584175"/>
          </a:xfrm>
        </p:spPr>
        <p:txBody>
          <a:bodyPr/>
          <a:lstStyle/>
          <a:p>
            <a:r>
              <a:rPr lang="el-GR" dirty="0" smtClean="0"/>
              <a:t>Τι μπορεί να κάνει ο σύμβουλος;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258645" y="3573016"/>
            <a:ext cx="6637467" cy="2214597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l-GR" dirty="0" smtClean="0"/>
              <a:t>Εργασία σε επιμέρους ομάδες δύο ή τεσσάρων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l-GR" dirty="0" smtClean="0"/>
              <a:t>Αναμονή και παρατήρηση της δυναμικής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l-GR" dirty="0" smtClean="0"/>
              <a:t>Επεξεργασία δικών του συναισθημάτων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l-GR" dirty="0" smtClean="0"/>
              <a:t>Ανοιχτή συζήτηση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l-GR" dirty="0" smtClean="0"/>
              <a:t>Δραστηριότητες παιχνιδιού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l-GR" dirty="0" smtClean="0"/>
              <a:t>Συζήτηση με κάθε μέλος ξεχωριστά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48412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ΑΣΚΗΣΗ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Υποθέστε ότι στην ομάδα που είστε σύμβουλος υπάρχει ένα μέλος ιδιαίτερα επιθετικό που λέει ότι τίποτα δεν προχωρά, έχει βαρεθεί, θέλει να φύγει</a:t>
            </a:r>
          </a:p>
          <a:p>
            <a:r>
              <a:rPr lang="el-GR" dirty="0" smtClean="0"/>
              <a:t>Αναρωτηθείτε </a:t>
            </a:r>
            <a:r>
              <a:rPr lang="el-GR" dirty="0" smtClean="0"/>
              <a:t>πάνω στο δικό σας συναίσθημα</a:t>
            </a:r>
          </a:p>
          <a:p>
            <a:r>
              <a:rPr lang="el-GR" dirty="0" smtClean="0"/>
              <a:t>Σκεφτείτε τι είναι αυτό που μπορεί να το προκαλεί στην ιστορία του</a:t>
            </a:r>
          </a:p>
          <a:p>
            <a:r>
              <a:rPr lang="el-GR" dirty="0" smtClean="0"/>
              <a:t>Αποφασίστε τι θα κάνετε</a:t>
            </a:r>
          </a:p>
          <a:p>
            <a:r>
              <a:rPr lang="el-GR" dirty="0" smtClean="0"/>
              <a:t>Συζητείστε το με άλλα </a:t>
            </a:r>
            <a:r>
              <a:rPr lang="el-GR" dirty="0" smtClean="0"/>
              <a:t>μέλη </a:t>
            </a:r>
            <a:r>
              <a:rPr lang="el-GR" dirty="0" smtClean="0"/>
              <a:t>της ομάδας σας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8630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62</TotalTime>
  <Words>340</Words>
  <Application>Microsoft Office PowerPoint</Application>
  <PresentationFormat>Προβολή στην οθόνη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Austin</vt:lpstr>
      <vt:lpstr>ΑΝΤΙΣΤΑΣΕΙΣ ΣΤΗΝ ΟΜΑΔΑ</vt:lpstr>
      <vt:lpstr>ΑΙΤΙΕΣ ΑΡΧΙΚΗΣ ΑΝΤΙΣΤΑΣΗΣ</vt:lpstr>
      <vt:lpstr>ΕΚΦΡΑΣΗ ΤΩΝ ΑΝΤΙΣΤΑΣΕΩΝ</vt:lpstr>
      <vt:lpstr>Πηγές πρώιμες των αντιστάσεων</vt:lpstr>
      <vt:lpstr>Θέση  του συμβούλου αλλά και της ομάδας</vt:lpstr>
      <vt:lpstr>Ρόλοι δύσκολων μελών της ομάδας</vt:lpstr>
      <vt:lpstr>Τι μπορεί να κάνει ο σύμβουλος;</vt:lpstr>
      <vt:lpstr>ΑΣΚΗΣΗ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ΑΝΤΙΣΤΑΣΕΙΣ ΣΤΗΝ ΟΜΑΔΑ</dc:title>
  <dc:creator>VERA</dc:creator>
  <cp:lastModifiedBy>VERA</cp:lastModifiedBy>
  <cp:revision>8</cp:revision>
  <dcterms:created xsi:type="dcterms:W3CDTF">2022-12-06T17:38:07Z</dcterms:created>
  <dcterms:modified xsi:type="dcterms:W3CDTF">2022-12-07T05:46:35Z</dcterms:modified>
</cp:coreProperties>
</file>