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334" r:id="rId6"/>
    <p:sldId id="456" r:id="rId7"/>
    <p:sldId id="376" r:id="rId8"/>
    <p:sldId id="450" r:id="rId9"/>
    <p:sldId id="414" r:id="rId10"/>
    <p:sldId id="415" r:id="rId11"/>
    <p:sldId id="416" r:id="rId12"/>
    <p:sldId id="336" r:id="rId13"/>
    <p:sldId id="451" r:id="rId14"/>
    <p:sldId id="337" r:id="rId15"/>
    <p:sldId id="339" r:id="rId16"/>
    <p:sldId id="340" r:id="rId17"/>
    <p:sldId id="341" r:id="rId18"/>
    <p:sldId id="342" r:id="rId19"/>
    <p:sldId id="458" r:id="rId20"/>
    <p:sldId id="452" r:id="rId21"/>
    <p:sldId id="427" r:id="rId22"/>
    <p:sldId id="429" r:id="rId23"/>
    <p:sldId id="430" r:id="rId24"/>
    <p:sldId id="431" r:id="rId25"/>
    <p:sldId id="432" r:id="rId26"/>
    <p:sldId id="433" r:id="rId27"/>
    <p:sldId id="434" r:id="rId28"/>
    <p:sldId id="453" r:id="rId29"/>
    <p:sldId id="454" r:id="rId30"/>
    <p:sldId id="455" r:id="rId31"/>
    <p:sldId id="435" r:id="rId32"/>
    <p:sldId id="703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ΜΗ ΙΚΑΝΟΠΟΙΗΤΙΚΟΣ</c:v>
                </c:pt>
                <c:pt idx="1">
                  <c:v>ΙΚΑΝΟΠΟΙΗΤΙΚΟΣ</c:v>
                </c:pt>
                <c:pt idx="2">
                  <c:v>ΠΟΛΎ ΚΑΛΟΣ</c:v>
                </c:pt>
                <c:pt idx="3">
                  <c:v>ΕΞΑΙΡΕΤΙΚΟΣ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1-4F60-807D-363AAEDC6CF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Στήλη3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ΜΗ ΙΚΑΝΟΠΟΙΗΤΙΚΟΣ</c:v>
                </c:pt>
                <c:pt idx="1">
                  <c:v>ΙΚΑΝΟΠΟΙΗΤΙΚΟΣ</c:v>
                </c:pt>
                <c:pt idx="2">
                  <c:v>ΠΟΛΎ ΚΑΛΟΣ</c:v>
                </c:pt>
                <c:pt idx="3">
                  <c:v>ΕΞΑΙΡΕΤΙΚΟΣ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1-4F60-807D-363AAEDC6CF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Στήλη2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ΜΗ ΙΚΑΝΟΠΟΙΗΤΙΚΟΣ</c:v>
                </c:pt>
                <c:pt idx="1">
                  <c:v>ΙΚΑΝΟΠΟΙΗΤΙΚΟΣ</c:v>
                </c:pt>
                <c:pt idx="2">
                  <c:v>ΠΟΛΎ ΚΑΛΟΣ</c:v>
                </c:pt>
                <c:pt idx="3">
                  <c:v>ΕΞΑΙΡΕΤΙΚΟΣ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71-4F60-807D-363AAEDC6CF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ΜΗ ΙΚΑΝΟΠΟΙΗΤΙΚΟΣ</c:v>
                </c:pt>
                <c:pt idx="1">
                  <c:v>ΙΚΑΝΟΠΟΙΗΤΙΚΟΣ</c:v>
                </c:pt>
                <c:pt idx="2">
                  <c:v>ΠΟΛΎ ΚΑΛΟΣ</c:v>
                </c:pt>
                <c:pt idx="3">
                  <c:v>ΕΞΑΙΡΕΤΙΚΟΣ</c:v>
                </c:pt>
              </c:strCache>
            </c:strRef>
          </c:cat>
          <c:val>
            <c:numRef>
              <c:f>Φύλλο1!$E$2:$E$5</c:f>
              <c:numCache>
                <c:formatCode>General</c:formatCode>
                <c:ptCount val="4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71-4F60-807D-363AAEDC6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2414008"/>
        <c:axId val="392414400"/>
        <c:axId val="0"/>
      </c:bar3DChart>
      <c:catAx>
        <c:axId val="392414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92414400"/>
        <c:crosses val="autoZero"/>
        <c:auto val="1"/>
        <c:lblAlgn val="ctr"/>
        <c:lblOffset val="100"/>
        <c:noMultiLvlLbl val="0"/>
      </c:catAx>
      <c:valAx>
        <c:axId val="39241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241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4B588-9214-46BA-95F0-94162A7E3EFC}" type="doc">
      <dgm:prSet loTypeId="urn:microsoft.com/office/officeart/2005/8/layout/hierarchy1" loCatId="hierarchy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CE38B286-50D7-4B76-AD27-041F8AE5D592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ΠΕΔΙΑ</a:t>
          </a:r>
        </a:p>
        <a:p>
          <a:r>
            <a:rPr lang="el-GR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el-GR" sz="14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Αρθρο</a:t>
          </a:r>
          <a:r>
            <a:rPr lang="el-GR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67)</a:t>
          </a:r>
        </a:p>
      </dgm:t>
    </dgm:pt>
    <dgm:pt modelId="{50F4A09F-C732-4175-87B9-8B6E7A10901E}" type="parTrans" cxnId="{EF445834-66E3-41AF-92F3-076902B2F4EE}">
      <dgm:prSet/>
      <dgm:spPr/>
      <dgm:t>
        <a:bodyPr/>
        <a:lstStyle/>
        <a:p>
          <a:endParaRPr lang="el-GR"/>
        </a:p>
      </dgm:t>
    </dgm:pt>
    <dgm:pt modelId="{42E8D89A-6AB7-41D2-BCB7-B57C21EAF133}" type="sibTrans" cxnId="{EF445834-66E3-41AF-92F3-076902B2F4EE}">
      <dgm:prSet/>
      <dgm:spPr/>
      <dgm:t>
        <a:bodyPr/>
        <a:lstStyle/>
        <a:p>
          <a:endParaRPr lang="el-GR"/>
        </a:p>
      </dgm:t>
    </dgm:pt>
    <dgm:pt modelId="{32DC7599-84E7-4211-8074-53A109C1A617}">
      <dgm:prSet phldrT="[Κείμενο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</a:t>
          </a:r>
        </a:p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Διδακτικό και παιδαγωγικό έργο</a:t>
          </a:r>
        </a:p>
        <a:p>
          <a:endParaRPr lang="el-GR" sz="1600" dirty="0"/>
        </a:p>
      </dgm:t>
    </dgm:pt>
    <dgm:pt modelId="{05AAE3BD-D4C0-4170-ADB8-21FB16AF45D7}" type="parTrans" cxnId="{D7F0B0E0-37F7-4CCF-AB88-BC10DC6A028E}">
      <dgm:prSet/>
      <dgm:spPr/>
      <dgm:t>
        <a:bodyPr/>
        <a:lstStyle/>
        <a:p>
          <a:endParaRPr lang="el-GR"/>
        </a:p>
      </dgm:t>
    </dgm:pt>
    <dgm:pt modelId="{8BB61523-3430-4015-AB45-830CD2D03D67}" type="sibTrans" cxnId="{D7F0B0E0-37F7-4CCF-AB88-BC10DC6A028E}">
      <dgm:prSet/>
      <dgm:spPr/>
      <dgm:t>
        <a:bodyPr/>
        <a:lstStyle/>
        <a:p>
          <a:endParaRPr lang="el-GR"/>
        </a:p>
      </dgm:t>
    </dgm:pt>
    <dgm:pt modelId="{2753CDD2-2346-44D5-9077-DD807163ABBF}">
      <dgm:prSet phldrT="[Κείμενο]"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Α2</a:t>
          </a:r>
        </a:p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Παιδαγωγικό κλίμα και διαχείριση της τάξης</a:t>
          </a:r>
        </a:p>
        <a:p>
          <a:r>
            <a:rPr lang="el-GR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(Διευθυντής/4ετία)</a:t>
          </a:r>
        </a:p>
      </dgm:t>
    </dgm:pt>
    <dgm:pt modelId="{F9D5DC2F-EB85-4244-B37E-9107493AF5BA}" type="parTrans" cxnId="{7FAAC56E-2681-4721-BB61-7E605551EF6B}">
      <dgm:prSet/>
      <dgm:spPr/>
      <dgm:t>
        <a:bodyPr/>
        <a:lstStyle/>
        <a:p>
          <a:endParaRPr lang="el-GR"/>
        </a:p>
      </dgm:t>
    </dgm:pt>
    <dgm:pt modelId="{CDF1D734-258D-440E-A601-63D421F90CF1}" type="sibTrans" cxnId="{7FAAC56E-2681-4721-BB61-7E605551EF6B}">
      <dgm:prSet/>
      <dgm:spPr/>
      <dgm:t>
        <a:bodyPr/>
        <a:lstStyle/>
        <a:p>
          <a:endParaRPr lang="el-GR"/>
        </a:p>
      </dgm:t>
    </dgm:pt>
    <dgm:pt modelId="{CBE23E74-6FD5-41B0-A330-B2976C620235}">
      <dgm:prSet phldrT="[Κείμενο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el-GR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Β</a:t>
          </a:r>
        </a:p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Υπηρεσιακή συνέπεια και επάρκεια</a:t>
          </a:r>
        </a:p>
        <a:p>
          <a:r>
            <a:rPr lang="el-GR" sz="1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(Σύμβουλος Παιδαγωγικής Ευθύνης και Διευθυντής/2ετία)</a:t>
          </a:r>
        </a:p>
        <a:p>
          <a:endParaRPr lang="el-GR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18378E-DB22-49E3-8A68-19FEDEB921FE}" type="parTrans" cxnId="{7F06CAE4-DE72-4A2B-948D-86C74AF4DD1B}">
      <dgm:prSet/>
      <dgm:spPr/>
      <dgm:t>
        <a:bodyPr/>
        <a:lstStyle/>
        <a:p>
          <a:endParaRPr lang="el-GR"/>
        </a:p>
      </dgm:t>
    </dgm:pt>
    <dgm:pt modelId="{80D9FFC1-C930-4D75-A85B-D86396CDCE47}" type="sibTrans" cxnId="{7F06CAE4-DE72-4A2B-948D-86C74AF4DD1B}">
      <dgm:prSet/>
      <dgm:spPr/>
      <dgm:t>
        <a:bodyPr/>
        <a:lstStyle/>
        <a:p>
          <a:endParaRPr lang="el-GR"/>
        </a:p>
      </dgm:t>
    </dgm:pt>
    <dgm:pt modelId="{E90F60FE-78CB-44EB-BAC4-3973539D0EEA}">
      <dgm:prSet phldrT="[Κείμενο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Α1</a:t>
          </a:r>
        </a:p>
        <a:p>
          <a:r>
            <a:rPr lang="el-GR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Γενική και ειδική διδακτική του γνωστικού αντικειμένου</a:t>
          </a:r>
        </a:p>
        <a:p>
          <a:r>
            <a:rPr lang="el-GR" sz="1400" dirty="0"/>
            <a:t>(Σύμβουλος Ειδικότητας/4ετία)</a:t>
          </a:r>
        </a:p>
      </dgm:t>
    </dgm:pt>
    <dgm:pt modelId="{4A6C027A-B8D1-48F8-BA30-70A6C9CA99CA}" type="sibTrans" cxnId="{399281FD-D100-4AC9-B42B-D27BFE5886A4}">
      <dgm:prSet/>
      <dgm:spPr/>
      <dgm:t>
        <a:bodyPr/>
        <a:lstStyle/>
        <a:p>
          <a:endParaRPr lang="el-GR"/>
        </a:p>
      </dgm:t>
    </dgm:pt>
    <dgm:pt modelId="{CC873D29-DBB4-4FA6-8575-D2B1C7C81211}" type="parTrans" cxnId="{399281FD-D100-4AC9-B42B-D27BFE5886A4}">
      <dgm:prSet/>
      <dgm:spPr/>
      <dgm:t>
        <a:bodyPr/>
        <a:lstStyle/>
        <a:p>
          <a:endParaRPr lang="el-GR"/>
        </a:p>
      </dgm:t>
    </dgm:pt>
    <dgm:pt modelId="{978EF57C-9734-4400-943A-BF14ECB2BBB2}" type="pres">
      <dgm:prSet presAssocID="{C664B588-9214-46BA-95F0-94162A7E3E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60D99-A75A-4CE8-84E3-F845CAB23A70}" type="pres">
      <dgm:prSet presAssocID="{CE38B286-50D7-4B76-AD27-041F8AE5D592}" presName="hierRoot1" presStyleCnt="0"/>
      <dgm:spPr/>
    </dgm:pt>
    <dgm:pt modelId="{69B80EA1-7320-4B0C-9CD9-8499F9B1AFD6}" type="pres">
      <dgm:prSet presAssocID="{CE38B286-50D7-4B76-AD27-041F8AE5D592}" presName="composite" presStyleCnt="0"/>
      <dgm:spPr/>
    </dgm:pt>
    <dgm:pt modelId="{44D472D8-6948-4308-83EE-D05D05E141A1}" type="pres">
      <dgm:prSet presAssocID="{CE38B286-50D7-4B76-AD27-041F8AE5D592}" presName="background" presStyleLbl="node0" presStyleIdx="0" presStyleCnt="1"/>
      <dgm:spPr/>
    </dgm:pt>
    <dgm:pt modelId="{B39FBCEC-7662-4E65-AC18-7229B015412B}" type="pres">
      <dgm:prSet presAssocID="{CE38B286-50D7-4B76-AD27-041F8AE5D592}" presName="text" presStyleLbl="fgAcc0" presStyleIdx="0" presStyleCnt="1" custScaleX="291109" custLinFactNeighborX="-45442" custLinFactNeighborY="-85586">
        <dgm:presLayoutVars>
          <dgm:chPref val="3"/>
        </dgm:presLayoutVars>
      </dgm:prSet>
      <dgm:spPr/>
    </dgm:pt>
    <dgm:pt modelId="{98F5A125-2488-490F-9E13-96A56E27C0F8}" type="pres">
      <dgm:prSet presAssocID="{CE38B286-50D7-4B76-AD27-041F8AE5D592}" presName="hierChild2" presStyleCnt="0"/>
      <dgm:spPr/>
    </dgm:pt>
    <dgm:pt modelId="{77F352A1-C06E-41FB-B107-8973E256674C}" type="pres">
      <dgm:prSet presAssocID="{05AAE3BD-D4C0-4170-ADB8-21FB16AF45D7}" presName="Name10" presStyleLbl="parChTrans1D2" presStyleIdx="0" presStyleCnt="2"/>
      <dgm:spPr/>
    </dgm:pt>
    <dgm:pt modelId="{08A40400-B8F7-44C5-8ACF-DC1A33B7B7E0}" type="pres">
      <dgm:prSet presAssocID="{32DC7599-84E7-4211-8074-53A109C1A617}" presName="hierRoot2" presStyleCnt="0"/>
      <dgm:spPr/>
    </dgm:pt>
    <dgm:pt modelId="{C1EB4D0B-0E2A-4D2A-924D-A7B7A63FBF08}" type="pres">
      <dgm:prSet presAssocID="{32DC7599-84E7-4211-8074-53A109C1A617}" presName="composite2" presStyleCnt="0"/>
      <dgm:spPr/>
    </dgm:pt>
    <dgm:pt modelId="{B76BC439-F906-4199-99A9-6A4ADBD65079}" type="pres">
      <dgm:prSet presAssocID="{32DC7599-84E7-4211-8074-53A109C1A617}" presName="background2" presStyleLbl="node2" presStyleIdx="0" presStyleCnt="2"/>
      <dgm:spPr/>
    </dgm:pt>
    <dgm:pt modelId="{85B6CCF0-9A74-4133-8C4A-B9B38D31BA24}" type="pres">
      <dgm:prSet presAssocID="{32DC7599-84E7-4211-8074-53A109C1A617}" presName="text2" presStyleLbl="fgAcc2" presStyleIdx="0" presStyleCnt="2" custScaleX="360762" custScaleY="125943" custLinFactNeighborX="-36427" custLinFactNeighborY="-46551">
        <dgm:presLayoutVars>
          <dgm:chPref val="3"/>
        </dgm:presLayoutVars>
      </dgm:prSet>
      <dgm:spPr/>
    </dgm:pt>
    <dgm:pt modelId="{59671746-1E5E-4701-81B1-6090017CB668}" type="pres">
      <dgm:prSet presAssocID="{32DC7599-84E7-4211-8074-53A109C1A617}" presName="hierChild3" presStyleCnt="0"/>
      <dgm:spPr/>
    </dgm:pt>
    <dgm:pt modelId="{80579072-D99A-40A2-8E8C-07D57F1A9290}" type="pres">
      <dgm:prSet presAssocID="{CC873D29-DBB4-4FA6-8575-D2B1C7C81211}" presName="Name17" presStyleLbl="parChTrans1D3" presStyleIdx="0" presStyleCnt="2"/>
      <dgm:spPr/>
    </dgm:pt>
    <dgm:pt modelId="{404AED3D-094C-4150-8304-AC4D0171C2AA}" type="pres">
      <dgm:prSet presAssocID="{E90F60FE-78CB-44EB-BAC4-3973539D0EEA}" presName="hierRoot3" presStyleCnt="0"/>
      <dgm:spPr/>
    </dgm:pt>
    <dgm:pt modelId="{9616230C-47D7-40AA-A805-1085951CAE46}" type="pres">
      <dgm:prSet presAssocID="{E90F60FE-78CB-44EB-BAC4-3973539D0EEA}" presName="composite3" presStyleCnt="0"/>
      <dgm:spPr/>
    </dgm:pt>
    <dgm:pt modelId="{C2AE40CD-891A-4AD8-8204-537246192E87}" type="pres">
      <dgm:prSet presAssocID="{E90F60FE-78CB-44EB-BAC4-3973539D0EEA}" presName="background3" presStyleLbl="node3" presStyleIdx="0" presStyleCnt="2"/>
      <dgm:spPr/>
    </dgm:pt>
    <dgm:pt modelId="{C47C7AF5-46BA-404B-9D8D-88BAFDBF554E}" type="pres">
      <dgm:prSet presAssocID="{E90F60FE-78CB-44EB-BAC4-3973539D0EEA}" presName="text3" presStyleLbl="fgAcc3" presStyleIdx="0" presStyleCnt="2" custScaleX="298528" custScaleY="178286" custLinFactNeighborX="12636" custLinFactNeighborY="17898">
        <dgm:presLayoutVars>
          <dgm:chPref val="3"/>
        </dgm:presLayoutVars>
      </dgm:prSet>
      <dgm:spPr/>
    </dgm:pt>
    <dgm:pt modelId="{5B470893-488D-4A4A-B078-C57B91FE3943}" type="pres">
      <dgm:prSet presAssocID="{E90F60FE-78CB-44EB-BAC4-3973539D0EEA}" presName="hierChild4" presStyleCnt="0"/>
      <dgm:spPr/>
    </dgm:pt>
    <dgm:pt modelId="{212BAA2C-10DA-4AEF-899E-324936EDE276}" type="pres">
      <dgm:prSet presAssocID="{F9D5DC2F-EB85-4244-B37E-9107493AF5BA}" presName="Name17" presStyleLbl="parChTrans1D3" presStyleIdx="1" presStyleCnt="2"/>
      <dgm:spPr/>
    </dgm:pt>
    <dgm:pt modelId="{92BCD35D-2FAC-4582-81A5-AAF88FFFB6CF}" type="pres">
      <dgm:prSet presAssocID="{2753CDD2-2346-44D5-9077-DD807163ABBF}" presName="hierRoot3" presStyleCnt="0"/>
      <dgm:spPr/>
    </dgm:pt>
    <dgm:pt modelId="{02B781FB-E6F7-4DCB-AE48-308DB87D6994}" type="pres">
      <dgm:prSet presAssocID="{2753CDD2-2346-44D5-9077-DD807163ABBF}" presName="composite3" presStyleCnt="0"/>
      <dgm:spPr/>
    </dgm:pt>
    <dgm:pt modelId="{A4F4392D-FE5F-476D-AA6F-4B1E53660858}" type="pres">
      <dgm:prSet presAssocID="{2753CDD2-2346-44D5-9077-DD807163ABBF}" presName="background3" presStyleLbl="node3" presStyleIdx="1" presStyleCnt="2"/>
      <dgm:spPr/>
    </dgm:pt>
    <dgm:pt modelId="{1B272368-B4A7-440D-B1B7-822784C3AF37}" type="pres">
      <dgm:prSet presAssocID="{2753CDD2-2346-44D5-9077-DD807163ABBF}" presName="text3" presStyleLbl="fgAcc3" presStyleIdx="1" presStyleCnt="2" custScaleX="310118" custScaleY="183920" custLinFactNeighborX="25489" custLinFactNeighborY="15541">
        <dgm:presLayoutVars>
          <dgm:chPref val="3"/>
        </dgm:presLayoutVars>
      </dgm:prSet>
      <dgm:spPr/>
    </dgm:pt>
    <dgm:pt modelId="{CD5813D7-7AD1-4D1C-9158-119183A3AED4}" type="pres">
      <dgm:prSet presAssocID="{2753CDD2-2346-44D5-9077-DD807163ABBF}" presName="hierChild4" presStyleCnt="0"/>
      <dgm:spPr/>
    </dgm:pt>
    <dgm:pt modelId="{74E91AC6-7C12-464B-AE13-FC065AF38912}" type="pres">
      <dgm:prSet presAssocID="{2818378E-DB22-49E3-8A68-19FEDEB921FE}" presName="Name10" presStyleLbl="parChTrans1D2" presStyleIdx="1" presStyleCnt="2"/>
      <dgm:spPr/>
    </dgm:pt>
    <dgm:pt modelId="{5F5229E1-EFA4-4A4C-81D5-A6B29FB9FB90}" type="pres">
      <dgm:prSet presAssocID="{CBE23E74-6FD5-41B0-A330-B2976C620235}" presName="hierRoot2" presStyleCnt="0"/>
      <dgm:spPr/>
    </dgm:pt>
    <dgm:pt modelId="{87A85E1C-2B2F-4DA3-87A7-E6D4B9ADAC89}" type="pres">
      <dgm:prSet presAssocID="{CBE23E74-6FD5-41B0-A330-B2976C620235}" presName="composite2" presStyleCnt="0"/>
      <dgm:spPr/>
    </dgm:pt>
    <dgm:pt modelId="{675E8D5A-2947-4312-BAC7-E48F7B9AE52B}" type="pres">
      <dgm:prSet presAssocID="{CBE23E74-6FD5-41B0-A330-B2976C620235}" presName="background2" presStyleLbl="node2" presStyleIdx="1" presStyleCnt="2"/>
      <dgm:spPr/>
    </dgm:pt>
    <dgm:pt modelId="{40E3246B-B5F3-491A-8217-4A57B710C1AE}" type="pres">
      <dgm:prSet presAssocID="{CBE23E74-6FD5-41B0-A330-B2976C620235}" presName="text2" presStyleLbl="fgAcc2" presStyleIdx="1" presStyleCnt="2" custScaleX="402940" custScaleY="119273" custLinFactNeighborX="-1075" custLinFactNeighborY="-40928">
        <dgm:presLayoutVars>
          <dgm:chPref val="3"/>
        </dgm:presLayoutVars>
      </dgm:prSet>
      <dgm:spPr/>
    </dgm:pt>
    <dgm:pt modelId="{33C10242-42E6-4929-B8D0-64D99459E958}" type="pres">
      <dgm:prSet presAssocID="{CBE23E74-6FD5-41B0-A330-B2976C620235}" presName="hierChild3" presStyleCnt="0"/>
      <dgm:spPr/>
    </dgm:pt>
  </dgm:ptLst>
  <dgm:cxnLst>
    <dgm:cxn modelId="{DB214B01-6691-42B8-9B4C-C83370E9AA7F}" type="presOf" srcId="{05AAE3BD-D4C0-4170-ADB8-21FB16AF45D7}" destId="{77F352A1-C06E-41FB-B107-8973E256674C}" srcOrd="0" destOrd="0" presId="urn:microsoft.com/office/officeart/2005/8/layout/hierarchy1"/>
    <dgm:cxn modelId="{37B56506-4932-4139-9A18-CE289DC306B4}" type="presOf" srcId="{2753CDD2-2346-44D5-9077-DD807163ABBF}" destId="{1B272368-B4A7-440D-B1B7-822784C3AF37}" srcOrd="0" destOrd="0" presId="urn:microsoft.com/office/officeart/2005/8/layout/hierarchy1"/>
    <dgm:cxn modelId="{EF445834-66E3-41AF-92F3-076902B2F4EE}" srcId="{C664B588-9214-46BA-95F0-94162A7E3EFC}" destId="{CE38B286-50D7-4B76-AD27-041F8AE5D592}" srcOrd="0" destOrd="0" parTransId="{50F4A09F-C732-4175-87B9-8B6E7A10901E}" sibTransId="{42E8D89A-6AB7-41D2-BCB7-B57C21EAF133}"/>
    <dgm:cxn modelId="{3D169B36-6942-4DE4-B877-49C22479CBA9}" type="presOf" srcId="{2818378E-DB22-49E3-8A68-19FEDEB921FE}" destId="{74E91AC6-7C12-464B-AE13-FC065AF38912}" srcOrd="0" destOrd="0" presId="urn:microsoft.com/office/officeart/2005/8/layout/hierarchy1"/>
    <dgm:cxn modelId="{A5D93237-5DB7-4967-934F-10B7E7510E11}" type="presOf" srcId="{CC873D29-DBB4-4FA6-8575-D2B1C7C81211}" destId="{80579072-D99A-40A2-8E8C-07D57F1A9290}" srcOrd="0" destOrd="0" presId="urn:microsoft.com/office/officeart/2005/8/layout/hierarchy1"/>
    <dgm:cxn modelId="{BB6F7F5C-B05D-4719-BA3A-6D37C9D416CC}" type="presOf" srcId="{F9D5DC2F-EB85-4244-B37E-9107493AF5BA}" destId="{212BAA2C-10DA-4AEF-899E-324936EDE276}" srcOrd="0" destOrd="0" presId="urn:microsoft.com/office/officeart/2005/8/layout/hierarchy1"/>
    <dgm:cxn modelId="{D6EEC866-BF04-4F52-8ABF-BFBBDEEFF42F}" type="presOf" srcId="{CBE23E74-6FD5-41B0-A330-B2976C620235}" destId="{40E3246B-B5F3-491A-8217-4A57B710C1AE}" srcOrd="0" destOrd="0" presId="urn:microsoft.com/office/officeart/2005/8/layout/hierarchy1"/>
    <dgm:cxn modelId="{7FAAC56E-2681-4721-BB61-7E605551EF6B}" srcId="{32DC7599-84E7-4211-8074-53A109C1A617}" destId="{2753CDD2-2346-44D5-9077-DD807163ABBF}" srcOrd="1" destOrd="0" parTransId="{F9D5DC2F-EB85-4244-B37E-9107493AF5BA}" sibTransId="{CDF1D734-258D-440E-A601-63D421F90CF1}"/>
    <dgm:cxn modelId="{4C7D7A79-43F4-4841-AB2D-B82AAED46084}" type="presOf" srcId="{E90F60FE-78CB-44EB-BAC4-3973539D0EEA}" destId="{C47C7AF5-46BA-404B-9D8D-88BAFDBF554E}" srcOrd="0" destOrd="0" presId="urn:microsoft.com/office/officeart/2005/8/layout/hierarchy1"/>
    <dgm:cxn modelId="{391A7293-0AFF-48B0-AD9D-7F889BCD830D}" type="presOf" srcId="{CE38B286-50D7-4B76-AD27-041F8AE5D592}" destId="{B39FBCEC-7662-4E65-AC18-7229B015412B}" srcOrd="0" destOrd="0" presId="urn:microsoft.com/office/officeart/2005/8/layout/hierarchy1"/>
    <dgm:cxn modelId="{8ACA3AAE-9B4E-4D04-AC24-7C1D05EEEFD5}" type="presOf" srcId="{C664B588-9214-46BA-95F0-94162A7E3EFC}" destId="{978EF57C-9734-4400-943A-BF14ECB2BBB2}" srcOrd="0" destOrd="0" presId="urn:microsoft.com/office/officeart/2005/8/layout/hierarchy1"/>
    <dgm:cxn modelId="{D7F0B0E0-37F7-4CCF-AB88-BC10DC6A028E}" srcId="{CE38B286-50D7-4B76-AD27-041F8AE5D592}" destId="{32DC7599-84E7-4211-8074-53A109C1A617}" srcOrd="0" destOrd="0" parTransId="{05AAE3BD-D4C0-4170-ADB8-21FB16AF45D7}" sibTransId="{8BB61523-3430-4015-AB45-830CD2D03D67}"/>
    <dgm:cxn modelId="{7F06CAE4-DE72-4A2B-948D-86C74AF4DD1B}" srcId="{CE38B286-50D7-4B76-AD27-041F8AE5D592}" destId="{CBE23E74-6FD5-41B0-A330-B2976C620235}" srcOrd="1" destOrd="0" parTransId="{2818378E-DB22-49E3-8A68-19FEDEB921FE}" sibTransId="{80D9FFC1-C930-4D75-A85B-D86396CDCE47}"/>
    <dgm:cxn modelId="{1BF075F8-DD5D-491E-ADDA-E958F3ADDDD7}" type="presOf" srcId="{32DC7599-84E7-4211-8074-53A109C1A617}" destId="{85B6CCF0-9A74-4133-8C4A-B9B38D31BA24}" srcOrd="0" destOrd="0" presId="urn:microsoft.com/office/officeart/2005/8/layout/hierarchy1"/>
    <dgm:cxn modelId="{399281FD-D100-4AC9-B42B-D27BFE5886A4}" srcId="{32DC7599-84E7-4211-8074-53A109C1A617}" destId="{E90F60FE-78CB-44EB-BAC4-3973539D0EEA}" srcOrd="0" destOrd="0" parTransId="{CC873D29-DBB4-4FA6-8575-D2B1C7C81211}" sibTransId="{4A6C027A-B8D1-48F8-BA30-70A6C9CA99CA}"/>
    <dgm:cxn modelId="{ADF2C5F2-D3B5-4857-AA2E-AB422C88C0A6}" type="presParOf" srcId="{978EF57C-9734-4400-943A-BF14ECB2BBB2}" destId="{8E960D99-A75A-4CE8-84E3-F845CAB23A70}" srcOrd="0" destOrd="0" presId="urn:microsoft.com/office/officeart/2005/8/layout/hierarchy1"/>
    <dgm:cxn modelId="{BBA655CF-E74B-49B6-AB05-F950602EFA31}" type="presParOf" srcId="{8E960D99-A75A-4CE8-84E3-F845CAB23A70}" destId="{69B80EA1-7320-4B0C-9CD9-8499F9B1AFD6}" srcOrd="0" destOrd="0" presId="urn:microsoft.com/office/officeart/2005/8/layout/hierarchy1"/>
    <dgm:cxn modelId="{4341B67F-E21E-4611-A00C-9AE89E53FB6A}" type="presParOf" srcId="{69B80EA1-7320-4B0C-9CD9-8499F9B1AFD6}" destId="{44D472D8-6948-4308-83EE-D05D05E141A1}" srcOrd="0" destOrd="0" presId="urn:microsoft.com/office/officeart/2005/8/layout/hierarchy1"/>
    <dgm:cxn modelId="{6A411F64-2A43-4774-B1D7-B17432FD43B0}" type="presParOf" srcId="{69B80EA1-7320-4B0C-9CD9-8499F9B1AFD6}" destId="{B39FBCEC-7662-4E65-AC18-7229B015412B}" srcOrd="1" destOrd="0" presId="urn:microsoft.com/office/officeart/2005/8/layout/hierarchy1"/>
    <dgm:cxn modelId="{B6220A00-3916-4C1A-8DF9-48262F4A9899}" type="presParOf" srcId="{8E960D99-A75A-4CE8-84E3-F845CAB23A70}" destId="{98F5A125-2488-490F-9E13-96A56E27C0F8}" srcOrd="1" destOrd="0" presId="urn:microsoft.com/office/officeart/2005/8/layout/hierarchy1"/>
    <dgm:cxn modelId="{622BF51F-58E9-4635-829C-7551F5F4D9A2}" type="presParOf" srcId="{98F5A125-2488-490F-9E13-96A56E27C0F8}" destId="{77F352A1-C06E-41FB-B107-8973E256674C}" srcOrd="0" destOrd="0" presId="urn:microsoft.com/office/officeart/2005/8/layout/hierarchy1"/>
    <dgm:cxn modelId="{6F4525AE-A9D6-477C-B968-335D3A55F87B}" type="presParOf" srcId="{98F5A125-2488-490F-9E13-96A56E27C0F8}" destId="{08A40400-B8F7-44C5-8ACF-DC1A33B7B7E0}" srcOrd="1" destOrd="0" presId="urn:microsoft.com/office/officeart/2005/8/layout/hierarchy1"/>
    <dgm:cxn modelId="{F87EE410-7FE1-42E8-8D64-58652498716D}" type="presParOf" srcId="{08A40400-B8F7-44C5-8ACF-DC1A33B7B7E0}" destId="{C1EB4D0B-0E2A-4D2A-924D-A7B7A63FBF08}" srcOrd="0" destOrd="0" presId="urn:microsoft.com/office/officeart/2005/8/layout/hierarchy1"/>
    <dgm:cxn modelId="{57ADDDE4-6168-45D0-8902-651C0679278D}" type="presParOf" srcId="{C1EB4D0B-0E2A-4D2A-924D-A7B7A63FBF08}" destId="{B76BC439-F906-4199-99A9-6A4ADBD65079}" srcOrd="0" destOrd="0" presId="urn:microsoft.com/office/officeart/2005/8/layout/hierarchy1"/>
    <dgm:cxn modelId="{ABEAF702-A404-4EDC-A3CF-A96EECE477D3}" type="presParOf" srcId="{C1EB4D0B-0E2A-4D2A-924D-A7B7A63FBF08}" destId="{85B6CCF0-9A74-4133-8C4A-B9B38D31BA24}" srcOrd="1" destOrd="0" presId="urn:microsoft.com/office/officeart/2005/8/layout/hierarchy1"/>
    <dgm:cxn modelId="{884B6DA7-5728-4043-B33B-8C8CEAA6D76B}" type="presParOf" srcId="{08A40400-B8F7-44C5-8ACF-DC1A33B7B7E0}" destId="{59671746-1E5E-4701-81B1-6090017CB668}" srcOrd="1" destOrd="0" presId="urn:microsoft.com/office/officeart/2005/8/layout/hierarchy1"/>
    <dgm:cxn modelId="{AA803803-DA0B-4C1D-BED1-F88B69CC588E}" type="presParOf" srcId="{59671746-1E5E-4701-81B1-6090017CB668}" destId="{80579072-D99A-40A2-8E8C-07D57F1A9290}" srcOrd="0" destOrd="0" presId="urn:microsoft.com/office/officeart/2005/8/layout/hierarchy1"/>
    <dgm:cxn modelId="{75284A02-AD3B-4BFF-9615-0CAA715D9A47}" type="presParOf" srcId="{59671746-1E5E-4701-81B1-6090017CB668}" destId="{404AED3D-094C-4150-8304-AC4D0171C2AA}" srcOrd="1" destOrd="0" presId="urn:microsoft.com/office/officeart/2005/8/layout/hierarchy1"/>
    <dgm:cxn modelId="{2BCB30BB-A75D-4716-97E1-2D314F4E3FEA}" type="presParOf" srcId="{404AED3D-094C-4150-8304-AC4D0171C2AA}" destId="{9616230C-47D7-40AA-A805-1085951CAE46}" srcOrd="0" destOrd="0" presId="urn:microsoft.com/office/officeart/2005/8/layout/hierarchy1"/>
    <dgm:cxn modelId="{8C5EC61A-9C95-41AC-886B-A5E8DA95F524}" type="presParOf" srcId="{9616230C-47D7-40AA-A805-1085951CAE46}" destId="{C2AE40CD-891A-4AD8-8204-537246192E87}" srcOrd="0" destOrd="0" presId="urn:microsoft.com/office/officeart/2005/8/layout/hierarchy1"/>
    <dgm:cxn modelId="{0123889F-4849-4D8A-9AC5-F7F61FA91028}" type="presParOf" srcId="{9616230C-47D7-40AA-A805-1085951CAE46}" destId="{C47C7AF5-46BA-404B-9D8D-88BAFDBF554E}" srcOrd="1" destOrd="0" presId="urn:microsoft.com/office/officeart/2005/8/layout/hierarchy1"/>
    <dgm:cxn modelId="{3D553FEC-C885-4DB1-AF7F-613599019706}" type="presParOf" srcId="{404AED3D-094C-4150-8304-AC4D0171C2AA}" destId="{5B470893-488D-4A4A-B078-C57B91FE3943}" srcOrd="1" destOrd="0" presId="urn:microsoft.com/office/officeart/2005/8/layout/hierarchy1"/>
    <dgm:cxn modelId="{62492881-EE50-4051-B346-185D41868ED9}" type="presParOf" srcId="{59671746-1E5E-4701-81B1-6090017CB668}" destId="{212BAA2C-10DA-4AEF-899E-324936EDE276}" srcOrd="2" destOrd="0" presId="urn:microsoft.com/office/officeart/2005/8/layout/hierarchy1"/>
    <dgm:cxn modelId="{093024C5-D88D-466C-A9C9-ED38E72DFE87}" type="presParOf" srcId="{59671746-1E5E-4701-81B1-6090017CB668}" destId="{92BCD35D-2FAC-4582-81A5-AAF88FFFB6CF}" srcOrd="3" destOrd="0" presId="urn:microsoft.com/office/officeart/2005/8/layout/hierarchy1"/>
    <dgm:cxn modelId="{14D9320C-C0F2-467C-9098-6A0CB0A399FF}" type="presParOf" srcId="{92BCD35D-2FAC-4582-81A5-AAF88FFFB6CF}" destId="{02B781FB-E6F7-4DCB-AE48-308DB87D6994}" srcOrd="0" destOrd="0" presId="urn:microsoft.com/office/officeart/2005/8/layout/hierarchy1"/>
    <dgm:cxn modelId="{E8B594ED-A09C-4899-921E-0BE6671903B9}" type="presParOf" srcId="{02B781FB-E6F7-4DCB-AE48-308DB87D6994}" destId="{A4F4392D-FE5F-476D-AA6F-4B1E53660858}" srcOrd="0" destOrd="0" presId="urn:microsoft.com/office/officeart/2005/8/layout/hierarchy1"/>
    <dgm:cxn modelId="{CDEC3BF8-EFE8-4079-B46B-4878B9B6025A}" type="presParOf" srcId="{02B781FB-E6F7-4DCB-AE48-308DB87D6994}" destId="{1B272368-B4A7-440D-B1B7-822784C3AF37}" srcOrd="1" destOrd="0" presId="urn:microsoft.com/office/officeart/2005/8/layout/hierarchy1"/>
    <dgm:cxn modelId="{A382300D-7033-4BEF-B6C1-ABC7AE71437B}" type="presParOf" srcId="{92BCD35D-2FAC-4582-81A5-AAF88FFFB6CF}" destId="{CD5813D7-7AD1-4D1C-9158-119183A3AED4}" srcOrd="1" destOrd="0" presId="urn:microsoft.com/office/officeart/2005/8/layout/hierarchy1"/>
    <dgm:cxn modelId="{33C6655E-E695-4C89-8AEE-B3494D460BA4}" type="presParOf" srcId="{98F5A125-2488-490F-9E13-96A56E27C0F8}" destId="{74E91AC6-7C12-464B-AE13-FC065AF38912}" srcOrd="2" destOrd="0" presId="urn:microsoft.com/office/officeart/2005/8/layout/hierarchy1"/>
    <dgm:cxn modelId="{9DC192A9-08B7-4721-9894-0145CB0D5CAC}" type="presParOf" srcId="{98F5A125-2488-490F-9E13-96A56E27C0F8}" destId="{5F5229E1-EFA4-4A4C-81D5-A6B29FB9FB90}" srcOrd="3" destOrd="0" presId="urn:microsoft.com/office/officeart/2005/8/layout/hierarchy1"/>
    <dgm:cxn modelId="{456BC2F0-4373-4BDD-99A8-8B6238C7A48A}" type="presParOf" srcId="{5F5229E1-EFA4-4A4C-81D5-A6B29FB9FB90}" destId="{87A85E1C-2B2F-4DA3-87A7-E6D4B9ADAC89}" srcOrd="0" destOrd="0" presId="urn:microsoft.com/office/officeart/2005/8/layout/hierarchy1"/>
    <dgm:cxn modelId="{5015915F-8C7D-4892-8BAE-24E846EE4302}" type="presParOf" srcId="{87A85E1C-2B2F-4DA3-87A7-E6D4B9ADAC89}" destId="{675E8D5A-2947-4312-BAC7-E48F7B9AE52B}" srcOrd="0" destOrd="0" presId="urn:microsoft.com/office/officeart/2005/8/layout/hierarchy1"/>
    <dgm:cxn modelId="{C20D9E1E-22CE-47C9-93CA-64F28AE8848B}" type="presParOf" srcId="{87A85E1C-2B2F-4DA3-87A7-E6D4B9ADAC89}" destId="{40E3246B-B5F3-491A-8217-4A57B710C1AE}" srcOrd="1" destOrd="0" presId="urn:microsoft.com/office/officeart/2005/8/layout/hierarchy1"/>
    <dgm:cxn modelId="{6B6FAA84-E2CA-48E5-AACC-16C08443F4F8}" type="presParOf" srcId="{5F5229E1-EFA4-4A4C-81D5-A6B29FB9FB90}" destId="{33C10242-42E6-4929-B8D0-64D99459E9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91AC6-7C12-464B-AE13-FC065AF38912}">
      <dsp:nvSpPr>
        <dsp:cNvPr id="0" name=""/>
        <dsp:cNvSpPr/>
      </dsp:nvSpPr>
      <dsp:spPr>
        <a:xfrm>
          <a:off x="6044291" y="1012902"/>
          <a:ext cx="2952586" cy="71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103"/>
              </a:lnTo>
              <a:lnTo>
                <a:pt x="2952586" y="603103"/>
              </a:lnTo>
              <a:lnTo>
                <a:pt x="2952586" y="719073"/>
              </a:lnTo>
            </a:path>
          </a:pathLst>
        </a:custGeom>
        <a:noFill/>
        <a:ln w="34925" cap="flat" cmpd="sng" algn="in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BAA2C-10DA-4AEF-899E-324936EDE276}">
      <dsp:nvSpPr>
        <dsp:cNvPr id="0" name=""/>
        <dsp:cNvSpPr/>
      </dsp:nvSpPr>
      <dsp:spPr>
        <a:xfrm>
          <a:off x="3495963" y="2688424"/>
          <a:ext cx="2782736" cy="857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690"/>
              </a:lnTo>
              <a:lnTo>
                <a:pt x="2782736" y="741690"/>
              </a:lnTo>
              <a:lnTo>
                <a:pt x="2782736" y="857659"/>
              </a:lnTo>
            </a:path>
          </a:pathLst>
        </a:custGeom>
        <a:noFill/>
        <a:ln w="34925" cap="flat" cmpd="sng" algn="in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79072-D99A-40A2-8E8C-07D57F1A9290}">
      <dsp:nvSpPr>
        <dsp:cNvPr id="0" name=""/>
        <dsp:cNvSpPr/>
      </dsp:nvSpPr>
      <dsp:spPr>
        <a:xfrm>
          <a:off x="2029965" y="2688424"/>
          <a:ext cx="1465997" cy="876396"/>
        </a:xfrm>
        <a:custGeom>
          <a:avLst/>
          <a:gdLst/>
          <a:ahLst/>
          <a:cxnLst/>
          <a:rect l="0" t="0" r="0" b="0"/>
          <a:pathLst>
            <a:path>
              <a:moveTo>
                <a:pt x="1465997" y="0"/>
              </a:moveTo>
              <a:lnTo>
                <a:pt x="1465997" y="760426"/>
              </a:lnTo>
              <a:lnTo>
                <a:pt x="0" y="760426"/>
              </a:lnTo>
              <a:lnTo>
                <a:pt x="0" y="876396"/>
              </a:lnTo>
            </a:path>
          </a:pathLst>
        </a:custGeom>
        <a:noFill/>
        <a:ln w="34925" cap="flat" cmpd="sng" algn="in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352A1-C06E-41FB-B107-8973E256674C}">
      <dsp:nvSpPr>
        <dsp:cNvPr id="0" name=""/>
        <dsp:cNvSpPr/>
      </dsp:nvSpPr>
      <dsp:spPr>
        <a:xfrm>
          <a:off x="3495963" y="1012902"/>
          <a:ext cx="2548328" cy="674374"/>
        </a:xfrm>
        <a:custGeom>
          <a:avLst/>
          <a:gdLst/>
          <a:ahLst/>
          <a:cxnLst/>
          <a:rect l="0" t="0" r="0" b="0"/>
          <a:pathLst>
            <a:path>
              <a:moveTo>
                <a:pt x="2548328" y="0"/>
              </a:moveTo>
              <a:lnTo>
                <a:pt x="2548328" y="558405"/>
              </a:lnTo>
              <a:lnTo>
                <a:pt x="0" y="558405"/>
              </a:lnTo>
              <a:lnTo>
                <a:pt x="0" y="674374"/>
              </a:lnTo>
            </a:path>
          </a:pathLst>
        </a:custGeom>
        <a:noFill/>
        <a:ln w="34925" cap="flat" cmpd="sng" algn="in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472D8-6948-4308-83EE-D05D05E141A1}">
      <dsp:nvSpPr>
        <dsp:cNvPr id="0" name=""/>
        <dsp:cNvSpPr/>
      </dsp:nvSpPr>
      <dsp:spPr>
        <a:xfrm>
          <a:off x="4222177" y="217982"/>
          <a:ext cx="3644228" cy="794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FBCEC-7662-4E65-AC18-7229B015412B}">
      <dsp:nvSpPr>
        <dsp:cNvPr id="0" name=""/>
        <dsp:cNvSpPr/>
      </dsp:nvSpPr>
      <dsp:spPr>
        <a:xfrm>
          <a:off x="4361271" y="350121"/>
          <a:ext cx="3644228" cy="794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ΠΕΔΙΑ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el-GR" sz="14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Αρθρο</a:t>
          </a:r>
          <a:r>
            <a:rPr lang="el-GR" sz="1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67)</a:t>
          </a:r>
        </a:p>
      </dsp:txBody>
      <dsp:txXfrm>
        <a:off x="4384553" y="373403"/>
        <a:ext cx="3597664" cy="748356"/>
      </dsp:txXfrm>
    </dsp:sp>
    <dsp:sp modelId="{B76BC439-F906-4199-99A9-6A4ADBD65079}">
      <dsp:nvSpPr>
        <dsp:cNvPr id="0" name=""/>
        <dsp:cNvSpPr/>
      </dsp:nvSpPr>
      <dsp:spPr>
        <a:xfrm>
          <a:off x="1237875" y="1687277"/>
          <a:ext cx="4516174" cy="100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B6CCF0-9A74-4133-8C4A-B9B38D31BA24}">
      <dsp:nvSpPr>
        <dsp:cNvPr id="0" name=""/>
        <dsp:cNvSpPr/>
      </dsp:nvSpPr>
      <dsp:spPr>
        <a:xfrm>
          <a:off x="1376969" y="1819416"/>
          <a:ext cx="4516174" cy="1001146"/>
        </a:xfrm>
        <a:prstGeom prst="roundRect">
          <a:avLst>
            <a:gd name="adj" fmla="val 10000"/>
          </a:avLst>
        </a:prstGeom>
        <a:solidFill>
          <a:srgbClr val="FFFF66">
            <a:alpha val="90000"/>
          </a:srgbClr>
        </a:solidFill>
        <a:ln w="6350" cap="flat" cmpd="sng" algn="in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Διδακτικό και παιδαγωγικό έργο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</dsp:txBody>
      <dsp:txXfrm>
        <a:off x="1406292" y="1848739"/>
        <a:ext cx="4457528" cy="942500"/>
      </dsp:txXfrm>
    </dsp:sp>
    <dsp:sp modelId="{C2AE40CD-891A-4AD8-8204-537246192E87}">
      <dsp:nvSpPr>
        <dsp:cNvPr id="0" name=""/>
        <dsp:cNvSpPr/>
      </dsp:nvSpPr>
      <dsp:spPr>
        <a:xfrm>
          <a:off x="161414" y="3564820"/>
          <a:ext cx="3737102" cy="1417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7C7AF5-46BA-404B-9D8D-88BAFDBF554E}">
      <dsp:nvSpPr>
        <dsp:cNvPr id="0" name=""/>
        <dsp:cNvSpPr/>
      </dsp:nvSpPr>
      <dsp:spPr>
        <a:xfrm>
          <a:off x="300508" y="3696959"/>
          <a:ext cx="3737102" cy="1417231"/>
        </a:xfrm>
        <a:prstGeom prst="roundRect">
          <a:avLst>
            <a:gd name="adj" fmla="val 10000"/>
          </a:avLst>
        </a:prstGeom>
        <a:solidFill>
          <a:srgbClr val="FFFF66">
            <a:alpha val="90000"/>
          </a:srgbClr>
        </a:solidFill>
        <a:ln w="6350" cap="flat" cmpd="sng" algn="in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Γενική και ειδική διδακτική του γνωστικού αντικειμένου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(Σύμβουλος Ειδικότητας/4ετία)</a:t>
          </a:r>
        </a:p>
      </dsp:txBody>
      <dsp:txXfrm>
        <a:off x="342017" y="3738468"/>
        <a:ext cx="3654084" cy="1334213"/>
      </dsp:txXfrm>
    </dsp:sp>
    <dsp:sp modelId="{A4F4392D-FE5F-476D-AA6F-4B1E53660858}">
      <dsp:nvSpPr>
        <dsp:cNvPr id="0" name=""/>
        <dsp:cNvSpPr/>
      </dsp:nvSpPr>
      <dsp:spPr>
        <a:xfrm>
          <a:off x="4337603" y="3546084"/>
          <a:ext cx="3882191" cy="1462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272368-B4A7-440D-B1B7-822784C3AF37}">
      <dsp:nvSpPr>
        <dsp:cNvPr id="0" name=""/>
        <dsp:cNvSpPr/>
      </dsp:nvSpPr>
      <dsp:spPr>
        <a:xfrm>
          <a:off x="4476697" y="3678223"/>
          <a:ext cx="3882191" cy="1462017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6350" cap="flat" cmpd="sng" algn="in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Α2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Παιδαγωγικό κλίμα και διαχείριση της τάξης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(Διευθυντής/4ετία)</a:t>
          </a:r>
        </a:p>
      </dsp:txBody>
      <dsp:txXfrm>
        <a:off x="4519518" y="3721044"/>
        <a:ext cx="3796549" cy="1376375"/>
      </dsp:txXfrm>
    </dsp:sp>
    <dsp:sp modelId="{675E8D5A-2947-4312-BAC7-E48F7B9AE52B}">
      <dsp:nvSpPr>
        <dsp:cNvPr id="0" name=""/>
        <dsp:cNvSpPr/>
      </dsp:nvSpPr>
      <dsp:spPr>
        <a:xfrm>
          <a:off x="6474789" y="1731976"/>
          <a:ext cx="5044177" cy="948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alpha val="7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E3246B-B5F3-491A-8217-4A57B710C1AE}">
      <dsp:nvSpPr>
        <dsp:cNvPr id="0" name=""/>
        <dsp:cNvSpPr/>
      </dsp:nvSpPr>
      <dsp:spPr>
        <a:xfrm>
          <a:off x="6613883" y="1864115"/>
          <a:ext cx="5044177" cy="9481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in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Υπηρεσιακή συνέπεια και επάρκεια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(Σύμβουλος Παιδαγωγικής Ευθύνης και Διευθυντής/2ετία)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641653" y="1891885"/>
        <a:ext cx="4988637" cy="89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BD9E67-FB62-419A-9B8A-A0D62026E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3A275EA-D6E3-4F3D-9154-B32F44FD1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CB4D8B-2ED1-4BE1-A0E5-3937E310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ACACD9-B4D3-41EB-B162-8BBB90C3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4685CD-5750-4DC1-AF6E-2F27F2C7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7DFD58-A39E-477C-AD09-AFF225FD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9083C1-4630-4252-836F-D35A9A22F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024DA5-8777-4AE2-8DC5-AB853D6C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0614D8-EBC6-4A4C-96D2-EA54EC96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89446C-BDF2-44CF-9D4E-04CD6CC3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27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9C1D0FE-FEAA-4417-A172-24F8E8BEB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F62D811-D00B-43BB-82F6-08A89DA46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ED3094-6D72-4459-93E2-193FC8A2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2EE122-C2BB-4F77-8DA8-72F7CFD8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9305E1-13B9-43D0-9546-37962A9B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47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3197164-8558-4B2A-8076-EC72DCE916C8}" type="datetimeFigureOut">
              <a:rPr lang="el-GR" smtClean="0">
                <a:solidFill>
                  <a:prstClr val="black"/>
                </a:solidFill>
              </a:rPr>
              <a:pPr/>
              <a:t>12/5/2025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6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197164-8558-4B2A-8076-EC72DCE916C8}" type="datetimeFigureOut">
              <a:rPr lang="el-GR" smtClean="0">
                <a:solidFill>
                  <a:prstClr val="black"/>
                </a:solidFill>
              </a:rPr>
              <a:pPr/>
              <a:t>12/5/2025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9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7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3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70B3C4-6197-4B11-A9CA-661A45F047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10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F06E16-4A28-4C13-944F-3001D400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234FB0-190C-42E6-B50A-2201692C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D0422-0FB6-4C7D-9C18-883D7991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C6E8AC-C413-4BE8-BB50-CD77EDD0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1D5B1D-E63B-4B37-8B8E-0D51F5C6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2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197164-8558-4B2A-8076-EC72DCE916C8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70B3C4-6197-4B11-A9CA-661A45F047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061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439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9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EFEDE3"/>
                </a:solidFill>
              </a:rPr>
              <a:pPr/>
              <a:t>12/5/2025</a:t>
            </a:fld>
            <a:endParaRPr lang="el-GR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EFEDE3"/>
                </a:solidFill>
              </a:rPr>
              <a:pPr/>
              <a:t>‹#›</a:t>
            </a:fld>
            <a:endParaRPr lang="el-GR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4644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64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3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7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8B3C55-E41A-4A5A-AE83-299AEC91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13D55E-AF90-4067-89FF-2A7B23EAC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FFB99D-44CB-4060-A575-7743751A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2570CC-BC9E-44E0-A5EE-9D80BA39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03B02A-4A49-4772-B715-407227AB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601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453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369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9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8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0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EFEDE3"/>
                </a:solidFill>
              </a:rPr>
              <a:pPr/>
              <a:t>12/5/2025</a:t>
            </a:fld>
            <a:endParaRPr lang="el-GR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AF5CBA4-303C-4398-9206-412C51D93BF1}" type="slidenum">
              <a:rPr lang="el-GR" smtClean="0">
                <a:solidFill>
                  <a:srgbClr val="EFEDE3"/>
                </a:solidFill>
              </a:rPr>
              <a:pPr/>
              <a:t>‹#›</a:t>
            </a:fld>
            <a:endParaRPr lang="el-GR">
              <a:solidFill>
                <a:srgbClr val="EFE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2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A0B541-1EA1-4C86-826A-FE8C78CB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53928-CB73-45E5-B522-52BBB1078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A08308-161F-4682-BD3D-CC7C2E8DA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EC7DEE-8283-4CCD-B508-3893799D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7A2DB7-3DF3-43FC-9F71-6FD3144F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93B8AB-808F-4095-96CE-AA7A932F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02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0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95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668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37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BE27A-CFE1-45C2-BEF0-9D26E8E6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82054B-0361-4FB7-8A61-0B0CB307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0B41ACA-2F06-4291-A25B-1628AA253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8CA3A74-772F-4E95-9EA1-80E9FDE0E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A570F7F-34BE-4A5C-989F-D42C2B169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7D3993A-0475-4EDF-BED0-2F43B431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E50A87-01FA-40DA-80A4-E9CDF68F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F3FAE18-C6EB-4C6D-B07E-0583AEBF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7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278CDC-8E02-4132-A156-084FCF56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C806EE0-59DF-42DB-8B07-D3536CB7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696D387-E8E2-4C1C-A23F-502175B4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1D60A3F-53B4-4FF7-B061-ECAB14DD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4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92DC3F4-1971-42AE-8601-6A194C67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3D6FEE7-6F3A-4F50-8B8C-4A82071A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83AFF94-CE2E-4CB6-A227-2AA6F06E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84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566246-CAAF-4D39-B54E-F7A64CCC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E51A35-2C0C-452B-AE46-AEC8966B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2D47631-D8EB-4336-8DAF-3F62D7B7E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A758C6-5A0E-45D7-AC09-4D591FB6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43E593-1734-43D6-AEA2-C5555534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CE9773-C5BB-42E9-890C-310D802C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80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175906-4D10-4FFB-B9E2-BF15A5C0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793ADB-3C21-4F2F-9D4A-9377B6B0B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E8C8BF-A324-4C6C-9999-EEA5F1295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A31B6D-B2ED-43A9-98CC-2804A78D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A21AA8-773C-4F90-A82F-3AA48866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109AFB-E46A-408B-A448-A719C31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F3EA447-AF3C-4612-8504-9BE18931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613122-BAF8-4CB3-8CA5-053EF4ABC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C8FC6E-64C3-4D2E-B040-C27F404A2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D26D-964B-4BB8-9C42-32D489AB3746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CAD30A-D41F-4B6A-B1C3-DB1302256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BBD116-A932-44A4-9E5C-5A00A34C6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EEF9-AEFE-444C-9C8D-8FAEFD389D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DEEFDBA-FDFD-4920-ABBB-FAB26AD30B3F}" type="datetimeFigureOut">
              <a:rPr lang="el-GR" smtClean="0">
                <a:solidFill>
                  <a:srgbClr val="191B0E"/>
                </a:solidFill>
              </a:rPr>
              <a:pPr/>
              <a:t>12/5/2025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AF5CBA4-303C-4398-9206-412C51D93BF1}" type="slidenum">
              <a:rPr lang="el-GR" smtClean="0">
                <a:solidFill>
                  <a:srgbClr val="191B0E"/>
                </a:solidFill>
              </a:rPr>
              <a:pPr/>
              <a:t>‹#›</a:t>
            </a:fld>
            <a:endParaRPr lang="el-GR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2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197164-8558-4B2A-8076-EC72DCE916C8}" type="datetimeFigureOut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12/5/2025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70B3C4-6197-4B11-A9CA-661A45F047F4}" type="slidenum"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pace.sch.gr/modules/units/view.php?course=EDUSEM142&amp;res_type=h5p_show&amp;unit=315&amp;id=15" TargetMode="External"/><Relationship Id="rId2" Type="http://schemas.openxmlformats.org/officeDocument/2006/relationships/hyperlink" Target="https://eclass11.sch.gr/modules/h5p/show.php?course=1900145157&amp;id=5305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3D6A56-3538-40F2-B9B4-527F8F1AF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669C90B-A6B5-47A2-A9C8-77A4B327C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60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09712" y="5781676"/>
            <a:ext cx="10186988" cy="828674"/>
          </a:xfrm>
          <a:gradFill>
            <a:gsLst>
              <a:gs pos="0">
                <a:schemeClr val="bg1">
                  <a:lumMod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r"/>
            <a:r>
              <a:rPr lang="el-GR" sz="1600" dirty="0">
                <a:latin typeface="Book Antiqua" panose="02040602050305030304" pitchFamily="18" charset="0"/>
              </a:rPr>
              <a:t>Από τη συνδυαστική εφαρμογή των διατάξεων των άρθρο 67, παρ. 3, άρθρο 73, παρ. 3 (για εκπαιδευτικούς), και τα άρθρο. 69, παρ. 3 και άρθρο 75, παρ. 3 (για μέλη ΕΕΠ)</a:t>
            </a:r>
            <a:br>
              <a:rPr lang="el-GR" sz="1600" dirty="0">
                <a:latin typeface="Book Antiqua" panose="02040602050305030304" pitchFamily="18" charset="0"/>
              </a:rPr>
            </a:br>
            <a:endParaRPr lang="el-GR" sz="1600" dirty="0"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7089" y="571501"/>
            <a:ext cx="10169611" cy="52101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3100" b="1" dirty="0"/>
              <a:t>Αξιολόγηση </a:t>
            </a:r>
            <a:r>
              <a:rPr lang="el-GR" sz="3100" b="1" dirty="0">
                <a:solidFill>
                  <a:schemeClr val="tx1"/>
                </a:solidFill>
              </a:rPr>
              <a:t>με βάση</a:t>
            </a:r>
            <a:r>
              <a:rPr lang="el-GR" sz="3100" dirty="0"/>
              <a:t>: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l-GR" sz="2600" dirty="0">
              <a:latin typeface="Candara" panose="020E0502030303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2700" dirty="0"/>
              <a:t>α) τις </a:t>
            </a:r>
            <a:r>
              <a:rPr lang="el-GR" sz="2700" b="1" u="sng" dirty="0">
                <a:solidFill>
                  <a:srgbClr val="0070C0"/>
                </a:solidFill>
              </a:rPr>
              <a:t>συζητήσεις προετοιμασίας</a:t>
            </a:r>
            <a:r>
              <a:rPr lang="el-GR" sz="2700" b="1" dirty="0">
                <a:solidFill>
                  <a:srgbClr val="0070C0"/>
                </a:solidFill>
              </a:rPr>
              <a:t> </a:t>
            </a:r>
            <a:r>
              <a:rPr lang="el-GR" sz="2700" dirty="0">
                <a:solidFill>
                  <a:schemeClr val="accent4"/>
                </a:solidFill>
              </a:rPr>
              <a:t>της παρατήρησης διδασκαλιών από τον/την </a:t>
            </a:r>
            <a:r>
              <a:rPr lang="el-GR" sz="2700" dirty="0" err="1">
                <a:solidFill>
                  <a:schemeClr val="accent4"/>
                </a:solidFill>
              </a:rPr>
              <a:t>αξιολογητή</a:t>
            </a:r>
            <a:r>
              <a:rPr lang="el-GR" sz="2700" dirty="0">
                <a:solidFill>
                  <a:schemeClr val="accent4"/>
                </a:solidFill>
              </a:rPr>
              <a:t>/</a:t>
            </a:r>
            <a:r>
              <a:rPr lang="el-GR" sz="2700" dirty="0" err="1">
                <a:solidFill>
                  <a:schemeClr val="accent4"/>
                </a:solidFill>
              </a:rPr>
              <a:t>τρια</a:t>
            </a:r>
            <a:r>
              <a:rPr lang="el-GR" sz="2700" dirty="0">
                <a:solidFill>
                  <a:schemeClr val="accent4"/>
                </a:solidFill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700" dirty="0"/>
              <a:t>β) την </a:t>
            </a:r>
            <a:r>
              <a:rPr lang="el-GR" sz="2700" b="1" u="sng" dirty="0">
                <a:solidFill>
                  <a:srgbClr val="0070C0"/>
                </a:solidFill>
              </a:rPr>
              <a:t>παρατήρηση δύο (2) διδασκαλιών</a:t>
            </a:r>
            <a:r>
              <a:rPr lang="el-GR" sz="2700" dirty="0">
                <a:solidFill>
                  <a:schemeClr val="accent4"/>
                </a:solidFill>
              </a:rPr>
              <a:t>* από τον/την </a:t>
            </a:r>
            <a:r>
              <a:rPr lang="el-GR" sz="2700" dirty="0" err="1">
                <a:solidFill>
                  <a:schemeClr val="accent4"/>
                </a:solidFill>
              </a:rPr>
              <a:t>αξιολογητή</a:t>
            </a:r>
            <a:r>
              <a:rPr lang="el-GR" sz="2700" dirty="0">
                <a:solidFill>
                  <a:schemeClr val="accent4"/>
                </a:solidFill>
              </a:rPr>
              <a:t>/</a:t>
            </a:r>
            <a:r>
              <a:rPr lang="el-GR" sz="2700" dirty="0" err="1">
                <a:solidFill>
                  <a:schemeClr val="accent4"/>
                </a:solidFill>
              </a:rPr>
              <a:t>τρια</a:t>
            </a:r>
            <a:r>
              <a:rPr lang="el-GR" sz="2700" dirty="0">
                <a:solidFill>
                  <a:schemeClr val="accent4"/>
                </a:solidFill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700" dirty="0"/>
              <a:t>γ) την </a:t>
            </a:r>
            <a:r>
              <a:rPr lang="el-GR" sz="2700" b="1" u="sng" dirty="0">
                <a:solidFill>
                  <a:srgbClr val="0070C0"/>
                </a:solidFill>
              </a:rPr>
              <a:t>έκθεση </a:t>
            </a:r>
            <a:r>
              <a:rPr lang="el-GR" sz="2700" b="1" u="sng" dirty="0" err="1">
                <a:solidFill>
                  <a:srgbClr val="0070C0"/>
                </a:solidFill>
              </a:rPr>
              <a:t>αυτοαξιολόγησης</a:t>
            </a:r>
            <a:r>
              <a:rPr lang="el-GR" sz="2700" b="1" dirty="0">
                <a:solidFill>
                  <a:srgbClr val="0070C0"/>
                </a:solidFill>
              </a:rPr>
              <a:t> </a:t>
            </a:r>
            <a:r>
              <a:rPr lang="el-GR" sz="2700" dirty="0">
                <a:solidFill>
                  <a:schemeClr val="accent4"/>
                </a:solidFill>
              </a:rPr>
              <a:t>και τα </a:t>
            </a:r>
            <a:r>
              <a:rPr lang="el-GR" sz="2700" u="sng" dirty="0">
                <a:solidFill>
                  <a:schemeClr val="accent4"/>
                </a:solidFill>
              </a:rPr>
              <a:t>στοιχεία ή τεκμήρια </a:t>
            </a:r>
            <a:r>
              <a:rPr lang="el-GR" sz="2700" dirty="0">
                <a:solidFill>
                  <a:schemeClr val="accent4"/>
                </a:solidFill>
              </a:rPr>
              <a:t>στα οποία ο/η αξιολογούμενος/η αναφέρεται ή παραπέμπει,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700" dirty="0"/>
              <a:t>δ) τις </a:t>
            </a:r>
            <a:r>
              <a:rPr lang="el-GR" sz="2700" b="1" u="sng" dirty="0">
                <a:solidFill>
                  <a:srgbClr val="0070C0"/>
                </a:solidFill>
              </a:rPr>
              <a:t>συζητήσεις και τον </a:t>
            </a:r>
            <a:r>
              <a:rPr lang="el-GR" sz="2700" b="1" u="sng" dirty="0" err="1">
                <a:solidFill>
                  <a:srgbClr val="0070C0"/>
                </a:solidFill>
              </a:rPr>
              <a:t>αναστοχασμό</a:t>
            </a:r>
            <a:r>
              <a:rPr lang="el-GR" sz="2700" b="1" u="sng" dirty="0">
                <a:solidFill>
                  <a:srgbClr val="0070C0"/>
                </a:solidFill>
              </a:rPr>
              <a:t> </a:t>
            </a:r>
            <a:r>
              <a:rPr lang="el-GR" sz="2700" dirty="0">
                <a:solidFill>
                  <a:schemeClr val="accent4"/>
                </a:solidFill>
              </a:rPr>
              <a:t>μετά την παρατήρηση και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700" dirty="0"/>
              <a:t>ε) τα </a:t>
            </a:r>
            <a:r>
              <a:rPr lang="el-GR" sz="2700" b="1" u="sng" dirty="0">
                <a:solidFill>
                  <a:srgbClr val="0070C0"/>
                </a:solidFill>
              </a:rPr>
              <a:t>τεκμήρια</a:t>
            </a:r>
            <a:r>
              <a:rPr lang="el-GR" sz="2700" dirty="0"/>
              <a:t> </a:t>
            </a:r>
            <a:r>
              <a:rPr lang="el-GR" sz="2700" dirty="0">
                <a:solidFill>
                  <a:schemeClr val="accent4"/>
                </a:solidFill>
              </a:rPr>
              <a:t>που έχει συγκεντρώσει ο/η </a:t>
            </a:r>
            <a:r>
              <a:rPr lang="el-GR" sz="2700" dirty="0" err="1">
                <a:solidFill>
                  <a:schemeClr val="accent4"/>
                </a:solidFill>
              </a:rPr>
              <a:t>αξιολογητής</a:t>
            </a:r>
            <a:r>
              <a:rPr lang="el-GR" sz="2700" dirty="0">
                <a:solidFill>
                  <a:schemeClr val="accent4"/>
                </a:solidFill>
              </a:rPr>
              <a:t>/</a:t>
            </a:r>
            <a:r>
              <a:rPr lang="el-GR" sz="2700" dirty="0" err="1">
                <a:solidFill>
                  <a:schemeClr val="accent4"/>
                </a:solidFill>
              </a:rPr>
              <a:t>τρια</a:t>
            </a:r>
            <a:r>
              <a:rPr lang="el-GR" sz="2700" u="sng" dirty="0">
                <a:solidFill>
                  <a:schemeClr val="accent4"/>
                </a:solidFill>
              </a:rPr>
              <a:t> </a:t>
            </a:r>
            <a:r>
              <a:rPr lang="el-GR" sz="2700" dirty="0" err="1">
                <a:solidFill>
                  <a:schemeClr val="accent4"/>
                </a:solidFill>
              </a:rPr>
              <a:t>συνεκτιμώμενων</a:t>
            </a:r>
            <a:r>
              <a:rPr lang="el-GR" sz="2700" dirty="0">
                <a:solidFill>
                  <a:schemeClr val="accent4"/>
                </a:solidFill>
              </a:rPr>
              <a:t> των τεκμηρίων που έχει αναρτήσει ο/η αξιολογούμενος/η εκπαιδευτικός στην ειδική ψηφιακή πλατφόρμα - εφαρμογή. </a:t>
            </a:r>
          </a:p>
          <a:p>
            <a:endParaRPr lang="el-GR" dirty="0"/>
          </a:p>
          <a:p>
            <a:pPr marL="0" indent="0" algn="r">
              <a:buNone/>
            </a:pPr>
            <a:r>
              <a:rPr lang="el-GR" dirty="0"/>
              <a:t>*</a:t>
            </a:r>
            <a:r>
              <a:rPr lang="en-US" dirty="0"/>
              <a:t> </a:t>
            </a:r>
            <a:r>
              <a:rPr lang="el-GR" dirty="0"/>
              <a:t>υποστηρικτικό πρόγραμμα για ΕΕΠ</a:t>
            </a:r>
          </a:p>
          <a:p>
            <a:endParaRPr 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1153" y="355211"/>
            <a:ext cx="10058400" cy="65498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Προετοιμασία διδασκαλίας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9633" y="1010195"/>
            <a:ext cx="11747863" cy="5582194"/>
          </a:xfrm>
        </p:spPr>
        <p:txBody>
          <a:bodyPr numCol="1">
            <a:normAutofit lnSpcReduction="10000"/>
          </a:bodyPr>
          <a:lstStyle/>
          <a:p>
            <a:endParaRPr lang="el-G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b="1" dirty="0"/>
              <a:t>σχεδιασμός</a:t>
            </a:r>
            <a:r>
              <a:rPr lang="el-GR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προετοιμασία υλικού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σαφήνεια</a:t>
            </a:r>
            <a:r>
              <a:rPr lang="el-GR" sz="2800" b="1" dirty="0"/>
              <a:t> στόχων 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συνεκτικότητα </a:t>
            </a:r>
            <a:r>
              <a:rPr lang="el-GR" sz="2800" dirty="0"/>
              <a:t>δραστηριοτήτων</a:t>
            </a:r>
            <a:r>
              <a:rPr lang="el-GR" sz="2800" b="1" dirty="0"/>
              <a:t> 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πρακτικές </a:t>
            </a:r>
            <a:r>
              <a:rPr lang="el-GR" sz="2800" b="1" dirty="0"/>
              <a:t>διαφοροποιημένης μάθησης</a:t>
            </a:r>
            <a:r>
              <a:rPr lang="el-GR" sz="2800" dirty="0"/>
              <a:t> και </a:t>
            </a:r>
            <a:r>
              <a:rPr lang="el-GR" sz="2800" b="1" dirty="0"/>
              <a:t>σύγχρονων πρακτικών 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ψηφιακά μέσα 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μεθοδολογία </a:t>
            </a:r>
            <a:r>
              <a:rPr lang="el-GR" sz="2800" dirty="0"/>
              <a:t>διδασκαλίας</a:t>
            </a:r>
          </a:p>
          <a:p>
            <a:pPr>
              <a:lnSpc>
                <a:spcPct val="150000"/>
              </a:lnSpc>
            </a:pPr>
            <a:endParaRPr lang="el-GR" sz="28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9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9634" y="642594"/>
            <a:ext cx="11573692" cy="137160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Ετοιμότητα ως προς το γνωστικό αντικείμενο </a:t>
            </a:r>
            <a:br>
              <a:rPr lang="el-GR" sz="4000" b="1" dirty="0">
                <a:solidFill>
                  <a:srgbClr val="C00000"/>
                </a:solidFill>
              </a:rPr>
            </a:b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9634" y="2103120"/>
            <a:ext cx="11573692" cy="39319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>
                <a:solidFill>
                  <a:prstClr val="black"/>
                </a:solidFill>
              </a:rPr>
              <a:t>επιστημονική εγκυρότητα </a:t>
            </a:r>
            <a:r>
              <a:rPr lang="el-GR" sz="3200" dirty="0">
                <a:solidFill>
                  <a:prstClr val="black"/>
                </a:solidFill>
              </a:rPr>
              <a:t>διδασκαλίας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 err="1">
                <a:solidFill>
                  <a:prstClr val="black"/>
                </a:solidFill>
              </a:rPr>
              <a:t>επικαιροποίηση</a:t>
            </a:r>
            <a:r>
              <a:rPr lang="el-GR" sz="3200" b="1" dirty="0">
                <a:solidFill>
                  <a:prstClr val="black"/>
                </a:solidFill>
              </a:rPr>
              <a:t> </a:t>
            </a:r>
            <a:r>
              <a:rPr lang="el-GR" sz="3200" dirty="0">
                <a:solidFill>
                  <a:prstClr val="black"/>
                </a:solidFill>
              </a:rPr>
              <a:t>της</a:t>
            </a:r>
            <a:r>
              <a:rPr lang="el-GR" sz="3200" b="1" dirty="0">
                <a:solidFill>
                  <a:prstClr val="black"/>
                </a:solidFill>
              </a:rPr>
              <a:t> </a:t>
            </a:r>
            <a:r>
              <a:rPr lang="el-GR" sz="3200" dirty="0">
                <a:solidFill>
                  <a:prstClr val="black"/>
                </a:solidFill>
              </a:rPr>
              <a:t>γνώσης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3200" b="1" dirty="0">
                <a:solidFill>
                  <a:prstClr val="black"/>
                </a:solidFill>
              </a:rPr>
              <a:t>μετασχηματισμός του γνωστικού αντικειμένου </a:t>
            </a:r>
            <a:r>
              <a:rPr lang="el-GR" sz="3200" dirty="0">
                <a:solidFill>
                  <a:prstClr val="black"/>
                </a:solidFill>
              </a:rPr>
              <a:t>σε σχολική γνώση</a:t>
            </a:r>
          </a:p>
          <a:p>
            <a:pPr>
              <a:lnSpc>
                <a:spcPct val="150000"/>
              </a:lnSpc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629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033" y="241999"/>
            <a:ext cx="11199223" cy="78561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Διδακτική μεθοδολογία και πρακτικές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5760" y="888274"/>
            <a:ext cx="11451771" cy="5799909"/>
          </a:xfrm>
        </p:spPr>
        <p:txBody>
          <a:bodyPr numCol="1">
            <a:normAutofit fontScale="92500" lnSpcReduction="20000"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el-GR" sz="1100" b="1" dirty="0">
              <a:solidFill>
                <a:srgbClr val="C00000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συμμετοχικές διδακτικές στρατηγικές </a:t>
            </a:r>
            <a:r>
              <a:rPr lang="el-GR" sz="2200" dirty="0">
                <a:solidFill>
                  <a:prstClr val="black"/>
                </a:solidFill>
              </a:rPr>
              <a:t>και πρακτικές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διαχείριση του χρόνου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ενεργητική και ισότιμη συμμετοχή </a:t>
            </a:r>
            <a:r>
              <a:rPr lang="el-GR" sz="2200" dirty="0">
                <a:solidFill>
                  <a:prstClr val="black"/>
                </a:solidFill>
              </a:rPr>
              <a:t>όλων των μαθητών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dirty="0">
                <a:solidFill>
                  <a:prstClr val="black"/>
                </a:solidFill>
              </a:rPr>
              <a:t>σύνδεση του μαθήματος με </a:t>
            </a:r>
            <a:r>
              <a:rPr lang="el-GR" sz="2200" b="1" dirty="0" err="1">
                <a:solidFill>
                  <a:prstClr val="black"/>
                </a:solidFill>
              </a:rPr>
              <a:t>προϋπάρχουσα</a:t>
            </a:r>
            <a:r>
              <a:rPr lang="el-GR" sz="2200" b="1" dirty="0">
                <a:solidFill>
                  <a:prstClr val="black"/>
                </a:solidFill>
              </a:rPr>
              <a:t> γνώση </a:t>
            </a:r>
            <a:r>
              <a:rPr lang="el-GR" sz="2200" dirty="0">
                <a:solidFill>
                  <a:prstClr val="black"/>
                </a:solidFill>
              </a:rPr>
              <a:t>μαθητών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οργάνωση της εργασίας </a:t>
            </a:r>
            <a:r>
              <a:rPr lang="el-GR" sz="2200" dirty="0">
                <a:solidFill>
                  <a:prstClr val="black"/>
                </a:solidFill>
              </a:rPr>
              <a:t>των μαθητών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ΤΠΕ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αντιμετώπιση</a:t>
            </a:r>
            <a:r>
              <a:rPr lang="el-GR" sz="2200" dirty="0">
                <a:solidFill>
                  <a:prstClr val="black"/>
                </a:solidFill>
              </a:rPr>
              <a:t> λειτουργικών και οργανωτικών </a:t>
            </a:r>
            <a:r>
              <a:rPr lang="el-GR" sz="2200" b="1" dirty="0">
                <a:solidFill>
                  <a:prstClr val="black"/>
                </a:solidFill>
              </a:rPr>
              <a:t>ζητημάτων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επικοινωνιακή ικανότητα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 err="1">
                <a:solidFill>
                  <a:prstClr val="black"/>
                </a:solidFill>
              </a:rPr>
              <a:t>ομαδοσυνεργατικές</a:t>
            </a:r>
            <a:r>
              <a:rPr lang="el-GR" sz="2200" dirty="0">
                <a:solidFill>
                  <a:prstClr val="black"/>
                </a:solidFill>
              </a:rPr>
              <a:t> δράσεις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ρυθμός</a:t>
            </a:r>
            <a:r>
              <a:rPr lang="el-GR" sz="2200" dirty="0">
                <a:solidFill>
                  <a:prstClr val="black"/>
                </a:solidFill>
              </a:rPr>
              <a:t> μαθήματος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dirty="0">
                <a:solidFill>
                  <a:prstClr val="black"/>
                </a:solidFill>
              </a:rPr>
              <a:t>ακρίβεια και σαφήνεια </a:t>
            </a:r>
            <a:r>
              <a:rPr lang="el-GR" sz="2200" b="1" dirty="0">
                <a:solidFill>
                  <a:prstClr val="black"/>
                </a:solidFill>
              </a:rPr>
              <a:t>οδηγιών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διαφοροποιημένες</a:t>
            </a:r>
            <a:r>
              <a:rPr lang="el-GR" sz="2200" dirty="0">
                <a:solidFill>
                  <a:prstClr val="black"/>
                </a:solidFill>
              </a:rPr>
              <a:t> στρατηγικές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dirty="0">
                <a:solidFill>
                  <a:prstClr val="black"/>
                </a:solidFill>
              </a:rPr>
              <a:t>συνεργατικές και διεπιστημονικές </a:t>
            </a:r>
            <a:r>
              <a:rPr lang="el-GR" sz="2200" b="1" dirty="0">
                <a:solidFill>
                  <a:prstClr val="black"/>
                </a:solidFill>
              </a:rPr>
              <a:t>πρακτικές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εναλλακτικές</a:t>
            </a:r>
            <a:r>
              <a:rPr lang="el-GR" sz="2200" dirty="0">
                <a:solidFill>
                  <a:prstClr val="black"/>
                </a:solidFill>
              </a:rPr>
              <a:t> μορφές </a:t>
            </a:r>
            <a:r>
              <a:rPr lang="el-GR" sz="2200" b="1" dirty="0">
                <a:solidFill>
                  <a:prstClr val="black"/>
                </a:solidFill>
              </a:rPr>
              <a:t>αξιολόγησης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200" b="1" dirty="0">
                <a:solidFill>
                  <a:prstClr val="black"/>
                </a:solidFill>
              </a:rPr>
              <a:t>ανατροφοδότηση</a:t>
            </a:r>
            <a:r>
              <a:rPr lang="el-GR" sz="2200" dirty="0">
                <a:solidFill>
                  <a:prstClr val="black"/>
                </a:solidFill>
              </a:rPr>
              <a:t> των μαθητών</a:t>
            </a:r>
          </a:p>
        </p:txBody>
      </p:sp>
    </p:spTree>
    <p:extLst>
      <p:ext uri="{BB962C8B-B14F-4D97-AF65-F5344CB8AC3E}">
        <p14:creationId xmlns:p14="http://schemas.microsoft.com/office/powerpoint/2010/main" val="42143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0927" y="444138"/>
            <a:ext cx="11512730" cy="6792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400" b="1" dirty="0">
                <a:solidFill>
                  <a:srgbClr val="C00000"/>
                </a:solidFill>
              </a:rPr>
              <a:t>Παιδαγωγικό κλίμα μάθησης και διαχείριση της τάξης</a:t>
            </a:r>
            <a:br>
              <a:rPr lang="el-GR" sz="3400" dirty="0">
                <a:solidFill>
                  <a:prstClr val="black"/>
                </a:solidFill>
              </a:rPr>
            </a:br>
            <a:endParaRPr lang="el-GR" sz="3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0927" y="1027612"/>
            <a:ext cx="11512730" cy="547769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b="1" dirty="0">
                <a:solidFill>
                  <a:prstClr val="black"/>
                </a:solidFill>
              </a:rPr>
              <a:t>εμπιστοσύνη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b="1" dirty="0">
                <a:solidFill>
                  <a:prstClr val="black"/>
                </a:solidFill>
              </a:rPr>
              <a:t>αλληλοσεβασμός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πρόληψη προβλημάτων </a:t>
            </a:r>
            <a:r>
              <a:rPr lang="el-GR" sz="2000" b="1" dirty="0">
                <a:solidFill>
                  <a:prstClr val="black"/>
                </a:solidFill>
              </a:rPr>
              <a:t>πειθαρχίας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διαχείριση </a:t>
            </a:r>
            <a:r>
              <a:rPr lang="el-GR" sz="2000" b="1" dirty="0">
                <a:solidFill>
                  <a:prstClr val="black"/>
                </a:solidFill>
              </a:rPr>
              <a:t>συγκρούσεων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επίδραση στη </a:t>
            </a:r>
            <a:r>
              <a:rPr lang="el-GR" sz="2000" b="1" dirty="0">
                <a:solidFill>
                  <a:prstClr val="black"/>
                </a:solidFill>
              </a:rPr>
              <a:t>στάση</a:t>
            </a:r>
            <a:r>
              <a:rPr lang="el-GR" sz="2000" dirty="0">
                <a:solidFill>
                  <a:prstClr val="black"/>
                </a:solidFill>
              </a:rPr>
              <a:t> των μαθητών στη μάθηση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ευκαιρίες για </a:t>
            </a:r>
            <a:r>
              <a:rPr lang="el-GR" sz="2000" b="1" dirty="0">
                <a:solidFill>
                  <a:prstClr val="black"/>
                </a:solidFill>
              </a:rPr>
              <a:t>εποικοδομητικό διάλογο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ενεργητική </a:t>
            </a:r>
            <a:r>
              <a:rPr lang="el-GR" sz="2000" b="1" dirty="0">
                <a:solidFill>
                  <a:prstClr val="black"/>
                </a:solidFill>
              </a:rPr>
              <a:t>συμμετοχή</a:t>
            </a:r>
            <a:r>
              <a:rPr lang="el-GR" sz="2000" dirty="0">
                <a:solidFill>
                  <a:prstClr val="black"/>
                </a:solidFill>
              </a:rPr>
              <a:t> των μαθητών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dirty="0">
                <a:solidFill>
                  <a:prstClr val="black"/>
                </a:solidFill>
              </a:rPr>
              <a:t>αποδοχή της </a:t>
            </a:r>
            <a:r>
              <a:rPr lang="el-GR" sz="2000" b="1" dirty="0">
                <a:solidFill>
                  <a:prstClr val="black"/>
                </a:solidFill>
              </a:rPr>
              <a:t>διαφορετικότητας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000" b="1" dirty="0">
                <a:solidFill>
                  <a:prstClr val="black"/>
                </a:solidFill>
              </a:rPr>
              <a:t>σχέση</a:t>
            </a:r>
            <a:r>
              <a:rPr lang="el-GR" sz="2000" dirty="0">
                <a:solidFill>
                  <a:prstClr val="black"/>
                </a:solidFill>
              </a:rPr>
              <a:t> μαθητών με εκπαιδευτικό, συμμαθητές και μέλη σχολικής κοινότητας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039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971" y="642594"/>
            <a:ext cx="1102505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</a:rPr>
              <a:t>Αναστοχασμός της διδασκαλίας- </a:t>
            </a:r>
            <a:r>
              <a:rPr lang="el-GR" sz="4000" b="1" dirty="0" err="1">
                <a:solidFill>
                  <a:srgbClr val="C00000"/>
                </a:solidFill>
              </a:rPr>
              <a:t>αυτοαξιολόγηση</a:t>
            </a:r>
            <a:r>
              <a:rPr lang="el-GR" sz="4000" b="1" dirty="0">
                <a:solidFill>
                  <a:srgbClr val="C00000"/>
                </a:solidFill>
              </a:rPr>
              <a:t> του εκπαιδευτικού</a:t>
            </a:r>
            <a:br>
              <a:rPr lang="el-GR" sz="4000" b="1" dirty="0">
                <a:solidFill>
                  <a:srgbClr val="C00000"/>
                </a:solidFill>
              </a:rPr>
            </a:b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3474" y="2014194"/>
            <a:ext cx="11059886" cy="432564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400" dirty="0">
                <a:solidFill>
                  <a:prstClr val="black"/>
                </a:solidFill>
              </a:rPr>
              <a:t>ικανότητα </a:t>
            </a:r>
            <a:r>
              <a:rPr lang="el-GR" sz="2400" b="1" dirty="0" err="1">
                <a:solidFill>
                  <a:prstClr val="black"/>
                </a:solidFill>
              </a:rPr>
              <a:t>αναστοχασμού</a:t>
            </a:r>
            <a:r>
              <a:rPr lang="el-GR" sz="2400" dirty="0">
                <a:solidFill>
                  <a:prstClr val="black"/>
                </a:solidFill>
              </a:rPr>
              <a:t> στο διδακτικό και παιδαγωγικό έργο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400" dirty="0">
                <a:solidFill>
                  <a:prstClr val="black"/>
                </a:solidFill>
              </a:rPr>
              <a:t>κριτική </a:t>
            </a:r>
            <a:r>
              <a:rPr lang="el-GR" sz="2400" b="1" dirty="0">
                <a:solidFill>
                  <a:prstClr val="black"/>
                </a:solidFill>
              </a:rPr>
              <a:t>επανεξέταση</a:t>
            </a:r>
            <a:r>
              <a:rPr lang="el-GR" sz="2400" dirty="0">
                <a:solidFill>
                  <a:prstClr val="black"/>
                </a:solidFill>
              </a:rPr>
              <a:t> πρακτικών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400" b="1" dirty="0">
                <a:solidFill>
                  <a:prstClr val="black"/>
                </a:solidFill>
              </a:rPr>
              <a:t>εντοπισμός</a:t>
            </a:r>
            <a:r>
              <a:rPr lang="el-GR" sz="2400" dirty="0">
                <a:solidFill>
                  <a:prstClr val="black"/>
                </a:solidFill>
              </a:rPr>
              <a:t> προβληματικών σημείων 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400" dirty="0">
                <a:solidFill>
                  <a:prstClr val="black"/>
                </a:solidFill>
              </a:rPr>
              <a:t>εξεύρεση </a:t>
            </a:r>
            <a:r>
              <a:rPr lang="el-GR" sz="2400" b="1" dirty="0">
                <a:solidFill>
                  <a:prstClr val="black"/>
                </a:solidFill>
              </a:rPr>
              <a:t>λύσεων</a:t>
            </a:r>
            <a:r>
              <a:rPr lang="el-GR" sz="2400" dirty="0">
                <a:solidFill>
                  <a:prstClr val="black"/>
                </a:solidFill>
              </a:rPr>
              <a:t> για αντιμετώπιση προβλημάτων</a:t>
            </a:r>
          </a:p>
          <a:p>
            <a:pPr>
              <a:lnSpc>
                <a:spcPct val="15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41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3624" y="2856410"/>
            <a:ext cx="9070848" cy="2282851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Ink Free" panose="03080402000500000000" pitchFamily="66" charset="0"/>
              </a:rPr>
              <a:t>Τα βήματα της αξιολόγησής μου στο Α1</a:t>
            </a:r>
          </a:p>
        </p:txBody>
      </p:sp>
    </p:spTree>
    <p:extLst>
      <p:ext uri="{BB962C8B-B14F-4D97-AF65-F5344CB8AC3E}">
        <p14:creationId xmlns:p14="http://schemas.microsoft.com/office/powerpoint/2010/main" val="42762344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59436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βήματα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71600" y="1384662"/>
            <a:ext cx="9601200" cy="54733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dirty="0">
                <a:solidFill>
                  <a:srgbClr val="C00000"/>
                </a:solidFill>
              </a:rPr>
              <a:t>Ηλεκτρονικός φάκελος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>
                <a:solidFill>
                  <a:srgbClr val="C00000"/>
                </a:solidFill>
              </a:rPr>
              <a:t>Τα τρία στάδια</a:t>
            </a:r>
            <a:r>
              <a:rPr lang="el-GR" sz="2200" dirty="0">
                <a:solidFill>
                  <a:schemeClr val="accent4"/>
                </a:solidFill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dirty="0"/>
              <a:t>Προ-αξιολογικό στάδιο: </a:t>
            </a:r>
            <a:r>
              <a:rPr lang="el-GR" sz="2200" dirty="0"/>
              <a:t>Συνάντηση προετοιμασίας και προγραμματισμού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dirty="0"/>
              <a:t>Αξιολογικό στάδιο: </a:t>
            </a:r>
            <a:r>
              <a:rPr lang="el-GR" sz="2200" dirty="0"/>
              <a:t>Παρατήρηση και αποτίμηση της διδασκαλίας βάσει των «Πλαισίων Παρατήρησης».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dirty="0" err="1"/>
              <a:t>Μετα</a:t>
            </a:r>
            <a:r>
              <a:rPr lang="el-GR" sz="2200" b="1" dirty="0"/>
              <a:t>-αξιολογικό στάδιο: </a:t>
            </a:r>
            <a:r>
              <a:rPr lang="el-GR" sz="2200" dirty="0"/>
              <a:t>Συζήτηση, </a:t>
            </a:r>
            <a:r>
              <a:rPr lang="el-GR" sz="2200" dirty="0" err="1"/>
              <a:t>αναστοχασμός</a:t>
            </a:r>
            <a:r>
              <a:rPr lang="el-GR" sz="2200" dirty="0"/>
              <a:t>, τεκμηριωμένη </a:t>
            </a:r>
            <a:r>
              <a:rPr lang="el-GR" sz="2200" dirty="0" err="1"/>
              <a:t>αυτοαξιολόγηση</a:t>
            </a:r>
            <a:r>
              <a:rPr lang="el-GR" sz="2200" dirty="0"/>
              <a:t> του εκπαιδευτικού, αξιολογική αποτίμηση του έργου του από τον </a:t>
            </a:r>
            <a:r>
              <a:rPr lang="el-GR" sz="2200" dirty="0" err="1"/>
              <a:t>αξιολογητή</a:t>
            </a:r>
            <a:r>
              <a:rPr lang="el-GR" sz="2200" dirty="0"/>
              <a:t>,  σχολιασμός της από τον εκπαιδευτικό.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200" dirty="0">
                <a:solidFill>
                  <a:srgbClr val="C00000"/>
                </a:solidFill>
              </a:rPr>
              <a:t>Υποβολή Ένστασης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200" dirty="0">
                <a:solidFill>
                  <a:srgbClr val="C00000"/>
                </a:solidFill>
              </a:rPr>
              <a:t>Εξέταση Ένστασης</a:t>
            </a:r>
            <a:r>
              <a:rPr lang="el-GR" sz="2200" dirty="0"/>
              <a:t>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l-GR" sz="2200" dirty="0">
                <a:solidFill>
                  <a:srgbClr val="C00000"/>
                </a:solidFill>
              </a:rPr>
              <a:t>Πρόβλεψη Επιμόρφωσης</a:t>
            </a:r>
          </a:p>
        </p:txBody>
      </p:sp>
    </p:spTree>
    <p:extLst>
      <p:ext uri="{BB962C8B-B14F-4D97-AF65-F5344CB8AC3E}">
        <p14:creationId xmlns:p14="http://schemas.microsoft.com/office/powerpoint/2010/main" val="337300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1406"/>
          </a:xfrm>
        </p:spPr>
        <p:txBody>
          <a:bodyPr/>
          <a:lstStyle/>
          <a:p>
            <a:r>
              <a:rPr lang="el-GR" dirty="0"/>
              <a:t>Ξεκινώντας: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0559" y="1393372"/>
            <a:ext cx="10859589" cy="5190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Διαβάζετε τη νομοθεσία και τις εγκυκλίους που σχετίζονται με την αξιολόγηση. Επίσης στην πλατφόρμα </a:t>
            </a:r>
            <a:r>
              <a:rPr lang="el-GR" sz="2400" dirty="0">
                <a:solidFill>
                  <a:srgbClr val="0462C1"/>
                </a:solidFill>
                <a:latin typeface="Calibri" panose="020F0502020204030204" pitchFamily="34" charset="0"/>
              </a:rPr>
              <a:t>https://axiologisi-minedu.gov.gr/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μπορείτε να βρείτε συνδέσμους που σας παραπέμπουν στα έγγραφα αλλά και σε ένα ενημερωτικό βίντεο για την αξιολόγηση. </a:t>
            </a:r>
          </a:p>
          <a:p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Αποφασίζετε σε ποιο τμήμα/ποια τμήματα θα πραγματοποιήσετε τις 2 διδασκαλίες, σε ποιες διδακτικές ενότητες και το περιεχόμενο της διδασκαλίας. Κάντε 2 πρόχειρα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lesson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plan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Γράφετε την έκθεση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αυτοαξιολόγησης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σε ένα αρχείο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word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, ακολουθώντας τις οδηγίες στο σχετικό ΦΕΚ. </a:t>
            </a:r>
          </a:p>
          <a:p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Ανεβάζετε το κείμενο της έκθεσης στην πλατφόρμα και συμπληρώνετε ό,τι άλλα στοιχεία σας ζητούνται. </a:t>
            </a:r>
          </a:p>
          <a:p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Κανονίζετε την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προαξιολογική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συνάντηση με τον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αξιολογητή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/την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αξιολογήτρια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(δια ζώσης ή διαδικτυακά).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228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67" y="191589"/>
            <a:ext cx="8607066" cy="6365966"/>
          </a:xfrm>
          <a:prstGeom prst="rect">
            <a:avLst/>
          </a:prstGeom>
        </p:spPr>
      </p:pic>
      <p:sp>
        <p:nvSpPr>
          <p:cNvPr id="3" name="Επεξήγηση με γραμμή 1 2"/>
          <p:cNvSpPr/>
          <p:nvPr/>
        </p:nvSpPr>
        <p:spPr>
          <a:xfrm>
            <a:off x="2360023" y="4450080"/>
            <a:ext cx="3422468" cy="1741714"/>
          </a:xfrm>
          <a:prstGeom prst="borderCallout1">
            <a:avLst>
              <a:gd name="adj1" fmla="val -7250"/>
              <a:gd name="adj2" fmla="val 56553"/>
              <a:gd name="adj3" fmla="val -65500"/>
              <a:gd name="adj4" fmla="val 129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Νομοθεσία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Εγκύκλιοι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Ενημερωτικά βίντεο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Ερωτήσεις-απαντήσεις</a:t>
            </a:r>
          </a:p>
        </p:txBody>
      </p:sp>
    </p:spTree>
    <p:extLst>
      <p:ext uri="{BB962C8B-B14F-4D97-AF65-F5344CB8AC3E}">
        <p14:creationId xmlns:p14="http://schemas.microsoft.com/office/powerpoint/2010/main" val="32775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/>
              <a:t>ΑΞΙΟΛΟΓΗΣΗ ΕΚΠΑΙΔΕΥΤΙΚΩΝ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62100" y="4528458"/>
            <a:ext cx="9070848" cy="610806"/>
          </a:xfrm>
        </p:spPr>
        <p:txBody>
          <a:bodyPr/>
          <a:lstStyle/>
          <a:p>
            <a:r>
              <a:rPr lang="el-GR" dirty="0"/>
              <a:t>Αντώνης Παπαοικονόμου, </a:t>
            </a:r>
            <a:r>
              <a:rPr lang="en-US"/>
              <a:t>PhD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74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11" y="313508"/>
            <a:ext cx="7754978" cy="62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287383"/>
            <a:ext cx="7813964" cy="62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42" y="513806"/>
            <a:ext cx="8349915" cy="58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2" y="0"/>
            <a:ext cx="11046335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188823" y="87085"/>
            <a:ext cx="1175657" cy="374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6" y="0"/>
            <a:ext cx="11784168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3" y="2600814"/>
            <a:ext cx="4626864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Ηλεκτρονικός φάκελος</a:t>
            </a:r>
            <a:endParaRPr lang="el-G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άρθρο 81</a:t>
            </a:r>
          </a:p>
        </p:txBody>
      </p:sp>
    </p:spTree>
    <p:extLst>
      <p:ext uri="{BB962C8B-B14F-4D97-AF65-F5344CB8AC3E}">
        <p14:creationId xmlns:p14="http://schemas.microsoft.com/office/powerpoint/2010/main" val="13940104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550" y="685800"/>
            <a:ext cx="10267950" cy="148590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Πότε καταχωρίζω τα στοιχεία και την έκθεση </a:t>
            </a:r>
            <a:r>
              <a:rPr lang="el-G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αυτοαξιολόγησης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550" y="2286000"/>
            <a:ext cx="10334625" cy="3581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l-GR" sz="2400" dirty="0"/>
              <a:t>Οι αξιολογούμενοι/</a:t>
            </a:r>
            <a:r>
              <a:rPr lang="el-GR" sz="2400" dirty="0" err="1"/>
              <a:t>ες</a:t>
            </a:r>
            <a:r>
              <a:rPr lang="el-GR" sz="2400" dirty="0"/>
              <a:t> </a:t>
            </a:r>
            <a:r>
              <a:rPr lang="el-GR" sz="2400" b="1" dirty="0"/>
              <a:t>το αργότερο μέχρι τη συζήτηση προετοιμασίας </a:t>
            </a:r>
            <a:r>
              <a:rPr lang="el-GR" sz="2400" dirty="0"/>
              <a:t>με τον/την </a:t>
            </a:r>
            <a:r>
              <a:rPr lang="el-GR" sz="2400" dirty="0" err="1"/>
              <a:t>αξιολογητή</a:t>
            </a:r>
            <a:r>
              <a:rPr lang="el-GR" sz="2400" dirty="0"/>
              <a:t>/</a:t>
            </a:r>
            <a:r>
              <a:rPr lang="el-GR" sz="2400" dirty="0" err="1"/>
              <a:t>τρια</a:t>
            </a:r>
            <a:r>
              <a:rPr lang="el-GR" sz="2400" dirty="0"/>
              <a:t> τους θα πρέπει να έχουν καταχωρίσει στην ειδική ψηφιακή εφαρμογή όσα αναφέρονται στο άρθρο 9 της υπό στοιχεία 9950/ΓΔ5/27.1.2023 Κοινής Υπουργικής Απόφασης (Β΄ 388).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536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7532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l-GR" alt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Τι καταχωρίζω: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5350" y="1550125"/>
            <a:ext cx="10565130" cy="4955177"/>
          </a:xfrm>
        </p:spPr>
        <p:txBody>
          <a:bodyPr>
            <a:normAutofit/>
          </a:bodyPr>
          <a:lstStyle/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Έκθεση </a:t>
            </a:r>
            <a:r>
              <a:rPr lang="el-GR" altLang="el-GR" sz="2400" dirty="0" err="1">
                <a:cs typeface="Calibri" panose="020F0502020204030204" pitchFamily="34" charset="0"/>
              </a:rPr>
              <a:t>αυτοαξιολόγησης</a:t>
            </a:r>
            <a:r>
              <a:rPr lang="el-GR" altLang="el-GR" sz="2400" dirty="0">
                <a:cs typeface="Calibri" panose="020F0502020204030204" pitchFamily="34" charset="0"/>
              </a:rPr>
              <a:t> 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Επαγγελματική ανάπτυξη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Επιμόρφωση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Συγγραφικό έργο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Διδακτικό έργο 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cs typeface="Calibri" panose="020F0502020204030204" pitchFamily="34" charset="0"/>
              </a:rPr>
              <a:t>Προγράμματα &amp; δράσεις</a:t>
            </a:r>
          </a:p>
          <a:p>
            <a:pPr lvl="0" algn="just" defTabSz="4572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400" dirty="0">
                <a:ea typeface="Trebuchet MS" panose="020B0603020202020204" pitchFamily="34" charset="0"/>
                <a:cs typeface="Trebuchet MS" panose="020B0603020202020204" pitchFamily="34" charset="0"/>
              </a:rPr>
              <a:t>κ.λπ.</a:t>
            </a:r>
          </a:p>
          <a:p>
            <a:pPr marL="0" lvl="0" indent="0" algn="just" defTabSz="457200">
              <a:spcBef>
                <a:spcPts val="1000"/>
              </a:spcBef>
              <a:buClr>
                <a:srgbClr val="E78712"/>
              </a:buClr>
              <a:buNone/>
              <a:defRPr/>
            </a:pPr>
            <a:endParaRPr lang="el-GR" altLang="el-GR" sz="2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5726" y="381337"/>
            <a:ext cx="10689771" cy="72465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Τι αναφέρω στην έκθεση </a:t>
            </a:r>
            <a:r>
              <a:rPr lang="el-GR" sz="3600" b="1" dirty="0" err="1"/>
              <a:t>αυτοαξιολόγησης</a:t>
            </a:r>
            <a:r>
              <a:rPr lang="el-GR" sz="3600" b="1" dirty="0"/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429" y="1105989"/>
            <a:ext cx="11355977" cy="5651862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l-GR" dirty="0"/>
              <a:t>Σύντομη περιγραφή μαθησιακού και </a:t>
            </a:r>
            <a:r>
              <a:rPr lang="el-GR" dirty="0" err="1"/>
              <a:t>κοινωνικοπολιτισμικού</a:t>
            </a:r>
            <a:r>
              <a:rPr lang="el-GR" dirty="0"/>
              <a:t> πλαισίου εντός του οποίου λαμβάνει χώρα το διδακτικό, παιδαγωγικό, συμβουλευτικό ή υποστηρικτικό έργο ή πρόγραμμα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Στόχοι που τέθηκαν, αντίστοιχες δράσεις που προγραμματίστηκαν και διδακτικά μέσα που προετοιμάστηκαν, καθώς και χρήση σύγχρονων τεχνικών και μεθοδολογιών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Ροή και σύνδεση διδακτικών, μαθησιακών και αξιολογικών δράσεων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Προσαρμογές που έγιναν κατά την υλοποίηση του προγραμματισμένου εκπαιδευτικού ή υποστηρικτικού έργο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Αποτίμηση και αντιπροτάσεις επί στόχων, δράσεων και μέσων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Εμπλοκή μαθητών στις μαθησιακές διαδικασίες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Παιδαγωγικό κλίμα και διαχείριση τάξης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Συνέπεια και εκτέλεση υπαλληλικών καθηκόντων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Συμμετοχή στην </a:t>
            </a:r>
            <a:r>
              <a:rPr lang="el-GR" dirty="0" err="1"/>
              <a:t>αυτοαξιολόγηση</a:t>
            </a:r>
            <a:r>
              <a:rPr lang="el-GR" dirty="0"/>
              <a:t> και στην εν γένει λειτουργία της σχολικής μονάδας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Συνεργασία με συναδέλφους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Επικοινωνία με μαθητές, γονείς  και φορείς </a:t>
            </a:r>
          </a:p>
          <a:p>
            <a:pPr marL="342900" lvl="0" indent="-342900">
              <a:buFont typeface="+mj-lt"/>
              <a:buAutoNum type="arabicPeriod"/>
            </a:pPr>
            <a:r>
              <a:rPr lang="el-GR" dirty="0"/>
              <a:t>Σχόλια ή </a:t>
            </a:r>
            <a:r>
              <a:rPr lang="el-GR" dirty="0" err="1"/>
              <a:t>αναστοχασμοί</a:t>
            </a:r>
            <a:r>
              <a:rPr lang="el-GR" dirty="0"/>
              <a:t>, εκτιμήσεις και προτάσεις.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4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</a:t>
            </a:r>
            <a:r>
              <a:rPr lang="el-GR" dirty="0"/>
              <a:t>για έκθεση </a:t>
            </a:r>
            <a:r>
              <a:rPr lang="el-GR" dirty="0" err="1"/>
              <a:t>αυτοαξιολόγησης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 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3200" u="sng" dirty="0">
                <a:hlinkClick r:id="rId2"/>
              </a:rPr>
              <a:t>https://eclass11.sch.gr/modules/h5p/show.php?course=1900145157&amp;id=5305</a:t>
            </a:r>
            <a:endParaRPr lang="el-GR" sz="3200" u="sng" dirty="0"/>
          </a:p>
          <a:p>
            <a:pPr marL="0" indent="0">
              <a:buNone/>
            </a:pPr>
            <a:endParaRPr lang="el-GR" sz="3200" u="sng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https://eduspace.sch.gr/modules/units/view.php?course=EDUSEM142&amp;res_type=h5p_show&amp;unit=315&amp;id=15</a:t>
            </a:r>
            <a:endParaRPr lang="el-GR" sz="3200" dirty="0"/>
          </a:p>
          <a:p>
            <a:pPr marL="0" indent="0">
              <a:buNone/>
            </a:pPr>
            <a:r>
              <a:rPr lang="el-GR" sz="3200" dirty="0"/>
              <a:t> </a:t>
            </a:r>
          </a:p>
          <a:p>
            <a:pPr marL="0" indent="0">
              <a:buNone/>
            </a:pPr>
            <a:r>
              <a:rPr lang="el-GR" sz="3200" dirty="0"/>
              <a:t>Το παραπάνω είναι παράδειγμα. </a:t>
            </a:r>
          </a:p>
          <a:p>
            <a:pPr marL="0" indent="0">
              <a:buNone/>
            </a:pPr>
            <a:r>
              <a:rPr lang="el-GR" sz="3200" dirty="0"/>
              <a:t>Μην κάνετε αντιγραφή.</a:t>
            </a: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6233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3624" y="2209800"/>
            <a:ext cx="9070848" cy="2929462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Ink Free" panose="03080402000500000000" pitchFamily="66" charset="0"/>
              </a:rPr>
              <a:t>Σε ποια πεδία θα αξιολογηθώ; </a:t>
            </a:r>
          </a:p>
          <a:p>
            <a:r>
              <a:rPr lang="el-GR" sz="4000" b="1" dirty="0">
                <a:latin typeface="Ink Free" panose="03080402000500000000" pitchFamily="66" charset="0"/>
              </a:rPr>
              <a:t>Σύμφωνα με ποια κριτήρια;</a:t>
            </a:r>
          </a:p>
          <a:p>
            <a:r>
              <a:rPr lang="el-GR" sz="4000" b="1" dirty="0">
                <a:latin typeface="Ink Free" panose="03080402000500000000" pitchFamily="66" charset="0"/>
              </a:rPr>
              <a:t>Από ποιον αξιολογούμαι;</a:t>
            </a:r>
          </a:p>
          <a:p>
            <a:r>
              <a:rPr lang="el-GR" sz="4000" b="1" dirty="0">
                <a:latin typeface="Ink Free" panose="03080402000500000000" pitchFamily="66" charset="0"/>
              </a:rPr>
              <a:t>Ποια είναι η διαδικασία;</a:t>
            </a:r>
          </a:p>
        </p:txBody>
      </p:sp>
    </p:spTree>
    <p:extLst>
      <p:ext uri="{BB962C8B-B14F-4D97-AF65-F5344CB8AC3E}">
        <p14:creationId xmlns:p14="http://schemas.microsoft.com/office/powerpoint/2010/main" val="109212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9625" y="5967069"/>
            <a:ext cx="11172824" cy="707235"/>
          </a:xfrm>
        </p:spPr>
        <p:txBody>
          <a:bodyPr>
            <a:normAutofit fontScale="90000"/>
          </a:bodyPr>
          <a:lstStyle/>
          <a:p>
            <a:pPr marL="384048" lvl="0" indent="-384048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l-GR" sz="1800" dirty="0">
                <a:solidFill>
                  <a:srgbClr val="191B0E"/>
                </a:solidFill>
                <a:ea typeface="+mn-ea"/>
                <a:cs typeface="+mn-cs"/>
              </a:rPr>
              <a:t>Η αποτίμηση των πεδίων Α1, Α2 και Β παραμένει διακριτή και δεν συμψηφίζεται. </a:t>
            </a:r>
            <a:br>
              <a:rPr lang="el-GR" sz="1800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el-GR" sz="1800" dirty="0">
                <a:solidFill>
                  <a:srgbClr val="191B0E"/>
                </a:solidFill>
                <a:ea typeface="+mn-ea"/>
                <a:cs typeface="+mn-cs"/>
              </a:rPr>
              <a:t>Το πεδίο Β αποτιμάται από τους δύο (2) </a:t>
            </a:r>
            <a:r>
              <a:rPr lang="el-GR" sz="1800" dirty="0" err="1">
                <a:solidFill>
                  <a:srgbClr val="191B0E"/>
                </a:solidFill>
                <a:ea typeface="+mn-ea"/>
                <a:cs typeface="+mn-cs"/>
              </a:rPr>
              <a:t>αξιολογητές</a:t>
            </a:r>
            <a:r>
              <a:rPr lang="el-GR" sz="1800" dirty="0">
                <a:solidFill>
                  <a:srgbClr val="191B0E"/>
                </a:solidFill>
                <a:ea typeface="+mn-ea"/>
                <a:cs typeface="+mn-cs"/>
              </a:rPr>
              <a:t> με έναν χαρακτηρισμό, που περιέχεται σε κοινή αξιολογική έκθεση.</a:t>
            </a:r>
            <a:br>
              <a:rPr lang="el-GR" sz="1900" dirty="0">
                <a:solidFill>
                  <a:srgbClr val="191B0E"/>
                </a:solidFill>
                <a:ea typeface="+mn-ea"/>
                <a:cs typeface="+mn-cs"/>
              </a:rPr>
            </a:br>
            <a:endParaRPr lang="el-GR" dirty="0">
              <a:latin typeface="+mn-lt"/>
            </a:endParaRPr>
          </a:p>
        </p:txBody>
      </p:sp>
      <p:graphicFrame>
        <p:nvGraphicFramePr>
          <p:cNvPr id="12" name="Διάγραμμα 11"/>
          <p:cNvGraphicFramePr/>
          <p:nvPr>
            <p:extLst/>
          </p:nvPr>
        </p:nvGraphicFramePr>
        <p:xfrm>
          <a:off x="307700" y="142875"/>
          <a:ext cx="11674749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Έλλειψη 2"/>
          <p:cNvSpPr/>
          <p:nvPr/>
        </p:nvSpPr>
        <p:spPr>
          <a:xfrm>
            <a:off x="4650377" y="3631474"/>
            <a:ext cx="4093029" cy="18113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6879770" y="1801825"/>
            <a:ext cx="5007429" cy="160237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602342" y="3692433"/>
            <a:ext cx="3753394" cy="1689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33475" y="304800"/>
            <a:ext cx="10572750" cy="61912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l-GR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dirty="0"/>
              <a:t>Το έργο των εκπαιδευτικών αξιολογείται τεκμηριωμένα σε </a:t>
            </a:r>
            <a:r>
              <a:rPr lang="el-GR" b="1" dirty="0"/>
              <a:t>4βαθμη </a:t>
            </a:r>
            <a:r>
              <a:rPr lang="el-GR" dirty="0"/>
              <a:t>περιγραφική κλίμακα:</a:t>
            </a:r>
          </a:p>
          <a:p>
            <a:pPr algn="just">
              <a:lnSpc>
                <a:spcPct val="200000"/>
              </a:lnSpc>
            </a:pPr>
            <a:r>
              <a:rPr lang="el-GR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εξαιρετικό</a:t>
            </a:r>
            <a:r>
              <a:rPr lang="el-GR" sz="2400" dirty="0"/>
              <a:t> </a:t>
            </a:r>
          </a:p>
          <a:p>
            <a:pPr algn="just">
              <a:lnSpc>
                <a:spcPct val="200000"/>
              </a:lnSpc>
            </a:pPr>
            <a:r>
              <a:rPr lang="el-GR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πολύ καλό</a:t>
            </a:r>
            <a:endParaRPr lang="el-GR" sz="2400" dirty="0"/>
          </a:p>
          <a:p>
            <a:pPr algn="just">
              <a:lnSpc>
                <a:spcPct val="200000"/>
              </a:lnSpc>
            </a:pPr>
            <a:r>
              <a:rPr lang="el-GR" sz="2800" b="1" dirty="0">
                <a:solidFill>
                  <a:srgbClr val="00B050"/>
                </a:solidFill>
                <a:latin typeface="Ink Free" panose="03080402000500000000" pitchFamily="66" charset="0"/>
              </a:rPr>
              <a:t>ικανοποιητικό</a:t>
            </a:r>
            <a:r>
              <a:rPr lang="el-GR" sz="2400" dirty="0"/>
              <a:t>  </a:t>
            </a:r>
          </a:p>
          <a:p>
            <a:pPr algn="just">
              <a:lnSpc>
                <a:spcPct val="200000"/>
              </a:lnSpc>
            </a:pPr>
            <a:r>
              <a:rPr lang="el-GR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μη  ικανοποιητικό</a:t>
            </a:r>
            <a:r>
              <a:rPr lang="el-GR" sz="2400" b="1" dirty="0"/>
              <a:t> </a:t>
            </a:r>
          </a:p>
          <a:p>
            <a:pPr algn="just">
              <a:lnSpc>
                <a:spcPct val="150000"/>
              </a:lnSpc>
            </a:pPr>
            <a:endParaRPr lang="el-GR" sz="2400" b="1" dirty="0"/>
          </a:p>
          <a:p>
            <a:pPr marL="0" indent="0" algn="just">
              <a:lnSpc>
                <a:spcPct val="150000"/>
              </a:lnSpc>
              <a:buNone/>
            </a:pPr>
            <a:endParaRPr lang="el-GR" sz="2400" b="1" dirty="0"/>
          </a:p>
        </p:txBody>
      </p:sp>
      <p:graphicFrame>
        <p:nvGraphicFramePr>
          <p:cNvPr id="20" name="Γράφημα 19"/>
          <p:cNvGraphicFramePr/>
          <p:nvPr>
            <p:extLst/>
          </p:nvPr>
        </p:nvGraphicFramePr>
        <p:xfrm>
          <a:off x="3561805" y="1364100"/>
          <a:ext cx="63456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54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Α1 – Γενική και Ειδική Διδακτική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7901" y="2103120"/>
            <a:ext cx="10689996" cy="3931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2800" b="1" dirty="0"/>
              <a:t>Προετοιμάζει</a:t>
            </a:r>
            <a:r>
              <a:rPr lang="el-GR" sz="2800" dirty="0"/>
              <a:t> τη διδασκαλία; Πως;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Έχει ετοιμότητα</a:t>
            </a:r>
            <a:r>
              <a:rPr lang="el-GR" sz="2800" dirty="0"/>
              <a:t> ως προς το γνωστικό αντικείμενο;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Ποια είναι η διδακτική </a:t>
            </a:r>
            <a:r>
              <a:rPr lang="el-GR" sz="2800" b="1" dirty="0"/>
              <a:t>μεθοδολογία</a:t>
            </a:r>
            <a:r>
              <a:rPr lang="el-GR" sz="2800" dirty="0"/>
              <a:t> και οι </a:t>
            </a:r>
            <a:r>
              <a:rPr lang="el-GR" sz="2800" b="1" dirty="0"/>
              <a:t>πρακτικές;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CC0000"/>
                </a:solidFill>
              </a:rPr>
              <a:t>Πως </a:t>
            </a:r>
            <a:r>
              <a:rPr lang="el-GR" sz="2800" b="1" dirty="0">
                <a:solidFill>
                  <a:srgbClr val="CC0000"/>
                </a:solidFill>
              </a:rPr>
              <a:t>διαχειρίζεται</a:t>
            </a:r>
            <a:r>
              <a:rPr lang="el-GR" sz="2800" dirty="0">
                <a:solidFill>
                  <a:srgbClr val="CC0000"/>
                </a:solidFill>
              </a:rPr>
              <a:t> την τάξη; Δημιουργεί παιδαγωγικό κλίμα;</a:t>
            </a:r>
          </a:p>
          <a:p>
            <a:pPr>
              <a:lnSpc>
                <a:spcPct val="150000"/>
              </a:lnSpc>
            </a:pPr>
            <a:r>
              <a:rPr lang="el-GR" sz="2800" b="1" dirty="0" err="1">
                <a:solidFill>
                  <a:srgbClr val="CC0000"/>
                </a:solidFill>
              </a:rPr>
              <a:t>Αναστοχάζεται</a:t>
            </a:r>
            <a:r>
              <a:rPr lang="el-GR" sz="2800" dirty="0">
                <a:solidFill>
                  <a:srgbClr val="CC0000"/>
                </a:solidFill>
              </a:rPr>
              <a:t> τη διδασκαλία του; Κάνει αυτοκριτική-</a:t>
            </a:r>
            <a:r>
              <a:rPr lang="el-GR" sz="2800" dirty="0" err="1">
                <a:solidFill>
                  <a:srgbClr val="CC0000"/>
                </a:solidFill>
              </a:rPr>
              <a:t>αυτοαξιολόγηση</a:t>
            </a:r>
            <a:r>
              <a:rPr lang="el-GR" sz="2800" dirty="0">
                <a:solidFill>
                  <a:srgbClr val="CC0000"/>
                </a:solidFill>
              </a:rPr>
              <a:t>;</a:t>
            </a:r>
            <a:endParaRPr lang="el-GR" sz="28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95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Α2 – Παιδαγωγικό κλίμα και διαχείριση της τάξης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7901" y="2554664"/>
            <a:ext cx="10689996" cy="3480376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600" dirty="0">
                <a:solidFill>
                  <a:srgbClr val="CC0000"/>
                </a:solidFill>
              </a:rPr>
              <a:t>Πως </a:t>
            </a:r>
            <a:r>
              <a:rPr lang="el-GR" sz="2600" b="1" dirty="0">
                <a:solidFill>
                  <a:srgbClr val="CC0000"/>
                </a:solidFill>
              </a:rPr>
              <a:t>διαχειρίζεται</a:t>
            </a:r>
            <a:r>
              <a:rPr lang="el-GR" sz="2600" dirty="0">
                <a:solidFill>
                  <a:srgbClr val="CC0000"/>
                </a:solidFill>
              </a:rPr>
              <a:t> την τάξη; Δημιουργεί παιδαγωγικό κλίμα;</a:t>
            </a:r>
          </a:p>
          <a:p>
            <a:pPr lvl="0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</a:pPr>
            <a:r>
              <a:rPr lang="el-GR" sz="2600" b="1" dirty="0" err="1">
                <a:solidFill>
                  <a:srgbClr val="CC0000"/>
                </a:solidFill>
              </a:rPr>
              <a:t>Αναστοχάζεται</a:t>
            </a:r>
            <a:r>
              <a:rPr lang="el-GR" sz="2600" dirty="0">
                <a:solidFill>
                  <a:srgbClr val="CC0000"/>
                </a:solidFill>
              </a:rPr>
              <a:t> τη διδασκαλία του; Κάνει αυτοκριτική-</a:t>
            </a:r>
            <a:r>
              <a:rPr lang="el-GR" sz="2600" dirty="0" err="1">
                <a:solidFill>
                  <a:srgbClr val="CC0000"/>
                </a:solidFill>
              </a:rPr>
              <a:t>αυτοαξιολόγηση</a:t>
            </a:r>
            <a:r>
              <a:rPr lang="el-GR" sz="2600" dirty="0">
                <a:solidFill>
                  <a:srgbClr val="CC0000"/>
                </a:solidFill>
              </a:rPr>
              <a:t>;</a:t>
            </a:r>
            <a:endParaRPr lang="el-GR" sz="2600" dirty="0">
              <a:solidFill>
                <a:prstClr val="black"/>
              </a:solidFill>
            </a:endParaRPr>
          </a:p>
          <a:p>
            <a:endParaRPr lang="el-GR" sz="28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86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0709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Β – Υπηρεσιακή συνέπεια και επάρκεια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7901" y="1649691"/>
            <a:ext cx="10689996" cy="43853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Είναι </a:t>
            </a:r>
            <a:r>
              <a:rPr lang="el-GR" sz="2400" b="1" dirty="0"/>
              <a:t>συνεπής</a:t>
            </a:r>
            <a:r>
              <a:rPr lang="el-GR" sz="2400" dirty="0"/>
              <a:t> στα καθήκοντα; Ανταποκρίνεται στο </a:t>
            </a:r>
            <a:r>
              <a:rPr lang="el-GR" sz="2400" b="1" dirty="0"/>
              <a:t>θεσμοθετημένο πλαίσιο </a:t>
            </a:r>
            <a:r>
              <a:rPr lang="el-GR" sz="2400" dirty="0"/>
              <a:t>της μονάδας; 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Συμμετέχει ενεργά στη λειτουργία </a:t>
            </a:r>
            <a:r>
              <a:rPr lang="el-GR" sz="2400" dirty="0"/>
              <a:t>της σχολικής μονάδας και στην </a:t>
            </a:r>
            <a:r>
              <a:rPr lang="el-GR" sz="2400" dirty="0" err="1"/>
              <a:t>αυτοαξιολόγησή</a:t>
            </a:r>
            <a:r>
              <a:rPr lang="el-GR" sz="2400" dirty="0"/>
              <a:t> της;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Συνεργάζεται</a:t>
            </a:r>
            <a:r>
              <a:rPr lang="el-GR" sz="2400" dirty="0"/>
              <a:t> με συναδέρφους;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Συνεργάζεται-επικοινωνεί</a:t>
            </a:r>
            <a:r>
              <a:rPr lang="el-GR" sz="2400" dirty="0"/>
              <a:t> με τους γονείς/κηδεμόνες και φορείς;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1597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942010" y="2429691"/>
            <a:ext cx="8692461" cy="2760617"/>
          </a:xfrm>
        </p:spPr>
        <p:txBody>
          <a:bodyPr>
            <a:normAutofit lnSpcReduction="10000"/>
          </a:bodyPr>
          <a:lstStyle/>
          <a:p>
            <a:r>
              <a:rPr lang="el-GR" sz="4800" b="1" dirty="0"/>
              <a:t>Πεδίο Α1</a:t>
            </a:r>
          </a:p>
          <a:p>
            <a:endParaRPr lang="el-GR" sz="3600" dirty="0"/>
          </a:p>
          <a:p>
            <a:r>
              <a:rPr lang="el-GR" sz="3600" dirty="0">
                <a:latin typeface="Ink Free" panose="03080402000500000000" pitchFamily="66" charset="0"/>
              </a:rPr>
              <a:t>Αξιολογεί ο/η </a:t>
            </a:r>
          </a:p>
          <a:p>
            <a:r>
              <a:rPr lang="el-GR" sz="3600" dirty="0"/>
              <a:t>Σύμβουλος Επιστημονικής Ευθύνης</a:t>
            </a:r>
          </a:p>
        </p:txBody>
      </p:sp>
    </p:spTree>
    <p:extLst>
      <p:ext uri="{BB962C8B-B14F-4D97-AF65-F5344CB8AC3E}">
        <p14:creationId xmlns:p14="http://schemas.microsoft.com/office/powerpoint/2010/main" val="248515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Crop">
  <a:themeElements>
    <a:clrScheme name="Πορτοκαλί κίτρινο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4_Savon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Ευρεία οθόνη</PresentationFormat>
  <Paragraphs>160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29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Candara</vt:lpstr>
      <vt:lpstr>Century Gothic</vt:lpstr>
      <vt:lpstr>Franklin Gothic Book</vt:lpstr>
      <vt:lpstr>Garamond</vt:lpstr>
      <vt:lpstr>Ink Free</vt:lpstr>
      <vt:lpstr>Trebuchet MS</vt:lpstr>
      <vt:lpstr>Wingdings</vt:lpstr>
      <vt:lpstr>Θέμα του Office</vt:lpstr>
      <vt:lpstr>Savon</vt:lpstr>
      <vt:lpstr>Crop</vt:lpstr>
      <vt:lpstr>14_Savon</vt:lpstr>
      <vt:lpstr>Παρουσίαση του PowerPoint</vt:lpstr>
      <vt:lpstr>ΑΞΙΟΛΟΓΗΣΗ ΕΚΠΑΙΔΕΥΤΙΚΩΝ</vt:lpstr>
      <vt:lpstr>Παρουσίαση του PowerPoint</vt:lpstr>
      <vt:lpstr>Η αποτίμηση των πεδίων Α1, Α2 και Β παραμένει διακριτή και δεν συμψηφίζεται.  Το πεδίο Β αποτιμάται από τους δύο (2) αξιολογητές με έναν χαρακτηρισμό, που περιέχεται σε κοινή αξιολογική έκθεση. </vt:lpstr>
      <vt:lpstr>Παρουσίαση του PowerPoint</vt:lpstr>
      <vt:lpstr>Α1 – Γενική και Ειδική Διδακτική </vt:lpstr>
      <vt:lpstr>Α2 – Παιδαγωγικό κλίμα και διαχείριση της τάξης</vt:lpstr>
      <vt:lpstr>Β – Υπηρεσιακή συνέπεια και επάρκεια</vt:lpstr>
      <vt:lpstr>Παρουσίαση του PowerPoint</vt:lpstr>
      <vt:lpstr>Από τη συνδυαστική εφαρμογή των διατάξεων των άρθρο 67, παρ. 3, άρθρο 73, παρ. 3 (για εκπαιδευτικούς), και τα άρθρο. 69, παρ. 3 και άρθρο 75, παρ. 3 (για μέλη ΕΕΠ) </vt:lpstr>
      <vt:lpstr>Προετοιμασία διδασκαλίας </vt:lpstr>
      <vt:lpstr>Ετοιμότητα ως προς το γνωστικό αντικείμενο  </vt:lpstr>
      <vt:lpstr>Διδακτική μεθοδολογία και πρακτικές </vt:lpstr>
      <vt:lpstr>Παιδαγωγικό κλίμα μάθησης και διαχείριση της τάξης </vt:lpstr>
      <vt:lpstr>Αναστοχασμός της διδασκαλίας- αυτοαξιολόγηση του εκπαιδευτικού </vt:lpstr>
      <vt:lpstr>Παρουσίαση του PowerPoint</vt:lpstr>
      <vt:lpstr>Τα βήματα</vt:lpstr>
      <vt:lpstr>Ξεκινώντας: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Ηλεκτρονικός φάκελος</vt:lpstr>
      <vt:lpstr>Πότε καταχωρίζω τα στοιχεία και την έκθεση αυτοαξιολόγησης;</vt:lpstr>
      <vt:lpstr>Τι καταχωρίζω:</vt:lpstr>
      <vt:lpstr>Τι αναφέρω στην έκθεση αυτοαξιολόγησης;</vt:lpstr>
      <vt:lpstr>Link για έκθεση αυτοαξιολόγησης: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Administrator</cp:lastModifiedBy>
  <cp:revision>1</cp:revision>
  <dcterms:created xsi:type="dcterms:W3CDTF">2025-05-12T09:16:40Z</dcterms:created>
  <dcterms:modified xsi:type="dcterms:W3CDTF">2025-05-12T09:16:55Z</dcterms:modified>
</cp:coreProperties>
</file>