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317" r:id="rId2"/>
    <p:sldId id="318" r:id="rId3"/>
    <p:sldId id="319" r:id="rId4"/>
    <p:sldId id="340"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291"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98DEAB-0B76-478F-BB3B-A4E40E47F511}" type="datetimeFigureOut">
              <a:rPr lang="el-GR" smtClean="0"/>
              <a:pPr/>
              <a:t>9/12/2024</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A5ED7C-0843-459C-BDCE-9165FE611277}" type="slidenum">
              <a:rPr lang="el-GR" smtClean="0"/>
              <a:pPr/>
              <a:t>‹#›</a:t>
            </a:fld>
            <a:endParaRPr lang="el-GR"/>
          </a:p>
        </p:txBody>
      </p:sp>
    </p:spTree>
    <p:extLst>
      <p:ext uri="{BB962C8B-B14F-4D97-AF65-F5344CB8AC3E}">
        <p14:creationId xmlns:p14="http://schemas.microsoft.com/office/powerpoint/2010/main" val="1695333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731FC-4880-4F37-ABC3-2DC65B183020}" type="datetimeFigureOut">
              <a:rPr lang="el-GR" smtClean="0"/>
              <a:t>9/12/2024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07CBE-EAF2-4C85-90AD-A812670128FF}"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8BCD64-F179-4810-99A8-A34B1A827130}" type="slidenum">
              <a:rPr lang="en-US" smtClean="0">
                <a:solidFill>
                  <a:prstClr val="black"/>
                </a:solidFill>
              </a:rPr>
              <a:pPr>
                <a:defRPr/>
              </a:pPr>
              <a:t>1</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A40746-4A3C-452B-93E4-89FBBB83C855}"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BA40746-4A3C-452B-93E4-89FBBB83C85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EBA40746-4A3C-452B-93E4-89FBBB83C855}"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58915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EBA40746-4A3C-452B-93E4-89FBBB83C855}"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A40746-4A3C-452B-93E4-89FBBB83C855}"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D5A3A9CD-4C96-4595-ADE2-ABD849BB7CDC}" type="datetimeFigureOut">
              <a:rPr lang="el-GR" smtClean="0"/>
              <a:pPr/>
              <a:t>9/12/2024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BA40746-4A3C-452B-93E4-89FBBB83C855}"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EBA40746-4A3C-452B-93E4-89FBBB83C855}"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EBA40746-4A3C-452B-93E4-89FBBB83C85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EBA40746-4A3C-452B-93E4-89FBBB83C85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BA40746-4A3C-452B-93E4-89FBBB83C855}"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D5A3A9CD-4C96-4595-ADE2-ABD849BB7CDC}" type="datetimeFigureOut">
              <a:rPr lang="el-GR" smtClean="0"/>
              <a:pPr/>
              <a:t>9/12/2024</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EBA40746-4A3C-452B-93E4-89FBBB83C855}"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D5A3A9CD-4C96-4595-ADE2-ABD849BB7CDC}" type="datetimeFigureOut">
              <a:rPr lang="el-GR" smtClean="0"/>
              <a:pPr/>
              <a:t>9/12/2024</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5A3A9CD-4C96-4595-ADE2-ABD849BB7CDC}" type="datetimeFigureOut">
              <a:rPr lang="el-GR" smtClean="0"/>
              <a:pPr/>
              <a:t>9/12/2024</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BA40746-4A3C-452B-93E4-89FBBB83C855}"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BFED"/>
        </a:solidFill>
        <a:effectLst/>
      </p:bgPr>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755576" y="3286124"/>
            <a:ext cx="6192688" cy="2284205"/>
          </a:xfrm>
          <a:blipFill dpi="0" rotWithShape="1">
            <a:blip r:embed="rId3" cstate="print">
              <a:alphaModFix amt="0"/>
            </a:blip>
            <a:srcRect/>
            <a:tile tx="0" ty="0" sx="100000" sy="100000" flip="none" algn="tl"/>
          </a:blipFill>
          <a:ln w="9525">
            <a:noFill/>
            <a:miter lim="800000"/>
            <a:headEnd/>
            <a:tailEnd/>
          </a:ln>
        </p:spPr>
        <p:txBody>
          <a:bodyPr vert="horz" wrap="square" lIns="91440" tIns="45720" rIns="91440" bIns="45720" numCol="1" anchor="ctr" anchorCtr="0" compatLnSpc="1">
            <a:prstTxWarp prst="textNoShape">
              <a:avLst/>
            </a:prstTxWarp>
            <a:noAutofit/>
          </a:bodyPr>
          <a:lstStyle/>
          <a:p>
            <a:r>
              <a:rPr lang="el-GR" sz="1800" dirty="0" smtClean="0"/>
              <a:t>ΙΩΣΗΦ ΦΡΑΓΚΟΥΛΗΣ</a:t>
            </a:r>
          </a:p>
          <a:p>
            <a:r>
              <a:rPr lang="el-GR" sz="1800" dirty="0" smtClean="0"/>
              <a:t>ΑΝ. ΚΑΘΗΓΗΤΗΣ </a:t>
            </a:r>
            <a:endParaRPr lang="en-US" sz="1800" dirty="0" smtClean="0"/>
          </a:p>
          <a:p>
            <a:r>
              <a:rPr lang="el-GR" sz="1800" dirty="0" smtClean="0"/>
              <a:t>ΠΑΙΔΑΓΩΓΙΚΟΥ ΤΜΗΜΑΤΟΣ Α.Σ.ΠΑΙ.Τ.Ε.</a:t>
            </a:r>
          </a:p>
          <a:p>
            <a:endParaRPr lang="el-GR" sz="1800" dirty="0" smtClean="0"/>
          </a:p>
          <a:p>
            <a:r>
              <a:rPr lang="el-GR" sz="1800" dirty="0" smtClean="0"/>
              <a:t>ΘΕΟΔΩΡΑ ΠΑΠΓΕΩΡΓΙΟΥ</a:t>
            </a:r>
          </a:p>
          <a:p>
            <a:r>
              <a:rPr lang="el-GR" sz="1800" dirty="0" smtClean="0"/>
              <a:t>ΕΡΓΑΣΤΗΡΙΑΚΟΣ ΣΥΝΕΡΓΑΤΗΣ </a:t>
            </a:r>
          </a:p>
          <a:p>
            <a:r>
              <a:rPr lang="el-GR" sz="1800" dirty="0" smtClean="0"/>
              <a:t>ΠΑΙΔΑΓΩΓΙΚΟΥ ΤΜΗΜΑΤΟΣ Α.Σ.ΠΑΙ.Τ.Ε.</a:t>
            </a:r>
          </a:p>
          <a:p>
            <a:pPr algn="ctr">
              <a:lnSpc>
                <a:spcPct val="80000"/>
              </a:lnSpc>
              <a:spcBef>
                <a:spcPct val="0"/>
              </a:spcBef>
            </a:pPr>
            <a:endParaRPr lang="el-GR" sz="1600" b="1" dirty="0">
              <a:solidFill>
                <a:schemeClr val="tx1">
                  <a:lumMod val="85000"/>
                </a:schemeClr>
              </a:solidFill>
              <a:effectLst/>
            </a:endParaRPr>
          </a:p>
        </p:txBody>
      </p:sp>
      <p:sp>
        <p:nvSpPr>
          <p:cNvPr id="12" name="Rounded Rectangle 11"/>
          <p:cNvSpPr/>
          <p:nvPr/>
        </p:nvSpPr>
        <p:spPr>
          <a:xfrm rot="20731457">
            <a:off x="7117527" y="2014578"/>
            <a:ext cx="2694133" cy="4969234"/>
          </a:xfrm>
          <a:custGeom>
            <a:avLst/>
            <a:gdLst>
              <a:gd name="connsiteX0" fmla="*/ 0 w 2129999"/>
              <a:gd name="connsiteY0" fmla="*/ 57023 h 1809105"/>
              <a:gd name="connsiteX1" fmla="*/ 57023 w 2129999"/>
              <a:gd name="connsiteY1" fmla="*/ 0 h 1809105"/>
              <a:gd name="connsiteX2" fmla="*/ 2072976 w 2129999"/>
              <a:gd name="connsiteY2" fmla="*/ 0 h 1809105"/>
              <a:gd name="connsiteX3" fmla="*/ 2129999 w 2129999"/>
              <a:gd name="connsiteY3" fmla="*/ 57023 h 1809105"/>
              <a:gd name="connsiteX4" fmla="*/ 2129999 w 2129999"/>
              <a:gd name="connsiteY4" fmla="*/ 1752082 h 1809105"/>
              <a:gd name="connsiteX5" fmla="*/ 2072976 w 2129999"/>
              <a:gd name="connsiteY5" fmla="*/ 1809105 h 1809105"/>
              <a:gd name="connsiteX6" fmla="*/ 57023 w 2129999"/>
              <a:gd name="connsiteY6" fmla="*/ 1809105 h 1809105"/>
              <a:gd name="connsiteX7" fmla="*/ 0 w 2129999"/>
              <a:gd name="connsiteY7" fmla="*/ 1752082 h 1809105"/>
              <a:gd name="connsiteX8" fmla="*/ 0 w 2129999"/>
              <a:gd name="connsiteY8" fmla="*/ 57023 h 1809105"/>
              <a:gd name="connsiteX0" fmla="*/ 0 w 2642504"/>
              <a:gd name="connsiteY0" fmla="*/ 81848 h 1833930"/>
              <a:gd name="connsiteX1" fmla="*/ 57023 w 2642504"/>
              <a:gd name="connsiteY1" fmla="*/ 24825 h 1833930"/>
              <a:gd name="connsiteX2" fmla="*/ 2072976 w 2642504"/>
              <a:gd name="connsiteY2" fmla="*/ 24825 h 1833930"/>
              <a:gd name="connsiteX3" fmla="*/ 2642504 w 2642504"/>
              <a:gd name="connsiteY3" fmla="*/ 11161 h 1833930"/>
              <a:gd name="connsiteX4" fmla="*/ 2129999 w 2642504"/>
              <a:gd name="connsiteY4" fmla="*/ 1776907 h 1833930"/>
              <a:gd name="connsiteX5" fmla="*/ 2072976 w 2642504"/>
              <a:gd name="connsiteY5" fmla="*/ 1833930 h 1833930"/>
              <a:gd name="connsiteX6" fmla="*/ 57023 w 2642504"/>
              <a:gd name="connsiteY6" fmla="*/ 1833930 h 1833930"/>
              <a:gd name="connsiteX7" fmla="*/ 0 w 2642504"/>
              <a:gd name="connsiteY7" fmla="*/ 1776907 h 1833930"/>
              <a:gd name="connsiteX8" fmla="*/ 0 w 2642504"/>
              <a:gd name="connsiteY8" fmla="*/ 81848 h 1833930"/>
              <a:gd name="connsiteX0" fmla="*/ 0 w 2642504"/>
              <a:gd name="connsiteY0" fmla="*/ 81848 h 1839645"/>
              <a:gd name="connsiteX1" fmla="*/ 57023 w 2642504"/>
              <a:gd name="connsiteY1" fmla="*/ 24825 h 1839645"/>
              <a:gd name="connsiteX2" fmla="*/ 2072976 w 2642504"/>
              <a:gd name="connsiteY2" fmla="*/ 24825 h 1839645"/>
              <a:gd name="connsiteX3" fmla="*/ 2642504 w 2642504"/>
              <a:gd name="connsiteY3" fmla="*/ 11161 h 1839645"/>
              <a:gd name="connsiteX4" fmla="*/ 2268530 w 2642504"/>
              <a:gd name="connsiteY4" fmla="*/ 1821497 h 1839645"/>
              <a:gd name="connsiteX5" fmla="*/ 2072976 w 2642504"/>
              <a:gd name="connsiteY5" fmla="*/ 1833930 h 1839645"/>
              <a:gd name="connsiteX6" fmla="*/ 57023 w 2642504"/>
              <a:gd name="connsiteY6" fmla="*/ 1833930 h 1839645"/>
              <a:gd name="connsiteX7" fmla="*/ 0 w 2642504"/>
              <a:gd name="connsiteY7" fmla="*/ 1776907 h 1839645"/>
              <a:gd name="connsiteX8" fmla="*/ 0 w 2642504"/>
              <a:gd name="connsiteY8" fmla="*/ 81848 h 1839645"/>
              <a:gd name="connsiteX0" fmla="*/ 0 w 2683876"/>
              <a:gd name="connsiteY0" fmla="*/ 73270 h 1831067"/>
              <a:gd name="connsiteX1" fmla="*/ 57023 w 2683876"/>
              <a:gd name="connsiteY1" fmla="*/ 16247 h 1831067"/>
              <a:gd name="connsiteX2" fmla="*/ 2072976 w 2683876"/>
              <a:gd name="connsiteY2" fmla="*/ 16247 h 1831067"/>
              <a:gd name="connsiteX3" fmla="*/ 2683876 w 2683876"/>
              <a:gd name="connsiteY3" fmla="*/ 13264 h 1831067"/>
              <a:gd name="connsiteX4" fmla="*/ 2268530 w 2683876"/>
              <a:gd name="connsiteY4" fmla="*/ 1812919 h 1831067"/>
              <a:gd name="connsiteX5" fmla="*/ 2072976 w 2683876"/>
              <a:gd name="connsiteY5" fmla="*/ 1825352 h 1831067"/>
              <a:gd name="connsiteX6" fmla="*/ 57023 w 2683876"/>
              <a:gd name="connsiteY6" fmla="*/ 1825352 h 1831067"/>
              <a:gd name="connsiteX7" fmla="*/ 0 w 2683876"/>
              <a:gd name="connsiteY7" fmla="*/ 1768329 h 1831067"/>
              <a:gd name="connsiteX8" fmla="*/ 0 w 2683876"/>
              <a:gd name="connsiteY8" fmla="*/ 73270 h 1831067"/>
              <a:gd name="connsiteX0" fmla="*/ 0 w 2683876"/>
              <a:gd name="connsiteY0" fmla="*/ 73270 h 1831067"/>
              <a:gd name="connsiteX1" fmla="*/ 57023 w 2683876"/>
              <a:gd name="connsiteY1" fmla="*/ 16247 h 1831067"/>
              <a:gd name="connsiteX2" fmla="*/ 2072976 w 2683876"/>
              <a:gd name="connsiteY2" fmla="*/ 16247 h 1831067"/>
              <a:gd name="connsiteX3" fmla="*/ 2683876 w 2683876"/>
              <a:gd name="connsiteY3" fmla="*/ 13264 h 1831067"/>
              <a:gd name="connsiteX4" fmla="*/ 2268530 w 2683876"/>
              <a:gd name="connsiteY4" fmla="*/ 1812919 h 1831067"/>
              <a:gd name="connsiteX5" fmla="*/ 2072976 w 2683876"/>
              <a:gd name="connsiteY5" fmla="*/ 1825352 h 1831067"/>
              <a:gd name="connsiteX6" fmla="*/ 57023 w 2683876"/>
              <a:gd name="connsiteY6" fmla="*/ 1825352 h 1831067"/>
              <a:gd name="connsiteX7" fmla="*/ 0 w 2683876"/>
              <a:gd name="connsiteY7" fmla="*/ 1768329 h 1831067"/>
              <a:gd name="connsiteX8" fmla="*/ 0 w 2683876"/>
              <a:gd name="connsiteY8" fmla="*/ 73270 h 1831067"/>
              <a:gd name="connsiteX0" fmla="*/ 0 w 2683876"/>
              <a:gd name="connsiteY0" fmla="*/ 73270 h 1863142"/>
              <a:gd name="connsiteX1" fmla="*/ 57023 w 2683876"/>
              <a:gd name="connsiteY1" fmla="*/ 16247 h 1863142"/>
              <a:gd name="connsiteX2" fmla="*/ 2072976 w 2683876"/>
              <a:gd name="connsiteY2" fmla="*/ 16247 h 1863142"/>
              <a:gd name="connsiteX3" fmla="*/ 2683876 w 2683876"/>
              <a:gd name="connsiteY3" fmla="*/ 13264 h 1863142"/>
              <a:gd name="connsiteX4" fmla="*/ 2222615 w 2683876"/>
              <a:gd name="connsiteY4" fmla="*/ 1854021 h 1863142"/>
              <a:gd name="connsiteX5" fmla="*/ 2072976 w 2683876"/>
              <a:gd name="connsiteY5" fmla="*/ 1825352 h 1863142"/>
              <a:gd name="connsiteX6" fmla="*/ 57023 w 2683876"/>
              <a:gd name="connsiteY6" fmla="*/ 1825352 h 1863142"/>
              <a:gd name="connsiteX7" fmla="*/ 0 w 2683876"/>
              <a:gd name="connsiteY7" fmla="*/ 1768329 h 1863142"/>
              <a:gd name="connsiteX8" fmla="*/ 0 w 2683876"/>
              <a:gd name="connsiteY8" fmla="*/ 73270 h 1863142"/>
              <a:gd name="connsiteX0" fmla="*/ 0 w 2683876"/>
              <a:gd name="connsiteY0" fmla="*/ 73270 h 1863142"/>
              <a:gd name="connsiteX1" fmla="*/ 57023 w 2683876"/>
              <a:gd name="connsiteY1" fmla="*/ 16247 h 1863142"/>
              <a:gd name="connsiteX2" fmla="*/ 2072976 w 2683876"/>
              <a:gd name="connsiteY2" fmla="*/ 16247 h 1863142"/>
              <a:gd name="connsiteX3" fmla="*/ 2683876 w 2683876"/>
              <a:gd name="connsiteY3" fmla="*/ 13264 h 1863142"/>
              <a:gd name="connsiteX4" fmla="*/ 2222615 w 2683876"/>
              <a:gd name="connsiteY4" fmla="*/ 1854021 h 1863142"/>
              <a:gd name="connsiteX5" fmla="*/ 2072976 w 2683876"/>
              <a:gd name="connsiteY5" fmla="*/ 1825352 h 1863142"/>
              <a:gd name="connsiteX6" fmla="*/ 57023 w 2683876"/>
              <a:gd name="connsiteY6" fmla="*/ 1825352 h 1863142"/>
              <a:gd name="connsiteX7" fmla="*/ 0 w 2683876"/>
              <a:gd name="connsiteY7" fmla="*/ 1768329 h 1863142"/>
              <a:gd name="connsiteX8" fmla="*/ 0 w 2683876"/>
              <a:gd name="connsiteY8" fmla="*/ 73270 h 1863142"/>
              <a:gd name="connsiteX0" fmla="*/ 0 w 2683876"/>
              <a:gd name="connsiteY0" fmla="*/ 73270 h 1854021"/>
              <a:gd name="connsiteX1" fmla="*/ 57023 w 2683876"/>
              <a:gd name="connsiteY1" fmla="*/ 16247 h 1854021"/>
              <a:gd name="connsiteX2" fmla="*/ 2072976 w 2683876"/>
              <a:gd name="connsiteY2" fmla="*/ 16247 h 1854021"/>
              <a:gd name="connsiteX3" fmla="*/ 2683876 w 2683876"/>
              <a:gd name="connsiteY3" fmla="*/ 13264 h 1854021"/>
              <a:gd name="connsiteX4" fmla="*/ 2222615 w 2683876"/>
              <a:gd name="connsiteY4" fmla="*/ 1854021 h 1854021"/>
              <a:gd name="connsiteX5" fmla="*/ 2072976 w 2683876"/>
              <a:gd name="connsiteY5" fmla="*/ 1825352 h 1854021"/>
              <a:gd name="connsiteX6" fmla="*/ 57023 w 2683876"/>
              <a:gd name="connsiteY6" fmla="*/ 1825352 h 1854021"/>
              <a:gd name="connsiteX7" fmla="*/ 0 w 2683876"/>
              <a:gd name="connsiteY7" fmla="*/ 1768329 h 1854021"/>
              <a:gd name="connsiteX8" fmla="*/ 0 w 2683876"/>
              <a:gd name="connsiteY8" fmla="*/ 73270 h 1854021"/>
              <a:gd name="connsiteX0" fmla="*/ 0 w 2683876"/>
              <a:gd name="connsiteY0" fmla="*/ 73270 h 1854021"/>
              <a:gd name="connsiteX1" fmla="*/ 57023 w 2683876"/>
              <a:gd name="connsiteY1" fmla="*/ 16247 h 1854021"/>
              <a:gd name="connsiteX2" fmla="*/ 2072976 w 2683876"/>
              <a:gd name="connsiteY2" fmla="*/ 16247 h 1854021"/>
              <a:gd name="connsiteX3" fmla="*/ 2683876 w 2683876"/>
              <a:gd name="connsiteY3" fmla="*/ 13264 h 1854021"/>
              <a:gd name="connsiteX4" fmla="*/ 2222615 w 2683876"/>
              <a:gd name="connsiteY4" fmla="*/ 1854021 h 1854021"/>
              <a:gd name="connsiteX5" fmla="*/ 1990231 w 2683876"/>
              <a:gd name="connsiteY5" fmla="*/ 1803990 h 1854021"/>
              <a:gd name="connsiteX6" fmla="*/ 57023 w 2683876"/>
              <a:gd name="connsiteY6" fmla="*/ 1825352 h 1854021"/>
              <a:gd name="connsiteX7" fmla="*/ 0 w 2683876"/>
              <a:gd name="connsiteY7" fmla="*/ 1768329 h 1854021"/>
              <a:gd name="connsiteX8" fmla="*/ 0 w 2683876"/>
              <a:gd name="connsiteY8" fmla="*/ 73270 h 1854021"/>
              <a:gd name="connsiteX0" fmla="*/ 0 w 2683876"/>
              <a:gd name="connsiteY0" fmla="*/ 73270 h 1825352"/>
              <a:gd name="connsiteX1" fmla="*/ 57023 w 2683876"/>
              <a:gd name="connsiteY1" fmla="*/ 16247 h 1825352"/>
              <a:gd name="connsiteX2" fmla="*/ 2072976 w 2683876"/>
              <a:gd name="connsiteY2" fmla="*/ 16247 h 1825352"/>
              <a:gd name="connsiteX3" fmla="*/ 2683876 w 2683876"/>
              <a:gd name="connsiteY3" fmla="*/ 13264 h 1825352"/>
              <a:gd name="connsiteX4" fmla="*/ 2098497 w 2683876"/>
              <a:gd name="connsiteY4" fmla="*/ 1821978 h 1825352"/>
              <a:gd name="connsiteX5" fmla="*/ 1990231 w 2683876"/>
              <a:gd name="connsiteY5" fmla="*/ 1803990 h 1825352"/>
              <a:gd name="connsiteX6" fmla="*/ 57023 w 2683876"/>
              <a:gd name="connsiteY6" fmla="*/ 1825352 h 1825352"/>
              <a:gd name="connsiteX7" fmla="*/ 0 w 2683876"/>
              <a:gd name="connsiteY7" fmla="*/ 1768329 h 1825352"/>
              <a:gd name="connsiteX8" fmla="*/ 0 w 2683876"/>
              <a:gd name="connsiteY8" fmla="*/ 73270 h 1825352"/>
              <a:gd name="connsiteX0" fmla="*/ 0 w 2683876"/>
              <a:gd name="connsiteY0" fmla="*/ 73270 h 1825352"/>
              <a:gd name="connsiteX1" fmla="*/ 57023 w 2683876"/>
              <a:gd name="connsiteY1" fmla="*/ 16247 h 1825352"/>
              <a:gd name="connsiteX2" fmla="*/ 2072976 w 2683876"/>
              <a:gd name="connsiteY2" fmla="*/ 16247 h 1825352"/>
              <a:gd name="connsiteX3" fmla="*/ 2683876 w 2683876"/>
              <a:gd name="connsiteY3" fmla="*/ 13264 h 1825352"/>
              <a:gd name="connsiteX4" fmla="*/ 2098497 w 2683876"/>
              <a:gd name="connsiteY4" fmla="*/ 1821978 h 1825352"/>
              <a:gd name="connsiteX5" fmla="*/ 1990231 w 2683876"/>
              <a:gd name="connsiteY5" fmla="*/ 1803990 h 1825352"/>
              <a:gd name="connsiteX6" fmla="*/ 57023 w 2683876"/>
              <a:gd name="connsiteY6" fmla="*/ 1825352 h 1825352"/>
              <a:gd name="connsiteX7" fmla="*/ 0 w 2683876"/>
              <a:gd name="connsiteY7" fmla="*/ 1768329 h 1825352"/>
              <a:gd name="connsiteX8" fmla="*/ 0 w 2683876"/>
              <a:gd name="connsiteY8" fmla="*/ 73270 h 1825352"/>
              <a:gd name="connsiteX0" fmla="*/ 0 w 2683876"/>
              <a:gd name="connsiteY0" fmla="*/ 73270 h 1825352"/>
              <a:gd name="connsiteX1" fmla="*/ 57023 w 2683876"/>
              <a:gd name="connsiteY1" fmla="*/ 16247 h 1825352"/>
              <a:gd name="connsiteX2" fmla="*/ 2072976 w 2683876"/>
              <a:gd name="connsiteY2" fmla="*/ 16247 h 1825352"/>
              <a:gd name="connsiteX3" fmla="*/ 2683876 w 2683876"/>
              <a:gd name="connsiteY3" fmla="*/ 13264 h 1825352"/>
              <a:gd name="connsiteX4" fmla="*/ 2195926 w 2683876"/>
              <a:gd name="connsiteY4" fmla="*/ 1820653 h 1825352"/>
              <a:gd name="connsiteX5" fmla="*/ 1990231 w 2683876"/>
              <a:gd name="connsiteY5" fmla="*/ 1803990 h 1825352"/>
              <a:gd name="connsiteX6" fmla="*/ 57023 w 2683876"/>
              <a:gd name="connsiteY6" fmla="*/ 1825352 h 1825352"/>
              <a:gd name="connsiteX7" fmla="*/ 0 w 2683876"/>
              <a:gd name="connsiteY7" fmla="*/ 1768329 h 1825352"/>
              <a:gd name="connsiteX8" fmla="*/ 0 w 2683876"/>
              <a:gd name="connsiteY8" fmla="*/ 73270 h 1825352"/>
              <a:gd name="connsiteX0" fmla="*/ 0 w 2683876"/>
              <a:gd name="connsiteY0" fmla="*/ 73270 h 1825352"/>
              <a:gd name="connsiteX1" fmla="*/ 57023 w 2683876"/>
              <a:gd name="connsiteY1" fmla="*/ 16247 h 1825352"/>
              <a:gd name="connsiteX2" fmla="*/ 2072976 w 2683876"/>
              <a:gd name="connsiteY2" fmla="*/ 16247 h 1825352"/>
              <a:gd name="connsiteX3" fmla="*/ 2683876 w 2683876"/>
              <a:gd name="connsiteY3" fmla="*/ 13264 h 1825352"/>
              <a:gd name="connsiteX4" fmla="*/ 2195926 w 2683876"/>
              <a:gd name="connsiteY4" fmla="*/ 1820653 h 1825352"/>
              <a:gd name="connsiteX5" fmla="*/ 1965407 w 2683876"/>
              <a:gd name="connsiteY5" fmla="*/ 1797582 h 1825352"/>
              <a:gd name="connsiteX6" fmla="*/ 57023 w 2683876"/>
              <a:gd name="connsiteY6" fmla="*/ 1825352 h 1825352"/>
              <a:gd name="connsiteX7" fmla="*/ 0 w 2683876"/>
              <a:gd name="connsiteY7" fmla="*/ 1768329 h 1825352"/>
              <a:gd name="connsiteX8" fmla="*/ 0 w 2683876"/>
              <a:gd name="connsiteY8" fmla="*/ 73270 h 1825352"/>
              <a:gd name="connsiteX0" fmla="*/ 0 w 2683876"/>
              <a:gd name="connsiteY0" fmla="*/ 73270 h 4969234"/>
              <a:gd name="connsiteX1" fmla="*/ 57023 w 2683876"/>
              <a:gd name="connsiteY1" fmla="*/ 16247 h 4969234"/>
              <a:gd name="connsiteX2" fmla="*/ 2072976 w 2683876"/>
              <a:gd name="connsiteY2" fmla="*/ 16247 h 4969234"/>
              <a:gd name="connsiteX3" fmla="*/ 2683876 w 2683876"/>
              <a:gd name="connsiteY3" fmla="*/ 13264 h 4969234"/>
              <a:gd name="connsiteX4" fmla="*/ 1400723 w 2683876"/>
              <a:gd name="connsiteY4" fmla="*/ 4969234 h 4969234"/>
              <a:gd name="connsiteX5" fmla="*/ 1965407 w 2683876"/>
              <a:gd name="connsiteY5" fmla="*/ 1797582 h 4969234"/>
              <a:gd name="connsiteX6" fmla="*/ 57023 w 2683876"/>
              <a:gd name="connsiteY6" fmla="*/ 1825352 h 4969234"/>
              <a:gd name="connsiteX7" fmla="*/ 0 w 2683876"/>
              <a:gd name="connsiteY7" fmla="*/ 1768329 h 4969234"/>
              <a:gd name="connsiteX8" fmla="*/ 0 w 2683876"/>
              <a:gd name="connsiteY8" fmla="*/ 73270 h 4969234"/>
              <a:gd name="connsiteX0" fmla="*/ 0 w 2683876"/>
              <a:gd name="connsiteY0" fmla="*/ 73270 h 4969234"/>
              <a:gd name="connsiteX1" fmla="*/ 57023 w 2683876"/>
              <a:gd name="connsiteY1" fmla="*/ 16247 h 4969234"/>
              <a:gd name="connsiteX2" fmla="*/ 2072976 w 2683876"/>
              <a:gd name="connsiteY2" fmla="*/ 16247 h 4969234"/>
              <a:gd name="connsiteX3" fmla="*/ 2683876 w 2683876"/>
              <a:gd name="connsiteY3" fmla="*/ 13264 h 4969234"/>
              <a:gd name="connsiteX4" fmla="*/ 1400723 w 2683876"/>
              <a:gd name="connsiteY4" fmla="*/ 4969234 h 4969234"/>
              <a:gd name="connsiteX5" fmla="*/ 33136 w 2683876"/>
              <a:gd name="connsiteY5" fmla="*/ 4564351 h 4969234"/>
              <a:gd name="connsiteX6" fmla="*/ 57023 w 2683876"/>
              <a:gd name="connsiteY6" fmla="*/ 1825352 h 4969234"/>
              <a:gd name="connsiteX7" fmla="*/ 0 w 2683876"/>
              <a:gd name="connsiteY7" fmla="*/ 1768329 h 4969234"/>
              <a:gd name="connsiteX8" fmla="*/ 0 w 2683876"/>
              <a:gd name="connsiteY8" fmla="*/ 73270 h 4969234"/>
              <a:gd name="connsiteX0" fmla="*/ 10257 w 2694133"/>
              <a:gd name="connsiteY0" fmla="*/ 73270 h 4969234"/>
              <a:gd name="connsiteX1" fmla="*/ 67280 w 2694133"/>
              <a:gd name="connsiteY1" fmla="*/ 16247 h 4969234"/>
              <a:gd name="connsiteX2" fmla="*/ 2083233 w 2694133"/>
              <a:gd name="connsiteY2" fmla="*/ 16247 h 4969234"/>
              <a:gd name="connsiteX3" fmla="*/ 2694133 w 2694133"/>
              <a:gd name="connsiteY3" fmla="*/ 13264 h 4969234"/>
              <a:gd name="connsiteX4" fmla="*/ 1410980 w 2694133"/>
              <a:gd name="connsiteY4" fmla="*/ 4969234 h 4969234"/>
              <a:gd name="connsiteX5" fmla="*/ 43393 w 2694133"/>
              <a:gd name="connsiteY5" fmla="*/ 4564351 h 4969234"/>
              <a:gd name="connsiteX6" fmla="*/ 15497 w 2694133"/>
              <a:gd name="connsiteY6" fmla="*/ 1820809 h 4969234"/>
              <a:gd name="connsiteX7" fmla="*/ 10257 w 2694133"/>
              <a:gd name="connsiteY7" fmla="*/ 1768329 h 4969234"/>
              <a:gd name="connsiteX8" fmla="*/ 10257 w 2694133"/>
              <a:gd name="connsiteY8" fmla="*/ 73270 h 49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133" h="4969234">
                <a:moveTo>
                  <a:pt x="10257" y="73270"/>
                </a:moveTo>
                <a:cubicBezTo>
                  <a:pt x="10257" y="41777"/>
                  <a:pt x="35787" y="16247"/>
                  <a:pt x="67280" y="16247"/>
                </a:cubicBezTo>
                <a:lnTo>
                  <a:pt x="2083233" y="16247"/>
                </a:lnTo>
                <a:cubicBezTo>
                  <a:pt x="2114726" y="16247"/>
                  <a:pt x="2694133" y="-18229"/>
                  <a:pt x="2694133" y="13264"/>
                </a:cubicBezTo>
                <a:cubicBezTo>
                  <a:pt x="2564147" y="500596"/>
                  <a:pt x="1571927" y="4498720"/>
                  <a:pt x="1410980" y="4969234"/>
                </a:cubicBezTo>
                <a:cubicBezTo>
                  <a:pt x="1251629" y="4968414"/>
                  <a:pt x="74886" y="4564351"/>
                  <a:pt x="43393" y="4564351"/>
                </a:cubicBezTo>
                <a:lnTo>
                  <a:pt x="15497" y="1820809"/>
                </a:lnTo>
                <a:cubicBezTo>
                  <a:pt x="-15996" y="1820809"/>
                  <a:pt x="10257" y="1799822"/>
                  <a:pt x="10257" y="1768329"/>
                </a:cubicBezTo>
                <a:lnTo>
                  <a:pt x="10257" y="73270"/>
                </a:lnTo>
                <a:close/>
              </a:path>
            </a:pathLst>
          </a:custGeom>
          <a:blipFill dpi="0" rotWithShape="1">
            <a:blip r:embed="rId4" cstate="print">
              <a:alphaModFix amt="82000"/>
              <a:extLst>
                <a:ext uri="{BEBA8EAE-BF5A-486C-A8C5-ECC9F3942E4B}">
                  <a14:imgProps xmlns:a14="http://schemas.microsoft.com/office/drawing/2010/main">
                    <a14:imgLayer>
                      <a14:imgEffect>
                        <a14:sharpenSoften amount="26000"/>
                      </a14:imgEffect>
                      <a14:imgEffect>
                        <a14:colorTemperature colorTemp="5750"/>
                      </a14:imgEffect>
                      <a14:imgEffect>
                        <a14:saturation sat="400000"/>
                      </a14:imgEffect>
                      <a14:imgEffect>
                        <a14:brightnessContrast bright="-31000" contrast="100000"/>
                      </a14:imgEffect>
                    </a14:imgLayer>
                  </a14:imgProps>
                </a:ext>
              </a:extLst>
            </a:blip>
            <a:srcRect/>
            <a:stretch>
              <a:fillRect t="-17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ffectLst>
                <a:glow rad="228600">
                  <a:srgbClr val="FF6700">
                    <a:satMod val="175000"/>
                    <a:alpha val="40000"/>
                  </a:srgbClr>
                </a:glow>
              </a:effectLst>
            </a:endParaRPr>
          </a:p>
        </p:txBody>
      </p:sp>
      <p:sp>
        <p:nvSpPr>
          <p:cNvPr id="2" name="Ορθογώνιο 1"/>
          <p:cNvSpPr/>
          <p:nvPr/>
        </p:nvSpPr>
        <p:spPr>
          <a:xfrm rot="20673656">
            <a:off x="6146484" y="-444207"/>
            <a:ext cx="3140136" cy="2466428"/>
          </a:xfrm>
          <a:custGeom>
            <a:avLst/>
            <a:gdLst>
              <a:gd name="connsiteX0" fmla="*/ 0 w 2992083"/>
              <a:gd name="connsiteY0" fmla="*/ 0 h 1756729"/>
              <a:gd name="connsiteX1" fmla="*/ 2992083 w 2992083"/>
              <a:gd name="connsiteY1" fmla="*/ 0 h 1756729"/>
              <a:gd name="connsiteX2" fmla="*/ 2992083 w 2992083"/>
              <a:gd name="connsiteY2" fmla="*/ 1756729 h 1756729"/>
              <a:gd name="connsiteX3" fmla="*/ 0 w 2992083"/>
              <a:gd name="connsiteY3" fmla="*/ 1756729 h 1756729"/>
              <a:gd name="connsiteX4" fmla="*/ 0 w 2992083"/>
              <a:gd name="connsiteY4" fmla="*/ 0 h 1756729"/>
              <a:gd name="connsiteX0" fmla="*/ 0 w 3011677"/>
              <a:gd name="connsiteY0" fmla="*/ 0 h 2466428"/>
              <a:gd name="connsiteX1" fmla="*/ 3011677 w 3011677"/>
              <a:gd name="connsiteY1" fmla="*/ 709699 h 2466428"/>
              <a:gd name="connsiteX2" fmla="*/ 3011677 w 3011677"/>
              <a:gd name="connsiteY2" fmla="*/ 2466428 h 2466428"/>
              <a:gd name="connsiteX3" fmla="*/ 19594 w 3011677"/>
              <a:gd name="connsiteY3" fmla="*/ 2466428 h 2466428"/>
              <a:gd name="connsiteX4" fmla="*/ 0 w 3011677"/>
              <a:gd name="connsiteY4" fmla="*/ 0 h 2466428"/>
              <a:gd name="connsiteX0" fmla="*/ 0 w 3140136"/>
              <a:gd name="connsiteY0" fmla="*/ 0 h 2466428"/>
              <a:gd name="connsiteX1" fmla="*/ 3140136 w 3140136"/>
              <a:gd name="connsiteY1" fmla="*/ 817043 h 2466428"/>
              <a:gd name="connsiteX2" fmla="*/ 3011677 w 3140136"/>
              <a:gd name="connsiteY2" fmla="*/ 2466428 h 2466428"/>
              <a:gd name="connsiteX3" fmla="*/ 19594 w 3140136"/>
              <a:gd name="connsiteY3" fmla="*/ 2466428 h 2466428"/>
              <a:gd name="connsiteX4" fmla="*/ 0 w 3140136"/>
              <a:gd name="connsiteY4" fmla="*/ 0 h 2466428"/>
              <a:gd name="connsiteX0" fmla="*/ 0 w 3140136"/>
              <a:gd name="connsiteY0" fmla="*/ 0 h 2466428"/>
              <a:gd name="connsiteX1" fmla="*/ 3140136 w 3140136"/>
              <a:gd name="connsiteY1" fmla="*/ 817043 h 2466428"/>
              <a:gd name="connsiteX2" fmla="*/ 2733521 w 3140136"/>
              <a:gd name="connsiteY2" fmla="*/ 2432727 h 2466428"/>
              <a:gd name="connsiteX3" fmla="*/ 19594 w 3140136"/>
              <a:gd name="connsiteY3" fmla="*/ 2466428 h 2466428"/>
              <a:gd name="connsiteX4" fmla="*/ 0 w 3140136"/>
              <a:gd name="connsiteY4" fmla="*/ 0 h 2466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136" h="2466428">
                <a:moveTo>
                  <a:pt x="0" y="0"/>
                </a:moveTo>
                <a:lnTo>
                  <a:pt x="3140136" y="817043"/>
                </a:lnTo>
                <a:lnTo>
                  <a:pt x="2733521" y="2432727"/>
                </a:lnTo>
                <a:lnTo>
                  <a:pt x="19594" y="2466428"/>
                </a:lnTo>
                <a:lnTo>
                  <a:pt x="0" y="0"/>
                </a:lnTo>
                <a:close/>
              </a:path>
            </a:pathLst>
          </a:custGeom>
          <a:blipFill dpi="0" rotWithShape="1">
            <a:blip r:embed="rId5" cstate="print">
              <a:extLst>
                <a:ext uri="{BEBA8EAE-BF5A-486C-A8C5-ECC9F3942E4B}">
                  <a14:imgProps xmlns:a14="http://schemas.microsoft.com/office/drawing/2010/main">
                    <a14:imgLayer>
                      <a14:imgEffect>
                        <a14:sharpenSoften amount="9000"/>
                      </a14:imgEffect>
                      <a14:imgEffect>
                        <a14:colorTemperature colorTemp="4700"/>
                      </a14:imgEffect>
                    </a14:imgLayer>
                  </a14:imgProps>
                </a:ext>
              </a:extLst>
            </a:blip>
            <a:srcRect/>
            <a:stretch>
              <a:fillRect l="-46000" t="1000" b="-3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6" name="5 - Ορθογώνιο"/>
          <p:cNvSpPr/>
          <p:nvPr/>
        </p:nvSpPr>
        <p:spPr>
          <a:xfrm>
            <a:off x="142844" y="285728"/>
            <a:ext cx="6000792" cy="1938992"/>
          </a:xfrm>
          <a:prstGeom prst="rect">
            <a:avLst/>
          </a:prstGeom>
        </p:spPr>
        <p:txBody>
          <a:bodyPr wrap="square">
            <a:spAutoFit/>
          </a:bodyPr>
          <a:lstStyle/>
          <a:p>
            <a:pPr algn="ctr"/>
            <a:r>
              <a:rPr lang="el-GR" sz="2400" b="1" dirty="0" smtClean="0">
                <a:solidFill>
                  <a:srgbClr val="FF0000"/>
                </a:solidFill>
              </a:rPr>
              <a:t>Καταγραφή απόψεων εκπαιδευτικών πρωτοβάθμιας εκπαίδευσης ως προς την αξιοποίηση έργων τέχνης </a:t>
            </a:r>
            <a:endParaRPr lang="en-US" sz="2400" b="1" dirty="0" smtClean="0">
              <a:solidFill>
                <a:srgbClr val="FF0000"/>
              </a:solidFill>
            </a:endParaRPr>
          </a:p>
          <a:p>
            <a:pPr algn="ctr"/>
            <a:r>
              <a:rPr lang="el-GR" sz="2400" b="1" dirty="0" smtClean="0">
                <a:solidFill>
                  <a:srgbClr val="FF0000"/>
                </a:solidFill>
              </a:rPr>
              <a:t>στο πλαίσιο άσκησης του διδακτικού τους έργου</a:t>
            </a:r>
            <a:endParaRPr lang="el-GR" sz="2400" dirty="0">
              <a:solidFill>
                <a:srgbClr val="FF0000"/>
              </a:solidFill>
            </a:endParaRPr>
          </a:p>
        </p:txBody>
      </p:sp>
    </p:spTree>
    <p:extLst>
      <p:ext uri="{BB962C8B-B14F-4D97-AF65-F5344CB8AC3E}">
        <p14:creationId xmlns:p14="http://schemas.microsoft.com/office/powerpoint/2010/main" val="68956569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5262979"/>
          </a:xfrm>
          <a:prstGeom prst="rect">
            <a:avLst/>
          </a:prstGeom>
        </p:spPr>
        <p:txBody>
          <a:bodyPr wrap="square">
            <a:spAutoFit/>
          </a:bodyPr>
          <a:lstStyle/>
          <a:p>
            <a:pPr algn="just">
              <a:lnSpc>
                <a:spcPct val="150000"/>
              </a:lnSpc>
            </a:pPr>
            <a:endParaRPr lang="el-GR" sz="2400" b="1" i="1" dirty="0" smtClean="0">
              <a:latin typeface="Times New Roman"/>
            </a:endParaRPr>
          </a:p>
          <a:p>
            <a:pPr algn="just">
              <a:lnSpc>
                <a:spcPct val="150000"/>
              </a:lnSpc>
            </a:pPr>
            <a:r>
              <a:rPr lang="el-GR" sz="2400" b="1" i="1" dirty="0" smtClean="0">
                <a:latin typeface="Times New Roman"/>
              </a:rPr>
              <a:t>Μ</a:t>
            </a:r>
            <a:r>
              <a:rPr lang="el-GR" sz="2400" b="1" i="1" dirty="0" smtClean="0">
                <a:latin typeface="Times New Roman"/>
                <a:ea typeface="Calibri"/>
              </a:rPr>
              <a:t>ορφές τέχνης που γνωρίζουν και τρόποι αξιοποίησης στη διδασκαλία τους: </a:t>
            </a:r>
            <a:endParaRPr lang="en-US" sz="2400" b="1" i="1" dirty="0">
              <a:latin typeface="Times New Roman"/>
              <a:ea typeface="Calibri"/>
            </a:endParaRPr>
          </a:p>
          <a:p>
            <a:pPr algn="just"/>
            <a:r>
              <a:rPr lang="en-US" dirty="0" smtClean="0"/>
              <a:t>1. </a:t>
            </a:r>
            <a:r>
              <a:rPr lang="el-GR" b="1" dirty="0" smtClean="0"/>
              <a:t>«</a:t>
            </a:r>
            <a:r>
              <a:rPr lang="el-GR" i="1" dirty="0" smtClean="0"/>
              <a:t>Ποιες μορφές τέχνης σας έρχονται στο μυαλό σας, όταν ακούτε τον όρο έργα τέχνης</a:t>
            </a:r>
            <a:r>
              <a:rPr lang="el-GR" dirty="0" smtClean="0"/>
              <a:t>»,  οι συμμετέχοντες στην έρευνα ανέφεραν τα ακόλουθα: </a:t>
            </a:r>
          </a:p>
          <a:p>
            <a:pPr algn="just"/>
            <a:r>
              <a:rPr lang="el-GR" dirty="0" smtClean="0"/>
              <a:t>Ε1«…</a:t>
            </a:r>
            <a:r>
              <a:rPr lang="el-GR" i="1" dirty="0" smtClean="0"/>
              <a:t>ακούγοντας τον όρο μορφές τέχνης αρχικά το μυαλό μας πάει στη </a:t>
            </a:r>
            <a:r>
              <a:rPr lang="el-GR" b="1" i="1" dirty="0" smtClean="0"/>
              <a:t>ζωγραφική</a:t>
            </a:r>
            <a:r>
              <a:rPr lang="el-GR" i="1" dirty="0" smtClean="0"/>
              <a:t>… στη συνέχεια στη </a:t>
            </a:r>
            <a:r>
              <a:rPr lang="el-GR" b="1" i="1" dirty="0" smtClean="0"/>
              <a:t>μουσική</a:t>
            </a:r>
            <a:r>
              <a:rPr lang="el-GR" i="1" dirty="0" smtClean="0"/>
              <a:t>, στο </a:t>
            </a:r>
            <a:r>
              <a:rPr lang="el-GR" b="1" i="1" dirty="0" smtClean="0"/>
              <a:t>θέατρο</a:t>
            </a:r>
            <a:r>
              <a:rPr lang="el-GR" i="1" dirty="0" smtClean="0"/>
              <a:t>, στο </a:t>
            </a:r>
            <a:r>
              <a:rPr lang="el-GR" b="1" i="1" dirty="0" smtClean="0"/>
              <a:t>χορό</a:t>
            </a:r>
            <a:r>
              <a:rPr lang="el-GR" i="1" dirty="0" smtClean="0"/>
              <a:t> και στη </a:t>
            </a:r>
            <a:r>
              <a:rPr lang="el-GR" b="1" i="1" dirty="0" smtClean="0"/>
              <a:t>λογοτεχνία</a:t>
            </a:r>
            <a:r>
              <a:rPr lang="el-GR" i="1" dirty="0" smtClean="0"/>
              <a:t>..». </a:t>
            </a:r>
          </a:p>
          <a:p>
            <a:pPr algn="just"/>
            <a:r>
              <a:rPr lang="el-GR" dirty="0" smtClean="0"/>
              <a:t>Ε4 «…</a:t>
            </a:r>
            <a:r>
              <a:rPr lang="el-GR" i="1" dirty="0" smtClean="0"/>
              <a:t>ως μορφές τέχνης χρησιμοποιούμε συνήθως στο σχολείο τη ζωγραφική… το θέατρο… τη μουσική και τον κινηματογράφο… καθώς προσφέρουν δυνατότητες διαθεματικής προσέγγισης της γνώσης..»</a:t>
            </a:r>
            <a:r>
              <a:rPr lang="el-GR" dirty="0" smtClean="0"/>
              <a:t> </a:t>
            </a: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2179872"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5816977"/>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rPr>
              <a:t>Μ</a:t>
            </a:r>
            <a:r>
              <a:rPr lang="el-GR" sz="2400" b="1" i="1" dirty="0" smtClean="0">
                <a:latin typeface="Times New Roman"/>
                <a:ea typeface="Calibri"/>
              </a:rPr>
              <a:t>ορφές τέχνης που γνωρίζουν και τρόποι αξιοποίησης στη διδασκαλία τους: </a:t>
            </a:r>
          </a:p>
          <a:p>
            <a:pPr algn="just"/>
            <a:endParaRPr lang="el-GR" sz="2400" b="1" i="1" dirty="0" smtClean="0">
              <a:latin typeface="Times New Roman"/>
              <a:ea typeface="Calibri"/>
            </a:endParaRPr>
          </a:p>
          <a:p>
            <a:pPr algn="just"/>
            <a:r>
              <a:rPr lang="el-GR" i="1" dirty="0" smtClean="0"/>
              <a:t>«Ποιες από αυτές τις μορφές έχετε ήδη αξιοποιήσει στην εκπαιδευτική διαδικασία», τα υποκείμενα  της έρευνας δήλωσαν τα ακόλουθα: </a:t>
            </a:r>
          </a:p>
          <a:p>
            <a:pPr algn="just"/>
            <a:endParaRPr lang="el-GR" i="1" dirty="0" smtClean="0"/>
          </a:p>
          <a:p>
            <a:pPr algn="just"/>
            <a:r>
              <a:rPr lang="el-GR" i="1" dirty="0" smtClean="0"/>
              <a:t>Ε3 «…πιο πολύ χρησιμοποιώ </a:t>
            </a:r>
            <a:r>
              <a:rPr lang="el-GR" b="1" i="1" dirty="0" smtClean="0"/>
              <a:t>πίνακες ζωγραφικής</a:t>
            </a:r>
            <a:r>
              <a:rPr lang="el-GR" i="1" dirty="0" smtClean="0"/>
              <a:t>, καθώς και </a:t>
            </a:r>
            <a:r>
              <a:rPr lang="el-GR" b="1" i="1" dirty="0" smtClean="0"/>
              <a:t>μουσικά κομμάτια</a:t>
            </a:r>
            <a:r>
              <a:rPr lang="el-GR" i="1" dirty="0" smtClean="0"/>
              <a:t>..». </a:t>
            </a:r>
          </a:p>
          <a:p>
            <a:pPr algn="just"/>
            <a:endParaRPr lang="el-GR" i="1" dirty="0" smtClean="0"/>
          </a:p>
          <a:p>
            <a:pPr algn="just"/>
            <a:r>
              <a:rPr lang="el-GR" i="1" dirty="0" smtClean="0"/>
              <a:t>Ε5 «…επειδή εφαρμόζω στη διδασκαλία μου τη διαθεματική προσέγγιση της γνώσης χρησιμοποιών συνήθως </a:t>
            </a:r>
            <a:r>
              <a:rPr lang="el-GR" b="1" i="1" dirty="0" smtClean="0"/>
              <a:t>λογοτεχνικά έργα</a:t>
            </a:r>
            <a:r>
              <a:rPr lang="el-GR" i="1" dirty="0" smtClean="0"/>
              <a:t>, καθώς και </a:t>
            </a:r>
            <a:r>
              <a:rPr lang="el-GR" b="1" i="1" dirty="0" smtClean="0"/>
              <a:t>πίνακες ζωγραφικής</a:t>
            </a:r>
            <a:r>
              <a:rPr lang="el-GR" i="1" dirty="0" smtClean="0"/>
              <a:t>.»</a:t>
            </a: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062651"/>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rPr>
              <a:t>Μ</a:t>
            </a:r>
            <a:r>
              <a:rPr lang="el-GR" sz="2400" b="1" i="1" dirty="0" smtClean="0">
                <a:latin typeface="Times New Roman"/>
                <a:ea typeface="Calibri"/>
              </a:rPr>
              <a:t>ορφές τέχνης που γνωρίζουν και τρόποι αξιοποίησης στη διδασκαλία τους: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9" name="8 - Ορθογώνιο"/>
          <p:cNvSpPr/>
          <p:nvPr/>
        </p:nvSpPr>
        <p:spPr>
          <a:xfrm>
            <a:off x="1500166" y="2285992"/>
            <a:ext cx="7500990" cy="2585323"/>
          </a:xfrm>
          <a:prstGeom prst="rect">
            <a:avLst/>
          </a:prstGeom>
        </p:spPr>
        <p:txBody>
          <a:bodyPr wrap="square">
            <a:spAutoFit/>
          </a:bodyPr>
          <a:lstStyle/>
          <a:p>
            <a:pPr algn="just"/>
            <a:r>
              <a:rPr lang="el-GR" i="1" dirty="0" smtClean="0"/>
              <a:t>«Γνωρίζετε κάποια/ες μεθόδους αξιοποίησης της τέχνης στην εκπαιδευτική διαδικασία»;</a:t>
            </a:r>
            <a:r>
              <a:rPr lang="el-GR" dirty="0" smtClean="0"/>
              <a:t> </a:t>
            </a:r>
          </a:p>
          <a:p>
            <a:pPr algn="just"/>
            <a:endParaRPr lang="el-GR" dirty="0" smtClean="0"/>
          </a:p>
          <a:p>
            <a:pPr algn="just"/>
            <a:r>
              <a:rPr lang="el-GR" dirty="0" smtClean="0"/>
              <a:t>Ε2 «…</a:t>
            </a:r>
            <a:r>
              <a:rPr lang="el-GR" b="1" dirty="0" smtClean="0"/>
              <a:t>δεν γνωρίζω κάποια συγκεκριμένη μέθοδο</a:t>
            </a:r>
            <a:r>
              <a:rPr lang="el-GR" dirty="0" smtClean="0"/>
              <a:t>… εφαρμόζω την τέχνη διαισθητικά και μέσα από την εμπειρία μου…» </a:t>
            </a:r>
          </a:p>
          <a:p>
            <a:pPr algn="just"/>
            <a:endParaRPr lang="el-GR" dirty="0" smtClean="0"/>
          </a:p>
          <a:p>
            <a:pPr algn="just"/>
            <a:r>
              <a:rPr lang="el-GR" dirty="0" smtClean="0"/>
              <a:t>Ε7 «…αξιοποιώ τη μέθοδο της </a:t>
            </a:r>
            <a:r>
              <a:rPr lang="el-GR" b="1" dirty="0" smtClean="0"/>
              <a:t>αισθητικής παρατήρησης του </a:t>
            </a:r>
            <a:r>
              <a:rPr lang="en-US" b="1" dirty="0" smtClean="0"/>
              <a:t>Perkins</a:t>
            </a:r>
            <a:r>
              <a:rPr lang="el-GR" dirty="0" smtClean="0"/>
              <a:t>, όπως τη διδάχθηκα σε ένα σεμινάριο που είχα παρακολουθήσει παλιότερα…» </a:t>
            </a:r>
            <a:endParaRPr lang="el-GR" dirty="0"/>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801314"/>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Λόγοι αξιοποίησης της τέχνης στην εκπαιδευτική διαδικασία:</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2214554"/>
            <a:ext cx="7500990" cy="2308324"/>
          </a:xfrm>
          <a:prstGeom prst="rect">
            <a:avLst/>
          </a:prstGeom>
        </p:spPr>
        <p:txBody>
          <a:bodyPr wrap="square">
            <a:spAutoFit/>
          </a:bodyPr>
          <a:lstStyle/>
          <a:p>
            <a:pPr algn="just">
              <a:buFont typeface="Arial" pitchFamily="34" charset="0"/>
              <a:buChar char="•"/>
            </a:pPr>
            <a:r>
              <a:rPr lang="el-GR" dirty="0" smtClean="0"/>
              <a:t> </a:t>
            </a:r>
            <a:r>
              <a:rPr lang="el-GR" b="1" dirty="0" smtClean="0"/>
              <a:t>Ανάπτυξη δημιουργικότητας μαθητών</a:t>
            </a:r>
            <a:r>
              <a:rPr lang="el-GR" dirty="0" smtClean="0"/>
              <a:t>: Ε6 «…αξιοποιώ την τέχνη για την ανάπτυξη δραστηριοτήτων δημιουργίας και έκφρασης των μαθητών μου…» </a:t>
            </a:r>
          </a:p>
          <a:p>
            <a:pPr algn="just"/>
            <a:endParaRPr lang="el-GR" dirty="0" smtClean="0"/>
          </a:p>
          <a:p>
            <a:pPr algn="just">
              <a:buFont typeface="Arial" pitchFamily="34" charset="0"/>
              <a:buChar char="•"/>
            </a:pPr>
            <a:r>
              <a:rPr lang="el-GR" dirty="0" smtClean="0"/>
              <a:t> </a:t>
            </a:r>
            <a:r>
              <a:rPr lang="el-GR" b="1" dirty="0" smtClean="0"/>
              <a:t>Εισαγωγή στην προβληματική του μαθήματος</a:t>
            </a:r>
            <a:r>
              <a:rPr lang="el-GR" dirty="0" smtClean="0"/>
              <a:t>: Ε10 «…τη χρησιμοποιώ με στόχο την ανίχνευση προηγούμενων γνώσεων των μαθητών μου σε σχέση με το θέμα που θα μελετήσουμε… με άλλα λόγια για την εισαγωγή στην προβληματική του μαθήματος…» </a:t>
            </a:r>
            <a:endParaRPr lang="el-GR" dirty="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4247317"/>
          </a:xfrm>
          <a:prstGeom prst="rect">
            <a:avLst/>
          </a:prstGeom>
        </p:spPr>
        <p:txBody>
          <a:bodyPr wrap="square">
            <a:spAutoFit/>
          </a:bodyPr>
          <a:lstStyle/>
          <a:p>
            <a:pPr algn="just">
              <a:buFont typeface="Arial" pitchFamily="34" charset="0"/>
              <a:buChar char="•"/>
            </a:pPr>
            <a:r>
              <a:rPr lang="el-GR" dirty="0" smtClean="0"/>
              <a:t> </a:t>
            </a:r>
            <a:r>
              <a:rPr lang="el-GR" b="1" dirty="0" smtClean="0"/>
              <a:t>Γνώσεις και δεξιότητες που αναπτύσσουν οι μαθητές  στο πλαίσιο αξιοποίησης έργων τέχνης στη διδασκαλία τους </a:t>
            </a:r>
          </a:p>
          <a:p>
            <a:pPr algn="just"/>
            <a:endParaRPr lang="el-GR" b="1" i="1" dirty="0" smtClean="0"/>
          </a:p>
          <a:p>
            <a:pPr algn="just"/>
            <a:r>
              <a:rPr lang="el-GR" i="1" dirty="0" smtClean="0"/>
              <a:t>«Θεωρείτε ότι μέσα από την αξιοποίηση της τέχνης στην εκπαιδευτική διαδικασία επιτυγχάνονται οι μαθησιακοί στόχοι;»</a:t>
            </a:r>
          </a:p>
          <a:p>
            <a:pPr algn="just"/>
            <a:endParaRPr lang="el-GR" dirty="0" smtClean="0"/>
          </a:p>
          <a:p>
            <a:pPr algn="just">
              <a:buFont typeface="Arial" pitchFamily="34" charset="0"/>
              <a:buChar char="•"/>
            </a:pPr>
            <a:r>
              <a:rPr lang="el-GR" dirty="0" smtClean="0"/>
              <a:t> </a:t>
            </a:r>
            <a:r>
              <a:rPr lang="el-GR" b="1" dirty="0" smtClean="0"/>
              <a:t>Επίτευξη των μαθησιακών στόχων: </a:t>
            </a:r>
            <a:r>
              <a:rPr lang="el-GR" dirty="0" smtClean="0"/>
              <a:t>Ε1«…</a:t>
            </a:r>
            <a:r>
              <a:rPr lang="el-GR" i="1" dirty="0" smtClean="0"/>
              <a:t>αξιοποιώντας έργα τέχνης στη διδασκαλία θεωρώ πως επιτυγχάνονται  καλύτερα οι μαθησιακοί στόχοι, καθώς οι μαθητές μαθαίνουν πιο ενεργητικά με  ποιο βιωματικό τρόπο</a:t>
            </a:r>
            <a:r>
              <a:rPr lang="el-GR" dirty="0" smtClean="0"/>
              <a:t>…» </a:t>
            </a:r>
          </a:p>
          <a:p>
            <a:pPr algn="just">
              <a:buFont typeface="Arial" pitchFamily="34" charset="0"/>
              <a:buChar char="•"/>
            </a:pPr>
            <a:endParaRPr lang="el-GR" dirty="0" smtClean="0"/>
          </a:p>
          <a:p>
            <a:pPr algn="just">
              <a:buFont typeface="Arial" pitchFamily="34" charset="0"/>
              <a:buChar char="•"/>
            </a:pPr>
            <a:r>
              <a:rPr lang="el-GR" dirty="0" smtClean="0"/>
              <a:t> </a:t>
            </a:r>
            <a:r>
              <a:rPr lang="el-GR" b="1" dirty="0" smtClean="0"/>
              <a:t>Ανάπτυξη δεξιοτήτων: </a:t>
            </a:r>
            <a:r>
              <a:rPr lang="el-GR" dirty="0" smtClean="0"/>
              <a:t>Ε4 «… </a:t>
            </a:r>
            <a:r>
              <a:rPr lang="el-GR" i="1" dirty="0" smtClean="0"/>
              <a:t>οι μαθητές δεν αποκτούν μόνο γνώσεις αλλά αναπτύσσουν και ποικίλες δεξιότητες, όπως παρατήρησης, έκφρασης, οι οποίες είναι σημαντικές και για τη μελλοντική τους ζωή</a:t>
            </a:r>
            <a:r>
              <a:rPr lang="el-GR" dirty="0" smtClean="0"/>
              <a:t>..»</a:t>
            </a:r>
          </a:p>
          <a:p>
            <a:pPr algn="just">
              <a:buFont typeface="Arial" pitchFamily="34" charset="0"/>
              <a:buChar char="•"/>
            </a:pPr>
            <a:endParaRPr lang="el-GR" b="1" dirty="0" smtClean="0"/>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0"/>
            <a:ext cx="4663420" cy="107154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Αποτέλεσμα εικόνας για mathisi"/>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5"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0" y="785794"/>
            <a:ext cx="9144000" cy="6463308"/>
          </a:xfrm>
          <a:prstGeom prst="rect">
            <a:avLst/>
          </a:prstGeom>
        </p:spPr>
        <p:txBody>
          <a:bodyPr wrap="square">
            <a:spAutoFit/>
          </a:bodyPr>
          <a:lstStyle/>
          <a:p>
            <a:pPr algn="just">
              <a:buFont typeface="Arial" pitchFamily="34" charset="0"/>
              <a:buChar char="•"/>
            </a:pPr>
            <a:r>
              <a:rPr lang="el-GR" dirty="0" smtClean="0"/>
              <a:t> </a:t>
            </a:r>
            <a:r>
              <a:rPr lang="el-GR" b="1" dirty="0" smtClean="0"/>
              <a:t>Γνώσεις και δεξιότητες που αναπτύσσουν οι μαθητές  στο πλαίσιο αξιοποίησης έργων τέχνης στη διδασκαλία τους </a:t>
            </a:r>
            <a:endParaRPr lang="el-GR" b="1" i="1" dirty="0" smtClean="0"/>
          </a:p>
          <a:p>
            <a:pPr algn="just"/>
            <a:r>
              <a:rPr lang="el-GR" i="1" dirty="0" smtClean="0"/>
              <a:t>«Θεωρείτε ότι μέσα από την αξιοποίηση της τέχνης στην εκπαιδευτική διαδικασία επιτυγχάνονται οι μαθησιακοί στόχοι;»</a:t>
            </a:r>
          </a:p>
          <a:p>
            <a:pPr algn="just"/>
            <a:endParaRPr lang="el-GR" dirty="0" smtClean="0"/>
          </a:p>
          <a:p>
            <a:pPr algn="just">
              <a:buFont typeface="Arial" pitchFamily="34" charset="0"/>
              <a:buChar char="•"/>
            </a:pPr>
            <a:r>
              <a:rPr lang="el-GR" dirty="0" smtClean="0"/>
              <a:t> </a:t>
            </a:r>
            <a:r>
              <a:rPr lang="el-GR" b="1" dirty="0" smtClean="0"/>
              <a:t>Επίτευξη των μαθησιακών στόχων: </a:t>
            </a:r>
            <a:r>
              <a:rPr lang="el-GR" dirty="0" smtClean="0"/>
              <a:t>Ε1«…</a:t>
            </a:r>
            <a:r>
              <a:rPr lang="el-GR" i="1" dirty="0" smtClean="0"/>
              <a:t>αξιοποιώντας έργα τέχνης στη διδασκαλία θεωρώ πως επιτυγχάνονται  καλύτερα οι μαθησιακοί στόχοι, καθώς οι μαθητές μαθαίνουν πιο ενεργητικά με  ποιο βιωματικό τρόπο</a:t>
            </a:r>
            <a:r>
              <a:rPr lang="el-GR" dirty="0" smtClean="0"/>
              <a:t>…» </a:t>
            </a:r>
          </a:p>
          <a:p>
            <a:pPr algn="just">
              <a:buFont typeface="Arial" pitchFamily="34" charset="0"/>
              <a:buChar char="•"/>
            </a:pPr>
            <a:r>
              <a:rPr lang="el-GR" dirty="0" smtClean="0"/>
              <a:t> </a:t>
            </a:r>
            <a:r>
              <a:rPr lang="el-GR" b="1" dirty="0" smtClean="0"/>
              <a:t>Ανάπτυξη δεξιοτήτων: </a:t>
            </a:r>
            <a:r>
              <a:rPr lang="el-GR" dirty="0" smtClean="0"/>
              <a:t>Ε4 «… </a:t>
            </a:r>
            <a:r>
              <a:rPr lang="el-GR" i="1" dirty="0" smtClean="0"/>
              <a:t>οι μαθητές δεν αποκτούν μόνο γνώσεις αλλά αναπτύσσουν και ποικίλες δεξιότητες, όπως παρατήρησης, έκφρασης, οι οποίες είναι σημαντικές και για τη μελλοντική τους ζωή</a:t>
            </a:r>
            <a:r>
              <a:rPr lang="el-GR" dirty="0" smtClean="0"/>
              <a:t>..»</a:t>
            </a:r>
          </a:p>
          <a:p>
            <a:pPr algn="just">
              <a:buFont typeface="Arial" pitchFamily="34" charset="0"/>
              <a:buChar char="•"/>
            </a:pPr>
            <a:endParaRPr lang="el-GR" i="1" dirty="0" smtClean="0"/>
          </a:p>
          <a:p>
            <a:pPr algn="just"/>
            <a:r>
              <a:rPr lang="el-GR" i="1" dirty="0" smtClean="0"/>
              <a:t>«Θεωρείτε ότι μέσα από την αξιοποίηση της τέχνης στην εκπαιδευτική διαδικασία βελτιώνεται η μαθησιακή διεργασία;»</a:t>
            </a:r>
            <a:endParaRPr lang="el-GR" dirty="0" smtClean="0"/>
          </a:p>
          <a:p>
            <a:pPr algn="just">
              <a:buFont typeface="Arial" pitchFamily="34" charset="0"/>
              <a:buChar char="•"/>
            </a:pPr>
            <a:r>
              <a:rPr lang="el-GR" dirty="0" smtClean="0"/>
              <a:t> </a:t>
            </a:r>
            <a:r>
              <a:rPr lang="el-GR" b="1" dirty="0" smtClean="0"/>
              <a:t>Βιωματική μάθηση, επίλυση προβλήματος, ομαδοσυνεργατική μέθοδος διδασκαλίας: </a:t>
            </a:r>
            <a:r>
              <a:rPr lang="el-GR" dirty="0" smtClean="0"/>
              <a:t>Ε1 «</a:t>
            </a:r>
            <a:r>
              <a:rPr lang="el-GR" i="1" dirty="0" smtClean="0"/>
              <a:t>οι μαθητές μαθαίνουν </a:t>
            </a:r>
            <a:r>
              <a:rPr lang="el-GR" i="1" dirty="0" err="1" smtClean="0"/>
              <a:t>βιωματικότερα</a:t>
            </a:r>
            <a:r>
              <a:rPr lang="el-GR" i="1" dirty="0" smtClean="0"/>
              <a:t> και αναπτύσσουν δεξιότητες κριτικής σκέψης, επίλυσης προβλημάτων, ενεργητικής ακρόασης και λήψης πρωτοβουλιών…</a:t>
            </a:r>
            <a:r>
              <a:rPr lang="el-GR" dirty="0" smtClean="0"/>
              <a:t>» </a:t>
            </a:r>
          </a:p>
          <a:p>
            <a:pPr algn="just"/>
            <a:r>
              <a:rPr lang="el-GR" dirty="0" smtClean="0"/>
              <a:t>Ε9 «…</a:t>
            </a:r>
            <a:r>
              <a:rPr lang="el-GR" i="1" dirty="0" smtClean="0"/>
              <a:t> μέσα από την αξιοποίηση της τέχνης  αξιοποιούνται </a:t>
            </a:r>
            <a:r>
              <a:rPr lang="el-GR" i="1" dirty="0" err="1" smtClean="0"/>
              <a:t>ομαδοσυνεργατικές</a:t>
            </a:r>
            <a:r>
              <a:rPr lang="el-GR" i="1" dirty="0" smtClean="0"/>
              <a:t> μέθοδοι διδασκαλίας και υποβοηθούνται στη συμμετοχή όλοι οι μαθητές, τόσοι οι δυνατό όσο και οι αδύναμοι…</a:t>
            </a:r>
            <a:r>
              <a:rPr lang="el-GR" dirty="0" smtClean="0"/>
              <a:t>» </a:t>
            </a:r>
          </a:p>
          <a:p>
            <a:pPr algn="just">
              <a:buFont typeface="Arial" pitchFamily="34" charset="0"/>
              <a:buChar char="•"/>
            </a:pPr>
            <a:endParaRPr lang="el-GR" dirty="0" smtClean="0"/>
          </a:p>
          <a:p>
            <a:pPr algn="just">
              <a:buFont typeface="Arial" pitchFamily="34" charset="0"/>
              <a:buChar char="•"/>
            </a:pPr>
            <a:endParaRPr lang="el-GR" b="1" dirty="0" smtClean="0"/>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1200329"/>
          </a:xfrm>
          <a:prstGeom prst="rect">
            <a:avLst/>
          </a:prstGeom>
        </p:spPr>
        <p:txBody>
          <a:bodyPr wrap="square">
            <a:spAutoFit/>
          </a:bodyPr>
          <a:lstStyle/>
          <a:p>
            <a:pPr algn="just">
              <a:buFont typeface="Arial" pitchFamily="34" charset="0"/>
              <a:buChar char="•"/>
            </a:pPr>
            <a:r>
              <a:rPr lang="el-GR" dirty="0" smtClean="0"/>
              <a:t> </a:t>
            </a:r>
            <a:r>
              <a:rPr lang="el-GR" b="1" dirty="0" smtClean="0"/>
              <a:t>Γνώσεις και δεξιότητες που αναπτύσσουν οι μαθητές  στο πλαίσιο αξιοποίησης έργων τέχνης στη διδασκαλία τους </a:t>
            </a:r>
          </a:p>
          <a:p>
            <a:pPr algn="just"/>
            <a:endParaRPr lang="el-GR" b="1" i="1" dirty="0" smtClean="0"/>
          </a:p>
          <a:p>
            <a:pPr algn="just"/>
            <a:endParaRPr lang="el-GR" b="1" dirty="0" smtClean="0"/>
          </a:p>
        </p:txBody>
      </p:sp>
      <p:sp>
        <p:nvSpPr>
          <p:cNvPr id="9" name="8 - Ορθογώνιο"/>
          <p:cNvSpPr/>
          <p:nvPr/>
        </p:nvSpPr>
        <p:spPr>
          <a:xfrm>
            <a:off x="1500166" y="2143116"/>
            <a:ext cx="7429552" cy="3416320"/>
          </a:xfrm>
          <a:prstGeom prst="rect">
            <a:avLst/>
          </a:prstGeom>
        </p:spPr>
        <p:txBody>
          <a:bodyPr wrap="square">
            <a:spAutoFit/>
          </a:bodyPr>
          <a:lstStyle/>
          <a:p>
            <a:pPr algn="just"/>
            <a:r>
              <a:rPr lang="el-GR" dirty="0" smtClean="0"/>
              <a:t>«</a:t>
            </a:r>
            <a:r>
              <a:rPr lang="el-GR" i="1" dirty="0" smtClean="0"/>
              <a:t>Θεωρείτε πως μέσα από την αξιοποίηση έργων τέχνης οι μαθητές αναπτύσσουν ήπιες δεξιότητες</a:t>
            </a:r>
            <a:r>
              <a:rPr lang="el-GR" dirty="0" smtClean="0"/>
              <a:t>» οι συμμετέχοντες στην έρευνα ανέφεραν τα ακόλουθα: </a:t>
            </a:r>
          </a:p>
          <a:p>
            <a:pPr algn="just"/>
            <a:endParaRPr lang="el-GR" dirty="0" smtClean="0"/>
          </a:p>
          <a:p>
            <a:pPr algn="just">
              <a:buFont typeface="Arial" pitchFamily="34" charset="0"/>
              <a:buChar char="•"/>
            </a:pPr>
            <a:r>
              <a:rPr lang="el-GR" dirty="0" smtClean="0"/>
              <a:t> </a:t>
            </a:r>
            <a:r>
              <a:rPr lang="el-GR" b="1" dirty="0" smtClean="0"/>
              <a:t>Φαντασία, ενεργητική ακρόαση, δημιουργική διαφωνία, συνεργασία</a:t>
            </a:r>
            <a:r>
              <a:rPr lang="el-GR" dirty="0" smtClean="0"/>
              <a:t>: </a:t>
            </a:r>
          </a:p>
          <a:p>
            <a:pPr algn="just"/>
            <a:r>
              <a:rPr lang="el-GR" dirty="0" smtClean="0"/>
              <a:t>Ε8 «…</a:t>
            </a:r>
            <a:r>
              <a:rPr lang="el-GR" i="1" dirty="0" smtClean="0"/>
              <a:t>οι μαθητές δεν αποκτούν μόνο γνώσεις, αλλά αναπτύσσουν και ποικίλες δεξιότητες, όπως φαντασίας, κριτικής σκέψης, ενεργητικής ακρόασης…</a:t>
            </a:r>
            <a:r>
              <a:rPr lang="el-GR" dirty="0" smtClean="0"/>
              <a:t>»  </a:t>
            </a:r>
          </a:p>
          <a:p>
            <a:pPr algn="just"/>
            <a:endParaRPr lang="el-GR" dirty="0" smtClean="0"/>
          </a:p>
          <a:p>
            <a:pPr algn="just"/>
            <a:r>
              <a:rPr lang="el-GR" dirty="0" smtClean="0"/>
              <a:t>Ε10 «.</a:t>
            </a:r>
            <a:r>
              <a:rPr lang="el-GR" i="1" dirty="0" smtClean="0"/>
              <a:t>. μαθαίνουν να συνεργάζονται, να  δέχονται τη διαφορετική άποψη, να διαφωνούν δημιουργικά…</a:t>
            </a:r>
            <a:r>
              <a:rPr lang="el-GR" dirty="0" smtClean="0"/>
              <a:t>» </a:t>
            </a:r>
            <a:endParaRPr lang="el-GR"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Αποτέλεσμα εικόνας για mathisi"/>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5"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646331"/>
          </a:xfrm>
          <a:prstGeom prst="rect">
            <a:avLst/>
          </a:prstGeom>
        </p:spPr>
        <p:txBody>
          <a:bodyPr wrap="square">
            <a:spAutoFit/>
          </a:bodyPr>
          <a:lstStyle/>
          <a:p>
            <a:pPr algn="just"/>
            <a:endParaRPr lang="el-GR" b="1" i="1" dirty="0" smtClean="0"/>
          </a:p>
          <a:p>
            <a:pPr algn="just"/>
            <a:endParaRPr lang="el-GR" b="1" dirty="0" smtClean="0"/>
          </a:p>
        </p:txBody>
      </p:sp>
      <p:sp>
        <p:nvSpPr>
          <p:cNvPr id="9" name="8 - Ορθογώνιο"/>
          <p:cNvSpPr/>
          <p:nvPr/>
        </p:nvSpPr>
        <p:spPr>
          <a:xfrm>
            <a:off x="1500166" y="2143116"/>
            <a:ext cx="7429552" cy="646331"/>
          </a:xfrm>
          <a:prstGeom prst="rect">
            <a:avLst/>
          </a:prstGeom>
        </p:spPr>
        <p:txBody>
          <a:bodyPr wrap="square">
            <a:spAutoFit/>
          </a:bodyPr>
          <a:lstStyle/>
          <a:p>
            <a:pPr algn="just"/>
            <a:endParaRPr lang="el-GR" dirty="0" smtClean="0"/>
          </a:p>
          <a:p>
            <a:pPr algn="just">
              <a:buFont typeface="Arial" pitchFamily="34" charset="0"/>
              <a:buChar char="•"/>
            </a:pPr>
            <a:endParaRPr lang="el-GR" dirty="0"/>
          </a:p>
        </p:txBody>
      </p:sp>
      <p:sp>
        <p:nvSpPr>
          <p:cNvPr id="14" name="13 - Ορθογώνιο"/>
          <p:cNvSpPr/>
          <p:nvPr/>
        </p:nvSpPr>
        <p:spPr>
          <a:xfrm>
            <a:off x="142844" y="1285860"/>
            <a:ext cx="8858312" cy="400110"/>
          </a:xfrm>
          <a:prstGeom prst="rect">
            <a:avLst/>
          </a:prstGeom>
        </p:spPr>
        <p:txBody>
          <a:bodyPr wrap="square">
            <a:spAutoFit/>
          </a:bodyPr>
          <a:lstStyle/>
          <a:p>
            <a:pPr algn="just"/>
            <a:r>
              <a:rPr lang="el-GR" sz="2000" b="1" dirty="0" smtClean="0"/>
              <a:t>Δυσκολίες κατά την αξιοποίηση έργων τέχνης στη διδασκαλία</a:t>
            </a:r>
            <a:endParaRPr lang="el-GR" sz="2000" dirty="0"/>
          </a:p>
        </p:txBody>
      </p:sp>
      <p:sp>
        <p:nvSpPr>
          <p:cNvPr id="15" name="14 - Ορθογώνιο"/>
          <p:cNvSpPr/>
          <p:nvPr/>
        </p:nvSpPr>
        <p:spPr>
          <a:xfrm>
            <a:off x="142844" y="1643050"/>
            <a:ext cx="8786874" cy="5078313"/>
          </a:xfrm>
          <a:prstGeom prst="rect">
            <a:avLst/>
          </a:prstGeom>
        </p:spPr>
        <p:txBody>
          <a:bodyPr wrap="square">
            <a:spAutoFit/>
          </a:bodyPr>
          <a:lstStyle/>
          <a:p>
            <a:pPr algn="just"/>
            <a:r>
              <a:rPr lang="el-GR" dirty="0" smtClean="0"/>
              <a:t>«</a:t>
            </a:r>
            <a:r>
              <a:rPr lang="el-GR" i="1" dirty="0" smtClean="0"/>
              <a:t>Αντιμετωπίζετε δυσκολίες στην αξιοποίηση της τέχνης στην εκπαιδευτική διαδικασία;</a:t>
            </a:r>
            <a:r>
              <a:rPr lang="el-GR" dirty="0" smtClean="0"/>
              <a:t>»</a:t>
            </a:r>
          </a:p>
          <a:p>
            <a:pPr algn="just">
              <a:buFont typeface="Arial" pitchFamily="34" charset="0"/>
              <a:buChar char="•"/>
            </a:pPr>
            <a:r>
              <a:rPr lang="el-GR" dirty="0" smtClean="0"/>
              <a:t> </a:t>
            </a:r>
            <a:r>
              <a:rPr lang="el-GR" b="1" dirty="0" smtClean="0"/>
              <a:t>Δυσκολία εύρεσης κατάλληλων έργων τέχνης, έλλειψη εξοικείωσης μαθητών με έργα τέχνης: </a:t>
            </a:r>
            <a:r>
              <a:rPr lang="el-GR" dirty="0" smtClean="0"/>
              <a:t>Ε4 «.. </a:t>
            </a:r>
            <a:r>
              <a:rPr lang="el-GR" i="1" dirty="0" smtClean="0"/>
              <a:t>η μεγαλύτερη δυσκολία που αντιμετωπίζω είναι η εύρεση κατάλληλων έργων τέχνης σε σχέση με το αντικείμενο της διδασκαλίας μου…</a:t>
            </a:r>
            <a:r>
              <a:rPr lang="el-GR" dirty="0" smtClean="0"/>
              <a:t>» </a:t>
            </a:r>
          </a:p>
          <a:p>
            <a:pPr algn="just"/>
            <a:r>
              <a:rPr lang="el-GR" dirty="0" smtClean="0"/>
              <a:t>Ε7 «… </a:t>
            </a:r>
            <a:r>
              <a:rPr lang="el-GR" i="1" dirty="0" smtClean="0"/>
              <a:t>οι μαθητές πολλές φορές δεν είναι εξοικειωμένοι με έργα τέχνης και δυσκολεύονται στο να συμμετέχουν αποτελεσματικά στη μαθησιακή διαδικασία…</a:t>
            </a:r>
            <a:r>
              <a:rPr lang="el-GR" dirty="0" smtClean="0"/>
              <a:t>» </a:t>
            </a:r>
          </a:p>
          <a:p>
            <a:pPr algn="just"/>
            <a:endParaRPr lang="el-GR" dirty="0" smtClean="0"/>
          </a:p>
          <a:p>
            <a:pPr algn="just"/>
            <a:r>
              <a:rPr lang="el-GR" dirty="0" smtClean="0"/>
              <a:t>«Ποιοι </a:t>
            </a:r>
            <a:r>
              <a:rPr lang="el-GR" i="1" dirty="0" smtClean="0"/>
              <a:t>παράγοντες, θεωρείτε ότι σας αποτρέπουν στο να αξιοποιήσετε  την τέχνη στην εκπαιδευτική  σας διαδικασία»</a:t>
            </a:r>
            <a:r>
              <a:rPr lang="el-GR" dirty="0" smtClean="0"/>
              <a:t>,</a:t>
            </a:r>
            <a:r>
              <a:rPr lang="el-GR" b="1" dirty="0" smtClean="0"/>
              <a:t> </a:t>
            </a:r>
            <a:r>
              <a:rPr lang="el-GR" dirty="0" smtClean="0"/>
              <a:t>τα υποκείμενα απάντησαν ως εξής:</a:t>
            </a:r>
            <a:r>
              <a:rPr lang="el-GR" b="1" dirty="0" smtClean="0"/>
              <a:t> </a:t>
            </a:r>
          </a:p>
          <a:p>
            <a:pPr algn="just">
              <a:buFont typeface="Arial" pitchFamily="34" charset="0"/>
              <a:buChar char="•"/>
            </a:pPr>
            <a:r>
              <a:rPr lang="el-GR" dirty="0" smtClean="0"/>
              <a:t> </a:t>
            </a:r>
            <a:r>
              <a:rPr lang="el-GR" b="1" dirty="0" smtClean="0"/>
              <a:t>Χρόνος, έλλειψη υλικοτεχνικής υποδομής, αυστηρά δομημένο αναλυτικό πρόγραμμα: </a:t>
            </a:r>
            <a:r>
              <a:rPr lang="el-GR" dirty="0" smtClean="0"/>
              <a:t>Ε3 «…</a:t>
            </a:r>
            <a:r>
              <a:rPr lang="el-GR" i="1" dirty="0" smtClean="0"/>
              <a:t>η έλλειψη χρόνου θεωρώ πως πολλές φορές λειτουργεί αποτρεπτικά στο να αξιοποιήσω έργα τέχνης στη διδασκαλία μου…</a:t>
            </a:r>
            <a:r>
              <a:rPr lang="el-GR" dirty="0" smtClean="0"/>
              <a:t>» </a:t>
            </a:r>
          </a:p>
          <a:p>
            <a:pPr algn="just"/>
            <a:r>
              <a:rPr lang="el-GR" dirty="0" smtClean="0"/>
              <a:t>Ε9 «… </a:t>
            </a:r>
            <a:r>
              <a:rPr lang="el-GR" i="1" dirty="0" smtClean="0"/>
              <a:t>η ελλιπής υλικοτεχνική υποδομή του σχολείου σε συνδυασμό με το αυστηρά δομημένο αναλυτικό πρόγραμμα λειτουργούν σε μεγάλο βαθμό αποτρεπτικά στο να αξιοποιήσω έργα τέχνης…</a:t>
            </a:r>
            <a:r>
              <a:rPr lang="el-GR" dirty="0" smtClean="0"/>
              <a:t>» </a:t>
            </a:r>
          </a:p>
          <a:p>
            <a:pPr algn="just">
              <a:buFont typeface="Arial" pitchFamily="34" charset="0"/>
              <a:buChar char="•"/>
            </a:pPr>
            <a:endParaRPr lang="el-GR"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Αποτέλεσμα εικόνας για mathisi"/>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5"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646331"/>
          </a:xfrm>
          <a:prstGeom prst="rect">
            <a:avLst/>
          </a:prstGeom>
        </p:spPr>
        <p:txBody>
          <a:bodyPr wrap="square">
            <a:spAutoFit/>
          </a:bodyPr>
          <a:lstStyle/>
          <a:p>
            <a:pPr algn="just"/>
            <a:endParaRPr lang="el-GR" b="1" i="1" dirty="0" smtClean="0"/>
          </a:p>
          <a:p>
            <a:pPr algn="just"/>
            <a:endParaRPr lang="el-GR" b="1" dirty="0" smtClean="0"/>
          </a:p>
        </p:txBody>
      </p:sp>
      <p:sp>
        <p:nvSpPr>
          <p:cNvPr id="9" name="8 - Ορθογώνιο"/>
          <p:cNvSpPr/>
          <p:nvPr/>
        </p:nvSpPr>
        <p:spPr>
          <a:xfrm>
            <a:off x="1500166" y="2143116"/>
            <a:ext cx="7429552" cy="646331"/>
          </a:xfrm>
          <a:prstGeom prst="rect">
            <a:avLst/>
          </a:prstGeom>
        </p:spPr>
        <p:txBody>
          <a:bodyPr wrap="square">
            <a:spAutoFit/>
          </a:bodyPr>
          <a:lstStyle/>
          <a:p>
            <a:pPr algn="just"/>
            <a:endParaRPr lang="el-GR" dirty="0" smtClean="0"/>
          </a:p>
          <a:p>
            <a:pPr algn="just">
              <a:buFont typeface="Arial" pitchFamily="34" charset="0"/>
              <a:buChar char="•"/>
            </a:pPr>
            <a:endParaRPr lang="el-GR" dirty="0"/>
          </a:p>
        </p:txBody>
      </p:sp>
      <p:sp>
        <p:nvSpPr>
          <p:cNvPr id="14" name="13 - Ορθογώνιο"/>
          <p:cNvSpPr/>
          <p:nvPr/>
        </p:nvSpPr>
        <p:spPr>
          <a:xfrm>
            <a:off x="142844" y="1285860"/>
            <a:ext cx="8858312" cy="400110"/>
          </a:xfrm>
          <a:prstGeom prst="rect">
            <a:avLst/>
          </a:prstGeom>
        </p:spPr>
        <p:txBody>
          <a:bodyPr wrap="square">
            <a:spAutoFit/>
          </a:bodyPr>
          <a:lstStyle/>
          <a:p>
            <a:pPr algn="just"/>
            <a:r>
              <a:rPr lang="el-GR" sz="2000" b="1" dirty="0" smtClean="0"/>
              <a:t>Δυσκολίες κατά την αξιοποίηση έργων τέχνης στη διδασκαλία</a:t>
            </a:r>
            <a:endParaRPr lang="el-GR" sz="2000" dirty="0"/>
          </a:p>
        </p:txBody>
      </p:sp>
      <p:sp>
        <p:nvSpPr>
          <p:cNvPr id="15" name="14 - Ορθογώνιο"/>
          <p:cNvSpPr/>
          <p:nvPr/>
        </p:nvSpPr>
        <p:spPr>
          <a:xfrm>
            <a:off x="142844" y="1643050"/>
            <a:ext cx="8786874" cy="5078313"/>
          </a:xfrm>
          <a:prstGeom prst="rect">
            <a:avLst/>
          </a:prstGeom>
        </p:spPr>
        <p:txBody>
          <a:bodyPr wrap="square">
            <a:spAutoFit/>
          </a:bodyPr>
          <a:lstStyle/>
          <a:p>
            <a:pPr algn="just"/>
            <a:r>
              <a:rPr lang="el-GR" dirty="0" smtClean="0"/>
              <a:t>«</a:t>
            </a:r>
            <a:r>
              <a:rPr lang="el-GR" i="1" dirty="0" smtClean="0"/>
              <a:t>Αντιμετωπίζετε δυσκολίες στην αξιοποίηση της τέχνης στην εκπαιδευτική διαδικασία;</a:t>
            </a:r>
            <a:r>
              <a:rPr lang="el-GR" dirty="0" smtClean="0"/>
              <a:t>»</a:t>
            </a:r>
          </a:p>
          <a:p>
            <a:pPr algn="just">
              <a:buFont typeface="Arial" pitchFamily="34" charset="0"/>
              <a:buChar char="•"/>
            </a:pPr>
            <a:r>
              <a:rPr lang="el-GR" dirty="0" smtClean="0"/>
              <a:t> </a:t>
            </a:r>
            <a:r>
              <a:rPr lang="el-GR" b="1" dirty="0" smtClean="0"/>
              <a:t>Δυσκολία εύρεσης κατάλληλων έργων τέχνης, έλλειψη εξοικείωσης μαθητών με έργα τέχνης: </a:t>
            </a:r>
            <a:r>
              <a:rPr lang="el-GR" dirty="0" smtClean="0"/>
              <a:t>Ε4 «.. </a:t>
            </a:r>
            <a:r>
              <a:rPr lang="el-GR" i="1" dirty="0" smtClean="0"/>
              <a:t>η μεγαλύτερη δυσκολία που αντιμετωπίζω είναι η εύρεση κατάλληλων έργων τέχνης σε σχέση με το αντικείμενο της διδασκαλίας μου…</a:t>
            </a:r>
            <a:r>
              <a:rPr lang="el-GR" dirty="0" smtClean="0"/>
              <a:t>» </a:t>
            </a:r>
          </a:p>
          <a:p>
            <a:pPr algn="just"/>
            <a:r>
              <a:rPr lang="el-GR" dirty="0" smtClean="0"/>
              <a:t>Ε7 «… </a:t>
            </a:r>
            <a:r>
              <a:rPr lang="el-GR" i="1" dirty="0" smtClean="0"/>
              <a:t>οι μαθητές πολλές φορές δεν είναι εξοικειωμένοι με έργα τέχνης και δυσκολεύονται στο να συμμετέχουν αποτελεσματικά στη μαθησιακή διαδικασία…</a:t>
            </a:r>
            <a:r>
              <a:rPr lang="el-GR" dirty="0" smtClean="0"/>
              <a:t>» </a:t>
            </a:r>
          </a:p>
          <a:p>
            <a:pPr algn="just"/>
            <a:endParaRPr lang="el-GR" dirty="0" smtClean="0"/>
          </a:p>
          <a:p>
            <a:pPr algn="just"/>
            <a:r>
              <a:rPr lang="el-GR" dirty="0" smtClean="0"/>
              <a:t>«Ποιοι </a:t>
            </a:r>
            <a:r>
              <a:rPr lang="el-GR" i="1" dirty="0" smtClean="0"/>
              <a:t>παράγοντες, θεωρείτε ότι σας αποτρέπουν στο να αξιοποιήσετε  την τέχνη στην εκπαιδευτική  σας διαδικασία»</a:t>
            </a:r>
            <a:r>
              <a:rPr lang="el-GR" dirty="0" smtClean="0"/>
              <a:t>,</a:t>
            </a:r>
            <a:r>
              <a:rPr lang="el-GR" b="1" dirty="0" smtClean="0"/>
              <a:t> </a:t>
            </a:r>
            <a:r>
              <a:rPr lang="el-GR" dirty="0" smtClean="0"/>
              <a:t>τα υποκείμενα απάντησαν ως εξής:</a:t>
            </a:r>
            <a:r>
              <a:rPr lang="el-GR" b="1" dirty="0" smtClean="0"/>
              <a:t> </a:t>
            </a:r>
          </a:p>
          <a:p>
            <a:pPr algn="just">
              <a:buFont typeface="Arial" pitchFamily="34" charset="0"/>
              <a:buChar char="•"/>
            </a:pPr>
            <a:r>
              <a:rPr lang="el-GR" dirty="0" smtClean="0"/>
              <a:t> </a:t>
            </a:r>
            <a:r>
              <a:rPr lang="el-GR" b="1" dirty="0" smtClean="0"/>
              <a:t>Χρόνος, έλλειψη υλικοτεχνικής υποδομής, αυστηρά δομημένο αναλυτικό πρόγραμμα: </a:t>
            </a:r>
            <a:r>
              <a:rPr lang="el-GR" dirty="0" smtClean="0"/>
              <a:t>Ε3 «…</a:t>
            </a:r>
            <a:r>
              <a:rPr lang="el-GR" i="1" dirty="0" smtClean="0"/>
              <a:t>η έλλειψη χρόνου θεωρώ πως πολλές φορές λειτουργεί αποτρεπτικά στο να αξιοποιήσω έργα τέχνης στη διδασκαλία μου…</a:t>
            </a:r>
            <a:r>
              <a:rPr lang="el-GR" dirty="0" smtClean="0"/>
              <a:t>» </a:t>
            </a:r>
          </a:p>
          <a:p>
            <a:pPr algn="just"/>
            <a:r>
              <a:rPr lang="el-GR" dirty="0" smtClean="0"/>
              <a:t>Ε9 «… </a:t>
            </a:r>
            <a:r>
              <a:rPr lang="el-GR" i="1" dirty="0" smtClean="0"/>
              <a:t>η ελλιπής υλικοτεχνική υποδομή του σχολείου σε συνδυασμό με το αυστηρά δομημένο αναλυτικό πρόγραμμα λειτουργούν σε μεγάλο βαθμό αποτρεπτικά στο να αξιοποιήσω έργα τέχνης…</a:t>
            </a:r>
            <a:r>
              <a:rPr lang="el-GR" dirty="0" smtClean="0"/>
              <a:t>» </a:t>
            </a:r>
          </a:p>
          <a:p>
            <a:pPr algn="just">
              <a:buFont typeface="Arial" pitchFamily="34" charset="0"/>
              <a:buChar char="•"/>
            </a:pPr>
            <a:endParaRPr lang="el-GR"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Αποτέλεσμα εικόνας για mathisi"/>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5"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646331"/>
          </a:xfrm>
          <a:prstGeom prst="rect">
            <a:avLst/>
          </a:prstGeom>
        </p:spPr>
        <p:txBody>
          <a:bodyPr wrap="square">
            <a:spAutoFit/>
          </a:bodyPr>
          <a:lstStyle/>
          <a:p>
            <a:pPr algn="just"/>
            <a:endParaRPr lang="el-GR" b="1" i="1" dirty="0" smtClean="0"/>
          </a:p>
          <a:p>
            <a:pPr algn="just"/>
            <a:endParaRPr lang="el-GR" b="1" dirty="0" smtClean="0"/>
          </a:p>
        </p:txBody>
      </p:sp>
      <p:sp>
        <p:nvSpPr>
          <p:cNvPr id="9" name="8 - Ορθογώνιο"/>
          <p:cNvSpPr/>
          <p:nvPr/>
        </p:nvSpPr>
        <p:spPr>
          <a:xfrm>
            <a:off x="1500166" y="2143116"/>
            <a:ext cx="7429552" cy="646331"/>
          </a:xfrm>
          <a:prstGeom prst="rect">
            <a:avLst/>
          </a:prstGeom>
        </p:spPr>
        <p:txBody>
          <a:bodyPr wrap="square">
            <a:spAutoFit/>
          </a:bodyPr>
          <a:lstStyle/>
          <a:p>
            <a:pPr algn="just"/>
            <a:endParaRPr lang="el-GR" dirty="0" smtClean="0"/>
          </a:p>
          <a:p>
            <a:pPr algn="just">
              <a:buFont typeface="Arial" pitchFamily="34" charset="0"/>
              <a:buChar char="•"/>
            </a:pPr>
            <a:endParaRPr lang="el-GR" dirty="0"/>
          </a:p>
        </p:txBody>
      </p:sp>
      <p:sp>
        <p:nvSpPr>
          <p:cNvPr id="14" name="13 - Ορθογώνιο"/>
          <p:cNvSpPr/>
          <p:nvPr/>
        </p:nvSpPr>
        <p:spPr>
          <a:xfrm>
            <a:off x="142844" y="1285860"/>
            <a:ext cx="8858312" cy="1323439"/>
          </a:xfrm>
          <a:prstGeom prst="rect">
            <a:avLst/>
          </a:prstGeom>
        </p:spPr>
        <p:txBody>
          <a:bodyPr wrap="square">
            <a:spAutoFit/>
          </a:bodyPr>
          <a:lstStyle/>
          <a:p>
            <a:pPr algn="just"/>
            <a:r>
              <a:rPr lang="el-GR" sz="2000" b="1" dirty="0" smtClean="0"/>
              <a:t>Δυσκολίες κατά την αξιοποίηση έργων τέχνης στη διδασκαλία</a:t>
            </a:r>
          </a:p>
          <a:p>
            <a:pPr algn="just"/>
            <a:endParaRPr lang="el-GR" sz="2000" b="1" dirty="0" smtClean="0"/>
          </a:p>
          <a:p>
            <a:pPr algn="just"/>
            <a:endParaRPr lang="el-GR" sz="2000" b="1" dirty="0" smtClean="0"/>
          </a:p>
          <a:p>
            <a:pPr algn="just"/>
            <a:endParaRPr lang="el-GR" sz="2000" dirty="0"/>
          </a:p>
        </p:txBody>
      </p:sp>
      <p:sp>
        <p:nvSpPr>
          <p:cNvPr id="11" name="10 - Ορθογώνιο"/>
          <p:cNvSpPr/>
          <p:nvPr/>
        </p:nvSpPr>
        <p:spPr>
          <a:xfrm>
            <a:off x="214282" y="1166843"/>
            <a:ext cx="8786874" cy="4247317"/>
          </a:xfrm>
          <a:prstGeom prst="rect">
            <a:avLst/>
          </a:prstGeom>
        </p:spPr>
        <p:txBody>
          <a:bodyPr wrap="square">
            <a:spAutoFit/>
          </a:bodyPr>
          <a:lstStyle/>
          <a:p>
            <a:pPr algn="just"/>
            <a:endParaRPr lang="el-GR" dirty="0" smtClean="0"/>
          </a:p>
          <a:p>
            <a:pPr algn="just"/>
            <a:endParaRPr lang="el-GR" dirty="0" smtClean="0"/>
          </a:p>
          <a:p>
            <a:pPr algn="just"/>
            <a:endParaRPr lang="el-GR" dirty="0" smtClean="0"/>
          </a:p>
          <a:p>
            <a:pPr algn="just"/>
            <a:r>
              <a:rPr lang="el-GR" dirty="0" smtClean="0"/>
              <a:t>«</a:t>
            </a:r>
            <a:r>
              <a:rPr lang="el-GR" i="1" dirty="0" smtClean="0"/>
              <a:t>Θεωρείτε απαραίτητη την ύπαρξη μιας τράπεζας θεμάτων με πληροφορίες και προτάσεις έργων τέχνης και καλές πρακτικές;» </a:t>
            </a:r>
            <a:r>
              <a:rPr lang="el-GR" dirty="0" smtClean="0"/>
              <a:t>οι συμμετέχοντες στην έρευνα ανέφεραν τα ακόλουθα: </a:t>
            </a:r>
          </a:p>
          <a:p>
            <a:pPr algn="just"/>
            <a:endParaRPr lang="el-GR" dirty="0" smtClean="0"/>
          </a:p>
          <a:p>
            <a:pPr algn="just">
              <a:buFont typeface="Arial" pitchFamily="34" charset="0"/>
              <a:buChar char="•"/>
            </a:pPr>
            <a:r>
              <a:rPr lang="el-GR" dirty="0" smtClean="0"/>
              <a:t> </a:t>
            </a:r>
            <a:r>
              <a:rPr lang="el-GR" b="1" dirty="0" smtClean="0"/>
              <a:t>Θα βοηθούσε σημαντικά</a:t>
            </a:r>
            <a:r>
              <a:rPr lang="el-GR" dirty="0" smtClean="0"/>
              <a:t>: Ε4 «….</a:t>
            </a:r>
            <a:r>
              <a:rPr lang="el-GR" i="1" dirty="0" smtClean="0"/>
              <a:t>θα ήταν πολύ υποστηρικτική η ύπαρξη μιας τράπεζας θεμάτων και θα μας βοηθούσε σημαντικά στο όλο εγχείρημά μας</a:t>
            </a:r>
            <a:r>
              <a:rPr lang="el-GR" dirty="0" smtClean="0"/>
              <a:t>…» </a:t>
            </a:r>
          </a:p>
          <a:p>
            <a:pPr algn="just"/>
            <a:endParaRPr lang="el-GR" dirty="0" smtClean="0"/>
          </a:p>
          <a:p>
            <a:pPr algn="just"/>
            <a:r>
              <a:rPr lang="el-GR" dirty="0" smtClean="0"/>
              <a:t>Ε9 «…. </a:t>
            </a:r>
            <a:r>
              <a:rPr lang="el-GR" i="1" dirty="0" smtClean="0"/>
              <a:t>προσωπικά θεωρώ πως μια τέτοια πρωτοβουλία θα μας βοηθούσε σημαντικά και θα μας υποστήριζε στην όλη μας προσπάθεια</a:t>
            </a:r>
            <a:r>
              <a:rPr lang="el-GR" dirty="0" smtClean="0"/>
              <a:t>…» </a:t>
            </a:r>
          </a:p>
          <a:p>
            <a:pPr algn="just"/>
            <a:endParaRPr lang="el-GR" dirty="0" smtClean="0"/>
          </a:p>
          <a:p>
            <a:pPr algn="just"/>
            <a:r>
              <a:rPr lang="el-GR" dirty="0" smtClean="0"/>
              <a:t>Ε11 «… </a:t>
            </a:r>
            <a:r>
              <a:rPr lang="el-GR" i="1" dirty="0" smtClean="0"/>
              <a:t>νομίζω πως θα μας βοηθούσε πάρα πολύ και βλέπω πολύ θετικά ένα τέτοιο εγχείρημα.</a:t>
            </a:r>
            <a:r>
              <a:rPr lang="el-GR" dirty="0" smtClean="0"/>
              <a:t>.» </a:t>
            </a:r>
            <a:endParaRPr lang="el-GR" dirty="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t="-2000" r="-16000" b="-2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l-GR" sz="2000" dirty="0">
              <a:solidFill>
                <a:prstClr val="black"/>
              </a:solidFill>
            </a:endParaRPr>
          </a:p>
        </p:txBody>
      </p:sp>
      <p:sp>
        <p:nvSpPr>
          <p:cNvPr id="5" name="1 - Τίτλος"/>
          <p:cNvSpPr>
            <a:spLocks noGrp="1"/>
          </p:cNvSpPr>
          <p:nvPr>
            <p:ph type="title"/>
          </p:nvPr>
        </p:nvSpPr>
        <p:spPr>
          <a:xfrm>
            <a:off x="431743" y="332656"/>
            <a:ext cx="8229600" cy="596014"/>
          </a:xfrm>
        </p:spPr>
        <p:txBody>
          <a:bodyPr>
            <a:normAutofit/>
          </a:bodyPr>
          <a:lstStyle/>
          <a:p>
            <a:r>
              <a:rPr lang="el-GR" sz="3200" b="1" dirty="0" smtClean="0">
                <a:solidFill>
                  <a:schemeClr val="tx1"/>
                </a:solidFill>
              </a:rPr>
              <a:t>Θεωρητικό πλαίσιο</a:t>
            </a:r>
            <a:endParaRPr lang="el-GR"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2 - Θέση κειμένου"/>
          <p:cNvSpPr txBox="1">
            <a:spLocks/>
          </p:cNvSpPr>
          <p:nvPr/>
        </p:nvSpPr>
        <p:spPr>
          <a:xfrm>
            <a:off x="33679" y="668246"/>
            <a:ext cx="4040188" cy="38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Char char="§"/>
            </a:pPr>
            <a:endParaRPr lang="el-GR" sz="2400" dirty="0">
              <a:solidFill>
                <a:srgbClr val="1F497D">
                  <a:lumMod val="60000"/>
                  <a:lumOff val="40000"/>
                </a:srgbClr>
              </a:solidFill>
              <a:latin typeface="Times New Roman" pitchFamily="18" charset="0"/>
              <a:cs typeface="Times New Roman" pitchFamily="18" charset="0"/>
            </a:endParaRPr>
          </a:p>
        </p:txBody>
      </p:sp>
      <p:sp>
        <p:nvSpPr>
          <p:cNvPr id="8" name="4 - Θέση κειμένου"/>
          <p:cNvSpPr txBox="1">
            <a:spLocks/>
          </p:cNvSpPr>
          <p:nvPr/>
        </p:nvSpPr>
        <p:spPr>
          <a:xfrm>
            <a:off x="5102225" y="702014"/>
            <a:ext cx="4041775" cy="3817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endParaRPr lang="el-GR" sz="2400" dirty="0">
              <a:solidFill>
                <a:srgbClr val="C0504D">
                  <a:lumMod val="75000"/>
                </a:srgbClr>
              </a:solidFill>
              <a:latin typeface="Times New Roman" pitchFamily="18" charset="0"/>
              <a:cs typeface="Times New Roman" pitchFamily="18" charset="0"/>
            </a:endParaRPr>
          </a:p>
        </p:txBody>
      </p:sp>
      <p:sp>
        <p:nvSpPr>
          <p:cNvPr id="9" name="5 - Θέση περιεχομένου"/>
          <p:cNvSpPr>
            <a:spLocks noGrp="1"/>
          </p:cNvSpPr>
          <p:nvPr>
            <p:ph sz="quarter" idx="4294967295"/>
          </p:nvPr>
        </p:nvSpPr>
        <p:spPr>
          <a:xfrm>
            <a:off x="4808641" y="1340768"/>
            <a:ext cx="4335359" cy="5302942"/>
          </a:xfrm>
          <a:prstGeom prst="rect">
            <a:avLst/>
          </a:prstGeom>
        </p:spPr>
        <p:txBody>
          <a:bodyPr>
            <a:noAutofit/>
          </a:bodyPr>
          <a:lstStyle/>
          <a:p>
            <a:pPr>
              <a:buFont typeface="Arial" pitchFamily="34" charset="0"/>
              <a:buChar char="•"/>
            </a:pPr>
            <a:r>
              <a:rPr lang="el-GR" sz="1800" dirty="0" smtClean="0"/>
              <a:t>Οι </a:t>
            </a:r>
            <a:r>
              <a:rPr lang="el-GR" sz="1800" b="1" dirty="0" err="1" smtClean="0"/>
              <a:t>Gardner</a:t>
            </a:r>
            <a:r>
              <a:rPr lang="el-GR" sz="1800" b="1" dirty="0" smtClean="0"/>
              <a:t>, </a:t>
            </a:r>
            <a:r>
              <a:rPr lang="el-GR" sz="1800" b="1" dirty="0" err="1" smtClean="0"/>
              <a:t>Eisner</a:t>
            </a:r>
            <a:r>
              <a:rPr lang="el-GR" sz="1800" b="1" dirty="0" smtClean="0"/>
              <a:t>, </a:t>
            </a:r>
            <a:r>
              <a:rPr lang="el-GR" sz="1800" b="1" dirty="0" err="1" smtClean="0"/>
              <a:t>Perkins</a:t>
            </a:r>
            <a:r>
              <a:rPr lang="el-GR" sz="1800" b="1" dirty="0" smtClean="0"/>
              <a:t> και Κόκκος</a:t>
            </a:r>
            <a:r>
              <a:rPr lang="el-GR" sz="1800" dirty="0" smtClean="0"/>
              <a:t>, διατυπώνουν την άποψη </a:t>
            </a:r>
          </a:p>
          <a:p>
            <a:pPr>
              <a:buFont typeface="Arial" pitchFamily="34" charset="0"/>
              <a:buChar char="•"/>
            </a:pPr>
            <a:r>
              <a:rPr lang="el-GR" sz="1800" dirty="0" smtClean="0"/>
              <a:t>πως η εκπαίδευση μέσα από την αξιοποίηση έργων τέχνης συμβάλλει στη μάθηση, </a:t>
            </a:r>
          </a:p>
          <a:p>
            <a:pPr>
              <a:buFont typeface="Arial" pitchFamily="34" charset="0"/>
              <a:buChar char="•"/>
            </a:pPr>
            <a:r>
              <a:rPr lang="el-GR" sz="1800" dirty="0" smtClean="0"/>
              <a:t>παράλληλα βοηθά τους εκπαιδευόμενους να αναπτύξουν ποικίλες δεξιότητες, όπως: κριτικής σκέψη, δημιουργικότητα,</a:t>
            </a:r>
          </a:p>
          <a:p>
            <a:pPr>
              <a:buFont typeface="Arial" pitchFamily="34" charset="0"/>
              <a:buChar char="•"/>
            </a:pPr>
            <a:r>
              <a:rPr lang="el-GR" sz="1800" dirty="0" smtClean="0"/>
              <a:t>συναισθηματική έκφραση, ενσυναίσθηση (Eisner,2002∙Κόκκος, 2011∙Phillips &amp; Fragoulis,2011).</a:t>
            </a:r>
          </a:p>
          <a:p>
            <a:pPr>
              <a:buFont typeface="Arial" pitchFamily="34" charset="0"/>
              <a:buChar char="•"/>
            </a:pPr>
            <a:r>
              <a:rPr lang="el-GR" sz="1800" dirty="0" smtClean="0"/>
              <a:t>ενεργοποίηση της πολλαπλής νοημοσύνης</a:t>
            </a:r>
            <a:r>
              <a:rPr lang="en-US" sz="1800" dirty="0" smtClean="0"/>
              <a:t> </a:t>
            </a:r>
            <a:r>
              <a:rPr lang="el-GR" sz="1800" dirty="0" smtClean="0"/>
              <a:t>(</a:t>
            </a:r>
            <a:r>
              <a:rPr lang="en-US" sz="1800" dirty="0" smtClean="0"/>
              <a:t>Gardner</a:t>
            </a:r>
            <a:r>
              <a:rPr lang="el-GR" sz="1800" dirty="0" smtClean="0"/>
              <a:t>, 1990). </a:t>
            </a:r>
          </a:p>
          <a:p>
            <a:pPr>
              <a:buFont typeface="Arial" pitchFamily="34" charset="0"/>
              <a:buChar char="•"/>
            </a:pPr>
            <a:r>
              <a:rPr lang="el-GR" sz="1800" dirty="0" smtClean="0"/>
              <a:t>καλλιέργεια του στοχασμού.</a:t>
            </a:r>
            <a:r>
              <a:rPr lang="en-US" sz="1800" dirty="0" smtClean="0"/>
              <a:t> </a:t>
            </a:r>
            <a:r>
              <a:rPr lang="el-GR" sz="1800" dirty="0" smtClean="0"/>
              <a:t>(</a:t>
            </a:r>
            <a:r>
              <a:rPr lang="en-US" sz="1800" dirty="0" smtClean="0"/>
              <a:t>Perkins</a:t>
            </a:r>
            <a:r>
              <a:rPr lang="el-GR" sz="1800" dirty="0" smtClean="0"/>
              <a:t>,1994).</a:t>
            </a:r>
            <a:endParaRPr lang="el-GR" sz="1800" dirty="0"/>
          </a:p>
        </p:txBody>
      </p:sp>
      <p:sp>
        <p:nvSpPr>
          <p:cNvPr id="10" name="3 - Θέση περιεχομένου"/>
          <p:cNvSpPr>
            <a:spLocks noGrp="1"/>
          </p:cNvSpPr>
          <p:nvPr>
            <p:ph sz="half" idx="4294967295"/>
          </p:nvPr>
        </p:nvSpPr>
        <p:spPr>
          <a:xfrm>
            <a:off x="605942" y="1268760"/>
            <a:ext cx="3966058" cy="5053691"/>
          </a:xfrm>
          <a:prstGeom prst="rect">
            <a:avLst/>
          </a:prstGeom>
        </p:spPr>
        <p:txBody>
          <a:bodyPr>
            <a:noAutofit/>
          </a:bodyPr>
          <a:lstStyle/>
          <a:p>
            <a:pPr>
              <a:buNone/>
            </a:pPr>
            <a:r>
              <a:rPr lang="el-GR" sz="1800" dirty="0" smtClean="0"/>
              <a:t>     Τα έργα τέχνης μπορούν να αξιοποιηθούν κατάλληλα στην εκπαιδευτική πράξη, υπηρετώντας ένα ευρύ φάσμα στόχων, όπως :</a:t>
            </a:r>
          </a:p>
          <a:p>
            <a:pPr algn="just">
              <a:buFont typeface="Arial" pitchFamily="34" charset="0"/>
              <a:buChar char="•"/>
            </a:pPr>
            <a:r>
              <a:rPr lang="el-GR" sz="1800" dirty="0" smtClean="0"/>
              <a:t>η ανάπτυξη του κριτικού στοχασμού, </a:t>
            </a:r>
          </a:p>
          <a:p>
            <a:pPr algn="just">
              <a:buFont typeface="Arial" pitchFamily="34" charset="0"/>
              <a:buChar char="•"/>
            </a:pPr>
            <a:r>
              <a:rPr lang="el-GR" sz="1800" dirty="0" smtClean="0"/>
              <a:t>της δημιουργικότητας, </a:t>
            </a:r>
          </a:p>
          <a:p>
            <a:pPr algn="just">
              <a:buFont typeface="Arial" pitchFamily="34" charset="0"/>
              <a:buChar char="•"/>
            </a:pPr>
            <a:r>
              <a:rPr lang="el-GR" sz="1800" dirty="0" smtClean="0"/>
              <a:t>της αυτογνωσίας, της κατανόησης </a:t>
            </a:r>
          </a:p>
          <a:p>
            <a:pPr algn="just">
              <a:buFont typeface="Arial" pitchFamily="34" charset="0"/>
              <a:buChar char="•"/>
            </a:pPr>
            <a:r>
              <a:rPr lang="el-GR" sz="1800" dirty="0" smtClean="0"/>
              <a:t>της διαφορετικότητας και </a:t>
            </a:r>
          </a:p>
          <a:p>
            <a:pPr algn="just">
              <a:buFont typeface="Arial" pitchFamily="34" charset="0"/>
              <a:buChar char="•"/>
            </a:pPr>
            <a:r>
              <a:rPr lang="el-GR" sz="1800" dirty="0" smtClean="0"/>
              <a:t>της γνωστικής ανάπτυξης (Μέγα,2011:62).</a:t>
            </a:r>
            <a:endParaRPr lang="en-US" sz="180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99442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646331"/>
          </a:xfrm>
          <a:prstGeom prst="rect">
            <a:avLst/>
          </a:prstGeom>
        </p:spPr>
        <p:txBody>
          <a:bodyPr wrap="square">
            <a:spAutoFit/>
          </a:bodyPr>
          <a:lstStyle/>
          <a:p>
            <a:pPr algn="just"/>
            <a:endParaRPr lang="el-GR" b="1" i="1" dirty="0" smtClean="0"/>
          </a:p>
          <a:p>
            <a:pPr algn="just"/>
            <a:endParaRPr lang="el-GR" b="1" dirty="0" smtClean="0"/>
          </a:p>
        </p:txBody>
      </p:sp>
      <p:sp>
        <p:nvSpPr>
          <p:cNvPr id="14" name="13 - Ορθογώνιο"/>
          <p:cNvSpPr/>
          <p:nvPr/>
        </p:nvSpPr>
        <p:spPr>
          <a:xfrm>
            <a:off x="1500166" y="1214422"/>
            <a:ext cx="7500990" cy="646331"/>
          </a:xfrm>
          <a:prstGeom prst="rect">
            <a:avLst/>
          </a:prstGeom>
        </p:spPr>
        <p:txBody>
          <a:bodyPr wrap="square">
            <a:spAutoFit/>
          </a:bodyPr>
          <a:lstStyle/>
          <a:p>
            <a:r>
              <a:rPr lang="el-GR" b="1" dirty="0" smtClean="0"/>
              <a:t>Επιθυμία τους για συστηματική επιμόρφωσή τους σε θέματα σχετικά με την αξιοποίηση έργων τέχνης στη διδασκαλία </a:t>
            </a:r>
            <a:endParaRPr lang="el-GR" dirty="0"/>
          </a:p>
        </p:txBody>
      </p:sp>
      <p:sp>
        <p:nvSpPr>
          <p:cNvPr id="16" name="15 - Ορθογώνιο"/>
          <p:cNvSpPr/>
          <p:nvPr/>
        </p:nvSpPr>
        <p:spPr>
          <a:xfrm>
            <a:off x="1500166" y="2000239"/>
            <a:ext cx="7500990" cy="5355312"/>
          </a:xfrm>
          <a:prstGeom prst="rect">
            <a:avLst/>
          </a:prstGeom>
        </p:spPr>
        <p:txBody>
          <a:bodyPr wrap="square">
            <a:spAutoFit/>
          </a:bodyPr>
          <a:lstStyle/>
          <a:p>
            <a:pPr algn="just"/>
            <a:r>
              <a:rPr lang="el-GR" dirty="0" smtClean="0"/>
              <a:t>«</a:t>
            </a:r>
            <a:r>
              <a:rPr lang="el-GR" i="1" dirty="0" smtClean="0"/>
              <a:t>Θεωρείτε απαραίτητη την συστηματική σας επιμόρφωσή σε θέματα σχετικά με την αξιοποίηση της τέχνης στην εκπαίδευση;»</a:t>
            </a:r>
          </a:p>
          <a:p>
            <a:pPr algn="just"/>
            <a:endParaRPr lang="el-GR" dirty="0" smtClean="0"/>
          </a:p>
          <a:p>
            <a:pPr algn="just">
              <a:buFont typeface="Arial" pitchFamily="34" charset="0"/>
              <a:buChar char="•"/>
            </a:pPr>
            <a:r>
              <a:rPr lang="el-GR" dirty="0" smtClean="0"/>
              <a:t> </a:t>
            </a:r>
            <a:r>
              <a:rPr lang="el-GR" b="1" dirty="0" smtClean="0"/>
              <a:t>Απαραίτητη επιμόρφωση, σωστός σχεδιασμός και υλοποίηση επιμόρφωσης: </a:t>
            </a:r>
            <a:r>
              <a:rPr lang="el-GR" dirty="0" smtClean="0"/>
              <a:t>Ε1 «…θεωρώ απαραίτητη την επιμόρφωσή μου σε θέματα αξιοποίησης της τέχνης αρκεί να σχεδιαστεί και υλοποιηθεί σύμφωνα με τις ανάγκες της ομάδας των εκπαιδευόμενων…»</a:t>
            </a:r>
          </a:p>
          <a:p>
            <a:pPr algn="just">
              <a:buFont typeface="Arial" pitchFamily="34" charset="0"/>
              <a:buChar char="•"/>
            </a:pPr>
            <a:endParaRPr lang="el-GR" dirty="0" smtClean="0"/>
          </a:p>
          <a:p>
            <a:pPr algn="just"/>
            <a:r>
              <a:rPr lang="el-GR" dirty="0" smtClean="0"/>
              <a:t>«</a:t>
            </a:r>
            <a:r>
              <a:rPr lang="el-GR" i="1" dirty="0" smtClean="0"/>
              <a:t>Ποιο θα επιθυμούσατε να είναι το περιεχόμενο της επιμόρφωσής σας σε σχέση με την αξιοποίηση της τέχνης στο διδακτικό σας έργο</a:t>
            </a:r>
            <a:r>
              <a:rPr lang="el-GR" dirty="0" smtClean="0"/>
              <a:t>» οι συμμετέχοντες στην έρευνα ανέφεραν τα ακόλουθα: </a:t>
            </a:r>
          </a:p>
          <a:p>
            <a:pPr algn="just">
              <a:buFont typeface="Arial" pitchFamily="34" charset="0"/>
              <a:buChar char="•"/>
            </a:pPr>
            <a:r>
              <a:rPr lang="el-GR" dirty="0" smtClean="0"/>
              <a:t> </a:t>
            </a:r>
            <a:r>
              <a:rPr lang="el-GR" b="1" dirty="0" smtClean="0"/>
              <a:t>Συνδυασμός θεωρητικών και πρακτικών γνώσεων, παραδείγματα, επιμόρφωση για σχεδιασμό, υλοποίηση και αξιολόγηση αξιοποίησης έργων τέχνης: </a:t>
            </a:r>
            <a:r>
              <a:rPr lang="el-GR" dirty="0" smtClean="0"/>
              <a:t>Ε2 « …</a:t>
            </a:r>
            <a:r>
              <a:rPr lang="el-GR" i="1" dirty="0" smtClean="0"/>
              <a:t>θα επιθυμούσα να αποκτήσω όχι μόνο θεωρητικές γνώσεις, αλλά και πρακτικές γνώσεις μέσα από συγκεκριμένα παραδείγματα…</a:t>
            </a:r>
            <a:r>
              <a:rPr lang="el-GR" dirty="0" smtClean="0"/>
              <a:t>» </a:t>
            </a:r>
          </a:p>
          <a:p>
            <a:pPr algn="just">
              <a:buFont typeface="Arial" pitchFamily="34" charset="0"/>
              <a:buChar char="•"/>
            </a:pPr>
            <a:endParaRPr lang="el-GR" dirty="0" smtClean="0"/>
          </a:p>
          <a:p>
            <a:pPr algn="just">
              <a:buFont typeface="Arial" pitchFamily="34" charset="0"/>
              <a:buChar char="•"/>
            </a:pPr>
            <a:endParaRPr lang="el-GR" dirty="0" smtClean="0"/>
          </a:p>
          <a:p>
            <a:pPr algn="just"/>
            <a:r>
              <a:rPr lang="el-GR" dirty="0" smtClean="0"/>
              <a:t> </a:t>
            </a: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051720" y="188640"/>
            <a:ext cx="3877602" cy="882906"/>
          </a:xfrm>
        </p:spPr>
        <p:txBody>
          <a:bodyPr>
            <a:normAutofit/>
          </a:bodyPr>
          <a:lstStyle/>
          <a:p>
            <a:r>
              <a:rPr lang="el-GR" altLang="ko-KR" sz="3200" dirty="0" smtClean="0">
                <a:solidFill>
                  <a:schemeClr val="accent2">
                    <a:lumMod val="75000"/>
                  </a:schemeClr>
                </a:solidFill>
              </a:rPr>
              <a:t>Αποτελέσματα</a:t>
            </a:r>
            <a:endParaRPr lang="en-US" altLang="ko-KR" sz="3200" dirty="0">
              <a:solidFill>
                <a:schemeClr val="accent2">
                  <a:lumMod val="75000"/>
                </a:schemeClr>
              </a:solidFill>
            </a:endParaRPr>
          </a:p>
        </p:txBody>
      </p:sp>
      <p:sp>
        <p:nvSpPr>
          <p:cNvPr id="7" name="Ορθογώνιο 6"/>
          <p:cNvSpPr/>
          <p:nvPr/>
        </p:nvSpPr>
        <p:spPr>
          <a:xfrm>
            <a:off x="1428728" y="692696"/>
            <a:ext cx="7587584" cy="4431983"/>
          </a:xfrm>
          <a:prstGeom prst="rect">
            <a:avLst/>
          </a:prstGeom>
        </p:spPr>
        <p:txBody>
          <a:bodyPr wrap="square">
            <a:spAutoFit/>
          </a:bodyPr>
          <a:lstStyle/>
          <a:p>
            <a:pPr algn="just">
              <a:lnSpc>
                <a:spcPct val="150000"/>
              </a:lnSpc>
            </a:pPr>
            <a:endParaRPr lang="el-GR" sz="2400" b="1" i="1" dirty="0" smtClean="0">
              <a:latin typeface="Times New Roman"/>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r>
              <a:rPr lang="el-GR" sz="2400" b="1" i="1" dirty="0" smtClean="0">
                <a:latin typeface="Times New Roman"/>
                <a:ea typeface="Calibri"/>
              </a:rPr>
              <a:t>  </a:t>
            </a: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endParaRPr lang="el-GR" sz="2400" b="1" i="1" dirty="0" smtClean="0">
              <a:latin typeface="Times New Roman"/>
              <a:ea typeface="Calibri"/>
            </a:endParaRPr>
          </a:p>
          <a:p>
            <a:pPr algn="just">
              <a:lnSpc>
                <a:spcPct val="150000"/>
              </a:lnSpc>
            </a:pPr>
            <a:endParaRPr lang="en-US" sz="2400" b="1" i="1" dirty="0">
              <a:latin typeface="Times New Roman"/>
              <a:ea typeface="Calibri"/>
            </a:endParaRPr>
          </a:p>
          <a:p>
            <a:pPr algn="just"/>
            <a:endParaRPr lang="el-GR" dirty="0" smtClean="0"/>
          </a:p>
          <a:p>
            <a:pPr algn="just"/>
            <a:endParaRPr lang="el-GR" dirty="0" smtClean="0"/>
          </a:p>
          <a:p>
            <a:pPr algn="just">
              <a:lnSpc>
                <a:spcPct val="150000"/>
              </a:lnSpc>
            </a:pPr>
            <a:endParaRPr lang="en-US" sz="2000" i="1" dirty="0" smtClean="0"/>
          </a:p>
        </p:txBody>
      </p:sp>
      <p:pic>
        <p:nvPicPr>
          <p:cNvPr id="10" name="Picture 4" descr="Image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285728"/>
            <a:ext cx="111467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0" y="1357298"/>
            <a:ext cx="1500166" cy="1889507"/>
          </a:xfrm>
          <a:prstGeom prst="rect">
            <a:avLst/>
          </a:prstGeom>
          <a:blipFill dpi="0" rotWithShape="1">
            <a:blip r:embed="rId3" cstate="print">
              <a:extLst>
                <a:ext uri="{BEBA8EAE-BF5A-486C-A8C5-ECC9F3942E4B}">
                  <a14:imgProps xmlns:a14="http://schemas.microsoft.com/office/drawing/2010/main">
                    <a14:imgLayer>
                      <a14:imgEffect>
                        <a14:sharpenSoften amount="12000"/>
                      </a14:imgEffect>
                      <a14:imgEffect>
                        <a14:colorTemperature colorTemp="4700"/>
                      </a14:imgEffect>
                      <a14:imgEffect>
                        <a14:brightnessContrast contrast="-40000"/>
                      </a14:imgEffect>
                    </a14:imgLayer>
                  </a14:imgProps>
                </a:ext>
              </a:extLst>
            </a:blip>
            <a:srcRect/>
            <a:stretch>
              <a:fillRect l="-13000" r="32000"/>
            </a:stretch>
          </a:blip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solidFill>
                <a:effectLst/>
                <a:uLnTx/>
                <a:uFillTx/>
                <a:latin typeface="Calibri"/>
                <a:ea typeface="+mn-ea"/>
                <a:cs typeface="+mn-cs"/>
              </a:rPr>
              <a:t>                                                                                </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2" name="Picture 4" descr="Αποτέλεσμα εικόνας για mathisi"/>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91323" y="5632715"/>
            <a:ext cx="1252677" cy="1189484"/>
          </a:xfrm>
          <a:prstGeom prst="rect">
            <a:avLst/>
          </a:prstGeom>
          <a:blipFill dpi="0" rotWithShape="1">
            <a:blip r:embed="rId6" cstate="print">
              <a:extLst>
                <a:ext uri="{BEBA8EAE-BF5A-486C-A8C5-ECC9F3942E4B}">
                  <a14:imgProps xmlns:a14="http://schemas.microsoft.com/office/drawing/2010/main">
                    <a14:imgLayer>
                      <a14:imgEffect>
                        <a14:colorTemperature colorTemp="4700"/>
                      </a14:imgEffect>
                      <a14:imgEffect>
                        <a14:brightnessContrast bright="-20000" contrast="40000"/>
                      </a14:imgEffect>
                    </a14:imgLayer>
                  </a14:imgProps>
                </a:ext>
              </a:extLst>
            </a:blip>
            <a:srcRect/>
            <a:stretch>
              <a:fillRect l="-13000" r="32000"/>
            </a:stretch>
          </a:blipFill>
          <a:ln>
            <a:noFill/>
          </a:ln>
          <a:extLst/>
        </p:spPr>
      </p:pic>
      <p:sp>
        <p:nvSpPr>
          <p:cNvPr id="8" name="7 - Ορθογώνιο"/>
          <p:cNvSpPr/>
          <p:nvPr/>
        </p:nvSpPr>
        <p:spPr>
          <a:xfrm>
            <a:off x="1285852" y="5000637"/>
            <a:ext cx="6500858" cy="497957"/>
          </a:xfrm>
          <a:prstGeom prst="rect">
            <a:avLst/>
          </a:prstGeom>
        </p:spPr>
        <p:txBody>
          <a:bodyPr wrap="square">
            <a:spAutoFit/>
          </a:bodyPr>
          <a:lstStyle/>
          <a:p>
            <a:pPr marL="342900" indent="-342900" algn="just">
              <a:lnSpc>
                <a:spcPct val="150000"/>
              </a:lnSpc>
            </a:pPr>
            <a:r>
              <a:rPr lang="en-US" sz="2000" dirty="0" smtClean="0"/>
              <a:t>    </a:t>
            </a:r>
            <a:endParaRPr lang="en-US" sz="2000" dirty="0"/>
          </a:p>
        </p:txBody>
      </p:sp>
      <p:sp>
        <p:nvSpPr>
          <p:cNvPr id="13" name="12 - Ορθογώνιο"/>
          <p:cNvSpPr/>
          <p:nvPr/>
        </p:nvSpPr>
        <p:spPr>
          <a:xfrm>
            <a:off x="1500166" y="1357298"/>
            <a:ext cx="7500990" cy="646331"/>
          </a:xfrm>
          <a:prstGeom prst="rect">
            <a:avLst/>
          </a:prstGeom>
        </p:spPr>
        <p:txBody>
          <a:bodyPr wrap="square">
            <a:spAutoFit/>
          </a:bodyPr>
          <a:lstStyle/>
          <a:p>
            <a:pPr algn="just"/>
            <a:endParaRPr lang="el-GR" b="1" i="1" dirty="0" smtClean="0"/>
          </a:p>
          <a:p>
            <a:pPr algn="just"/>
            <a:endParaRPr lang="el-GR" b="1" dirty="0" smtClean="0"/>
          </a:p>
        </p:txBody>
      </p:sp>
      <p:sp>
        <p:nvSpPr>
          <p:cNvPr id="14" name="13 - Ορθογώνιο"/>
          <p:cNvSpPr/>
          <p:nvPr/>
        </p:nvSpPr>
        <p:spPr>
          <a:xfrm>
            <a:off x="1500166" y="1214422"/>
            <a:ext cx="7500990" cy="1754326"/>
          </a:xfrm>
          <a:prstGeom prst="rect">
            <a:avLst/>
          </a:prstGeom>
        </p:spPr>
        <p:txBody>
          <a:bodyPr wrap="square">
            <a:spAutoFit/>
          </a:bodyPr>
          <a:lstStyle/>
          <a:p>
            <a:r>
              <a:rPr lang="el-GR" b="1" dirty="0" smtClean="0"/>
              <a:t>Επιθυμία τους για συστηματική επιμόρφωσή τους σε θέματα σχετικά με την αξιοποίηση έργων τέχνης στη διδασκαλία </a:t>
            </a:r>
          </a:p>
          <a:p>
            <a:endParaRPr lang="el-GR" b="1" dirty="0" smtClean="0"/>
          </a:p>
          <a:p>
            <a:endParaRPr lang="el-GR" b="1" dirty="0" smtClean="0"/>
          </a:p>
          <a:p>
            <a:endParaRPr lang="el-GR" b="1" dirty="0" smtClean="0"/>
          </a:p>
          <a:p>
            <a:endParaRPr lang="el-GR" dirty="0"/>
          </a:p>
        </p:txBody>
      </p:sp>
      <p:sp>
        <p:nvSpPr>
          <p:cNvPr id="16" name="15 - Ορθογώνιο"/>
          <p:cNvSpPr/>
          <p:nvPr/>
        </p:nvSpPr>
        <p:spPr>
          <a:xfrm>
            <a:off x="1500166" y="2000239"/>
            <a:ext cx="7500990" cy="923330"/>
          </a:xfrm>
          <a:prstGeom prst="rect">
            <a:avLst/>
          </a:prstGeom>
        </p:spPr>
        <p:txBody>
          <a:bodyPr wrap="square">
            <a:spAutoFit/>
          </a:bodyPr>
          <a:lstStyle/>
          <a:p>
            <a:pPr algn="just">
              <a:buFont typeface="Arial" pitchFamily="34" charset="0"/>
              <a:buChar char="•"/>
            </a:pPr>
            <a:endParaRPr lang="el-GR" dirty="0" smtClean="0"/>
          </a:p>
          <a:p>
            <a:pPr algn="just">
              <a:buFont typeface="Arial" pitchFamily="34" charset="0"/>
              <a:buChar char="•"/>
            </a:pPr>
            <a:endParaRPr lang="el-GR" dirty="0" smtClean="0"/>
          </a:p>
          <a:p>
            <a:pPr algn="just"/>
            <a:r>
              <a:rPr lang="el-GR" dirty="0" smtClean="0"/>
              <a:t> </a:t>
            </a:r>
          </a:p>
        </p:txBody>
      </p:sp>
      <p:sp>
        <p:nvSpPr>
          <p:cNvPr id="15" name="14 - Ορθογώνιο"/>
          <p:cNvSpPr/>
          <p:nvPr/>
        </p:nvSpPr>
        <p:spPr>
          <a:xfrm>
            <a:off x="1500166" y="2000240"/>
            <a:ext cx="7500990" cy="4247317"/>
          </a:xfrm>
          <a:prstGeom prst="rect">
            <a:avLst/>
          </a:prstGeom>
        </p:spPr>
        <p:txBody>
          <a:bodyPr wrap="square">
            <a:spAutoFit/>
          </a:bodyPr>
          <a:lstStyle/>
          <a:p>
            <a:pPr algn="just"/>
            <a:r>
              <a:rPr lang="el-GR" dirty="0" smtClean="0"/>
              <a:t>«</a:t>
            </a:r>
            <a:r>
              <a:rPr lang="el-GR" i="1" dirty="0" smtClean="0"/>
              <a:t>Με ποια μέθοδο θα επιθυμούσατε να επιμορφωθείτε σε θέματα σχετικά με την αξιοποίηση της τέχνης στο έργο σας;»</a:t>
            </a:r>
          </a:p>
          <a:p>
            <a:pPr algn="just"/>
            <a:endParaRPr lang="el-GR" dirty="0" smtClean="0"/>
          </a:p>
          <a:p>
            <a:pPr algn="just">
              <a:buFont typeface="Arial" pitchFamily="34" charset="0"/>
              <a:buChar char="•"/>
            </a:pPr>
            <a:r>
              <a:rPr lang="el-GR" dirty="0" smtClean="0"/>
              <a:t> </a:t>
            </a:r>
            <a:r>
              <a:rPr lang="el-GR" b="1" dirty="0" smtClean="0"/>
              <a:t>Μεικτό μοντέλο μάθησης: </a:t>
            </a:r>
            <a:r>
              <a:rPr lang="el-GR" dirty="0" smtClean="0"/>
              <a:t>Ε2 «…</a:t>
            </a:r>
            <a:r>
              <a:rPr lang="el-GR" i="1" dirty="0" smtClean="0"/>
              <a:t>θα επιθυμούσα η επιμόρφωση να γίνει με μεικτό μοντέλο, δηλαδή με αξιοποίηση δια ζώσης και εξ αποστάσεως συναντήσεων</a:t>
            </a:r>
            <a:r>
              <a:rPr lang="el-GR" dirty="0" smtClean="0"/>
              <a:t>…» </a:t>
            </a:r>
          </a:p>
          <a:p>
            <a:pPr algn="just">
              <a:buFont typeface="Arial" pitchFamily="34" charset="0"/>
              <a:buChar char="•"/>
            </a:pPr>
            <a:endParaRPr lang="el-GR" dirty="0" smtClean="0"/>
          </a:p>
          <a:p>
            <a:pPr algn="just"/>
            <a:r>
              <a:rPr lang="el-GR" dirty="0" smtClean="0"/>
              <a:t>«Ποιοι </a:t>
            </a:r>
            <a:r>
              <a:rPr lang="el-GR" i="1" dirty="0" smtClean="0"/>
              <a:t>θα επιθυμούσατε να σας επιμορφώσουν σε θέματα σχετικά με την αξιοποίηση της τέχνης στην εκπαιδευτική διαδικασία;</a:t>
            </a:r>
            <a:r>
              <a:rPr lang="el-GR" dirty="0" smtClean="0"/>
              <a:t>»</a:t>
            </a:r>
          </a:p>
          <a:p>
            <a:pPr algn="just"/>
            <a:endParaRPr lang="el-GR" dirty="0" smtClean="0"/>
          </a:p>
          <a:p>
            <a:pPr algn="just">
              <a:buFont typeface="Arial" pitchFamily="34" charset="0"/>
              <a:buChar char="•"/>
            </a:pPr>
            <a:r>
              <a:rPr lang="el-GR" dirty="0" smtClean="0"/>
              <a:t> </a:t>
            </a:r>
            <a:r>
              <a:rPr lang="el-GR" b="1" dirty="0" smtClean="0"/>
              <a:t>Εκπαιδευτικοί με σπουδές και πρακτική εμπειρία: </a:t>
            </a:r>
            <a:r>
              <a:rPr lang="el-GR" dirty="0" smtClean="0"/>
              <a:t>Ε3 «… </a:t>
            </a:r>
            <a:r>
              <a:rPr lang="el-GR" i="1" dirty="0" smtClean="0"/>
              <a:t>θεωρώ πως καταλληλότεροι είναι εκπαιδευτικοί με σπουδές και εμπειρία στο αντικείμενο, οι οποίοι έχουν αξιοποιήσει την τέχνη στη διδασκαλία τους</a:t>
            </a:r>
            <a:r>
              <a:rPr lang="el-GR" dirty="0" smtClean="0"/>
              <a:t>…» </a:t>
            </a:r>
          </a:p>
          <a:p>
            <a:pPr algn="just"/>
            <a:endParaRPr lang="el-GR" dirty="0" smtClean="0"/>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hdwide.com/wp-content/gallery/school-background-pictures/pt_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72" y="0"/>
            <a:ext cx="13609512" cy="7533456"/>
          </a:xfrm>
          <a:prstGeom prst="rect">
            <a:avLst/>
          </a:prstGeom>
          <a:blipFill dpi="0" rotWithShape="1">
            <a:blip r:embed="rId3"/>
            <a:srcRect/>
            <a:tile tx="0" ty="0" sx="100000" sy="100000" flip="none" algn="tl"/>
          </a:blipFill>
          <a:extLst/>
        </p:spPr>
      </p:pic>
      <p:sp>
        <p:nvSpPr>
          <p:cNvPr id="10" name="Ορθογώνιο 9"/>
          <p:cNvSpPr/>
          <p:nvPr/>
        </p:nvSpPr>
        <p:spPr>
          <a:xfrm>
            <a:off x="2771800" y="35913"/>
            <a:ext cx="3729026" cy="584775"/>
          </a:xfrm>
          <a:prstGeom prst="rect">
            <a:avLst/>
          </a:prstGeom>
        </p:spPr>
        <p:txBody>
          <a:bodyPr wrap="square">
            <a:spAutoFit/>
          </a:bodyPr>
          <a:lstStyle/>
          <a:p>
            <a:pPr marL="342900" indent="-342900">
              <a:spcBef>
                <a:spcPct val="20000"/>
              </a:spcBef>
            </a:pPr>
            <a:r>
              <a:rPr lang="el-GR" sz="3200" b="1" dirty="0" smtClean="0"/>
              <a:t>Συμπεράσματα</a:t>
            </a:r>
            <a:endParaRPr lang="el-GR" sz="3200" b="1" dirty="0">
              <a:solidFill>
                <a:prstClr val="black"/>
              </a:solidFill>
            </a:endParaRPr>
          </a:p>
        </p:txBody>
      </p:sp>
      <p:sp>
        <p:nvSpPr>
          <p:cNvPr id="5" name="4 - Ορθογώνιο"/>
          <p:cNvSpPr/>
          <p:nvPr/>
        </p:nvSpPr>
        <p:spPr>
          <a:xfrm>
            <a:off x="571472" y="928670"/>
            <a:ext cx="8001056" cy="369332"/>
          </a:xfrm>
          <a:prstGeom prst="rect">
            <a:avLst/>
          </a:prstGeom>
        </p:spPr>
        <p:txBody>
          <a:bodyPr wrap="square">
            <a:spAutoFit/>
          </a:bodyPr>
          <a:lstStyle/>
          <a:p>
            <a:r>
              <a:rPr lang="el-GR" dirty="0" smtClean="0"/>
              <a:t>. </a:t>
            </a:r>
            <a:endParaRPr lang="el-GR" dirty="0"/>
          </a:p>
        </p:txBody>
      </p:sp>
      <p:sp>
        <p:nvSpPr>
          <p:cNvPr id="6" name="5 - Ορθογώνιο"/>
          <p:cNvSpPr/>
          <p:nvPr/>
        </p:nvSpPr>
        <p:spPr>
          <a:xfrm>
            <a:off x="500034" y="642918"/>
            <a:ext cx="8143932" cy="5539978"/>
          </a:xfrm>
          <a:prstGeom prst="rect">
            <a:avLst/>
          </a:prstGeom>
        </p:spPr>
        <p:txBody>
          <a:bodyPr wrap="square">
            <a:spAutoFit/>
          </a:bodyPr>
          <a:lstStyle/>
          <a:p>
            <a:pPr>
              <a:buFont typeface="Arial" pitchFamily="34" charset="0"/>
              <a:buChar char="•"/>
            </a:pPr>
            <a:r>
              <a:rPr lang="el-GR" sz="2000" dirty="0" smtClean="0"/>
              <a:t> </a:t>
            </a:r>
            <a:r>
              <a:rPr lang="el-GR" sz="2000" b="1" dirty="0" smtClean="0"/>
              <a:t>Αναγκαία</a:t>
            </a:r>
            <a:r>
              <a:rPr lang="el-GR" sz="2000" dirty="0" smtClean="0"/>
              <a:t> η αξιοποίηση της τέχνης στη διδασκαλία τους</a:t>
            </a:r>
          </a:p>
          <a:p>
            <a:pPr>
              <a:buFont typeface="Arial" pitchFamily="34" charset="0"/>
              <a:buChar char="•"/>
            </a:pPr>
            <a:r>
              <a:rPr lang="el-GR" sz="2000" dirty="0" smtClean="0"/>
              <a:t> </a:t>
            </a:r>
            <a:r>
              <a:rPr lang="el-GR" sz="2000" b="1" dirty="0" smtClean="0"/>
              <a:t>Γνώση</a:t>
            </a:r>
            <a:r>
              <a:rPr lang="el-GR" sz="2000" dirty="0" smtClean="0"/>
              <a:t> των περισσότερων μορφών τέχνης – Αξιοποίηση αυτών που σχετίζονται άμεσα με το αναλυτικό πρόγραμμα του σχολείου και παρέχουν ευκαιρίες για διαθεματική προσέγγιση της γνώσης.</a:t>
            </a:r>
          </a:p>
          <a:p>
            <a:pPr>
              <a:buFont typeface="Arial" pitchFamily="34" charset="0"/>
              <a:buChar char="•"/>
            </a:pPr>
            <a:r>
              <a:rPr lang="el-GR" sz="2000" dirty="0" smtClean="0"/>
              <a:t> Αξιοποίηση κυρίως της </a:t>
            </a:r>
            <a:r>
              <a:rPr lang="el-GR" sz="2000" b="1" dirty="0" smtClean="0"/>
              <a:t>ζωγραφικής</a:t>
            </a:r>
            <a:r>
              <a:rPr lang="el-GR" sz="2000" dirty="0" smtClean="0"/>
              <a:t>, της </a:t>
            </a:r>
            <a:r>
              <a:rPr lang="el-GR" sz="2000" b="1" dirty="0" smtClean="0"/>
              <a:t>λογοτεχνίας</a:t>
            </a:r>
            <a:r>
              <a:rPr lang="el-GR" sz="2000" dirty="0" smtClean="0"/>
              <a:t> και την </a:t>
            </a:r>
            <a:r>
              <a:rPr lang="el-GR" sz="2000" b="1" dirty="0" smtClean="0"/>
              <a:t>ποίησης</a:t>
            </a:r>
            <a:r>
              <a:rPr lang="el-GR" sz="2000" dirty="0" smtClean="0"/>
              <a:t> ως μορφές τέχνης κατά την άσκηση του διδακτικού τους έργου.</a:t>
            </a:r>
          </a:p>
          <a:p>
            <a:pPr>
              <a:buFont typeface="Arial" pitchFamily="34" charset="0"/>
              <a:buChar char="•"/>
            </a:pPr>
            <a:r>
              <a:rPr lang="el-GR" sz="2000" b="1" dirty="0" smtClean="0"/>
              <a:t>Δεν γνωρίζουν </a:t>
            </a:r>
            <a:r>
              <a:rPr lang="el-GR" sz="2000" dirty="0" smtClean="0"/>
              <a:t>κάποια/ες μέθοδο/ους αξιοποίησης έργων τέχνης στη διδασκαλία τους (</a:t>
            </a:r>
            <a:r>
              <a:rPr lang="en-US" sz="2000" dirty="0" smtClean="0"/>
              <a:t>Perkins</a:t>
            </a:r>
            <a:r>
              <a:rPr lang="el-GR" sz="2000" dirty="0" smtClean="0"/>
              <a:t>).</a:t>
            </a:r>
            <a:endParaRPr lang="en-US" sz="2000" dirty="0" smtClean="0"/>
          </a:p>
          <a:p>
            <a:pPr algn="just">
              <a:buFont typeface="Arial" pitchFamily="34" charset="0"/>
              <a:buChar char="•"/>
            </a:pPr>
            <a:r>
              <a:rPr lang="el-GR" sz="2000" b="1" dirty="0" smtClean="0"/>
              <a:t>Διαισθητική αξιοποίηση </a:t>
            </a:r>
            <a:r>
              <a:rPr lang="el-GR" sz="2000" dirty="0" smtClean="0"/>
              <a:t>των έργων τέχνης, χωρίς εφαρμογή συγκεκριμένου θεωρητικού και μεθοδολογικού πλαισίου ή ακολουθώντας συγκεκριμένα βήματα</a:t>
            </a:r>
          </a:p>
          <a:p>
            <a:pPr algn="just">
              <a:buFont typeface="Arial" pitchFamily="34" charset="0"/>
              <a:buChar char="•"/>
            </a:pPr>
            <a:r>
              <a:rPr lang="el-GR" sz="2000" dirty="0" smtClean="0"/>
              <a:t>Αξιοποίηση της τέχνης για </a:t>
            </a:r>
            <a:r>
              <a:rPr lang="el-GR" sz="2000" b="1" dirty="0" smtClean="0"/>
              <a:t>διευκόλυνση της μαθησιακής πορείας </a:t>
            </a:r>
            <a:r>
              <a:rPr lang="el-GR" sz="2000" dirty="0" smtClean="0"/>
              <a:t>των μαθητών τους και για </a:t>
            </a:r>
            <a:r>
              <a:rPr lang="el-GR" sz="2000" b="1" dirty="0" smtClean="0"/>
              <a:t>διερεύνηση των γνώσεων των μαθητών</a:t>
            </a:r>
            <a:r>
              <a:rPr lang="el-GR" sz="2000" dirty="0" smtClean="0"/>
              <a:t>. </a:t>
            </a:r>
          </a:p>
          <a:p>
            <a:pPr algn="just"/>
            <a:endParaRPr lang="el-GR" dirty="0" smtClean="0"/>
          </a:p>
          <a:p>
            <a:pPr>
              <a:buFont typeface="Arial" pitchFamily="34" charset="0"/>
              <a:buChar char="•"/>
            </a:pPr>
            <a:endParaRPr lang="el-GR" dirty="0" smtClean="0"/>
          </a:p>
          <a:p>
            <a:endParaRPr lang="el-GR" dirty="0"/>
          </a:p>
        </p:txBody>
      </p:sp>
    </p:spTree>
    <p:extLst>
      <p:ext uri="{BB962C8B-B14F-4D97-AF65-F5344CB8AC3E}">
        <p14:creationId xmlns:p14="http://schemas.microsoft.com/office/powerpoint/2010/main" val="3914987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hdwide.com/wp-content/gallery/school-background-pictures/pt_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72" y="0"/>
            <a:ext cx="13609512" cy="7533456"/>
          </a:xfrm>
          <a:prstGeom prst="rect">
            <a:avLst/>
          </a:prstGeom>
          <a:blipFill dpi="0" rotWithShape="1">
            <a:blip r:embed="rId3"/>
            <a:srcRect/>
            <a:tile tx="0" ty="0" sx="100000" sy="100000" flip="none" algn="tl"/>
          </a:blipFill>
          <a:extLst/>
        </p:spPr>
      </p:pic>
      <p:sp>
        <p:nvSpPr>
          <p:cNvPr id="10" name="Ορθογώνιο 9"/>
          <p:cNvSpPr/>
          <p:nvPr/>
        </p:nvSpPr>
        <p:spPr>
          <a:xfrm>
            <a:off x="2771800" y="35913"/>
            <a:ext cx="3729026" cy="584775"/>
          </a:xfrm>
          <a:prstGeom prst="rect">
            <a:avLst/>
          </a:prstGeom>
        </p:spPr>
        <p:txBody>
          <a:bodyPr wrap="square">
            <a:spAutoFit/>
          </a:bodyPr>
          <a:lstStyle/>
          <a:p>
            <a:pPr marL="342900" indent="-342900">
              <a:spcBef>
                <a:spcPct val="20000"/>
              </a:spcBef>
            </a:pPr>
            <a:r>
              <a:rPr lang="el-GR" sz="3200" b="1" dirty="0" smtClean="0"/>
              <a:t>Συμπεράσματα</a:t>
            </a:r>
            <a:endParaRPr lang="el-GR" sz="3200" b="1" dirty="0">
              <a:solidFill>
                <a:prstClr val="black"/>
              </a:solidFill>
            </a:endParaRPr>
          </a:p>
        </p:txBody>
      </p:sp>
      <p:sp>
        <p:nvSpPr>
          <p:cNvPr id="5" name="4 - Ορθογώνιο"/>
          <p:cNvSpPr/>
          <p:nvPr/>
        </p:nvSpPr>
        <p:spPr>
          <a:xfrm>
            <a:off x="571472" y="928670"/>
            <a:ext cx="8001056" cy="369332"/>
          </a:xfrm>
          <a:prstGeom prst="rect">
            <a:avLst/>
          </a:prstGeom>
        </p:spPr>
        <p:txBody>
          <a:bodyPr wrap="square">
            <a:spAutoFit/>
          </a:bodyPr>
          <a:lstStyle/>
          <a:p>
            <a:r>
              <a:rPr lang="el-GR" dirty="0" smtClean="0"/>
              <a:t>. </a:t>
            </a:r>
            <a:endParaRPr lang="el-GR" dirty="0"/>
          </a:p>
        </p:txBody>
      </p:sp>
      <p:sp>
        <p:nvSpPr>
          <p:cNvPr id="6" name="5 - Ορθογώνιο"/>
          <p:cNvSpPr/>
          <p:nvPr/>
        </p:nvSpPr>
        <p:spPr>
          <a:xfrm>
            <a:off x="500034" y="642918"/>
            <a:ext cx="8143932" cy="4924425"/>
          </a:xfrm>
          <a:prstGeom prst="rect">
            <a:avLst/>
          </a:prstGeom>
        </p:spPr>
        <p:txBody>
          <a:bodyPr wrap="square">
            <a:spAutoFit/>
          </a:bodyPr>
          <a:lstStyle/>
          <a:p>
            <a:pPr>
              <a:buFont typeface="Arial" pitchFamily="34" charset="0"/>
              <a:buChar char="•"/>
            </a:pPr>
            <a:r>
              <a:rPr lang="el-GR" sz="2000" dirty="0" smtClean="0"/>
              <a:t> </a:t>
            </a:r>
            <a:r>
              <a:rPr lang="el-GR" sz="2000" b="1" dirty="0" smtClean="0"/>
              <a:t>Επίτευξη</a:t>
            </a:r>
            <a:r>
              <a:rPr lang="el-GR" sz="2000" dirty="0" smtClean="0"/>
              <a:t> των μαθησιακών στόχων - Ενεργητικότερος ρόλος στη διεργασία της μάθησης και αξιοποίηση σε υψηλό βαθμό των βιωμάτων και των εμπειριών τους. </a:t>
            </a:r>
          </a:p>
          <a:p>
            <a:pPr algn="just">
              <a:buFont typeface="Arial" pitchFamily="34" charset="0"/>
              <a:buChar char="•"/>
            </a:pPr>
            <a:r>
              <a:rPr lang="el-GR" sz="2000" dirty="0" smtClean="0"/>
              <a:t> </a:t>
            </a:r>
            <a:r>
              <a:rPr lang="el-GR" sz="2000" b="1" dirty="0" smtClean="0"/>
              <a:t>Ομαδοσυνεργατική μέθοδος </a:t>
            </a:r>
            <a:r>
              <a:rPr lang="el-GR" sz="2000" dirty="0" smtClean="0"/>
              <a:t>διδασκαλίας και επίτευξη εσωτερικής μεταρρύθμισης του σχολείου. </a:t>
            </a:r>
          </a:p>
          <a:p>
            <a:pPr algn="just">
              <a:buFont typeface="Arial" pitchFamily="34" charset="0"/>
              <a:buChar char="•"/>
            </a:pPr>
            <a:r>
              <a:rPr lang="el-GR" sz="2000" dirty="0" smtClean="0"/>
              <a:t>Απόκτηση </a:t>
            </a:r>
            <a:r>
              <a:rPr lang="el-GR" sz="2000" b="1" dirty="0" smtClean="0"/>
              <a:t>γνώσεων </a:t>
            </a:r>
            <a:r>
              <a:rPr lang="el-GR" sz="2000" dirty="0" smtClean="0"/>
              <a:t>και ανάπτυξη ποικίλων </a:t>
            </a:r>
            <a:r>
              <a:rPr lang="el-GR" sz="2000" b="1" dirty="0" smtClean="0"/>
              <a:t>δεξιοτήτων</a:t>
            </a:r>
            <a:r>
              <a:rPr lang="el-GR" sz="2000" dirty="0" smtClean="0"/>
              <a:t>, όπως φαντασίας, κριτικής και </a:t>
            </a:r>
            <a:r>
              <a:rPr lang="el-GR" sz="2000" dirty="0" err="1" smtClean="0"/>
              <a:t>αναστοχαστικής</a:t>
            </a:r>
            <a:r>
              <a:rPr lang="el-GR" sz="2000" dirty="0" smtClean="0"/>
              <a:t> σκέψης. </a:t>
            </a:r>
          </a:p>
          <a:p>
            <a:pPr algn="just">
              <a:buFont typeface="Arial" pitchFamily="34" charset="0"/>
              <a:buChar char="•"/>
            </a:pPr>
            <a:r>
              <a:rPr lang="el-GR" sz="2000" dirty="0" smtClean="0"/>
              <a:t> Αντιμετώπιση </a:t>
            </a:r>
            <a:r>
              <a:rPr lang="el-GR" sz="2000" b="1" dirty="0" smtClean="0"/>
              <a:t>δυσκολιών</a:t>
            </a:r>
            <a:r>
              <a:rPr lang="el-GR" sz="2000" dirty="0" smtClean="0"/>
              <a:t> στην αξιοποίηση έργων τέχνης στη διδασκαλία (απουσία κατάλληλης κουλτούρας στη σχολική μονάδα, εύρεση κατάλληλων έργων τέχνης, έλλειψη χρόνου, απουσία ανάλογων </a:t>
            </a:r>
            <a:r>
              <a:rPr lang="el-GR" sz="2000" dirty="0" err="1" smtClean="0"/>
              <a:t>υλικοτεχικών</a:t>
            </a:r>
            <a:r>
              <a:rPr lang="el-GR" sz="2000" dirty="0" smtClean="0"/>
              <a:t> υποδομών).</a:t>
            </a:r>
          </a:p>
          <a:p>
            <a:pPr algn="just">
              <a:buFont typeface="Arial" pitchFamily="34" charset="0"/>
              <a:buChar char="•"/>
            </a:pPr>
            <a:r>
              <a:rPr lang="el-GR" sz="2000" dirty="0" smtClean="0"/>
              <a:t>Επιθυμία </a:t>
            </a:r>
            <a:r>
              <a:rPr lang="el-GR" sz="2000" b="1" dirty="0" smtClean="0"/>
              <a:t>επιμόρφωσης</a:t>
            </a:r>
            <a:r>
              <a:rPr lang="el-GR" sz="2000" dirty="0" smtClean="0"/>
              <a:t> – Μεικτό μοντέλο επιμόρφωσης –Συνδυασμός θεωρητικών και πρακτικών γνώσεων.</a:t>
            </a:r>
          </a:p>
          <a:p>
            <a:endParaRPr lang="el-GR" dirty="0" smtClean="0"/>
          </a:p>
          <a:p>
            <a:pPr>
              <a:buFont typeface="Arial" pitchFamily="34" charset="0"/>
              <a:buChar char="•"/>
            </a:pPr>
            <a:endParaRPr lang="el-GR" dirty="0" smtClean="0"/>
          </a:p>
          <a:p>
            <a:endParaRPr lang="el-GR" dirty="0"/>
          </a:p>
        </p:txBody>
      </p:sp>
      <p:sp>
        <p:nvSpPr>
          <p:cNvPr id="7" name="2 - Θέση περιεχομένου"/>
          <p:cNvSpPr>
            <a:spLocks noGrp="1"/>
          </p:cNvSpPr>
          <p:nvPr>
            <p:ph idx="4294967295"/>
          </p:nvPr>
        </p:nvSpPr>
        <p:spPr>
          <a:xfrm>
            <a:off x="179388" y="908722"/>
            <a:ext cx="8964612" cy="5734969"/>
          </a:xfrm>
        </p:spPr>
        <p:txBody>
          <a:bodyPr/>
          <a:lstStyle/>
          <a:p>
            <a:pPr>
              <a:buFont typeface="Wingdings" pitchFamily="2" charset="2"/>
              <a:buNone/>
            </a:pPr>
            <a:r>
              <a:rPr lang="el-GR" sz="2600" b="1" dirty="0"/>
              <a:t> </a:t>
            </a: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endParaRPr lang="el-GR" sz="2000" dirty="0"/>
          </a:p>
          <a:p>
            <a:endParaRPr lang="el-GR" dirty="0"/>
          </a:p>
        </p:txBody>
      </p:sp>
      <p:sp>
        <p:nvSpPr>
          <p:cNvPr id="8" name="2 - Θέση περιεχομένου"/>
          <p:cNvSpPr>
            <a:spLocks noGrp="1"/>
          </p:cNvSpPr>
          <p:nvPr>
            <p:ph idx="4294967295"/>
          </p:nvPr>
        </p:nvSpPr>
        <p:spPr>
          <a:xfrm>
            <a:off x="331788" y="1061122"/>
            <a:ext cx="8964612" cy="5734969"/>
          </a:xfrm>
        </p:spPr>
        <p:txBody>
          <a:bodyPr/>
          <a:lstStyle/>
          <a:p>
            <a:pPr>
              <a:buFont typeface="Wingdings" pitchFamily="2" charset="2"/>
              <a:buNone/>
            </a:pPr>
            <a:r>
              <a:rPr lang="el-GR" sz="2600" b="1" dirty="0"/>
              <a:t> </a:t>
            </a: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endParaRPr lang="el-GR" sz="2000" dirty="0"/>
          </a:p>
          <a:p>
            <a:endParaRPr lang="el-GR" dirty="0"/>
          </a:p>
        </p:txBody>
      </p:sp>
    </p:spTree>
    <p:extLst>
      <p:ext uri="{BB962C8B-B14F-4D97-AF65-F5344CB8AC3E}">
        <p14:creationId xmlns:p14="http://schemas.microsoft.com/office/powerpoint/2010/main" val="3914987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 Θέση περιεχομένου"/>
          <p:cNvSpPr>
            <a:spLocks noGrp="1"/>
          </p:cNvSpPr>
          <p:nvPr>
            <p:ph idx="4294967295"/>
          </p:nvPr>
        </p:nvSpPr>
        <p:spPr>
          <a:xfrm>
            <a:off x="179388" y="908722"/>
            <a:ext cx="8964612" cy="5734969"/>
          </a:xfrm>
        </p:spPr>
        <p:txBody>
          <a:bodyPr/>
          <a:lstStyle/>
          <a:p>
            <a:pPr>
              <a:buFont typeface="Wingdings" pitchFamily="2" charset="2"/>
              <a:buNone/>
            </a:pPr>
            <a:r>
              <a:rPr lang="el-GR" sz="2600" b="1" dirty="0"/>
              <a:t> </a:t>
            </a: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endParaRPr lang="el-GR" sz="2000" dirty="0"/>
          </a:p>
          <a:p>
            <a:endParaRPr lang="el-GR" dirty="0"/>
          </a:p>
        </p:txBody>
      </p:sp>
      <p:pic>
        <p:nvPicPr>
          <p:cNvPr id="39" name="Picture 2" descr="https://guardian-registration.s3.amazonaws.com/networks/network/illustration/Illustration-higher-educ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1004"/>
            <a:ext cx="2370931" cy="33824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114141" y="428604"/>
            <a:ext cx="7057445" cy="6469463"/>
          </a:xfrm>
          <a:prstGeom prst="rect">
            <a:avLst/>
          </a:prstGeom>
          <a:gradFill>
            <a:gsLst>
              <a:gs pos="0">
                <a:srgbClr val="5E9EFF">
                  <a:alpha val="61000"/>
                  <a:lumMod val="0"/>
                  <a:lumOff val="100000"/>
                </a:srgbClr>
              </a:gs>
              <a:gs pos="39999">
                <a:srgbClr val="FFFFCC"/>
              </a:gs>
              <a:gs pos="70000">
                <a:srgbClr val="C4D6EB"/>
              </a:gs>
              <a:gs pos="100000">
                <a:srgbClr val="FFEBFA"/>
              </a:gs>
            </a:gsLst>
            <a:lin ang="16200000" scaled="0"/>
          </a:gradFill>
          <a:scene3d>
            <a:camera prst="orthographicFront"/>
            <a:lightRig rig="threePt" dir="t"/>
          </a:scene3d>
          <a:sp3d>
            <a:bevelT w="139700" h="139700" prst="divot"/>
          </a:sp3d>
        </p:spPr>
        <p:txBody>
          <a:bodyPr wrap="square">
            <a:spAutoFit/>
          </a:bodyPr>
          <a:lstStyle/>
          <a:p>
            <a:pPr marL="342900" indent="-342900" algn="just">
              <a:lnSpc>
                <a:spcPct val="150000"/>
              </a:lnSpc>
              <a:spcBef>
                <a:spcPct val="20000"/>
              </a:spcBef>
            </a:pPr>
            <a:r>
              <a:rPr lang="el-GR" sz="2400" dirty="0" smtClean="0"/>
              <a:t>    Τα οφέλη της αξιοποίησης των έργων τέχνης στην εκπαιδευτική διαδικασία είναι σημαντικά, καθώς η εφαρμογή τους μπορεί να αποτελέσει καινοτόμα διδακτική προσέγγιση, η οποία θα κινητοποιήσει τους μαθητές σε μια διαδικασία κριτικής τους μέσα από δραστηριότητες που καλλιεργούν την κριτική σκέψη, τη συνεργασία, τη φαντασία, τη δημιουργικότητα και αξιοποιώντας σύγχρονες μεθόδους διδασκαλίας, όπως η ομαδοσυνεργατική και η βιωματική.</a:t>
            </a:r>
          </a:p>
          <a:p>
            <a:pPr marL="342900" indent="-342900" algn="just">
              <a:lnSpc>
                <a:spcPct val="150000"/>
              </a:lnSpc>
              <a:spcBef>
                <a:spcPct val="20000"/>
              </a:spcBef>
              <a:buFont typeface="Wingdings" pitchFamily="2" charset="2"/>
              <a:buChar char="q"/>
            </a:pPr>
            <a:endParaRPr lang="en-US" sz="3200" dirty="0" smtClean="0">
              <a:solidFill>
                <a:prstClr val="black"/>
              </a:solidFill>
              <a:latin typeface="Calibri"/>
            </a:endParaRPr>
          </a:p>
        </p:txBody>
      </p:sp>
    </p:spTree>
    <p:extLst>
      <p:ext uri="{BB962C8B-B14F-4D97-AF65-F5344CB8AC3E}">
        <p14:creationId xmlns:p14="http://schemas.microsoft.com/office/powerpoint/2010/main" val="4107111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750" y="1341438"/>
            <a:ext cx="8147050" cy="915987"/>
          </a:xfrm>
        </p:spPr>
        <p:txBody>
          <a:bodyPr>
            <a:normAutofit fontScale="90000"/>
          </a:bodyPr>
          <a:lstStyle/>
          <a:p>
            <a:pPr eaLnBrk="1" hangingPunct="1">
              <a:defRPr/>
            </a:pPr>
            <a:r>
              <a:rPr lang="el-GR" sz="3200" dirty="0" smtClean="0"/>
              <a:t>Σας ευχαριστούμε  πολύ</a:t>
            </a:r>
            <a:br>
              <a:rPr lang="el-GR" sz="3200" dirty="0" smtClean="0"/>
            </a:br>
            <a:r>
              <a:rPr lang="el-GR" sz="3200" dirty="0" smtClean="0"/>
              <a:t/>
            </a:r>
            <a:br>
              <a:rPr lang="el-GR" sz="3200" dirty="0" smtClean="0"/>
            </a:br>
            <a:r>
              <a:rPr lang="el-GR" sz="3200" dirty="0" smtClean="0"/>
              <a:t/>
            </a:r>
            <a:br>
              <a:rPr lang="el-GR" sz="3200" dirty="0" smtClean="0"/>
            </a:br>
            <a:endParaRPr lang="el-GR" sz="3200" dirty="0" smtClean="0"/>
          </a:p>
        </p:txBody>
      </p:sp>
      <p:pic>
        <p:nvPicPr>
          <p:cNvPr id="44035" name="Picture 3" descr="Sunset"/>
          <p:cNvPicPr>
            <a:picLocks noGrp="1" noChangeAspect="1" noChangeArrowheads="1"/>
          </p:cNvPicPr>
          <p:nvPr>
            <p:ph sz="quarter" idx="1"/>
          </p:nvPr>
        </p:nvPicPr>
        <p:blipFill>
          <a:blip r:embed="rId2" cstate="print"/>
          <a:stretch>
            <a:fillRect/>
          </a:stretch>
        </p:blipFill>
        <p:spPr>
          <a:xfrm>
            <a:off x="2143108" y="3929066"/>
            <a:ext cx="4968552" cy="2454542"/>
          </a:xfrm>
          <a:noFill/>
        </p:spPr>
      </p:pic>
      <p:sp>
        <p:nvSpPr>
          <p:cNvPr id="4" name="3 - Ορθογώνιο"/>
          <p:cNvSpPr/>
          <p:nvPr/>
        </p:nvSpPr>
        <p:spPr>
          <a:xfrm>
            <a:off x="142844" y="1357299"/>
            <a:ext cx="8858312" cy="2308324"/>
          </a:xfrm>
          <a:prstGeom prst="rect">
            <a:avLst/>
          </a:prstGeom>
        </p:spPr>
        <p:txBody>
          <a:bodyPr wrap="square">
            <a:spAutoFit/>
          </a:bodyPr>
          <a:lstStyle/>
          <a:p>
            <a:pPr algn="ctr"/>
            <a:endParaRPr lang="el-GR" dirty="0" smtClean="0"/>
          </a:p>
          <a:p>
            <a:pPr algn="ctr"/>
            <a:r>
              <a:rPr lang="el-GR" dirty="0" smtClean="0"/>
              <a:t>ΙΩΣΗΦ ΦΡΑΓΚΟΥΛΗΣ</a:t>
            </a:r>
          </a:p>
          <a:p>
            <a:pPr algn="ctr"/>
            <a:r>
              <a:rPr lang="el-GR" smtClean="0"/>
              <a:t>ΚΑΘΗΓΗΤΗΣ </a:t>
            </a:r>
            <a:endParaRPr lang="en-US" dirty="0" smtClean="0"/>
          </a:p>
          <a:p>
            <a:pPr algn="ctr"/>
            <a:r>
              <a:rPr lang="el-GR" dirty="0" smtClean="0"/>
              <a:t>ΠΑΙΔΑΓΩΓΙΚΟΥ ΤΜΗΜΑΤΟΣ Α.Σ.ΠΑΙ.Τ.Ε.</a:t>
            </a:r>
          </a:p>
          <a:p>
            <a:pPr algn="ctr"/>
            <a:endParaRPr lang="el-GR" dirty="0" smtClean="0"/>
          </a:p>
          <a:p>
            <a:pPr algn="ctr"/>
            <a:r>
              <a:rPr lang="el-GR" dirty="0" smtClean="0"/>
              <a:t>ΘΕΟΔΩΡΑ ΠΑΠΑΓΕΩΡΓΙΟΥ</a:t>
            </a:r>
          </a:p>
          <a:p>
            <a:pPr algn="ctr"/>
            <a:r>
              <a:rPr lang="el-GR" dirty="0" smtClean="0"/>
              <a:t>ΕΡΓΑΣΤΗΡΙΑΚΟΣ ΣΥΝΕΡΓΑΤΗΣ </a:t>
            </a:r>
          </a:p>
          <a:p>
            <a:pPr algn="ctr"/>
            <a:r>
              <a:rPr lang="el-GR" dirty="0" smtClean="0"/>
              <a:t>ΠΑΙΔΑΓΩΓΙΚΟΥ ΤΜΗΜΑΤΟΣ Α.Σ.ΠΑΙ.Τ.Ε.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t="-2000" r="-16000" b="-2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l-GR" sz="2000" dirty="0">
              <a:solidFill>
                <a:prstClr val="black"/>
              </a:solidFill>
            </a:endParaRPr>
          </a:p>
        </p:txBody>
      </p:sp>
      <p:sp>
        <p:nvSpPr>
          <p:cNvPr id="5" name="1 - Τίτλος"/>
          <p:cNvSpPr>
            <a:spLocks noGrp="1"/>
          </p:cNvSpPr>
          <p:nvPr>
            <p:ph type="title"/>
          </p:nvPr>
        </p:nvSpPr>
        <p:spPr>
          <a:xfrm>
            <a:off x="431743" y="214290"/>
            <a:ext cx="8229600" cy="1000132"/>
          </a:xfrm>
        </p:spPr>
        <p:txBody>
          <a:bodyPr>
            <a:normAutofit fontScale="90000"/>
          </a:bodyPr>
          <a:lstStyle/>
          <a:p>
            <a:r>
              <a:rPr lang="el-GR" sz="3200" b="1" dirty="0" smtClean="0">
                <a:solidFill>
                  <a:schemeClr val="tx1"/>
                </a:solidFill>
              </a:rPr>
              <a:t/>
            </a:r>
            <a:br>
              <a:rPr lang="el-GR" sz="3200" b="1" dirty="0" smtClean="0">
                <a:solidFill>
                  <a:schemeClr val="tx1"/>
                </a:solidFill>
              </a:rPr>
            </a:br>
            <a:r>
              <a:rPr lang="el-GR" sz="3200" b="1" dirty="0" smtClean="0">
                <a:solidFill>
                  <a:schemeClr val="tx1"/>
                </a:solidFill>
              </a:rPr>
              <a:t/>
            </a:r>
            <a:br>
              <a:rPr lang="el-GR" sz="3200" b="1" dirty="0" smtClean="0">
                <a:solidFill>
                  <a:schemeClr val="tx1"/>
                </a:solidFill>
              </a:rPr>
            </a:br>
            <a:r>
              <a:rPr lang="el-GR" sz="3200" b="1" dirty="0" smtClean="0">
                <a:solidFill>
                  <a:schemeClr val="tx1"/>
                </a:solidFill>
              </a:rPr>
              <a:t/>
            </a:r>
            <a:br>
              <a:rPr lang="el-GR" sz="3200" b="1" dirty="0" smtClean="0">
                <a:solidFill>
                  <a:schemeClr val="tx1"/>
                </a:solidFill>
              </a:rPr>
            </a:br>
            <a:r>
              <a:rPr lang="el-GR" sz="3200" b="1" dirty="0" smtClean="0">
                <a:solidFill>
                  <a:schemeClr val="tx1"/>
                </a:solidFill>
              </a:rPr>
              <a:t/>
            </a:r>
            <a:br>
              <a:rPr lang="el-GR" sz="3200" b="1" dirty="0" smtClean="0">
                <a:solidFill>
                  <a:schemeClr val="tx1"/>
                </a:solidFill>
              </a:rPr>
            </a:br>
            <a:r>
              <a:rPr lang="el-GR" sz="3200" b="1" dirty="0" smtClean="0">
                <a:solidFill>
                  <a:schemeClr val="tx1"/>
                </a:solidFill>
              </a:rPr>
              <a:t>Μοντέλα παρατήρησης έργων τέχνης </a:t>
            </a:r>
            <a:r>
              <a:rPr lang="en-US" sz="3600" b="1" dirty="0" smtClean="0">
                <a:solidFill>
                  <a:srgbClr val="FFFFCC"/>
                </a:solidFill>
                <a:effectLst>
                  <a:glow rad="63500">
                    <a:srgbClr val="FFC000">
                      <a:alpha val="40000"/>
                    </a:srgbClr>
                  </a:glow>
                </a:effectLst>
                <a:latin typeface="Calibri" pitchFamily="34" charset="0"/>
              </a:rPr>
              <a:t/>
            </a:r>
            <a:br>
              <a:rPr lang="en-US" sz="3600" b="1" dirty="0" smtClean="0">
                <a:solidFill>
                  <a:srgbClr val="FFFFCC"/>
                </a:solidFill>
                <a:effectLst>
                  <a:glow rad="63500">
                    <a:srgbClr val="FFC000">
                      <a:alpha val="40000"/>
                    </a:srgbClr>
                  </a:glow>
                </a:effectLst>
                <a:latin typeface="Calibri" pitchFamily="34" charset="0"/>
              </a:rPr>
            </a:br>
            <a:endParaRPr lang="el-GR"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2 - Θέση κειμένου"/>
          <p:cNvSpPr txBox="1">
            <a:spLocks/>
          </p:cNvSpPr>
          <p:nvPr/>
        </p:nvSpPr>
        <p:spPr>
          <a:xfrm>
            <a:off x="33679" y="668246"/>
            <a:ext cx="4040188" cy="38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Char char="§"/>
            </a:pPr>
            <a:endParaRPr lang="el-GR" sz="2400" dirty="0">
              <a:solidFill>
                <a:srgbClr val="1F497D">
                  <a:lumMod val="60000"/>
                  <a:lumOff val="40000"/>
                </a:srgbClr>
              </a:solidFill>
              <a:latin typeface="Times New Roman" pitchFamily="18" charset="0"/>
              <a:cs typeface="Times New Roman" pitchFamily="18" charset="0"/>
            </a:endParaRPr>
          </a:p>
        </p:txBody>
      </p:sp>
      <p:sp>
        <p:nvSpPr>
          <p:cNvPr id="8" name="4 - Θέση κειμένου"/>
          <p:cNvSpPr txBox="1">
            <a:spLocks/>
          </p:cNvSpPr>
          <p:nvPr/>
        </p:nvSpPr>
        <p:spPr>
          <a:xfrm>
            <a:off x="5102225" y="702014"/>
            <a:ext cx="4041775" cy="3817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endParaRPr lang="el-GR" sz="2400" dirty="0">
              <a:solidFill>
                <a:srgbClr val="C0504D">
                  <a:lumMod val="75000"/>
                </a:srgbClr>
              </a:solidFill>
              <a:latin typeface="Times New Roman" pitchFamily="18" charset="0"/>
              <a:cs typeface="Times New Roman" pitchFamily="18" charset="0"/>
            </a:endParaRPr>
          </a:p>
        </p:txBody>
      </p:sp>
      <p:sp>
        <p:nvSpPr>
          <p:cNvPr id="9" name="5 - Θέση περιεχομένου"/>
          <p:cNvSpPr>
            <a:spLocks noGrp="1"/>
          </p:cNvSpPr>
          <p:nvPr>
            <p:ph sz="quarter" idx="4294967295"/>
          </p:nvPr>
        </p:nvSpPr>
        <p:spPr>
          <a:xfrm>
            <a:off x="4808641" y="1340768"/>
            <a:ext cx="4335359" cy="4517124"/>
          </a:xfrm>
          <a:prstGeom prst="rect">
            <a:avLst/>
          </a:prstGeom>
        </p:spPr>
        <p:txBody>
          <a:bodyPr>
            <a:noAutofit/>
          </a:bodyPr>
          <a:lstStyle/>
          <a:p>
            <a:pPr>
              <a:buFont typeface="Arial" pitchFamily="34" charset="0"/>
              <a:buChar char="•"/>
            </a:pPr>
            <a:r>
              <a:rPr lang="el-GR" sz="1800" b="1" dirty="0" smtClean="0"/>
              <a:t>Το μοντέλο του </a:t>
            </a:r>
            <a:r>
              <a:rPr lang="el-GR" sz="1800" b="1" i="1" dirty="0" err="1" smtClean="0"/>
              <a:t>Broudy</a:t>
            </a:r>
            <a:r>
              <a:rPr lang="el-GR" sz="1800" b="1" dirty="0" smtClean="0"/>
              <a:t> (1972): </a:t>
            </a:r>
            <a:r>
              <a:rPr lang="el-GR" sz="1800" dirty="0" smtClean="0"/>
              <a:t>ενεργοποίηση των αισθητικών παρατηρήσεων ενός έργου τέχνης (πχ. αναζήτηση σχημάτων, όγκων, τρόπου σύνδεσής τους) και εντοπισμός της εκφραστικότητας  που αποπνέει το έργο τέχνης για να καταλήξει σε μια συνολική θεώρησή του.</a:t>
            </a:r>
            <a:endParaRPr lang="el-GR" sz="2000" dirty="0" smtClean="0"/>
          </a:p>
          <a:p>
            <a:pPr algn="just"/>
            <a:r>
              <a:rPr lang="el-GR" sz="1800" dirty="0" smtClean="0"/>
              <a:t>Το </a:t>
            </a:r>
            <a:r>
              <a:rPr lang="el-GR" sz="1800" b="1" dirty="0" smtClean="0"/>
              <a:t>μοντέλο του </a:t>
            </a:r>
            <a:r>
              <a:rPr lang="el-GR" sz="1800" b="1" i="1" dirty="0" err="1" smtClean="0"/>
              <a:t>Anders</a:t>
            </a:r>
            <a:r>
              <a:rPr lang="el-GR" sz="1800" b="1" dirty="0" err="1" smtClean="0"/>
              <a:t>on</a:t>
            </a:r>
            <a:r>
              <a:rPr lang="el-GR" sz="1800" b="1" dirty="0" smtClean="0"/>
              <a:t> (1993): </a:t>
            </a:r>
            <a:r>
              <a:rPr lang="el-GR" sz="1800" dirty="0" smtClean="0"/>
              <a:t>περιλαμβάνει τις εξής διεργασίες: </a:t>
            </a:r>
            <a:r>
              <a:rPr lang="el-GR" sz="1800" i="1" dirty="0" smtClean="0"/>
              <a:t>αρχική αντίδραση, περιγραφή, ερμηνεία, αξιολόγηση</a:t>
            </a:r>
            <a:r>
              <a:rPr lang="el-GR" sz="1800" dirty="0" smtClean="0"/>
              <a:t>. </a:t>
            </a:r>
            <a:endParaRPr lang="en-US" sz="1800" dirty="0" smtClean="0"/>
          </a:p>
          <a:p>
            <a:pPr algn="just"/>
            <a:r>
              <a:rPr lang="el-GR" sz="1800" dirty="0" smtClean="0"/>
              <a:t>Διατύπωση μιας ενστικτώδους αντίδρασης για το έργο που παρατηρεί (αρχική φάση)</a:t>
            </a:r>
          </a:p>
          <a:p>
            <a:pPr>
              <a:buFont typeface="Arial" pitchFamily="34" charset="0"/>
              <a:buChar char="•"/>
            </a:pPr>
            <a:endParaRPr lang="el-GR" sz="2000" dirty="0"/>
          </a:p>
        </p:txBody>
      </p:sp>
      <p:sp>
        <p:nvSpPr>
          <p:cNvPr id="10" name="3 - Θέση περιεχομένου"/>
          <p:cNvSpPr>
            <a:spLocks noGrp="1"/>
          </p:cNvSpPr>
          <p:nvPr>
            <p:ph sz="half" idx="4294967295"/>
          </p:nvPr>
        </p:nvSpPr>
        <p:spPr>
          <a:xfrm>
            <a:off x="605942" y="1268760"/>
            <a:ext cx="3966058" cy="5053691"/>
          </a:xfrm>
          <a:prstGeom prst="rect">
            <a:avLst/>
          </a:prstGeom>
        </p:spPr>
        <p:txBody>
          <a:bodyPr>
            <a:noAutofit/>
          </a:bodyPr>
          <a:lstStyle/>
          <a:p>
            <a:r>
              <a:rPr lang="el-GR" sz="1800" i="1" dirty="0" smtClean="0"/>
              <a:t> Το </a:t>
            </a:r>
            <a:r>
              <a:rPr lang="el-GR" sz="1800" b="1" i="1" dirty="0" smtClean="0"/>
              <a:t>μοντέλο του </a:t>
            </a:r>
            <a:r>
              <a:rPr lang="el-GR" sz="1800" b="1" i="1" dirty="0" err="1" smtClean="0"/>
              <a:t>Feldman</a:t>
            </a:r>
            <a:r>
              <a:rPr lang="el-GR" sz="1800" b="1" dirty="0" smtClean="0"/>
              <a:t> (1967): </a:t>
            </a:r>
            <a:r>
              <a:rPr lang="el-GR" sz="1800" dirty="0" smtClean="0"/>
              <a:t>η προσέγγιση ενός έργου τέχνης γίνεται μέσα από 4 φάσεις: </a:t>
            </a:r>
            <a:r>
              <a:rPr lang="el-GR" sz="1800" i="1" dirty="0" smtClean="0"/>
              <a:t>περιγραφή</a:t>
            </a:r>
            <a:r>
              <a:rPr lang="el-GR" sz="1800" dirty="0" smtClean="0"/>
              <a:t>, </a:t>
            </a:r>
            <a:r>
              <a:rPr lang="el-GR" sz="1800" i="1" dirty="0" smtClean="0"/>
              <a:t>ανάλυση</a:t>
            </a:r>
            <a:r>
              <a:rPr lang="el-GR" sz="1800" dirty="0" smtClean="0"/>
              <a:t>, </a:t>
            </a:r>
            <a:r>
              <a:rPr lang="el-GR" sz="1800" i="1" dirty="0" smtClean="0"/>
              <a:t>ερμηνεία</a:t>
            </a:r>
            <a:r>
              <a:rPr lang="el-GR" sz="1800" dirty="0" smtClean="0"/>
              <a:t> και </a:t>
            </a:r>
            <a:r>
              <a:rPr lang="el-GR" sz="1800" i="1" dirty="0" smtClean="0"/>
              <a:t>αξιολόγηση.</a:t>
            </a:r>
            <a:r>
              <a:rPr lang="el-GR" sz="1800" dirty="0" smtClean="0"/>
              <a:t> </a:t>
            </a:r>
          </a:p>
          <a:p>
            <a:endParaRPr lang="el-GR" sz="1800" dirty="0" smtClean="0"/>
          </a:p>
          <a:p>
            <a:r>
              <a:rPr lang="el-GR" sz="1800" dirty="0" smtClean="0"/>
              <a:t>Από την παρατήρηση των άμεσα αντιληπτών στοιχείων του έργου περνάμε στην επεξεργασία της δομής του με στόχο την απάντηση ερωτημάτων όπως: «Ποια είναι η θεματολογία του έργου;» «Ποιο είναι το πιθανό μήνυμά του;»</a:t>
            </a:r>
            <a:endParaRPr lang="en-US" sz="180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99442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 Θέση περιεχομένου"/>
          <p:cNvSpPr>
            <a:spLocks noGrp="1"/>
          </p:cNvSpPr>
          <p:nvPr>
            <p:ph idx="4294967295"/>
          </p:nvPr>
        </p:nvSpPr>
        <p:spPr>
          <a:xfrm>
            <a:off x="179388" y="908722"/>
            <a:ext cx="8964612" cy="5734969"/>
          </a:xfrm>
        </p:spPr>
        <p:txBody>
          <a:bodyPr/>
          <a:lstStyle/>
          <a:p>
            <a:pPr>
              <a:buFont typeface="Wingdings" pitchFamily="2" charset="2"/>
              <a:buNone/>
            </a:pPr>
            <a:r>
              <a:rPr lang="el-GR" sz="2600" b="1" dirty="0"/>
              <a:t> </a:t>
            </a: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pPr>
              <a:buFont typeface="Wingdings" pitchFamily="2" charset="2"/>
              <a:buNone/>
            </a:pPr>
            <a:r>
              <a:rPr lang="el-GR" sz="2000" dirty="0"/>
              <a:t>	</a:t>
            </a:r>
          </a:p>
          <a:p>
            <a:pPr>
              <a:buFont typeface="Wingdings" pitchFamily="2" charset="2"/>
              <a:buNone/>
            </a:pPr>
            <a:endParaRPr lang="el-GR" sz="2000" dirty="0"/>
          </a:p>
          <a:p>
            <a:pPr>
              <a:buFont typeface="Wingdings" pitchFamily="2" charset="2"/>
              <a:buNone/>
            </a:pPr>
            <a:endParaRPr lang="el-GR" sz="2000" dirty="0"/>
          </a:p>
          <a:p>
            <a:endParaRPr lang="el-GR" sz="2000" dirty="0"/>
          </a:p>
          <a:p>
            <a:endParaRPr lang="el-GR" dirty="0"/>
          </a:p>
        </p:txBody>
      </p:sp>
      <p:pic>
        <p:nvPicPr>
          <p:cNvPr id="39" name="Picture 2" descr="https://guardian-registration.s3.amazonaws.com/networks/network/illustration/Illustration-higher-educ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1004"/>
            <a:ext cx="1928793" cy="33824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714480" y="928671"/>
            <a:ext cx="7429521" cy="7017306"/>
          </a:xfrm>
          <a:prstGeom prst="rect">
            <a:avLst/>
          </a:prstGeom>
          <a:gradFill>
            <a:gsLst>
              <a:gs pos="0">
                <a:srgbClr val="5E9EFF">
                  <a:alpha val="61000"/>
                  <a:lumMod val="0"/>
                  <a:lumOff val="100000"/>
                </a:srgbClr>
              </a:gs>
              <a:gs pos="39999">
                <a:srgbClr val="FFFFCC"/>
              </a:gs>
              <a:gs pos="70000">
                <a:srgbClr val="C4D6EB"/>
              </a:gs>
              <a:gs pos="100000">
                <a:srgbClr val="FFEBFA"/>
              </a:gs>
            </a:gsLst>
            <a:lin ang="16200000" scaled="0"/>
          </a:gradFill>
          <a:scene3d>
            <a:camera prst="orthographicFront"/>
            <a:lightRig rig="threePt" dir="t"/>
          </a:scene3d>
          <a:sp3d>
            <a:bevelT w="139700" h="139700" prst="divot"/>
          </a:sp3d>
        </p:spPr>
        <p:txBody>
          <a:bodyPr wrap="square">
            <a:spAutoFit/>
          </a:bodyPr>
          <a:lstStyle/>
          <a:p>
            <a:pPr algn="just"/>
            <a:r>
              <a:rPr lang="el-GR" dirty="0" smtClean="0"/>
              <a:t>Σύμφωνα με τον </a:t>
            </a:r>
            <a:r>
              <a:rPr lang="el-GR" dirty="0" err="1" smtClean="0"/>
              <a:t>Perkins</a:t>
            </a:r>
            <a:r>
              <a:rPr lang="el-GR" dirty="0" smtClean="0"/>
              <a:t> η προσέγγιση έργων τέχνης γίνεται κατά τέτοιο τρόπο ώστε ο παρατηρητής να μπορεί να διακρίνει:</a:t>
            </a:r>
          </a:p>
          <a:p>
            <a:pPr algn="just"/>
            <a:r>
              <a:rPr lang="el-GR" dirty="0" smtClean="0"/>
              <a:t> </a:t>
            </a:r>
          </a:p>
          <a:p>
            <a:pPr algn="just"/>
            <a:r>
              <a:rPr lang="el-GR" dirty="0" smtClean="0"/>
              <a:t>α) τις </a:t>
            </a:r>
            <a:r>
              <a:rPr lang="el-GR" b="1" dirty="0" smtClean="0"/>
              <a:t>βασικές δράσεις </a:t>
            </a:r>
            <a:r>
              <a:rPr lang="el-GR" dirty="0" smtClean="0"/>
              <a:t>που ενεργοποιούν τη στοχαστική διάθεση,</a:t>
            </a:r>
            <a:endParaRPr lang="en-US" dirty="0" smtClean="0"/>
          </a:p>
          <a:p>
            <a:pPr algn="just"/>
            <a:r>
              <a:rPr lang="el-GR" dirty="0" smtClean="0"/>
              <a:t> </a:t>
            </a:r>
          </a:p>
          <a:p>
            <a:pPr algn="just"/>
            <a:r>
              <a:rPr lang="el-GR" dirty="0" smtClean="0"/>
              <a:t>β) τις </a:t>
            </a:r>
            <a:r>
              <a:rPr lang="el-GR" b="1" dirty="0" smtClean="0"/>
              <a:t>πιθανές ερωτήσεις </a:t>
            </a:r>
            <a:r>
              <a:rPr lang="el-GR" dirty="0" smtClean="0"/>
              <a:t>που μπορούν να προκαλέσουν τη στοχαστική δράση, </a:t>
            </a:r>
            <a:endParaRPr lang="en-US" dirty="0" smtClean="0"/>
          </a:p>
          <a:p>
            <a:pPr algn="just"/>
            <a:endParaRPr lang="el-GR" dirty="0" smtClean="0"/>
          </a:p>
          <a:p>
            <a:pPr algn="just"/>
            <a:r>
              <a:rPr lang="el-GR" dirty="0" smtClean="0"/>
              <a:t>γ) τις </a:t>
            </a:r>
            <a:r>
              <a:rPr lang="el-GR" b="1" dirty="0" smtClean="0"/>
              <a:t>διδακτικές ενέργειες </a:t>
            </a:r>
            <a:r>
              <a:rPr lang="el-GR" dirty="0" smtClean="0"/>
              <a:t>που χρειάζεται να κάνει κάποιος προκειμένου να προκαλέσει στοχασμό. </a:t>
            </a:r>
          </a:p>
          <a:p>
            <a:pPr algn="just"/>
            <a:endParaRPr lang="el-GR" b="1" dirty="0" smtClean="0"/>
          </a:p>
          <a:p>
            <a:pPr algn="just"/>
            <a:r>
              <a:rPr lang="el-GR" b="1" u="sng" dirty="0" smtClean="0"/>
              <a:t>Φάσεις  του μοντέλου </a:t>
            </a:r>
            <a:r>
              <a:rPr lang="en-US" b="1" u="sng" dirty="0" smtClean="0"/>
              <a:t>Perkins</a:t>
            </a:r>
            <a:endParaRPr lang="el-GR" b="1" u="sng" dirty="0" smtClean="0"/>
          </a:p>
          <a:p>
            <a:pPr algn="just"/>
            <a:endParaRPr lang="el-GR" b="1" dirty="0" smtClean="0"/>
          </a:p>
          <a:p>
            <a:pPr algn="just"/>
            <a:r>
              <a:rPr lang="el-GR" b="1" dirty="0" smtClean="0"/>
              <a:t>Πρώτη Φάση: </a:t>
            </a:r>
            <a:r>
              <a:rPr lang="el-GR" dirty="0" smtClean="0"/>
              <a:t>Χρόνος για παρατήρηση</a:t>
            </a:r>
          </a:p>
          <a:p>
            <a:pPr algn="just">
              <a:buNone/>
            </a:pPr>
            <a:endParaRPr lang="el-GR" b="1" dirty="0" smtClean="0"/>
          </a:p>
          <a:p>
            <a:pPr algn="just"/>
            <a:r>
              <a:rPr lang="el-GR" b="1" dirty="0" smtClean="0"/>
              <a:t>Δεύτερη Φάση: </a:t>
            </a:r>
            <a:r>
              <a:rPr lang="el-GR" dirty="0" smtClean="0"/>
              <a:t>Ανοικτή και περιπετειώδης παρατήρηση</a:t>
            </a:r>
          </a:p>
          <a:p>
            <a:pPr algn="just">
              <a:buNone/>
            </a:pPr>
            <a:endParaRPr lang="el-GR" b="1" dirty="0" smtClean="0"/>
          </a:p>
          <a:p>
            <a:pPr algn="just"/>
            <a:r>
              <a:rPr lang="el-GR" b="1" dirty="0" smtClean="0"/>
              <a:t>Τρίτη Φάση: </a:t>
            </a:r>
            <a:r>
              <a:rPr lang="el-GR" dirty="0" smtClean="0"/>
              <a:t>Αναλυτική και βαθύτερη παρατήρηση</a:t>
            </a:r>
          </a:p>
          <a:p>
            <a:pPr algn="just">
              <a:buNone/>
            </a:pPr>
            <a:endParaRPr lang="el-GR" b="1" dirty="0" smtClean="0"/>
          </a:p>
          <a:p>
            <a:pPr algn="just"/>
            <a:r>
              <a:rPr lang="el-GR" b="1" dirty="0" smtClean="0"/>
              <a:t>Τέταρτη Φάση: </a:t>
            </a:r>
            <a:r>
              <a:rPr lang="el-GR" dirty="0" smtClean="0"/>
              <a:t>Ανασκόπηση της διεργασίας</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p:txBody>
      </p:sp>
      <p:sp>
        <p:nvSpPr>
          <p:cNvPr id="9" name="8 - Ορθογώνιο"/>
          <p:cNvSpPr/>
          <p:nvPr/>
        </p:nvSpPr>
        <p:spPr>
          <a:xfrm>
            <a:off x="1714480" y="357167"/>
            <a:ext cx="5143520" cy="954107"/>
          </a:xfrm>
          <a:prstGeom prst="rect">
            <a:avLst/>
          </a:prstGeom>
        </p:spPr>
        <p:txBody>
          <a:bodyPr wrap="square">
            <a:spAutoFit/>
          </a:bodyPr>
          <a:lstStyle/>
          <a:p>
            <a:pPr algn="ctr"/>
            <a:r>
              <a:rPr lang="el-GR" sz="2800" b="1" dirty="0" smtClean="0">
                <a:solidFill>
                  <a:schemeClr val="accent3">
                    <a:shade val="75000"/>
                  </a:schemeClr>
                </a:solidFill>
                <a:latin typeface="+mj-lt"/>
                <a:ea typeface="+mj-ea"/>
                <a:cs typeface="+mj-cs"/>
              </a:rPr>
              <a:t>Το μοντέλο του </a:t>
            </a:r>
            <a:r>
              <a:rPr lang="en-US" sz="2800" b="1" dirty="0" smtClean="0">
                <a:solidFill>
                  <a:schemeClr val="accent3">
                    <a:shade val="75000"/>
                  </a:schemeClr>
                </a:solidFill>
                <a:latin typeface="+mj-lt"/>
                <a:ea typeface="+mj-ea"/>
                <a:cs typeface="+mj-cs"/>
              </a:rPr>
              <a:t>Perkins</a:t>
            </a:r>
            <a:r>
              <a:rPr lang="el-GR" sz="2800" b="1" dirty="0" smtClean="0">
                <a:solidFill>
                  <a:schemeClr val="accent3">
                    <a:shade val="75000"/>
                  </a:schemeClr>
                </a:solidFill>
                <a:latin typeface="+mj-lt"/>
                <a:ea typeface="+mj-ea"/>
                <a:cs typeface="+mj-cs"/>
              </a:rPr>
              <a:t> </a:t>
            </a:r>
            <a:r>
              <a:rPr lang="el-GR" sz="2800" dirty="0" smtClean="0">
                <a:solidFill>
                  <a:schemeClr val="accent3">
                    <a:shade val="75000"/>
                  </a:schemeClr>
                </a:solidFill>
                <a:latin typeface="+mj-lt"/>
                <a:ea typeface="+mj-ea"/>
                <a:cs typeface="+mj-cs"/>
              </a:rPr>
              <a:t/>
            </a:r>
            <a:br>
              <a:rPr lang="el-GR" sz="2800" dirty="0" smtClean="0">
                <a:solidFill>
                  <a:schemeClr val="accent3">
                    <a:shade val="75000"/>
                  </a:schemeClr>
                </a:solidFill>
                <a:latin typeface="+mj-lt"/>
                <a:ea typeface="+mj-ea"/>
                <a:cs typeface="+mj-cs"/>
              </a:rPr>
            </a:br>
            <a:endParaRPr lang="el-GR" sz="2800" dirty="0" smtClean="0">
              <a:solidFill>
                <a:schemeClr val="accent3">
                  <a:shade val="75000"/>
                </a:schemeClr>
              </a:solidFill>
              <a:latin typeface="+mj-lt"/>
              <a:ea typeface="+mj-ea"/>
              <a:cs typeface="+mj-cs"/>
            </a:endParaRPr>
          </a:p>
        </p:txBody>
      </p:sp>
    </p:spTree>
    <p:extLst>
      <p:ext uri="{BB962C8B-B14F-4D97-AF65-F5344CB8AC3E}">
        <p14:creationId xmlns:p14="http://schemas.microsoft.com/office/powerpoint/2010/main" val="4107111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hdwide.com/wp-content/gallery/school-background-pictures/pt_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88" y="-385531"/>
            <a:ext cx="11449272" cy="7243531"/>
          </a:xfrm>
          <a:prstGeom prst="rect">
            <a:avLst/>
          </a:prstGeom>
          <a:noFill/>
          <a:extLst>
            <a:ext uri="{909E8E84-426E-40DD-AFC4-6F175D3DCCD1}">
              <a14:hiddenFill xmlns:a14="http://schemas.microsoft.com/office/drawing/2010/main">
                <a:solidFill>
                  <a:srgbClr val="FFFFFF"/>
                </a:solidFill>
              </a14:hiddenFill>
            </a:ext>
          </a:extLst>
        </p:spPr>
      </p:pic>
      <p:pic>
        <p:nvPicPr>
          <p:cNvPr id="10" name="4 - Εικόνα" descr="blogSpa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88840"/>
            <a:ext cx="72008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5536" y="2005829"/>
            <a:ext cx="720080" cy="775100"/>
          </a:xfrm>
          <a:prstGeom prst="rect">
            <a:avLst/>
          </a:prstGeom>
          <a:blipFill rotWithShape="1">
            <a:blip r:embed="rId4"/>
            <a:stretch>
              <a:fillRect/>
            </a:stretch>
          </a:blipFill>
          <a:ln>
            <a:noFill/>
          </a:ln>
          <a:effectLst>
            <a:outerShdw blurRad="50800" dist="12700" dir="528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8" name="Ορθογώνιο 7"/>
          <p:cNvSpPr/>
          <p:nvPr/>
        </p:nvSpPr>
        <p:spPr>
          <a:xfrm>
            <a:off x="3428992" y="-385531"/>
            <a:ext cx="3629602" cy="461665"/>
          </a:xfrm>
          <a:prstGeom prst="rect">
            <a:avLst/>
          </a:prstGeom>
        </p:spPr>
        <p:txBody>
          <a:bodyPr wrap="square">
            <a:spAutoFit/>
          </a:bodyPr>
          <a:lstStyle/>
          <a:p>
            <a:pPr algn="ctr"/>
            <a:r>
              <a:rPr lang="el-GR" sz="2400" b="1" dirty="0" smtClean="0">
                <a:solidFill>
                  <a:schemeClr val="accent2"/>
                </a:solidFill>
                <a:latin typeface="Times New Roman"/>
              </a:rPr>
              <a:t>Σκοπός  της Έρευνας</a:t>
            </a:r>
            <a:endParaRPr lang="el-GR" sz="2400" b="1" dirty="0">
              <a:solidFill>
                <a:schemeClr val="accent2"/>
              </a:solidFill>
              <a:latin typeface="Times New Roman"/>
            </a:endParaRPr>
          </a:p>
        </p:txBody>
      </p:sp>
      <p:sp>
        <p:nvSpPr>
          <p:cNvPr id="11" name="10 - Ορθογώνιο"/>
          <p:cNvSpPr/>
          <p:nvPr/>
        </p:nvSpPr>
        <p:spPr>
          <a:xfrm>
            <a:off x="1379994" y="197345"/>
            <a:ext cx="6715172" cy="4154984"/>
          </a:xfrm>
          <a:prstGeom prst="rect">
            <a:avLst/>
          </a:prstGeom>
        </p:spPr>
        <p:txBody>
          <a:bodyPr wrap="square">
            <a:spAutoFit/>
          </a:bodyPr>
          <a:lstStyle/>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l-GR" sz="2400" dirty="0"/>
          </a:p>
        </p:txBody>
      </p:sp>
      <p:sp>
        <p:nvSpPr>
          <p:cNvPr id="12" name="11 - Ορθογώνιο"/>
          <p:cNvSpPr/>
          <p:nvPr/>
        </p:nvSpPr>
        <p:spPr>
          <a:xfrm>
            <a:off x="1285852" y="2071678"/>
            <a:ext cx="6500858" cy="3139321"/>
          </a:xfrm>
          <a:prstGeom prst="rect">
            <a:avLst/>
          </a:prstGeom>
        </p:spPr>
        <p:txBody>
          <a:bodyPr wrap="square">
            <a:spAutoFit/>
          </a:bodyPr>
          <a:lstStyle/>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l-GR" dirty="0"/>
          </a:p>
        </p:txBody>
      </p:sp>
      <p:sp>
        <p:nvSpPr>
          <p:cNvPr id="14" name="13 - Ορθογώνιο"/>
          <p:cNvSpPr/>
          <p:nvPr/>
        </p:nvSpPr>
        <p:spPr>
          <a:xfrm>
            <a:off x="1428728" y="142852"/>
            <a:ext cx="6715172" cy="4524315"/>
          </a:xfrm>
          <a:prstGeom prst="rect">
            <a:avLst/>
          </a:prstGeom>
        </p:spPr>
        <p:txBody>
          <a:bodyPr wrap="square">
            <a:spAutoFit/>
          </a:bodyPr>
          <a:lstStyle/>
          <a:p>
            <a:pPr algn="just"/>
            <a:r>
              <a:rPr lang="el-GR" b="1" dirty="0" smtClean="0"/>
              <a:t>Σκοπός</a:t>
            </a:r>
            <a:r>
              <a:rPr lang="el-GR" dirty="0" smtClean="0"/>
              <a:t> της παρούσας έρευνας είναι η διερεύνηση των απόψεων των εκπαιδευτικών πρωτοβάθμιας εκπαίδευσης ως προς την αξιοποίηση έργων τέχνης στο πλαίσιο άσκησης του διδακτικού τους έργου.</a:t>
            </a:r>
          </a:p>
          <a:p>
            <a:pPr algn="just"/>
            <a:r>
              <a:rPr lang="el-GR" b="1" dirty="0" smtClean="0"/>
              <a:t>Στόχοι </a:t>
            </a:r>
            <a:r>
              <a:rPr lang="el-GR" dirty="0" smtClean="0"/>
              <a:t>είναι να διερευνηθούν οι απόψεις των εκπαιδευτικών σε σχέση:</a:t>
            </a:r>
          </a:p>
          <a:p>
            <a:pPr algn="just">
              <a:buFont typeface="Arial" pitchFamily="34" charset="0"/>
              <a:buChar char="•"/>
            </a:pPr>
            <a:r>
              <a:rPr lang="el-GR" dirty="0" smtClean="0"/>
              <a:t> με τον </a:t>
            </a:r>
            <a:r>
              <a:rPr lang="el-GR" b="1" dirty="0" smtClean="0"/>
              <a:t>τρόπο αξιοποίησης  έργων τέχνης </a:t>
            </a:r>
            <a:r>
              <a:rPr lang="el-GR" dirty="0" smtClean="0"/>
              <a:t>στο πλαίσιο άσκησης του  διδακτικού τους έργου, </a:t>
            </a:r>
          </a:p>
          <a:p>
            <a:pPr algn="just">
              <a:buFont typeface="Arial" pitchFamily="34" charset="0"/>
              <a:buChar char="•"/>
            </a:pPr>
            <a:r>
              <a:rPr lang="el-GR" dirty="0" smtClean="0"/>
              <a:t>τις </a:t>
            </a:r>
            <a:r>
              <a:rPr lang="el-GR" b="1" dirty="0" smtClean="0"/>
              <a:t>γνώσεις και δεξιότητες </a:t>
            </a:r>
            <a:r>
              <a:rPr lang="el-GR" dirty="0" smtClean="0"/>
              <a:t>που αποκτούν και αναπτύσσουν οι μαθητές/</a:t>
            </a:r>
            <a:r>
              <a:rPr lang="el-GR" dirty="0" err="1" smtClean="0"/>
              <a:t>τριες</a:t>
            </a:r>
            <a:r>
              <a:rPr lang="el-GR" dirty="0" smtClean="0"/>
              <a:t>  στο πλαίσιο αξιοποίησης έργων τέχνης, </a:t>
            </a:r>
          </a:p>
          <a:p>
            <a:pPr algn="just">
              <a:buFont typeface="Arial" pitchFamily="34" charset="0"/>
              <a:buChar char="•"/>
            </a:pPr>
            <a:r>
              <a:rPr lang="el-GR" dirty="0" smtClean="0"/>
              <a:t>τις </a:t>
            </a:r>
            <a:r>
              <a:rPr lang="el-GR" b="1" dirty="0" smtClean="0"/>
              <a:t>δυσκολίες</a:t>
            </a:r>
            <a:r>
              <a:rPr lang="el-GR" dirty="0" smtClean="0"/>
              <a:t> που αντιμετωπίζουν οι εκπαιδευτικοί στην αξιοποίηση έργων τέχνης στη διδασκαλία τους, </a:t>
            </a:r>
          </a:p>
          <a:p>
            <a:pPr algn="just">
              <a:buFont typeface="Arial" pitchFamily="34" charset="0"/>
              <a:buChar char="•"/>
            </a:pPr>
            <a:r>
              <a:rPr lang="el-GR" dirty="0" smtClean="0"/>
              <a:t>την </a:t>
            </a:r>
            <a:r>
              <a:rPr lang="el-GR" b="1" dirty="0" smtClean="0"/>
              <a:t>επιθυμία των εκπαιδευτικών </a:t>
            </a:r>
            <a:r>
              <a:rPr lang="el-GR" dirty="0" smtClean="0"/>
              <a:t>για συμμετοχή τους σε επιμορφωτικά προγράμματα, με αντικείμενο την αξιοποίηση της τέχνης στη διδασκαλία τους.</a:t>
            </a:r>
          </a:p>
          <a:p>
            <a:pPr algn="just"/>
            <a:endParaRPr lang="el-GR" dirty="0"/>
          </a:p>
        </p:txBody>
      </p:sp>
    </p:spTree>
    <p:extLst>
      <p:ext uri="{BB962C8B-B14F-4D97-AF65-F5344CB8AC3E}">
        <p14:creationId xmlns:p14="http://schemas.microsoft.com/office/powerpoint/2010/main" val="2287288735"/>
      </p:ext>
    </p:extLst>
  </p:cSld>
  <p:clrMapOvr>
    <a:masterClrMapping/>
  </p:clrMapOvr>
  <mc:AlternateContent xmlns:mc="http://schemas.openxmlformats.org/markup-compatibility/2006" xmlns:p14="http://schemas.microsoft.com/office/powerpoint/2010/main">
    <mc:Choice Requires="p14">
      <p:transition spd="slow" p14:dur="2000">
        <p:wedge/>
      </p:transition>
    </mc:Choice>
    <mc:Fallback xmlns="">
      <p:transition spd="slow">
        <p:wedg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extLst>
                <a:ext uri="{BEBA8EAE-BF5A-486C-A8C5-ECC9F3942E4B}">
                  <a14:imgProps xmlns:a14="http://schemas.microsoft.com/office/drawing/2010/main">
                    <a14:imgLayer>
                      <a14:imgEffect>
                        <a14:sharpenSoften amount="33000"/>
                      </a14:imgEffect>
                      <a14:imgEffect>
                        <a14:colorTemperature colorTemp="11200"/>
                      </a14:imgEffect>
                      <a14:imgEffect>
                        <a14:brightnessContrast contrast="40000"/>
                      </a14:imgEffect>
                    </a14:imgLayer>
                  </a14:imgProps>
                </a:ext>
              </a:extLst>
            </a:blip>
            <a:srcRect/>
            <a:stretch>
              <a:fillRect t="-2000" r="-16000" b="-1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l-GR" dirty="0">
              <a:solidFill>
                <a:prstClr val="black"/>
              </a:solidFill>
            </a:endParaRPr>
          </a:p>
        </p:txBody>
      </p:sp>
      <p:sp>
        <p:nvSpPr>
          <p:cNvPr id="8" name="Rectangle 7"/>
          <p:cNvSpPr/>
          <p:nvPr/>
        </p:nvSpPr>
        <p:spPr>
          <a:xfrm>
            <a:off x="6241774" y="1219200"/>
            <a:ext cx="2902226" cy="1777752"/>
          </a:xfrm>
          <a:prstGeom prst="rect">
            <a:avLst/>
          </a:prstGeom>
          <a:blipFill>
            <a:blip r:embed="rId3" cstate="print">
              <a:extLst>
                <a:ext uri="{BEBA8EAE-BF5A-486C-A8C5-ECC9F3942E4B}">
                  <a14:imgProps xmlns:a14="http://schemas.microsoft.com/office/drawing/2010/main">
                    <a14:imgLayer>
                      <a14:imgEffect>
                        <a14:sharpenSoften amount="-43000"/>
                      </a14:imgEffect>
                      <a14:imgEffect>
                        <a14:colorTemperature colorTemp="10950"/>
                      </a14:imgEffect>
                      <a14:imgEffect>
                        <a14:saturation sat="280000"/>
                      </a14:imgEffect>
                      <a14:imgEffect>
                        <a14:brightnessContrast bright="1000" contrast="41000"/>
                      </a14:imgEffect>
                    </a14:imgLayer>
                  </a14:imgProps>
                </a:ext>
              </a:extLst>
            </a:blip>
            <a:stretch>
              <a:fillRect/>
            </a:stretch>
          </a:blipFill>
          <a:ln w="25400" cap="flat" cmpd="sng" algn="ctr">
            <a:noFill/>
            <a:prstDash val="solid"/>
          </a:ln>
          <a:effectLst/>
        </p:spPr>
        <p:txBody>
          <a:bodyPr rtlCol="0" anchor="ctr"/>
          <a:lstStyle/>
          <a:p>
            <a:pPr algn="ctr">
              <a:defRPr/>
            </a:pPr>
            <a:endParaRPr lang="en-US" kern="0" smtClean="0">
              <a:solidFill>
                <a:sysClr val="window" lastClr="FFFFFF"/>
              </a:solidFill>
              <a:cs typeface="Arial" charset="0"/>
            </a:endParaRPr>
          </a:p>
        </p:txBody>
      </p:sp>
      <p:sp>
        <p:nvSpPr>
          <p:cNvPr id="6" name="Ορθογώνιο 5"/>
          <p:cNvSpPr/>
          <p:nvPr/>
        </p:nvSpPr>
        <p:spPr>
          <a:xfrm>
            <a:off x="2818402" y="620688"/>
            <a:ext cx="3896738" cy="1200329"/>
          </a:xfrm>
          <a:prstGeom prst="rect">
            <a:avLst/>
          </a:prstGeom>
        </p:spPr>
        <p:txBody>
          <a:bodyPr wrap="square">
            <a:spAutoFit/>
          </a:bodyPr>
          <a:lstStyle/>
          <a:p>
            <a:pPr marL="171450" indent="-171450" algn="ctr">
              <a:defRPr/>
            </a:pPr>
            <a:r>
              <a:rPr lang="el-GR" sz="2400" b="1" dirty="0" smtClean="0">
                <a:solidFill>
                  <a:schemeClr val="accent2"/>
                </a:solidFill>
                <a:latin typeface="Times New Roman"/>
              </a:rPr>
              <a:t>Ερευνητικά Ερωτήματα </a:t>
            </a:r>
            <a:r>
              <a:rPr lang="en-US" sz="2400" b="1" dirty="0">
                <a:solidFill>
                  <a:schemeClr val="accent2"/>
                </a:solidFill>
                <a:latin typeface="Times New Roman"/>
              </a:rPr>
              <a:t/>
            </a:r>
            <a:br>
              <a:rPr lang="en-US" sz="2400" b="1" dirty="0">
                <a:solidFill>
                  <a:schemeClr val="accent2"/>
                </a:solidFill>
                <a:latin typeface="Times New Roman"/>
              </a:rPr>
            </a:br>
            <a:r>
              <a:rPr lang="en-US" sz="2400" dirty="0"/>
              <a:t> </a:t>
            </a:r>
            <a:br>
              <a:rPr lang="en-US" sz="2400" dirty="0"/>
            </a:br>
            <a:endParaRPr lang="el-GR" altLang="ko-KR" sz="2400" b="1" kern="0" dirty="0">
              <a:solidFill>
                <a:srgbClr val="C00000"/>
              </a:solidFill>
              <a:cs typeface="Arial" pitchFamily="34" charset="0"/>
            </a:endParaRPr>
          </a:p>
        </p:txBody>
      </p:sp>
      <p:sp>
        <p:nvSpPr>
          <p:cNvPr id="10" name="Ορθογώνιο 9"/>
          <p:cNvSpPr/>
          <p:nvPr/>
        </p:nvSpPr>
        <p:spPr>
          <a:xfrm>
            <a:off x="630282" y="1100550"/>
            <a:ext cx="6013420" cy="5078313"/>
          </a:xfrm>
          <a:prstGeom prst="rect">
            <a:avLst/>
          </a:prstGeom>
        </p:spPr>
        <p:txBody>
          <a:bodyPr wrap="square">
            <a:spAutoFit/>
          </a:bodyPr>
          <a:lstStyle/>
          <a:p>
            <a:pPr marL="457200" indent="-457200" algn="just">
              <a:buAutoNum type="arabicPeriod"/>
            </a:pPr>
            <a:r>
              <a:rPr lang="el-GR" sz="2000" dirty="0" smtClean="0"/>
              <a:t>Ποιες μορφές τέχνης γνωρίζουν και ποιες χρησιμοποιούν οι εκπαιδευτικοί πρωτοβάθμιας εκπαίδευσης στη διδασκαλία τους;</a:t>
            </a:r>
          </a:p>
          <a:p>
            <a:pPr marL="457200" indent="-457200" algn="just"/>
            <a:endParaRPr lang="el-GR" sz="2000" dirty="0" smtClean="0"/>
          </a:p>
          <a:p>
            <a:pPr algn="just"/>
            <a:r>
              <a:rPr lang="el-GR" sz="2000" dirty="0" smtClean="0"/>
              <a:t>2.  Αποκτούν οι μαθητές γνώσεις και αναπτύσσουν    δεξιότητες στο πλαίσιο αξιοποίησης έργων τέχνης στη διδασκαλία τους;</a:t>
            </a:r>
          </a:p>
          <a:p>
            <a:pPr algn="just"/>
            <a:endParaRPr lang="el-GR" sz="2000" dirty="0" smtClean="0"/>
          </a:p>
          <a:p>
            <a:pPr algn="just"/>
            <a:r>
              <a:rPr lang="el-GR" sz="2000" dirty="0" smtClean="0"/>
              <a:t>3. Αντιμετωπίζουν δυσκολίες οι εκπαιδευτικοί κατά την αξιοποίηση έργων τέχνης στη διδασκαλία τους;</a:t>
            </a:r>
          </a:p>
          <a:p>
            <a:pPr algn="just"/>
            <a:endParaRPr lang="el-GR" sz="2000" dirty="0" smtClean="0"/>
          </a:p>
          <a:p>
            <a:pPr algn="just"/>
            <a:r>
              <a:rPr lang="el-GR" sz="2000" dirty="0" smtClean="0"/>
              <a:t>4. Επιθυμούν οι εκπαιδευτικοί να επιμορφωθούν συστηματικά σε θέματα σχετικά με την αξιοποίηση έργων τέχνης στη διδασκαλία τους;</a:t>
            </a:r>
          </a:p>
          <a:p>
            <a:pPr marL="457200" indent="-457200" algn="just">
              <a:buAutoNum type="arabicPeriod"/>
            </a:pPr>
            <a:endParaRPr lang="el-GR" sz="2000" dirty="0" smtClean="0"/>
          </a:p>
          <a:p>
            <a:pPr algn="just"/>
            <a:endParaRPr lang="en-US" sz="2400" b="1" kern="0" dirty="0" smtClean="0">
              <a:solidFill>
                <a:srgbClr val="EEECE1">
                  <a:lumMod val="10000"/>
                </a:srgbClr>
              </a:solidFill>
              <a:latin typeface="Times New Roman" pitchFamily="18" charset="0"/>
              <a:cs typeface="Times New Roman" pitchFamily="18" charset="0"/>
            </a:endParaRPr>
          </a:p>
        </p:txBody>
      </p:sp>
      <p:sp>
        <p:nvSpPr>
          <p:cNvPr id="7" name="Ορθογώνιο 6"/>
          <p:cNvSpPr/>
          <p:nvPr/>
        </p:nvSpPr>
        <p:spPr>
          <a:xfrm>
            <a:off x="707308" y="4272981"/>
            <a:ext cx="7632848" cy="579967"/>
          </a:xfrm>
          <a:prstGeom prst="rect">
            <a:avLst/>
          </a:prstGeom>
        </p:spPr>
        <p:txBody>
          <a:bodyPr wrap="square">
            <a:spAutoFit/>
          </a:bodyPr>
          <a:lstStyle/>
          <a:p>
            <a:pPr algn="just">
              <a:lnSpc>
                <a:spcPct val="150000"/>
              </a:lnSpc>
              <a:defRPr/>
            </a:pPr>
            <a:endParaRPr lang="en-US" sz="2400" b="1" kern="0" dirty="0">
              <a:solidFill>
                <a:srgbClr val="4E482C"/>
              </a:solidFill>
              <a:latin typeface="Times New Roman" pitchFamily="18" charset="0"/>
              <a:cs typeface="Times New Roman" pitchFamily="18" charset="0"/>
            </a:endParaRPr>
          </a:p>
        </p:txBody>
      </p:sp>
    </p:spTree>
    <p:extLst>
      <p:ext uri="{BB962C8B-B14F-4D97-AF65-F5344CB8AC3E}">
        <p14:creationId xmlns:p14="http://schemas.microsoft.com/office/powerpoint/2010/main" val="416686331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www.elephanthousemedia.com/images/chalkboard-background----background-labs-qis2ma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0" y="0"/>
            <a:ext cx="4211960" cy="332656"/>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800" b="1" i="1" dirty="0">
              <a:solidFill>
                <a:srgbClr val="8784C7">
                  <a:lumMod val="75000"/>
                </a:srgbClr>
              </a:solidFill>
              <a:latin typeface="Times New Roman" panose="02020603050405020304" pitchFamily="18" charset="0"/>
              <a:cs typeface="Times New Roman" panose="02020603050405020304" pitchFamily="18" charset="0"/>
            </a:endParaRPr>
          </a:p>
        </p:txBody>
      </p:sp>
      <p:sp>
        <p:nvSpPr>
          <p:cNvPr id="6" name="Ορθογώνιο 5"/>
          <p:cNvSpPr/>
          <p:nvPr/>
        </p:nvSpPr>
        <p:spPr>
          <a:xfrm>
            <a:off x="0" y="732184"/>
            <a:ext cx="7326199" cy="2677656"/>
          </a:xfrm>
          <a:prstGeom prst="rect">
            <a:avLst/>
          </a:prstGeom>
        </p:spPr>
        <p:txBody>
          <a:bodyPr wrap="square">
            <a:spAutoFit/>
          </a:bodyPr>
          <a:lstStyle/>
          <a:p>
            <a:endParaRPr lang="en-US" sz="2800" dirty="0">
              <a:solidFill>
                <a:schemeClr val="bg1"/>
              </a:solidFill>
            </a:endParaRPr>
          </a:p>
          <a:p>
            <a:pPr marL="285750" indent="-285750">
              <a:buFont typeface="Wingdings" pitchFamily="2" charset="2"/>
              <a:buChar char="Ø"/>
            </a:pPr>
            <a:endParaRPr lang="en-US" sz="2800" dirty="0">
              <a:solidFill>
                <a:schemeClr val="bg1"/>
              </a:solidFill>
            </a:endParaRPr>
          </a:p>
          <a:p>
            <a:pPr marL="285750" indent="-285750"/>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9" name="Picture 2" descr="http://s.enet.gr/resources/2014-08/15--9-thumb-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6673"/>
            <a:ext cx="2916111" cy="25228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6" descr="http://eranistis.net/wordpress/wp-content/uploads/2014/06/5474038_ori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483" y="4499672"/>
            <a:ext cx="2644517" cy="2095568"/>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784884" y="85853"/>
            <a:ext cx="4695516" cy="646331"/>
          </a:xfrm>
          <a:prstGeom prst="rect">
            <a:avLst/>
          </a:prstGeom>
        </p:spPr>
        <p:txBody>
          <a:bodyPr wrap="none">
            <a:spAutoFit/>
          </a:bodyPr>
          <a:lstStyle/>
          <a:p>
            <a:pPr algn="just">
              <a:spcBef>
                <a:spcPct val="50000"/>
              </a:spcBef>
            </a:pPr>
            <a:r>
              <a:rPr lang="el-GR" sz="3600" b="1" dirty="0" smtClean="0">
                <a:solidFill>
                  <a:srgbClr val="FFFFCC"/>
                </a:solidFill>
                <a:effectLst>
                  <a:outerShdw blurRad="38100" dist="38100" dir="2700000" algn="tl">
                    <a:srgbClr val="000000">
                      <a:alpha val="43137"/>
                    </a:srgbClr>
                  </a:outerShdw>
                </a:effectLst>
                <a:cs typeface="Arial" charset="0"/>
              </a:rPr>
              <a:t>Δείγμα της έρευνας</a:t>
            </a:r>
            <a:endParaRPr lang="el-GR" sz="3600" b="1" dirty="0">
              <a:solidFill>
                <a:srgbClr val="FFFFCC"/>
              </a:solidFill>
              <a:effectLst>
                <a:outerShdw blurRad="38100" dist="38100" dir="2700000" algn="tl">
                  <a:srgbClr val="000000">
                    <a:alpha val="43137"/>
                  </a:srgbClr>
                </a:outerShdw>
              </a:effectLst>
              <a:cs typeface="Arial" charset="0"/>
            </a:endParaRPr>
          </a:p>
        </p:txBody>
      </p:sp>
      <p:sp>
        <p:nvSpPr>
          <p:cNvPr id="12" name="11 - Ορθογώνιο"/>
          <p:cNvSpPr/>
          <p:nvPr/>
        </p:nvSpPr>
        <p:spPr>
          <a:xfrm>
            <a:off x="0" y="1285860"/>
            <a:ext cx="6429388" cy="4154984"/>
          </a:xfrm>
          <a:prstGeom prst="rect">
            <a:avLst/>
          </a:prstGeom>
        </p:spPr>
        <p:txBody>
          <a:bodyPr wrap="square">
            <a:spAutoFit/>
          </a:bodyPr>
          <a:lstStyle/>
          <a:p>
            <a:pPr algn="just"/>
            <a:r>
              <a:rPr lang="el-GR" sz="2400" b="1" dirty="0" smtClean="0">
                <a:solidFill>
                  <a:schemeClr val="accent2">
                    <a:lumMod val="20000"/>
                    <a:lumOff val="80000"/>
                  </a:schemeClr>
                </a:solidFill>
                <a:latin typeface="Calibri" pitchFamily="34" charset="0"/>
                <a:cs typeface="Calibri" pitchFamily="34" charset="0"/>
              </a:rPr>
              <a:t>12</a:t>
            </a:r>
            <a:r>
              <a:rPr lang="el-GR" sz="2400" dirty="0" smtClean="0">
                <a:solidFill>
                  <a:schemeClr val="accent2">
                    <a:lumMod val="20000"/>
                    <a:lumOff val="80000"/>
                  </a:schemeClr>
                </a:solidFill>
                <a:latin typeface="Calibri" pitchFamily="34" charset="0"/>
                <a:cs typeface="Calibri" pitchFamily="34" charset="0"/>
              </a:rPr>
              <a:t> εκπαιδευτικοί πρωτοβάθμιας εκπαίδευσης που υπηρετούν  σε σχολικές μονάδες  στον Νομό Αχαΐας.</a:t>
            </a:r>
          </a:p>
          <a:p>
            <a:pPr algn="just"/>
            <a:endParaRPr lang="el-GR" sz="2400" dirty="0" smtClean="0">
              <a:solidFill>
                <a:schemeClr val="accent2">
                  <a:lumMod val="20000"/>
                  <a:lumOff val="80000"/>
                </a:schemeClr>
              </a:solidFill>
              <a:latin typeface="Calibri" pitchFamily="34" charset="0"/>
              <a:cs typeface="Calibri" pitchFamily="34" charset="0"/>
            </a:endParaRPr>
          </a:p>
          <a:p>
            <a:pPr algn="just"/>
            <a:endParaRPr lang="el-GR" sz="2400" dirty="0" smtClean="0">
              <a:solidFill>
                <a:schemeClr val="accent2">
                  <a:lumMod val="20000"/>
                  <a:lumOff val="80000"/>
                </a:schemeClr>
              </a:solidFill>
              <a:latin typeface="Calibri" pitchFamily="34" charset="0"/>
              <a:cs typeface="Calibri" pitchFamily="34" charset="0"/>
            </a:endParaRPr>
          </a:p>
          <a:p>
            <a:pPr algn="just"/>
            <a:r>
              <a:rPr lang="el-GR" sz="2400" dirty="0" smtClean="0">
                <a:solidFill>
                  <a:schemeClr val="accent2">
                    <a:lumMod val="20000"/>
                    <a:lumOff val="80000"/>
                  </a:schemeClr>
                </a:solidFill>
                <a:latin typeface="Calibri" pitchFamily="34" charset="0"/>
                <a:cs typeface="Calibri" pitchFamily="34" charset="0"/>
              </a:rPr>
              <a:t>Η επιλογή δείγματος  έγινε με </a:t>
            </a:r>
            <a:r>
              <a:rPr lang="el-GR" sz="2400" b="1" dirty="0" smtClean="0">
                <a:solidFill>
                  <a:schemeClr val="accent2">
                    <a:lumMod val="20000"/>
                    <a:lumOff val="80000"/>
                  </a:schemeClr>
                </a:solidFill>
                <a:latin typeface="Calibri" pitchFamily="34" charset="0"/>
                <a:cs typeface="Calibri" pitchFamily="34" charset="0"/>
              </a:rPr>
              <a:t>απλή τυχαία δειγματοληψίας</a:t>
            </a:r>
            <a:r>
              <a:rPr lang="el-GR" sz="2400" dirty="0" smtClean="0">
                <a:solidFill>
                  <a:schemeClr val="accent2">
                    <a:lumMod val="20000"/>
                    <a:lumOff val="80000"/>
                  </a:schemeClr>
                </a:solidFill>
                <a:latin typeface="Calibri" pitchFamily="34" charset="0"/>
                <a:cs typeface="Calibri" pitchFamily="34" charset="0"/>
              </a:rPr>
              <a:t>, </a:t>
            </a:r>
            <a:r>
              <a:rPr lang="el-GR" sz="2400" b="1" dirty="0" smtClean="0">
                <a:solidFill>
                  <a:schemeClr val="accent2">
                    <a:lumMod val="20000"/>
                    <a:lumOff val="80000"/>
                  </a:schemeClr>
                </a:solidFill>
                <a:latin typeface="Calibri" pitchFamily="34" charset="0"/>
                <a:cs typeface="Calibri" pitchFamily="34" charset="0"/>
              </a:rPr>
              <a:t>αναλογικά στρωματοποιημένη </a:t>
            </a:r>
            <a:r>
              <a:rPr lang="el-GR" sz="2400" dirty="0" smtClean="0">
                <a:solidFill>
                  <a:schemeClr val="accent2">
                    <a:lumMod val="20000"/>
                    <a:lumOff val="80000"/>
                  </a:schemeClr>
                </a:solidFill>
                <a:latin typeface="Calibri" pitchFamily="34" charset="0"/>
                <a:cs typeface="Calibri" pitchFamily="34" charset="0"/>
              </a:rPr>
              <a:t>σε εκπαιδευτικούς πρωτοβάθμιας εκπαίδευσης, οι οποίοι υπηρετούν σε  σχολικές μονάδες που βρίσκονται: σε αστικές, σε ημιαστικές και σε αγροτικές περιοχές στο Νομό Αχαΐας.</a:t>
            </a:r>
            <a:endParaRPr lang="el-GR" sz="2400" dirty="0">
              <a:solidFill>
                <a:schemeClr val="accent2">
                  <a:lumMod val="20000"/>
                  <a:lumOff val="80000"/>
                </a:schemeClr>
              </a:solidFill>
              <a:latin typeface="Calibri" pitchFamily="34" charset="0"/>
              <a:cs typeface="Calibri" pitchFamily="34" charset="0"/>
            </a:endParaRPr>
          </a:p>
        </p:txBody>
      </p:sp>
    </p:spTree>
    <p:extLst>
      <p:ext uri="{BB962C8B-B14F-4D97-AF65-F5344CB8AC3E}">
        <p14:creationId xmlns:p14="http://schemas.microsoft.com/office/powerpoint/2010/main" val="1090117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hdwide.com/wp-content/gallery/school-background-pictures/pt_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26" y="0"/>
            <a:ext cx="11449272" cy="72435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253765850"/>
              </p:ext>
            </p:extLst>
          </p:nvPr>
        </p:nvGraphicFramePr>
        <p:xfrm>
          <a:off x="1419695" y="571483"/>
          <a:ext cx="6733705" cy="6113301"/>
        </p:xfrm>
        <a:graphic>
          <a:graphicData uri="http://schemas.openxmlformats.org/drawingml/2006/table">
            <a:tbl>
              <a:tblPr firstRow="1" firstCol="1" bandRow="1"/>
              <a:tblGrid>
                <a:gridCol w="6733705">
                  <a:extLst>
                    <a:ext uri="{9D8B030D-6E8A-4147-A177-3AD203B41FA5}">
                      <a16:colId xmlns:a16="http://schemas.microsoft.com/office/drawing/2014/main" val="20000"/>
                    </a:ext>
                  </a:extLst>
                </a:gridCol>
              </a:tblGrid>
              <a:tr h="4320111">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just"/>
                      <a:r>
                        <a:rPr lang="el-GR" sz="2000" b="1" dirty="0" smtClean="0">
                          <a:latin typeface="Calibri" pitchFamily="34" charset="0"/>
                          <a:cs typeface="Calibri" pitchFamily="34" charset="0"/>
                        </a:rPr>
                        <a:t>Φύλο:5</a:t>
                      </a:r>
                      <a:r>
                        <a:rPr lang="el-GR" sz="2000" dirty="0" smtClean="0">
                          <a:latin typeface="Calibri" pitchFamily="34" charset="0"/>
                          <a:cs typeface="Calibri" pitchFamily="34" charset="0"/>
                        </a:rPr>
                        <a:t> εκπαιδευτικοί  ήταν </a:t>
                      </a:r>
                      <a:r>
                        <a:rPr lang="el-GR" sz="2000" i="1" dirty="0" smtClean="0">
                          <a:latin typeface="Calibri" pitchFamily="34" charset="0"/>
                          <a:cs typeface="Calibri" pitchFamily="34" charset="0"/>
                        </a:rPr>
                        <a:t>άνδρες</a:t>
                      </a:r>
                      <a:r>
                        <a:rPr lang="el-GR" sz="2000" dirty="0" smtClean="0">
                          <a:latin typeface="Calibri" pitchFamily="34" charset="0"/>
                          <a:cs typeface="Calibri" pitchFamily="34" charset="0"/>
                        </a:rPr>
                        <a:t> και </a:t>
                      </a:r>
                      <a:r>
                        <a:rPr lang="el-GR" sz="2000" b="1" dirty="0" smtClean="0">
                          <a:latin typeface="Calibri" pitchFamily="34" charset="0"/>
                          <a:cs typeface="Calibri" pitchFamily="34" charset="0"/>
                        </a:rPr>
                        <a:t>7</a:t>
                      </a:r>
                      <a:r>
                        <a:rPr lang="el-GR" sz="2000" dirty="0" smtClean="0">
                          <a:latin typeface="Calibri" pitchFamily="34" charset="0"/>
                          <a:cs typeface="Calibri" pitchFamily="34" charset="0"/>
                        </a:rPr>
                        <a:t> ήταν </a:t>
                      </a:r>
                      <a:r>
                        <a:rPr lang="el-GR" sz="2000" i="1" dirty="0" smtClean="0">
                          <a:latin typeface="Calibri" pitchFamily="34" charset="0"/>
                          <a:cs typeface="Calibri" pitchFamily="34" charset="0"/>
                        </a:rPr>
                        <a:t>γυναίκες</a:t>
                      </a:r>
                      <a:r>
                        <a:rPr lang="el-GR" sz="2000" dirty="0" smtClean="0">
                          <a:latin typeface="Calibri" pitchFamily="34" charset="0"/>
                          <a:cs typeface="Calibri" pitchFamily="34" charset="0"/>
                        </a:rPr>
                        <a:t>.  </a:t>
                      </a:r>
                    </a:p>
                    <a:p>
                      <a:pPr algn="just"/>
                      <a:r>
                        <a:rPr lang="el-GR" sz="2000" b="1" i="1" dirty="0" smtClean="0">
                          <a:latin typeface="Calibri" pitchFamily="34" charset="0"/>
                          <a:cs typeface="Calibri" pitchFamily="34" charset="0"/>
                        </a:rPr>
                        <a:t>Ηλικία:</a:t>
                      </a:r>
                      <a:r>
                        <a:rPr lang="el-GR" sz="2000" i="1" dirty="0" smtClean="0">
                          <a:latin typeface="Calibri" pitchFamily="34" charset="0"/>
                          <a:cs typeface="Calibri" pitchFamily="34" charset="0"/>
                        </a:rPr>
                        <a:t> </a:t>
                      </a:r>
                      <a:r>
                        <a:rPr lang="el-GR" sz="2000" dirty="0" smtClean="0">
                          <a:latin typeface="Calibri" pitchFamily="34" charset="0"/>
                          <a:cs typeface="Calibri" pitchFamily="34" charset="0"/>
                        </a:rPr>
                        <a:t>έως 30 ετών είχαν </a:t>
                      </a:r>
                      <a:r>
                        <a:rPr lang="el-GR" sz="2000" b="1" dirty="0" smtClean="0">
                          <a:latin typeface="Calibri" pitchFamily="34" charset="0"/>
                          <a:cs typeface="Calibri" pitchFamily="34" charset="0"/>
                        </a:rPr>
                        <a:t>3</a:t>
                      </a:r>
                      <a:r>
                        <a:rPr lang="el-GR" sz="2000" dirty="0" smtClean="0">
                          <a:latin typeface="Calibri" pitchFamily="34" charset="0"/>
                          <a:cs typeface="Calibri" pitchFamily="34" charset="0"/>
                        </a:rPr>
                        <a:t> εκπαιδευτικοί, </a:t>
                      </a:r>
                      <a:r>
                        <a:rPr lang="el-GR" sz="2000" b="1" dirty="0" smtClean="0">
                          <a:latin typeface="Calibri" pitchFamily="34" charset="0"/>
                          <a:cs typeface="Calibri" pitchFamily="34" charset="0"/>
                        </a:rPr>
                        <a:t>5</a:t>
                      </a:r>
                      <a:r>
                        <a:rPr lang="el-GR" sz="2000" dirty="0" smtClean="0">
                          <a:latin typeface="Calibri" pitchFamily="34" charset="0"/>
                          <a:cs typeface="Calibri" pitchFamily="34" charset="0"/>
                        </a:rPr>
                        <a:t> εκπαιδευτικοί  είχαν ηλικία από 40-50 ετών, ενώ </a:t>
                      </a:r>
                      <a:r>
                        <a:rPr lang="el-GR" sz="2000" b="1" dirty="0" smtClean="0">
                          <a:latin typeface="Calibri" pitchFamily="34" charset="0"/>
                          <a:cs typeface="Calibri" pitchFamily="34" charset="0"/>
                        </a:rPr>
                        <a:t>4</a:t>
                      </a:r>
                      <a:r>
                        <a:rPr lang="el-GR" sz="2000" dirty="0" smtClean="0">
                          <a:latin typeface="Calibri" pitchFamily="34" charset="0"/>
                          <a:cs typeface="Calibri" pitchFamily="34" charset="0"/>
                        </a:rPr>
                        <a:t>  εκπαιδευτικοί είχαν ηλικία μεγαλύτερη των 50 ετών.</a:t>
                      </a:r>
                    </a:p>
                    <a:p>
                      <a:pPr algn="just"/>
                      <a:r>
                        <a:rPr lang="el-GR" sz="2000" dirty="0" smtClean="0">
                          <a:latin typeface="Calibri" pitchFamily="34" charset="0"/>
                          <a:cs typeface="Calibri" pitchFamily="34" charset="0"/>
                        </a:rPr>
                        <a:t>Απόφοιτοι  Παιδαγωγικών Τμημάτων ήταν </a:t>
                      </a:r>
                      <a:r>
                        <a:rPr lang="el-GR" sz="2000" b="1" i="1" dirty="0" smtClean="0">
                          <a:latin typeface="Calibri" pitchFamily="34" charset="0"/>
                          <a:cs typeface="Calibri" pitchFamily="34" charset="0"/>
                        </a:rPr>
                        <a:t>7</a:t>
                      </a:r>
                      <a:r>
                        <a:rPr lang="el-GR" sz="2000" i="1" dirty="0" smtClean="0">
                          <a:latin typeface="Calibri" pitchFamily="34" charset="0"/>
                          <a:cs typeface="Calibri" pitchFamily="34" charset="0"/>
                        </a:rPr>
                        <a:t> </a:t>
                      </a:r>
                      <a:r>
                        <a:rPr lang="el-GR" sz="2000" dirty="0" smtClean="0">
                          <a:latin typeface="Calibri" pitchFamily="34" charset="0"/>
                          <a:cs typeface="Calibri" pitchFamily="34" charset="0"/>
                        </a:rPr>
                        <a:t>εκπαιδευτικοί, ενώ εκπαιδευτικοί ειδικοτήτων ήταν </a:t>
                      </a:r>
                      <a:r>
                        <a:rPr lang="el-GR" sz="2000" b="1" dirty="0" smtClean="0">
                          <a:latin typeface="Calibri" pitchFamily="34" charset="0"/>
                          <a:cs typeface="Calibri" pitchFamily="34" charset="0"/>
                        </a:rPr>
                        <a:t>5</a:t>
                      </a:r>
                      <a:r>
                        <a:rPr lang="el-GR" sz="2000" dirty="0" smtClean="0">
                          <a:latin typeface="Calibri" pitchFamily="34" charset="0"/>
                          <a:cs typeface="Calibri" pitchFamily="34" charset="0"/>
                        </a:rPr>
                        <a:t> υποκείμενα.</a:t>
                      </a:r>
                    </a:p>
                    <a:p>
                      <a:pPr algn="just">
                        <a:buFont typeface="Arial" pitchFamily="34" charset="0"/>
                        <a:buChar char="•"/>
                      </a:pPr>
                      <a:r>
                        <a:rPr kumimoji="0" lang="el-GR" sz="2000" b="1" kern="1200" dirty="0" smtClean="0">
                          <a:solidFill>
                            <a:schemeClr val="tx1"/>
                          </a:solidFill>
                          <a:latin typeface="Calibri" pitchFamily="34" charset="0"/>
                          <a:ea typeface="+mn-ea"/>
                          <a:cs typeface="Calibri" pitchFamily="34" charset="0"/>
                        </a:rPr>
                        <a:t>Διδακτική εμπειρία: </a:t>
                      </a:r>
                      <a:r>
                        <a:rPr kumimoji="0" lang="el-GR" sz="2000" kern="1200" dirty="0" smtClean="0">
                          <a:solidFill>
                            <a:schemeClr val="tx1"/>
                          </a:solidFill>
                          <a:latin typeface="Calibri" pitchFamily="34" charset="0"/>
                          <a:ea typeface="+mn-ea"/>
                          <a:cs typeface="Calibri" pitchFamily="34" charset="0"/>
                        </a:rPr>
                        <a:t>από 1-10 έτη στη Πρωτοβάθμια Εκπαίδευση διέθεταν 5 εκπαιδευτικοί, από 11-20 έτη 4 εκπαιδευτικοί, ενώ 3 εκπαιδευτικοί διέθεταν διδακτική εμπειρία μεγαλύτερη των 20 ετών.</a:t>
                      </a:r>
                    </a:p>
                    <a:p>
                      <a:pPr algn="just"/>
                      <a:r>
                        <a:rPr kumimoji="0" lang="el-GR" sz="2000" b="1" kern="1200" dirty="0" smtClean="0">
                          <a:solidFill>
                            <a:schemeClr val="tx1"/>
                          </a:solidFill>
                          <a:latin typeface="Calibri" pitchFamily="34" charset="0"/>
                          <a:ea typeface="+mn-ea"/>
                          <a:cs typeface="Calibri" pitchFamily="34" charset="0"/>
                        </a:rPr>
                        <a:t>Μεταπτυχιακές σπουδές:</a:t>
                      </a:r>
                      <a:r>
                        <a:rPr kumimoji="0" lang="el-GR" sz="2000" kern="1200" dirty="0" smtClean="0">
                          <a:solidFill>
                            <a:schemeClr val="tx1"/>
                          </a:solidFill>
                          <a:latin typeface="Calibri" pitchFamily="34" charset="0"/>
                          <a:ea typeface="+mn-ea"/>
                          <a:cs typeface="Calibri" pitchFamily="34" charset="0"/>
                        </a:rPr>
                        <a:t> σε αντικείμενο συναφές με το βασικό τους πτυχίο ή στις Επιστήμες της Αγωγής διέθεταν 7 εκπαιδευτικοί, ενώ 2 υποκείμενα ήταν </a:t>
                      </a:r>
                      <a:r>
                        <a:rPr kumimoji="0" lang="el-GR" sz="2000" b="1" kern="1200" dirty="0" smtClean="0">
                          <a:solidFill>
                            <a:schemeClr val="tx1"/>
                          </a:solidFill>
                          <a:latin typeface="Calibri" pitchFamily="34" charset="0"/>
                          <a:ea typeface="+mn-ea"/>
                          <a:cs typeface="Calibri" pitchFamily="34" charset="0"/>
                        </a:rPr>
                        <a:t>κάτοχοι διδακτορικού διπλώματος.</a:t>
                      </a:r>
                    </a:p>
                  </a:txBody>
                  <a:tcPr marL="63752" marR="36008" marT="25973" marB="0" anchor="ctr">
                    <a:lnL>
                      <a:noFill/>
                    </a:lnL>
                    <a:lnR>
                      <a:noFill/>
                    </a:lnR>
                    <a:lnT>
                      <a:noFill/>
                    </a:lnT>
                    <a:lnB>
                      <a:noFill/>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10000"/>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defTabSz="914400" rtl="0" eaLnBrk="1" latinLnBrk="0" hangingPunct="1">
                        <a:spcBef>
                          <a:spcPts val="0"/>
                        </a:spcBef>
                        <a:spcAft>
                          <a:spcPts val="0"/>
                        </a:spcAft>
                        <a:buFont typeface="Wingdings" pitchFamily="2" charset="2"/>
                        <a:buChar char="§"/>
                        <a:tabLst>
                          <a:tab pos="180340" algn="l"/>
                        </a:tabLst>
                      </a:pPr>
                      <a:endParaRPr lang="el-GR" sz="1500" b="1" kern="1200" dirty="0">
                        <a:solidFill>
                          <a:srgbClr val="385623"/>
                        </a:solidFill>
                        <a:effectLst/>
                        <a:latin typeface="Palatino Linotype"/>
                        <a:ea typeface="Times New Roman"/>
                        <a:cs typeface="+mn-cs"/>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a:spcBef>
                          <a:spcPts val="0"/>
                        </a:spcBef>
                        <a:spcAft>
                          <a:spcPts val="0"/>
                        </a:spcAft>
                        <a:buFont typeface="Wingdings" pitchFamily="2" charset="2"/>
                        <a:buChar char="§"/>
                        <a:tabLst>
                          <a:tab pos="0" algn="l"/>
                        </a:tabLst>
                      </a:pPr>
                      <a:endParaRPr lang="el-GR" sz="1500" dirty="0">
                        <a:solidFill>
                          <a:srgbClr val="385623"/>
                        </a:solidFill>
                        <a:effectLst/>
                        <a:latin typeface="Palatino Linotype"/>
                        <a:ea typeface="Times New Roman"/>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10002"/>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defTabSz="914400" rtl="0" eaLnBrk="1" latinLnBrk="0" hangingPunct="1">
                        <a:spcBef>
                          <a:spcPts val="0"/>
                        </a:spcBef>
                        <a:spcAft>
                          <a:spcPts val="0"/>
                        </a:spcAft>
                        <a:buFont typeface="Wingdings" pitchFamily="2" charset="2"/>
                        <a:buChar char="§"/>
                        <a:tabLst>
                          <a:tab pos="180340" algn="l"/>
                        </a:tabLst>
                      </a:pPr>
                      <a:endParaRPr lang="el-GR" sz="1500" b="1" kern="1200" dirty="0">
                        <a:solidFill>
                          <a:srgbClr val="385623"/>
                        </a:solidFill>
                        <a:effectLst/>
                        <a:latin typeface="Palatino Linotype"/>
                        <a:ea typeface="Times New Roman"/>
                        <a:cs typeface="+mn-cs"/>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a:spcBef>
                          <a:spcPts val="0"/>
                        </a:spcBef>
                        <a:spcAft>
                          <a:spcPts val="0"/>
                        </a:spcAft>
                        <a:buFont typeface="Wingdings" pitchFamily="2" charset="2"/>
                        <a:buChar char="§"/>
                        <a:tabLst>
                          <a:tab pos="0" algn="l"/>
                        </a:tabLst>
                      </a:pPr>
                      <a:endParaRPr lang="el-GR" sz="1500" dirty="0">
                        <a:solidFill>
                          <a:srgbClr val="385623"/>
                        </a:solidFill>
                        <a:effectLst/>
                        <a:latin typeface="Palatino Linotype"/>
                        <a:ea typeface="Times New Roman"/>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10004"/>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defTabSz="914400" rtl="0" eaLnBrk="1" latinLnBrk="0" hangingPunct="1">
                        <a:spcBef>
                          <a:spcPts val="0"/>
                        </a:spcBef>
                        <a:spcAft>
                          <a:spcPts val="0"/>
                        </a:spcAft>
                        <a:buFont typeface="Wingdings" pitchFamily="2" charset="2"/>
                        <a:buNone/>
                        <a:tabLst>
                          <a:tab pos="180340" algn="l"/>
                        </a:tabLst>
                      </a:pPr>
                      <a:endParaRPr lang="el-GR" sz="1500" b="1" kern="1200" dirty="0">
                        <a:solidFill>
                          <a:srgbClr val="385623"/>
                        </a:solidFill>
                        <a:effectLst/>
                        <a:latin typeface="Palatino Linotype"/>
                        <a:ea typeface="Times New Roman"/>
                        <a:cs typeface="+mn-cs"/>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a:spcBef>
                          <a:spcPts val="0"/>
                        </a:spcBef>
                        <a:spcAft>
                          <a:spcPts val="0"/>
                        </a:spcAft>
                        <a:buFont typeface="Wingdings" pitchFamily="2" charset="2"/>
                        <a:buChar char="§"/>
                        <a:tabLst>
                          <a:tab pos="0" algn="l"/>
                        </a:tabLst>
                      </a:pPr>
                      <a:endParaRPr lang="el-GR" sz="1500" dirty="0">
                        <a:solidFill>
                          <a:srgbClr val="385623"/>
                        </a:solidFill>
                        <a:effectLst/>
                        <a:latin typeface="Palatino Linotype"/>
                        <a:ea typeface="Times New Roman"/>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10006"/>
                  </a:ext>
                </a:extLst>
              </a:tr>
              <a:tr h="25617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285750" marR="0" indent="-285750" algn="l" defTabSz="914400" rtl="0" eaLnBrk="1" latinLnBrk="0" hangingPunct="1">
                        <a:spcBef>
                          <a:spcPts val="0"/>
                        </a:spcBef>
                        <a:spcAft>
                          <a:spcPts val="0"/>
                        </a:spcAft>
                        <a:buFont typeface="Wingdings" pitchFamily="2" charset="2"/>
                        <a:buChar char="§"/>
                        <a:tabLst>
                          <a:tab pos="180340" algn="l"/>
                        </a:tabLst>
                      </a:pPr>
                      <a:endParaRPr lang="el-GR" sz="1500" b="1" kern="1200" dirty="0">
                        <a:solidFill>
                          <a:srgbClr val="385623"/>
                        </a:solidFill>
                        <a:effectLst/>
                        <a:latin typeface="Palatino Linotype"/>
                        <a:ea typeface="Times New Roman"/>
                        <a:cs typeface="+mn-cs"/>
                      </a:endParaRPr>
                    </a:p>
                  </a:txBody>
                  <a:tcPr marL="63752" marR="36008" marT="25973"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pic>
        <p:nvPicPr>
          <p:cNvPr id="10" name="4 - Εικόνα" descr="blogSpa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88840"/>
            <a:ext cx="72008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5536" y="2005829"/>
            <a:ext cx="720080" cy="775100"/>
          </a:xfrm>
          <a:prstGeom prst="rect">
            <a:avLst/>
          </a:prstGeom>
          <a:blipFill rotWithShape="1">
            <a:blip r:embed="rId4"/>
            <a:stretch>
              <a:fillRect/>
            </a:stretch>
          </a:blipFill>
          <a:ln>
            <a:noFill/>
          </a:ln>
          <a:effectLst>
            <a:outerShdw blurRad="50800" dist="12700" dir="528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6" name="Ορθογώνιο 5"/>
          <p:cNvSpPr/>
          <p:nvPr/>
        </p:nvSpPr>
        <p:spPr>
          <a:xfrm>
            <a:off x="1341249" y="546376"/>
            <a:ext cx="6781800" cy="579069"/>
          </a:xfrm>
          <a:prstGeom prst="rect">
            <a:avLst/>
          </a:prstGeom>
        </p:spPr>
        <p:txBody>
          <a:bodyPr wrap="square">
            <a:spAutoFit/>
          </a:bodyPr>
          <a:lstStyle/>
          <a:p>
            <a:pPr algn="r" eaLnBrk="0" hangingPunct="0">
              <a:lnSpc>
                <a:spcPct val="150000"/>
              </a:lnSpc>
              <a:spcBef>
                <a:spcPct val="0"/>
              </a:spcBef>
              <a:defRPr/>
            </a:pPr>
            <a:endParaRPr lang="en-US" sz="2400" b="1" dirty="0">
              <a:solidFill>
                <a:srgbClr val="C00000"/>
              </a:solidFill>
              <a:cs typeface="Arial" charset="0"/>
            </a:endParaRPr>
          </a:p>
        </p:txBody>
      </p:sp>
      <p:sp>
        <p:nvSpPr>
          <p:cNvPr id="8" name="Ορθογώνιο 7"/>
          <p:cNvSpPr/>
          <p:nvPr/>
        </p:nvSpPr>
        <p:spPr>
          <a:xfrm>
            <a:off x="1907704" y="14287"/>
            <a:ext cx="6554337" cy="523220"/>
          </a:xfrm>
          <a:prstGeom prst="rect">
            <a:avLst/>
          </a:prstGeom>
        </p:spPr>
        <p:txBody>
          <a:bodyPr wrap="square">
            <a:spAutoFit/>
          </a:bodyPr>
          <a:lstStyle/>
          <a:p>
            <a:pPr fontAlgn="base">
              <a:spcBef>
                <a:spcPct val="0"/>
              </a:spcBef>
              <a:spcAft>
                <a:spcPct val="0"/>
              </a:spcAft>
            </a:pPr>
            <a:r>
              <a:rPr lang="el-GR" sz="2800" b="1" dirty="0" smtClean="0">
                <a:solidFill>
                  <a:prstClr val="black"/>
                </a:solidFill>
              </a:rPr>
              <a:t>Προφίλ εκπαιδευτικών </a:t>
            </a:r>
            <a:endParaRPr lang="el-GR" sz="2800" b="1" dirty="0">
              <a:solidFill>
                <a:prstClr val="black"/>
              </a:solidFill>
            </a:endParaRPr>
          </a:p>
        </p:txBody>
      </p:sp>
    </p:spTree>
    <p:extLst>
      <p:ext uri="{BB962C8B-B14F-4D97-AF65-F5344CB8AC3E}">
        <p14:creationId xmlns:p14="http://schemas.microsoft.com/office/powerpoint/2010/main" val="222601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57290" y="1"/>
            <a:ext cx="6429420" cy="1785925"/>
          </a:xfrm>
        </p:spPr>
        <p:txBody>
          <a:bodyPr>
            <a:normAutofit/>
          </a:bodyPr>
          <a:lstStyle/>
          <a:p>
            <a:r>
              <a:rPr lang="el-GR" dirty="0" smtClean="0"/>
              <a:t>Εργαλείο Συλλογής  Δεδομένων</a:t>
            </a:r>
            <a:endParaRPr lang="el-GR" dirty="0"/>
          </a:p>
        </p:txBody>
      </p:sp>
      <p:pic>
        <p:nvPicPr>
          <p:cNvPr id="4" name="Picture 4" descr="http://www.timeshighereducation.co.uk/Pictures/web/x/w/j/from_where_i_sit_illustration_07111_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074" y="1285860"/>
            <a:ext cx="2579761" cy="1702637"/>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3" name="Ομάδα 10"/>
          <p:cNvGrpSpPr/>
          <p:nvPr/>
        </p:nvGrpSpPr>
        <p:grpSpPr>
          <a:xfrm>
            <a:off x="6035761" y="4643445"/>
            <a:ext cx="2924867" cy="1830321"/>
            <a:chOff x="0" y="-179219"/>
            <a:chExt cx="5357495" cy="3550719"/>
          </a:xfrm>
        </p:grpSpPr>
        <p:pic>
          <p:nvPicPr>
            <p:cNvPr id="6" name="Εικόνα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219"/>
              <a:ext cx="5353050" cy="339522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Πλαίσιο κειμένου 59"/>
            <p:cNvSpPr txBox="1"/>
            <p:nvPr/>
          </p:nvSpPr>
          <p:spPr>
            <a:xfrm>
              <a:off x="0" y="3080426"/>
              <a:ext cx="5357495" cy="291074"/>
            </a:xfrm>
            <a:prstGeom prst="rect">
              <a:avLst/>
            </a:prstGeom>
            <a:solidFill>
              <a:schemeClr val="accent5">
                <a:lumMod val="20000"/>
                <a:lumOff val="80000"/>
              </a:schemeClr>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endParaRPr lang="el-GR" sz="1200" b="1" dirty="0">
                <a:solidFill>
                  <a:srgbClr val="5B9BD5"/>
                </a:solidFill>
                <a:effectLst/>
                <a:latin typeface="Calibri"/>
                <a:ea typeface="Times New Roman"/>
                <a:cs typeface="Times New Roman"/>
              </a:endParaRPr>
            </a:p>
          </p:txBody>
        </p:sp>
      </p:grpSp>
      <p:sp>
        <p:nvSpPr>
          <p:cNvPr id="66" name="2 - Υπότιτλος"/>
          <p:cNvSpPr txBox="1">
            <a:spLocks/>
          </p:cNvSpPr>
          <p:nvPr/>
        </p:nvSpPr>
        <p:spPr>
          <a:xfrm>
            <a:off x="0" y="548680"/>
            <a:ext cx="9143189" cy="63093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l-GR" dirty="0"/>
          </a:p>
        </p:txBody>
      </p:sp>
      <p:sp>
        <p:nvSpPr>
          <p:cNvPr id="18" name="17 - Ορθογώνιο"/>
          <p:cNvSpPr/>
          <p:nvPr/>
        </p:nvSpPr>
        <p:spPr>
          <a:xfrm>
            <a:off x="500034" y="2690336"/>
            <a:ext cx="8358246" cy="1569660"/>
          </a:xfrm>
          <a:prstGeom prst="rect">
            <a:avLst/>
          </a:prstGeom>
        </p:spPr>
        <p:txBody>
          <a:bodyPr wrap="square">
            <a:spAutoFit/>
          </a:bodyPr>
          <a:lstStyle/>
          <a:p>
            <a:pPr algn="just">
              <a:buFont typeface="Arial" pitchFamily="34" charset="0"/>
              <a:buChar char="•"/>
            </a:pPr>
            <a:r>
              <a:rPr lang="el-GR" sz="2400" dirty="0" smtClean="0">
                <a:latin typeface="Calibri" pitchFamily="34" charset="0"/>
                <a:cs typeface="Calibri" pitchFamily="34" charset="0"/>
              </a:rPr>
              <a:t> </a:t>
            </a:r>
            <a:r>
              <a:rPr lang="el-GR" sz="2400" b="1" dirty="0" smtClean="0">
                <a:latin typeface="Calibri" pitchFamily="34" charset="0"/>
                <a:cs typeface="Calibri" pitchFamily="34" charset="0"/>
              </a:rPr>
              <a:t>Δομημένη συνέντευξη. </a:t>
            </a:r>
          </a:p>
          <a:p>
            <a:pPr algn="just"/>
            <a:endParaRPr lang="el-GR" sz="2400" b="1" dirty="0" smtClean="0">
              <a:latin typeface="Calibri" pitchFamily="34" charset="0"/>
              <a:cs typeface="Calibri" pitchFamily="34" charset="0"/>
            </a:endParaRPr>
          </a:p>
          <a:p>
            <a:pPr algn="just">
              <a:buFont typeface="Arial" pitchFamily="34" charset="0"/>
              <a:buChar char="•"/>
            </a:pPr>
            <a:r>
              <a:rPr lang="el-GR" sz="2400" b="1" dirty="0" smtClean="0">
                <a:latin typeface="Calibri" pitchFamily="34" charset="0"/>
                <a:cs typeface="Calibri" pitchFamily="34" charset="0"/>
              </a:rPr>
              <a:t>  Ως μέθοδος ανάλυσης των συνεντεύξεων χρησιμοποιήθηκε η ανάλυση περιεχομένου και ως μονάδα ανάλυσης το θέμα.</a:t>
            </a:r>
            <a:endParaRPr lang="el-GR" sz="2400" b="1"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2434</Words>
  <Application>Microsoft Office PowerPoint</Application>
  <PresentationFormat>Προβολή στην οθόνη (4:3)</PresentationFormat>
  <Paragraphs>396</Paragraphs>
  <Slides>25</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25</vt:i4>
      </vt:variant>
    </vt:vector>
  </HeadingPairs>
  <TitlesOfParts>
    <vt:vector size="35" baseType="lpstr">
      <vt:lpstr>Arial</vt:lpstr>
      <vt:lpstr>바탕</vt:lpstr>
      <vt:lpstr>Calibri</vt:lpstr>
      <vt:lpstr>돋움</vt:lpstr>
      <vt:lpstr>Georgia</vt:lpstr>
      <vt:lpstr>Palatino Linotype</vt:lpstr>
      <vt:lpstr>Times New Roman</vt:lpstr>
      <vt:lpstr>Wingdings</vt:lpstr>
      <vt:lpstr>Wingdings 2</vt:lpstr>
      <vt:lpstr>Δημοτικός</vt:lpstr>
      <vt:lpstr>Παρουσίαση του PowerPoint</vt:lpstr>
      <vt:lpstr>Θεωρητικό πλαίσιο</vt:lpstr>
      <vt:lpstr>    Μοντέλα παρατήρησης έργων τέχνης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Εργαλείο Συλλογής  Δεδομένων</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Παρουσίαση του PowerPoint</vt:lpstr>
      <vt:lpstr>Παρουσίαση του PowerPoint</vt:lpstr>
      <vt:lpstr>Παρουσίαση του PowerPoint</vt:lpstr>
      <vt:lpstr>Σας ευχαριστούμε  πολύ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ΑΞΙΟΠΟΙΗΣΗ ΕΡΓΩΝ ΤΕΧΝΗΣ ΣΤΗ ΔΙΔΑΚΤΙΚΗ ΠΡΟΣΕΓΓΙΣΗ ΤΗΣ ΤΟΠΙΚΗΣ ΙΣΤΟΡΙΑΣ ΣΤΟ ΠΛΑΙΣΙΟ ΛΕΙΤΟΥΡΓΙΑΣ ΤΩΝ ΚΕΝΤΡΩΝ ΔΙΑ ΒΙΟΥ ΜΑΘΗΣΗΣ ΤΩΝ ΔΗΜΩΝ</dc:title>
  <dc:creator>user</dc:creator>
  <cp:lastModifiedBy>Γεώργιος Φραγκούλης</cp:lastModifiedBy>
  <cp:revision>130</cp:revision>
  <dcterms:created xsi:type="dcterms:W3CDTF">2015-04-11T08:31:07Z</dcterms:created>
  <dcterms:modified xsi:type="dcterms:W3CDTF">2024-12-09T08:08:03Z</dcterms:modified>
</cp:coreProperties>
</file>