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4" r:id="rId2"/>
    <p:sldId id="258" r:id="rId3"/>
    <p:sldId id="293" r:id="rId4"/>
    <p:sldId id="363" r:id="rId5"/>
    <p:sldId id="295" r:id="rId6"/>
    <p:sldId id="361" r:id="rId7"/>
    <p:sldId id="296" r:id="rId8"/>
    <p:sldId id="261" r:id="rId9"/>
    <p:sldId id="262" r:id="rId10"/>
    <p:sldId id="287" r:id="rId11"/>
    <p:sldId id="306" r:id="rId12"/>
    <p:sldId id="359" r:id="rId13"/>
    <p:sldId id="307" r:id="rId14"/>
    <p:sldId id="331" r:id="rId15"/>
    <p:sldId id="31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1" d="100"/>
          <a:sy n="111" d="100"/>
        </p:scale>
        <p:origin x="22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E9988-1691-4E4B-B2E5-8D0F03408473}"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8BB49C38-598C-4B93-A0BC-185628A14B84}">
      <dgm:prSet/>
      <dgm:spPr/>
      <dgm:t>
        <a:bodyPr/>
        <a:lstStyle/>
        <a:p>
          <a:r>
            <a:rPr lang="el-GR" b="1"/>
            <a:t>1. Περιεχόμενο</a:t>
          </a:r>
          <a:r>
            <a:rPr lang="el-GR"/>
            <a:t>: τα αντικείμενα που περιέχονται σε</a:t>
          </a:r>
          <a:r>
            <a:rPr lang="en-US"/>
            <a:t> </a:t>
          </a:r>
          <a:r>
            <a:rPr lang="el-GR"/>
            <a:t>ένα εικονικό περιβάλλον</a:t>
          </a:r>
          <a:endParaRPr lang="en-US"/>
        </a:p>
      </dgm:t>
    </dgm:pt>
    <dgm:pt modelId="{44D7E4D8-CFC0-4C74-9933-8DE19AFE0A19}" type="parTrans" cxnId="{5D42911F-3791-4FD5-8D9B-1F9B339474A5}">
      <dgm:prSet/>
      <dgm:spPr/>
      <dgm:t>
        <a:bodyPr/>
        <a:lstStyle/>
        <a:p>
          <a:endParaRPr lang="en-US"/>
        </a:p>
      </dgm:t>
    </dgm:pt>
    <dgm:pt modelId="{5D4E1F74-7D66-4024-A9A5-71AD0CFDF238}" type="sibTrans" cxnId="{5D42911F-3791-4FD5-8D9B-1F9B339474A5}">
      <dgm:prSet/>
      <dgm:spPr/>
      <dgm:t>
        <a:bodyPr/>
        <a:lstStyle/>
        <a:p>
          <a:endParaRPr lang="en-US"/>
        </a:p>
      </dgm:t>
    </dgm:pt>
    <dgm:pt modelId="{F24686D1-F331-49DB-A0F8-711AC97E98BA}">
      <dgm:prSet/>
      <dgm:spPr/>
      <dgm:t>
        <a:bodyPr/>
        <a:lstStyle/>
        <a:p>
          <a:r>
            <a:rPr lang="el-GR" b="1"/>
            <a:t>2. Γεωμετρία</a:t>
          </a:r>
          <a:r>
            <a:rPr lang="el-GR"/>
            <a:t>: η περιγραφή του περιβάλλοντος μέσα</a:t>
          </a:r>
          <a:r>
            <a:rPr lang="en-US"/>
            <a:t> </a:t>
          </a:r>
          <a:r>
            <a:rPr lang="el-GR"/>
            <a:t>στο οποίο τοποθετείται το περιεχόμενο</a:t>
          </a:r>
          <a:endParaRPr lang="en-US"/>
        </a:p>
      </dgm:t>
    </dgm:pt>
    <dgm:pt modelId="{FAFFCA43-DA60-4EDF-8593-FE78CDD8F8C6}" type="parTrans" cxnId="{44EB593E-3DDC-4BD3-83F5-8A01F6297AD7}">
      <dgm:prSet/>
      <dgm:spPr/>
      <dgm:t>
        <a:bodyPr/>
        <a:lstStyle/>
        <a:p>
          <a:endParaRPr lang="en-US"/>
        </a:p>
      </dgm:t>
    </dgm:pt>
    <dgm:pt modelId="{86305D37-B027-4DE2-9F76-47BC71B75A44}" type="sibTrans" cxnId="{44EB593E-3DDC-4BD3-83F5-8A01F6297AD7}">
      <dgm:prSet/>
      <dgm:spPr/>
      <dgm:t>
        <a:bodyPr/>
        <a:lstStyle/>
        <a:p>
          <a:endParaRPr lang="en-US"/>
        </a:p>
      </dgm:t>
    </dgm:pt>
    <dgm:pt modelId="{83920E28-960D-4EB4-B81F-44095A5D67DB}">
      <dgm:prSet/>
      <dgm:spPr/>
      <dgm:t>
        <a:bodyPr/>
        <a:lstStyle/>
        <a:p>
          <a:r>
            <a:rPr lang="el-GR" b="1"/>
            <a:t>3. Δυναμική</a:t>
          </a:r>
          <a:r>
            <a:rPr lang="el-GR"/>
            <a:t>: οι κανόνες που διέπουν την</a:t>
          </a:r>
          <a:r>
            <a:rPr lang="en-US"/>
            <a:t> </a:t>
          </a:r>
          <a:r>
            <a:rPr lang="el-GR"/>
            <a:t>αλληλεπίδραση μεταξύ του περιεχομένου των</a:t>
          </a:r>
          <a:r>
            <a:rPr lang="en-US"/>
            <a:t> </a:t>
          </a:r>
          <a:r>
            <a:rPr lang="el-GR"/>
            <a:t>περιβαλλόντων</a:t>
          </a:r>
          <a:endParaRPr lang="en-US"/>
        </a:p>
      </dgm:t>
    </dgm:pt>
    <dgm:pt modelId="{32DAC683-54BF-4948-9EF8-BBE5FE27C1D9}" type="parTrans" cxnId="{94B77484-7FA2-4E35-BAB8-0B432029D66D}">
      <dgm:prSet/>
      <dgm:spPr/>
      <dgm:t>
        <a:bodyPr/>
        <a:lstStyle/>
        <a:p>
          <a:endParaRPr lang="en-US"/>
        </a:p>
      </dgm:t>
    </dgm:pt>
    <dgm:pt modelId="{CE48AFF3-694D-4D65-891F-1818528FC76D}" type="sibTrans" cxnId="{94B77484-7FA2-4E35-BAB8-0B432029D66D}">
      <dgm:prSet/>
      <dgm:spPr/>
      <dgm:t>
        <a:bodyPr/>
        <a:lstStyle/>
        <a:p>
          <a:endParaRPr lang="en-US"/>
        </a:p>
      </dgm:t>
    </dgm:pt>
    <dgm:pt modelId="{C6DE3718-5566-4D57-B59C-6648738C063D}" type="pres">
      <dgm:prSet presAssocID="{8F6E9988-1691-4E4B-B2E5-8D0F03408473}" presName="outerComposite" presStyleCnt="0">
        <dgm:presLayoutVars>
          <dgm:chMax val="5"/>
          <dgm:dir/>
          <dgm:resizeHandles val="exact"/>
        </dgm:presLayoutVars>
      </dgm:prSet>
      <dgm:spPr/>
    </dgm:pt>
    <dgm:pt modelId="{CD549B1D-6219-48EA-8179-29ACFD4F8C25}" type="pres">
      <dgm:prSet presAssocID="{8F6E9988-1691-4E4B-B2E5-8D0F03408473}" presName="dummyMaxCanvas" presStyleCnt="0">
        <dgm:presLayoutVars/>
      </dgm:prSet>
      <dgm:spPr/>
    </dgm:pt>
    <dgm:pt modelId="{10735FCF-529C-4264-A7FD-E88E3C9EA78D}" type="pres">
      <dgm:prSet presAssocID="{8F6E9988-1691-4E4B-B2E5-8D0F03408473}" presName="ThreeNodes_1" presStyleLbl="node1" presStyleIdx="0" presStyleCnt="3">
        <dgm:presLayoutVars>
          <dgm:bulletEnabled val="1"/>
        </dgm:presLayoutVars>
      </dgm:prSet>
      <dgm:spPr/>
    </dgm:pt>
    <dgm:pt modelId="{B65E0AF9-D321-4F39-AE52-FE0F7C0DE0F5}" type="pres">
      <dgm:prSet presAssocID="{8F6E9988-1691-4E4B-B2E5-8D0F03408473}" presName="ThreeNodes_2" presStyleLbl="node1" presStyleIdx="1" presStyleCnt="3">
        <dgm:presLayoutVars>
          <dgm:bulletEnabled val="1"/>
        </dgm:presLayoutVars>
      </dgm:prSet>
      <dgm:spPr/>
    </dgm:pt>
    <dgm:pt modelId="{915C93C9-7B86-488D-85C6-35C574702AF5}" type="pres">
      <dgm:prSet presAssocID="{8F6E9988-1691-4E4B-B2E5-8D0F03408473}" presName="ThreeNodes_3" presStyleLbl="node1" presStyleIdx="2" presStyleCnt="3">
        <dgm:presLayoutVars>
          <dgm:bulletEnabled val="1"/>
        </dgm:presLayoutVars>
      </dgm:prSet>
      <dgm:spPr/>
    </dgm:pt>
    <dgm:pt modelId="{3579E698-21C5-48E3-BB76-55127DBFD489}" type="pres">
      <dgm:prSet presAssocID="{8F6E9988-1691-4E4B-B2E5-8D0F03408473}" presName="ThreeConn_1-2" presStyleLbl="fgAccFollowNode1" presStyleIdx="0" presStyleCnt="2">
        <dgm:presLayoutVars>
          <dgm:bulletEnabled val="1"/>
        </dgm:presLayoutVars>
      </dgm:prSet>
      <dgm:spPr/>
    </dgm:pt>
    <dgm:pt modelId="{0512AFCA-B9E3-4D7D-A1F4-B0A8320A7729}" type="pres">
      <dgm:prSet presAssocID="{8F6E9988-1691-4E4B-B2E5-8D0F03408473}" presName="ThreeConn_2-3" presStyleLbl="fgAccFollowNode1" presStyleIdx="1" presStyleCnt="2">
        <dgm:presLayoutVars>
          <dgm:bulletEnabled val="1"/>
        </dgm:presLayoutVars>
      </dgm:prSet>
      <dgm:spPr/>
    </dgm:pt>
    <dgm:pt modelId="{44A44F7E-80D8-42E8-8502-0F67447C058F}" type="pres">
      <dgm:prSet presAssocID="{8F6E9988-1691-4E4B-B2E5-8D0F03408473}" presName="ThreeNodes_1_text" presStyleLbl="node1" presStyleIdx="2" presStyleCnt="3">
        <dgm:presLayoutVars>
          <dgm:bulletEnabled val="1"/>
        </dgm:presLayoutVars>
      </dgm:prSet>
      <dgm:spPr/>
    </dgm:pt>
    <dgm:pt modelId="{C9C489EC-ABDA-41BC-A93D-4584B9A33032}" type="pres">
      <dgm:prSet presAssocID="{8F6E9988-1691-4E4B-B2E5-8D0F03408473}" presName="ThreeNodes_2_text" presStyleLbl="node1" presStyleIdx="2" presStyleCnt="3">
        <dgm:presLayoutVars>
          <dgm:bulletEnabled val="1"/>
        </dgm:presLayoutVars>
      </dgm:prSet>
      <dgm:spPr/>
    </dgm:pt>
    <dgm:pt modelId="{5443753E-9AB5-4966-864F-4E9AAFB59DFD}" type="pres">
      <dgm:prSet presAssocID="{8F6E9988-1691-4E4B-B2E5-8D0F03408473}" presName="ThreeNodes_3_text" presStyleLbl="node1" presStyleIdx="2" presStyleCnt="3">
        <dgm:presLayoutVars>
          <dgm:bulletEnabled val="1"/>
        </dgm:presLayoutVars>
      </dgm:prSet>
      <dgm:spPr/>
    </dgm:pt>
  </dgm:ptLst>
  <dgm:cxnLst>
    <dgm:cxn modelId="{5FFA9008-80E9-4F33-ABDE-25F8A0D07B5E}" type="presOf" srcId="{5D4E1F74-7D66-4024-A9A5-71AD0CFDF238}" destId="{3579E698-21C5-48E3-BB76-55127DBFD489}" srcOrd="0" destOrd="0" presId="urn:microsoft.com/office/officeart/2005/8/layout/vProcess5"/>
    <dgm:cxn modelId="{D2C8901E-3D5D-44A1-9951-40E7B3E7F989}" type="presOf" srcId="{F24686D1-F331-49DB-A0F8-711AC97E98BA}" destId="{B65E0AF9-D321-4F39-AE52-FE0F7C0DE0F5}" srcOrd="0" destOrd="0" presId="urn:microsoft.com/office/officeart/2005/8/layout/vProcess5"/>
    <dgm:cxn modelId="{5D42911F-3791-4FD5-8D9B-1F9B339474A5}" srcId="{8F6E9988-1691-4E4B-B2E5-8D0F03408473}" destId="{8BB49C38-598C-4B93-A0BC-185628A14B84}" srcOrd="0" destOrd="0" parTransId="{44D7E4D8-CFC0-4C74-9933-8DE19AFE0A19}" sibTransId="{5D4E1F74-7D66-4024-A9A5-71AD0CFDF238}"/>
    <dgm:cxn modelId="{AE16EE29-E362-4080-AC09-07855E7E677A}" type="presOf" srcId="{8BB49C38-598C-4B93-A0BC-185628A14B84}" destId="{44A44F7E-80D8-42E8-8502-0F67447C058F}" srcOrd="1" destOrd="0" presId="urn:microsoft.com/office/officeart/2005/8/layout/vProcess5"/>
    <dgm:cxn modelId="{44EB593E-3DDC-4BD3-83F5-8A01F6297AD7}" srcId="{8F6E9988-1691-4E4B-B2E5-8D0F03408473}" destId="{F24686D1-F331-49DB-A0F8-711AC97E98BA}" srcOrd="1" destOrd="0" parTransId="{FAFFCA43-DA60-4EDF-8593-FE78CDD8F8C6}" sibTransId="{86305D37-B027-4DE2-9F76-47BC71B75A44}"/>
    <dgm:cxn modelId="{94B77484-7FA2-4E35-BAB8-0B432029D66D}" srcId="{8F6E9988-1691-4E4B-B2E5-8D0F03408473}" destId="{83920E28-960D-4EB4-B81F-44095A5D67DB}" srcOrd="2" destOrd="0" parTransId="{32DAC683-54BF-4948-9EF8-BBE5FE27C1D9}" sibTransId="{CE48AFF3-694D-4D65-891F-1818528FC76D}"/>
    <dgm:cxn modelId="{7728A7A2-0202-45C2-BE6F-39354F1CF3DE}" type="presOf" srcId="{83920E28-960D-4EB4-B81F-44095A5D67DB}" destId="{915C93C9-7B86-488D-85C6-35C574702AF5}" srcOrd="0" destOrd="0" presId="urn:microsoft.com/office/officeart/2005/8/layout/vProcess5"/>
    <dgm:cxn modelId="{223900AB-896A-4C9D-93E4-F114CD54D36B}" type="presOf" srcId="{86305D37-B027-4DE2-9F76-47BC71B75A44}" destId="{0512AFCA-B9E3-4D7D-A1F4-B0A8320A7729}" srcOrd="0" destOrd="0" presId="urn:microsoft.com/office/officeart/2005/8/layout/vProcess5"/>
    <dgm:cxn modelId="{1924A9AE-54F2-4F8F-928B-E45E95138840}" type="presOf" srcId="{83920E28-960D-4EB4-B81F-44095A5D67DB}" destId="{5443753E-9AB5-4966-864F-4E9AAFB59DFD}" srcOrd="1" destOrd="0" presId="urn:microsoft.com/office/officeart/2005/8/layout/vProcess5"/>
    <dgm:cxn modelId="{06E0E0C1-F604-4103-BDC5-E8BB1FDDE1DA}" type="presOf" srcId="{8BB49C38-598C-4B93-A0BC-185628A14B84}" destId="{10735FCF-529C-4264-A7FD-E88E3C9EA78D}" srcOrd="0" destOrd="0" presId="urn:microsoft.com/office/officeart/2005/8/layout/vProcess5"/>
    <dgm:cxn modelId="{0DC5B6CD-FE7A-4930-B9B5-4BC4FF829DCB}" type="presOf" srcId="{F24686D1-F331-49DB-A0F8-711AC97E98BA}" destId="{C9C489EC-ABDA-41BC-A93D-4584B9A33032}" srcOrd="1" destOrd="0" presId="urn:microsoft.com/office/officeart/2005/8/layout/vProcess5"/>
    <dgm:cxn modelId="{772330EE-4F82-4F8B-9D62-D1F5CBECBF11}" type="presOf" srcId="{8F6E9988-1691-4E4B-B2E5-8D0F03408473}" destId="{C6DE3718-5566-4D57-B59C-6648738C063D}" srcOrd="0" destOrd="0" presId="urn:microsoft.com/office/officeart/2005/8/layout/vProcess5"/>
    <dgm:cxn modelId="{7DC2895F-BE68-402B-A8DE-35E36CBD542A}" type="presParOf" srcId="{C6DE3718-5566-4D57-B59C-6648738C063D}" destId="{CD549B1D-6219-48EA-8179-29ACFD4F8C25}" srcOrd="0" destOrd="0" presId="urn:microsoft.com/office/officeart/2005/8/layout/vProcess5"/>
    <dgm:cxn modelId="{53D345B3-CC9A-4130-9C97-8D2E9C11502F}" type="presParOf" srcId="{C6DE3718-5566-4D57-B59C-6648738C063D}" destId="{10735FCF-529C-4264-A7FD-E88E3C9EA78D}" srcOrd="1" destOrd="0" presId="urn:microsoft.com/office/officeart/2005/8/layout/vProcess5"/>
    <dgm:cxn modelId="{6C267254-E501-4627-A6D9-CD4D2D3375AF}" type="presParOf" srcId="{C6DE3718-5566-4D57-B59C-6648738C063D}" destId="{B65E0AF9-D321-4F39-AE52-FE0F7C0DE0F5}" srcOrd="2" destOrd="0" presId="urn:microsoft.com/office/officeart/2005/8/layout/vProcess5"/>
    <dgm:cxn modelId="{60F57D20-C82A-4431-BA03-674E459ECE9F}" type="presParOf" srcId="{C6DE3718-5566-4D57-B59C-6648738C063D}" destId="{915C93C9-7B86-488D-85C6-35C574702AF5}" srcOrd="3" destOrd="0" presId="urn:microsoft.com/office/officeart/2005/8/layout/vProcess5"/>
    <dgm:cxn modelId="{186A3550-40E1-4A60-9D3F-4F3A855A666D}" type="presParOf" srcId="{C6DE3718-5566-4D57-B59C-6648738C063D}" destId="{3579E698-21C5-48E3-BB76-55127DBFD489}" srcOrd="4" destOrd="0" presId="urn:microsoft.com/office/officeart/2005/8/layout/vProcess5"/>
    <dgm:cxn modelId="{235523F7-E33B-4198-913D-D35BC9CD6BFA}" type="presParOf" srcId="{C6DE3718-5566-4D57-B59C-6648738C063D}" destId="{0512AFCA-B9E3-4D7D-A1F4-B0A8320A7729}" srcOrd="5" destOrd="0" presId="urn:microsoft.com/office/officeart/2005/8/layout/vProcess5"/>
    <dgm:cxn modelId="{40A040AF-496D-46BD-8D44-7BCE137ADB9D}" type="presParOf" srcId="{C6DE3718-5566-4D57-B59C-6648738C063D}" destId="{44A44F7E-80D8-42E8-8502-0F67447C058F}" srcOrd="6" destOrd="0" presId="urn:microsoft.com/office/officeart/2005/8/layout/vProcess5"/>
    <dgm:cxn modelId="{69670E8A-1174-49A8-B873-5DD7F7FDAB23}" type="presParOf" srcId="{C6DE3718-5566-4D57-B59C-6648738C063D}" destId="{C9C489EC-ABDA-41BC-A93D-4584B9A33032}" srcOrd="7" destOrd="0" presId="urn:microsoft.com/office/officeart/2005/8/layout/vProcess5"/>
    <dgm:cxn modelId="{CE0C37C3-551C-47ED-9D77-22AFAAE717BB}" type="presParOf" srcId="{C6DE3718-5566-4D57-B59C-6648738C063D}" destId="{5443753E-9AB5-4966-864F-4E9AAFB59DF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92F91-1D33-4C52-9A1E-154D185C70C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1FC0948-C88C-40DC-ACE9-5DB2B9EF2932}">
      <dgm:prSet/>
      <dgm:spPr/>
      <dgm:t>
        <a:bodyPr/>
        <a:lstStyle/>
        <a:p>
          <a:r>
            <a:rPr lang="el-GR"/>
            <a:t>Παρουσία (</a:t>
          </a:r>
          <a:r>
            <a:rPr lang="en-US"/>
            <a:t>presence)</a:t>
          </a:r>
        </a:p>
      </dgm:t>
    </dgm:pt>
    <dgm:pt modelId="{F353407F-991D-4295-8256-3AFC2948DEB7}" type="parTrans" cxnId="{61D697A5-89EE-477A-A4A6-046A00A50E2B}">
      <dgm:prSet/>
      <dgm:spPr/>
      <dgm:t>
        <a:bodyPr/>
        <a:lstStyle/>
        <a:p>
          <a:endParaRPr lang="en-US"/>
        </a:p>
      </dgm:t>
    </dgm:pt>
    <dgm:pt modelId="{046112EB-CFDE-413E-B3E5-EC96F74A95BA}" type="sibTrans" cxnId="{61D697A5-89EE-477A-A4A6-046A00A50E2B}">
      <dgm:prSet/>
      <dgm:spPr/>
      <dgm:t>
        <a:bodyPr/>
        <a:lstStyle/>
        <a:p>
          <a:endParaRPr lang="en-US"/>
        </a:p>
      </dgm:t>
    </dgm:pt>
    <dgm:pt modelId="{98C7E1C0-3AC0-4194-BC64-297227DF4E3B}">
      <dgm:prSet/>
      <dgm:spPr/>
      <dgm:t>
        <a:bodyPr/>
        <a:lstStyle/>
        <a:p>
          <a:r>
            <a:rPr lang="el-GR"/>
            <a:t>όρος που εμφανίζεται συχνά στη βιβλιογραφία της ΕΠ</a:t>
          </a:r>
          <a:endParaRPr lang="en-US"/>
        </a:p>
      </dgm:t>
    </dgm:pt>
    <dgm:pt modelId="{D14755DC-6647-4034-B06C-18F00E661093}" type="parTrans" cxnId="{BDF39CA5-9D7E-4B3E-860F-5FC4BC339C3C}">
      <dgm:prSet/>
      <dgm:spPr/>
      <dgm:t>
        <a:bodyPr/>
        <a:lstStyle/>
        <a:p>
          <a:endParaRPr lang="en-US"/>
        </a:p>
      </dgm:t>
    </dgm:pt>
    <dgm:pt modelId="{179F4020-43F2-4615-B062-5B2874F858A9}" type="sibTrans" cxnId="{BDF39CA5-9D7E-4B3E-860F-5FC4BC339C3C}">
      <dgm:prSet/>
      <dgm:spPr/>
      <dgm:t>
        <a:bodyPr/>
        <a:lstStyle/>
        <a:p>
          <a:endParaRPr lang="en-US"/>
        </a:p>
      </dgm:t>
    </dgm:pt>
    <dgm:pt modelId="{5C2FEFF1-D5EB-4F7D-83D3-53B133013E5E}">
      <dgm:prSet/>
      <dgm:spPr/>
      <dgm:t>
        <a:bodyPr/>
        <a:lstStyle/>
        <a:p>
          <a:r>
            <a:rPr lang="el-GR"/>
            <a:t>αρχικά χρησιμοποιήθηκε ως αίσθηση του χρήστη ότι «βρίσκεται εκεί» (</a:t>
          </a:r>
          <a:r>
            <a:rPr lang="en-US"/>
            <a:t>being there)</a:t>
          </a:r>
        </a:p>
      </dgm:t>
    </dgm:pt>
    <dgm:pt modelId="{E4D535EF-DA52-4E80-8A6C-EF3028D1E41F}" type="parTrans" cxnId="{B2FC841B-BF2E-4F5A-B207-AB16BCB33FB3}">
      <dgm:prSet/>
      <dgm:spPr/>
      <dgm:t>
        <a:bodyPr/>
        <a:lstStyle/>
        <a:p>
          <a:endParaRPr lang="en-US"/>
        </a:p>
      </dgm:t>
    </dgm:pt>
    <dgm:pt modelId="{E8099C9A-3FBA-48E8-A000-343860055565}" type="sibTrans" cxnId="{B2FC841B-BF2E-4F5A-B207-AB16BCB33FB3}">
      <dgm:prSet/>
      <dgm:spPr/>
      <dgm:t>
        <a:bodyPr/>
        <a:lstStyle/>
        <a:p>
          <a:endParaRPr lang="en-US"/>
        </a:p>
      </dgm:t>
    </dgm:pt>
    <dgm:pt modelId="{DFC3F948-238E-44ED-BF53-55AA8C287997}">
      <dgm:prSet/>
      <dgm:spPr/>
      <dgm:t>
        <a:bodyPr/>
        <a:lstStyle/>
        <a:p>
          <a:r>
            <a:rPr lang="el-GR"/>
            <a:t>Η εμβύθιση σχετίζεται με τη σύνθεση του συστήματος, η παρουσία με το πώς ο χρήστης αντιλαμβάνεται τα δεδομένα</a:t>
          </a:r>
          <a:endParaRPr lang="en-US"/>
        </a:p>
      </dgm:t>
    </dgm:pt>
    <dgm:pt modelId="{E9D7665A-E8FD-4474-84E2-87AD837FCEA3}" type="parTrans" cxnId="{18004C32-00C0-4121-955F-BB784DD90DC4}">
      <dgm:prSet/>
      <dgm:spPr/>
      <dgm:t>
        <a:bodyPr/>
        <a:lstStyle/>
        <a:p>
          <a:endParaRPr lang="en-US"/>
        </a:p>
      </dgm:t>
    </dgm:pt>
    <dgm:pt modelId="{21244867-9E09-4CFA-BB46-55252E69B24E}" type="sibTrans" cxnId="{18004C32-00C0-4121-955F-BB784DD90DC4}">
      <dgm:prSet/>
      <dgm:spPr/>
      <dgm:t>
        <a:bodyPr/>
        <a:lstStyle/>
        <a:p>
          <a:endParaRPr lang="en-US"/>
        </a:p>
      </dgm:t>
    </dgm:pt>
    <dgm:pt modelId="{03B398CA-6901-471F-B2E5-DE434A40D58D}">
      <dgm:prSet/>
      <dgm:spPr/>
      <dgm:t>
        <a:bodyPr/>
        <a:lstStyle/>
        <a:p>
          <a:r>
            <a:rPr lang="el-GR"/>
            <a:t>Υποκειμενικότητα, κατά πόσο τα δεδομένα «πείθουν» τον χρήστη, δέχεται τον κόσμο ως «φυσιολογικό»</a:t>
          </a:r>
          <a:endParaRPr lang="en-US"/>
        </a:p>
      </dgm:t>
    </dgm:pt>
    <dgm:pt modelId="{B32A51FC-4440-4235-9322-CA40BBC20A50}" type="parTrans" cxnId="{5AEA6887-2D9B-42FF-A786-2C9049725550}">
      <dgm:prSet/>
      <dgm:spPr/>
      <dgm:t>
        <a:bodyPr/>
        <a:lstStyle/>
        <a:p>
          <a:endParaRPr lang="en-US"/>
        </a:p>
      </dgm:t>
    </dgm:pt>
    <dgm:pt modelId="{C2079B1B-088B-486E-B510-C5D00684C88F}" type="sibTrans" cxnId="{5AEA6887-2D9B-42FF-A786-2C9049725550}">
      <dgm:prSet/>
      <dgm:spPr/>
      <dgm:t>
        <a:bodyPr/>
        <a:lstStyle/>
        <a:p>
          <a:endParaRPr lang="en-US"/>
        </a:p>
      </dgm:t>
    </dgm:pt>
    <dgm:pt modelId="{007348AC-4B0A-44C0-9460-6098C05635FC}">
      <dgm:prSet/>
      <dgm:spPr/>
      <dgm:t>
        <a:bodyPr/>
        <a:lstStyle/>
        <a:p>
          <a:r>
            <a:rPr lang="el-GR"/>
            <a:t>Σχετική έννοια: συν-παρουσία (</a:t>
          </a:r>
          <a:r>
            <a:rPr lang="en-US"/>
            <a:t>co-presence)</a:t>
          </a:r>
        </a:p>
      </dgm:t>
    </dgm:pt>
    <dgm:pt modelId="{2F886861-77C8-49AE-A705-9BFD5A022E5E}" type="parTrans" cxnId="{133E1704-E295-4F82-9696-78ECF83C6F0F}">
      <dgm:prSet/>
      <dgm:spPr/>
      <dgm:t>
        <a:bodyPr/>
        <a:lstStyle/>
        <a:p>
          <a:endParaRPr lang="en-US"/>
        </a:p>
      </dgm:t>
    </dgm:pt>
    <dgm:pt modelId="{F11FB283-52D3-4AFC-9191-099E93305A21}" type="sibTrans" cxnId="{133E1704-E295-4F82-9696-78ECF83C6F0F}">
      <dgm:prSet/>
      <dgm:spPr/>
      <dgm:t>
        <a:bodyPr/>
        <a:lstStyle/>
        <a:p>
          <a:endParaRPr lang="en-US"/>
        </a:p>
      </dgm:t>
    </dgm:pt>
    <dgm:pt modelId="{109DED31-6972-4780-9EE8-D6D988F5F288}">
      <dgm:prSet/>
      <dgm:spPr/>
      <dgm:t>
        <a:bodyPr/>
        <a:lstStyle/>
        <a:p>
          <a:r>
            <a:rPr lang="el-GR"/>
            <a:t>Αίσθηση ότι οι υπόλοιποι χρήστες συνυπάρχουν στον ίδιο χώρο</a:t>
          </a:r>
          <a:endParaRPr lang="en-US"/>
        </a:p>
      </dgm:t>
    </dgm:pt>
    <dgm:pt modelId="{325AD73D-3C58-41D7-A213-464F3B025EE7}" type="parTrans" cxnId="{9C44774F-78E5-4E4B-BA5D-37BF183FE3AE}">
      <dgm:prSet/>
      <dgm:spPr/>
      <dgm:t>
        <a:bodyPr/>
        <a:lstStyle/>
        <a:p>
          <a:endParaRPr lang="en-US"/>
        </a:p>
      </dgm:t>
    </dgm:pt>
    <dgm:pt modelId="{0732F550-F05C-4B48-B65B-FC443C624E61}" type="sibTrans" cxnId="{9C44774F-78E5-4E4B-BA5D-37BF183FE3AE}">
      <dgm:prSet/>
      <dgm:spPr/>
      <dgm:t>
        <a:bodyPr/>
        <a:lstStyle/>
        <a:p>
          <a:endParaRPr lang="en-US"/>
        </a:p>
      </dgm:t>
    </dgm:pt>
    <dgm:pt modelId="{6DA84725-93E0-4A15-AD46-49FE14FB510F}" type="pres">
      <dgm:prSet presAssocID="{B6A92F91-1D33-4C52-9A1E-154D185C70C0}" presName="linear" presStyleCnt="0">
        <dgm:presLayoutVars>
          <dgm:animLvl val="lvl"/>
          <dgm:resizeHandles val="exact"/>
        </dgm:presLayoutVars>
      </dgm:prSet>
      <dgm:spPr/>
    </dgm:pt>
    <dgm:pt modelId="{C39F534E-8F48-4C26-AFC9-E08625028B61}" type="pres">
      <dgm:prSet presAssocID="{51FC0948-C88C-40DC-ACE9-5DB2B9EF2932}" presName="parentText" presStyleLbl="node1" presStyleIdx="0" presStyleCnt="3">
        <dgm:presLayoutVars>
          <dgm:chMax val="0"/>
          <dgm:bulletEnabled val="1"/>
        </dgm:presLayoutVars>
      </dgm:prSet>
      <dgm:spPr/>
    </dgm:pt>
    <dgm:pt modelId="{D6BE10B5-286E-48A8-98F3-AB81E0CA547B}" type="pres">
      <dgm:prSet presAssocID="{51FC0948-C88C-40DC-ACE9-5DB2B9EF2932}" presName="childText" presStyleLbl="revTx" presStyleIdx="0" presStyleCnt="3">
        <dgm:presLayoutVars>
          <dgm:bulletEnabled val="1"/>
        </dgm:presLayoutVars>
      </dgm:prSet>
      <dgm:spPr/>
    </dgm:pt>
    <dgm:pt modelId="{B3C1EA1D-4619-46EC-B31F-DCDDDA8E5F6C}" type="pres">
      <dgm:prSet presAssocID="{DFC3F948-238E-44ED-BF53-55AA8C287997}" presName="parentText" presStyleLbl="node1" presStyleIdx="1" presStyleCnt="3">
        <dgm:presLayoutVars>
          <dgm:chMax val="0"/>
          <dgm:bulletEnabled val="1"/>
        </dgm:presLayoutVars>
      </dgm:prSet>
      <dgm:spPr/>
    </dgm:pt>
    <dgm:pt modelId="{7650025E-2285-4432-8530-EDE8BA697D37}" type="pres">
      <dgm:prSet presAssocID="{DFC3F948-238E-44ED-BF53-55AA8C287997}" presName="childText" presStyleLbl="revTx" presStyleIdx="1" presStyleCnt="3">
        <dgm:presLayoutVars>
          <dgm:bulletEnabled val="1"/>
        </dgm:presLayoutVars>
      </dgm:prSet>
      <dgm:spPr/>
    </dgm:pt>
    <dgm:pt modelId="{2E88E14B-AB84-4738-B2CC-A20B48263EC5}" type="pres">
      <dgm:prSet presAssocID="{007348AC-4B0A-44C0-9460-6098C05635FC}" presName="parentText" presStyleLbl="node1" presStyleIdx="2" presStyleCnt="3">
        <dgm:presLayoutVars>
          <dgm:chMax val="0"/>
          <dgm:bulletEnabled val="1"/>
        </dgm:presLayoutVars>
      </dgm:prSet>
      <dgm:spPr/>
    </dgm:pt>
    <dgm:pt modelId="{644967E1-6EE0-44FA-A85C-26C6939C9390}" type="pres">
      <dgm:prSet presAssocID="{007348AC-4B0A-44C0-9460-6098C05635FC}" presName="childText" presStyleLbl="revTx" presStyleIdx="2" presStyleCnt="3">
        <dgm:presLayoutVars>
          <dgm:bulletEnabled val="1"/>
        </dgm:presLayoutVars>
      </dgm:prSet>
      <dgm:spPr/>
    </dgm:pt>
  </dgm:ptLst>
  <dgm:cxnLst>
    <dgm:cxn modelId="{133E1704-E295-4F82-9696-78ECF83C6F0F}" srcId="{B6A92F91-1D33-4C52-9A1E-154D185C70C0}" destId="{007348AC-4B0A-44C0-9460-6098C05635FC}" srcOrd="2" destOrd="0" parTransId="{2F886861-77C8-49AE-A705-9BFD5A022E5E}" sibTransId="{F11FB283-52D3-4AFC-9191-099E93305A21}"/>
    <dgm:cxn modelId="{B32B4E07-3DB3-4811-9543-A62776B88E91}" type="presOf" srcId="{007348AC-4B0A-44C0-9460-6098C05635FC}" destId="{2E88E14B-AB84-4738-B2CC-A20B48263EC5}" srcOrd="0" destOrd="0" presId="urn:microsoft.com/office/officeart/2005/8/layout/vList2"/>
    <dgm:cxn modelId="{26429507-082C-43BA-9535-CCBFEE9ACDE9}" type="presOf" srcId="{5C2FEFF1-D5EB-4F7D-83D3-53B133013E5E}" destId="{D6BE10B5-286E-48A8-98F3-AB81E0CA547B}" srcOrd="0" destOrd="1" presId="urn:microsoft.com/office/officeart/2005/8/layout/vList2"/>
    <dgm:cxn modelId="{61957B17-0113-4CD2-B721-C6FBDA8C00C6}" type="presOf" srcId="{109DED31-6972-4780-9EE8-D6D988F5F288}" destId="{644967E1-6EE0-44FA-A85C-26C6939C9390}" srcOrd="0" destOrd="0" presId="urn:microsoft.com/office/officeart/2005/8/layout/vList2"/>
    <dgm:cxn modelId="{B2FC841B-BF2E-4F5A-B207-AB16BCB33FB3}" srcId="{51FC0948-C88C-40DC-ACE9-5DB2B9EF2932}" destId="{5C2FEFF1-D5EB-4F7D-83D3-53B133013E5E}" srcOrd="1" destOrd="0" parTransId="{E4D535EF-DA52-4E80-8A6C-EF3028D1E41F}" sibTransId="{E8099C9A-3FBA-48E8-A000-343860055565}"/>
    <dgm:cxn modelId="{18004C32-00C0-4121-955F-BB784DD90DC4}" srcId="{B6A92F91-1D33-4C52-9A1E-154D185C70C0}" destId="{DFC3F948-238E-44ED-BF53-55AA8C287997}" srcOrd="1" destOrd="0" parTransId="{E9D7665A-E8FD-4474-84E2-87AD837FCEA3}" sibTransId="{21244867-9E09-4CFA-BB46-55252E69B24E}"/>
    <dgm:cxn modelId="{634FD538-4218-4650-AA34-8DAA98AAE135}" type="presOf" srcId="{B6A92F91-1D33-4C52-9A1E-154D185C70C0}" destId="{6DA84725-93E0-4A15-AD46-49FE14FB510F}" srcOrd="0" destOrd="0" presId="urn:microsoft.com/office/officeart/2005/8/layout/vList2"/>
    <dgm:cxn modelId="{9C44774F-78E5-4E4B-BA5D-37BF183FE3AE}" srcId="{007348AC-4B0A-44C0-9460-6098C05635FC}" destId="{109DED31-6972-4780-9EE8-D6D988F5F288}" srcOrd="0" destOrd="0" parTransId="{325AD73D-3C58-41D7-A213-464F3B025EE7}" sibTransId="{0732F550-F05C-4B48-B65B-FC443C624E61}"/>
    <dgm:cxn modelId="{F402B450-1C15-486E-A50F-334D13C7C37C}" type="presOf" srcId="{51FC0948-C88C-40DC-ACE9-5DB2B9EF2932}" destId="{C39F534E-8F48-4C26-AFC9-E08625028B61}" srcOrd="0" destOrd="0" presId="urn:microsoft.com/office/officeart/2005/8/layout/vList2"/>
    <dgm:cxn modelId="{EDCC6453-C012-4150-A6D4-5690EB9CD0B0}" type="presOf" srcId="{98C7E1C0-3AC0-4194-BC64-297227DF4E3B}" destId="{D6BE10B5-286E-48A8-98F3-AB81E0CA547B}" srcOrd="0" destOrd="0" presId="urn:microsoft.com/office/officeart/2005/8/layout/vList2"/>
    <dgm:cxn modelId="{5AEA6887-2D9B-42FF-A786-2C9049725550}" srcId="{DFC3F948-238E-44ED-BF53-55AA8C287997}" destId="{03B398CA-6901-471F-B2E5-DE434A40D58D}" srcOrd="0" destOrd="0" parTransId="{B32A51FC-4440-4235-9322-CA40BBC20A50}" sibTransId="{C2079B1B-088B-486E-B510-C5D00684C88F}"/>
    <dgm:cxn modelId="{61D697A5-89EE-477A-A4A6-046A00A50E2B}" srcId="{B6A92F91-1D33-4C52-9A1E-154D185C70C0}" destId="{51FC0948-C88C-40DC-ACE9-5DB2B9EF2932}" srcOrd="0" destOrd="0" parTransId="{F353407F-991D-4295-8256-3AFC2948DEB7}" sibTransId="{046112EB-CFDE-413E-B3E5-EC96F74A95BA}"/>
    <dgm:cxn modelId="{BDF39CA5-9D7E-4B3E-860F-5FC4BC339C3C}" srcId="{51FC0948-C88C-40DC-ACE9-5DB2B9EF2932}" destId="{98C7E1C0-3AC0-4194-BC64-297227DF4E3B}" srcOrd="0" destOrd="0" parTransId="{D14755DC-6647-4034-B06C-18F00E661093}" sibTransId="{179F4020-43F2-4615-B062-5B2874F858A9}"/>
    <dgm:cxn modelId="{75AAA4B2-F69F-46F9-8116-83F03FE3FA8C}" type="presOf" srcId="{03B398CA-6901-471F-B2E5-DE434A40D58D}" destId="{7650025E-2285-4432-8530-EDE8BA697D37}" srcOrd="0" destOrd="0" presId="urn:microsoft.com/office/officeart/2005/8/layout/vList2"/>
    <dgm:cxn modelId="{E4F7F4D6-5121-4F57-9344-48F640A23DA6}" type="presOf" srcId="{DFC3F948-238E-44ED-BF53-55AA8C287997}" destId="{B3C1EA1D-4619-46EC-B31F-DCDDDA8E5F6C}" srcOrd="0" destOrd="0" presId="urn:microsoft.com/office/officeart/2005/8/layout/vList2"/>
    <dgm:cxn modelId="{B12688D8-2130-4271-8DF0-C17CDC75A848}" type="presParOf" srcId="{6DA84725-93E0-4A15-AD46-49FE14FB510F}" destId="{C39F534E-8F48-4C26-AFC9-E08625028B61}" srcOrd="0" destOrd="0" presId="urn:microsoft.com/office/officeart/2005/8/layout/vList2"/>
    <dgm:cxn modelId="{24FDF841-987E-41AE-B533-C8707B10B539}" type="presParOf" srcId="{6DA84725-93E0-4A15-AD46-49FE14FB510F}" destId="{D6BE10B5-286E-48A8-98F3-AB81E0CA547B}" srcOrd="1" destOrd="0" presId="urn:microsoft.com/office/officeart/2005/8/layout/vList2"/>
    <dgm:cxn modelId="{14657FB3-B1B6-4712-AE87-BECA8A18D052}" type="presParOf" srcId="{6DA84725-93E0-4A15-AD46-49FE14FB510F}" destId="{B3C1EA1D-4619-46EC-B31F-DCDDDA8E5F6C}" srcOrd="2" destOrd="0" presId="urn:microsoft.com/office/officeart/2005/8/layout/vList2"/>
    <dgm:cxn modelId="{E8F76BC0-F9A1-4F23-91F0-0D4F25142D10}" type="presParOf" srcId="{6DA84725-93E0-4A15-AD46-49FE14FB510F}" destId="{7650025E-2285-4432-8530-EDE8BA697D37}" srcOrd="3" destOrd="0" presId="urn:microsoft.com/office/officeart/2005/8/layout/vList2"/>
    <dgm:cxn modelId="{2B1F05E1-8BB4-48C0-8D99-6852EB7165DB}" type="presParOf" srcId="{6DA84725-93E0-4A15-AD46-49FE14FB510F}" destId="{2E88E14B-AB84-4738-B2CC-A20B48263EC5}" srcOrd="4" destOrd="0" presId="urn:microsoft.com/office/officeart/2005/8/layout/vList2"/>
    <dgm:cxn modelId="{FF407EC7-7D2B-4CA5-BD9B-4E59D88DC416}" type="presParOf" srcId="{6DA84725-93E0-4A15-AD46-49FE14FB510F}" destId="{644967E1-6EE0-44FA-A85C-26C6939C939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35FCF-529C-4264-A7FD-E88E3C9EA78D}">
      <dsp:nvSpPr>
        <dsp:cNvPr id="0" name=""/>
        <dsp:cNvSpPr/>
      </dsp:nvSpPr>
      <dsp:spPr>
        <a:xfrm>
          <a:off x="0" y="0"/>
          <a:ext cx="5409590" cy="1654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a:t>1. Περιεχόμενο</a:t>
          </a:r>
          <a:r>
            <a:rPr lang="el-GR" sz="2400" kern="1200"/>
            <a:t>: τα αντικείμενα που περιέχονται σε</a:t>
          </a:r>
          <a:r>
            <a:rPr lang="en-US" sz="2400" kern="1200"/>
            <a:t> </a:t>
          </a:r>
          <a:r>
            <a:rPr lang="el-GR" sz="2400" kern="1200"/>
            <a:t>ένα εικονικό περιβάλλον</a:t>
          </a:r>
          <a:endParaRPr lang="en-US" sz="2400" kern="1200"/>
        </a:p>
      </dsp:txBody>
      <dsp:txXfrm>
        <a:off x="48448" y="48448"/>
        <a:ext cx="3624634" cy="1557253"/>
      </dsp:txXfrm>
    </dsp:sp>
    <dsp:sp modelId="{B65E0AF9-D321-4F39-AE52-FE0F7C0DE0F5}">
      <dsp:nvSpPr>
        <dsp:cNvPr id="0" name=""/>
        <dsp:cNvSpPr/>
      </dsp:nvSpPr>
      <dsp:spPr>
        <a:xfrm>
          <a:off x="477316" y="1929841"/>
          <a:ext cx="5409590" cy="1654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a:t>2. Γεωμετρία</a:t>
          </a:r>
          <a:r>
            <a:rPr lang="el-GR" sz="2400" kern="1200"/>
            <a:t>: η περιγραφή του περιβάλλοντος μέσα</a:t>
          </a:r>
          <a:r>
            <a:rPr lang="en-US" sz="2400" kern="1200"/>
            <a:t> </a:t>
          </a:r>
          <a:r>
            <a:rPr lang="el-GR" sz="2400" kern="1200"/>
            <a:t>στο οποίο τοποθετείται το περιεχόμενο</a:t>
          </a:r>
          <a:endParaRPr lang="en-US" sz="2400" kern="1200"/>
        </a:p>
      </dsp:txBody>
      <dsp:txXfrm>
        <a:off x="525764" y="1978289"/>
        <a:ext cx="3760180" cy="1557253"/>
      </dsp:txXfrm>
    </dsp:sp>
    <dsp:sp modelId="{915C93C9-7B86-488D-85C6-35C574702AF5}">
      <dsp:nvSpPr>
        <dsp:cNvPr id="0" name=""/>
        <dsp:cNvSpPr/>
      </dsp:nvSpPr>
      <dsp:spPr>
        <a:xfrm>
          <a:off x="954633" y="3859682"/>
          <a:ext cx="5409590" cy="1654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a:t>3. Δυναμική</a:t>
          </a:r>
          <a:r>
            <a:rPr lang="el-GR" sz="2400" kern="1200"/>
            <a:t>: οι κανόνες που διέπουν την</a:t>
          </a:r>
          <a:r>
            <a:rPr lang="en-US" sz="2400" kern="1200"/>
            <a:t> </a:t>
          </a:r>
          <a:r>
            <a:rPr lang="el-GR" sz="2400" kern="1200"/>
            <a:t>αλληλεπίδραση μεταξύ του περιεχομένου των</a:t>
          </a:r>
          <a:r>
            <a:rPr lang="en-US" sz="2400" kern="1200"/>
            <a:t> </a:t>
          </a:r>
          <a:r>
            <a:rPr lang="el-GR" sz="2400" kern="1200"/>
            <a:t>περιβαλλόντων</a:t>
          </a:r>
          <a:endParaRPr lang="en-US" sz="2400" kern="1200"/>
        </a:p>
      </dsp:txBody>
      <dsp:txXfrm>
        <a:off x="1003081" y="3908130"/>
        <a:ext cx="3760180" cy="1557253"/>
      </dsp:txXfrm>
    </dsp:sp>
    <dsp:sp modelId="{3579E698-21C5-48E3-BB76-55127DBFD489}">
      <dsp:nvSpPr>
        <dsp:cNvPr id="0" name=""/>
        <dsp:cNvSpPr/>
      </dsp:nvSpPr>
      <dsp:spPr>
        <a:xfrm>
          <a:off x="4334393" y="1254396"/>
          <a:ext cx="1075197" cy="107519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76312" y="1254396"/>
        <a:ext cx="591359" cy="809086"/>
      </dsp:txXfrm>
    </dsp:sp>
    <dsp:sp modelId="{0512AFCA-B9E3-4D7D-A1F4-B0A8320A7729}">
      <dsp:nvSpPr>
        <dsp:cNvPr id="0" name=""/>
        <dsp:cNvSpPr/>
      </dsp:nvSpPr>
      <dsp:spPr>
        <a:xfrm>
          <a:off x="4811709" y="3173210"/>
          <a:ext cx="1075197" cy="107519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53628" y="3173210"/>
        <a:ext cx="591359" cy="809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F534E-8F48-4C26-AFC9-E08625028B61}">
      <dsp:nvSpPr>
        <dsp:cNvPr id="0" name=""/>
        <dsp:cNvSpPr/>
      </dsp:nvSpPr>
      <dsp:spPr>
        <a:xfrm>
          <a:off x="0" y="55608"/>
          <a:ext cx="6364224" cy="12202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Παρουσία (</a:t>
          </a:r>
          <a:r>
            <a:rPr lang="en-US" sz="2200" kern="1200"/>
            <a:t>presence)</a:t>
          </a:r>
        </a:p>
      </dsp:txBody>
      <dsp:txXfrm>
        <a:off x="59567" y="115175"/>
        <a:ext cx="6245090" cy="1101102"/>
      </dsp:txXfrm>
    </dsp:sp>
    <dsp:sp modelId="{D6BE10B5-286E-48A8-98F3-AB81E0CA547B}">
      <dsp:nvSpPr>
        <dsp:cNvPr id="0" name=""/>
        <dsp:cNvSpPr/>
      </dsp:nvSpPr>
      <dsp:spPr>
        <a:xfrm>
          <a:off x="0" y="1275845"/>
          <a:ext cx="6364224"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a:t>όρος που εμφανίζεται συχνά στη βιβλιογραφία της ΕΠ</a:t>
          </a:r>
          <a:endParaRPr lang="en-US" sz="1700" kern="1200"/>
        </a:p>
        <a:p>
          <a:pPr marL="171450" lvl="1" indent="-171450" algn="l" defTabSz="755650">
            <a:lnSpc>
              <a:spcPct val="90000"/>
            </a:lnSpc>
            <a:spcBef>
              <a:spcPct val="0"/>
            </a:spcBef>
            <a:spcAft>
              <a:spcPct val="20000"/>
            </a:spcAft>
            <a:buChar char="•"/>
          </a:pPr>
          <a:r>
            <a:rPr lang="el-GR" sz="1700" kern="1200"/>
            <a:t>αρχικά χρησιμοποιήθηκε ως αίσθηση του χρήστη ότι «βρίσκεται εκεί» (</a:t>
          </a:r>
          <a:r>
            <a:rPr lang="en-US" sz="1700" kern="1200"/>
            <a:t>being there)</a:t>
          </a:r>
        </a:p>
      </dsp:txBody>
      <dsp:txXfrm>
        <a:off x="0" y="1275845"/>
        <a:ext cx="6364224" cy="842490"/>
      </dsp:txXfrm>
    </dsp:sp>
    <dsp:sp modelId="{B3C1EA1D-4619-46EC-B31F-DCDDDA8E5F6C}">
      <dsp:nvSpPr>
        <dsp:cNvPr id="0" name=""/>
        <dsp:cNvSpPr/>
      </dsp:nvSpPr>
      <dsp:spPr>
        <a:xfrm>
          <a:off x="0" y="2118335"/>
          <a:ext cx="6364224" cy="122023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Η εμβύθιση σχετίζεται με τη σύνθεση του συστήματος, η παρουσία με το πώς ο χρήστης αντιλαμβάνεται τα δεδομένα</a:t>
          </a:r>
          <a:endParaRPr lang="en-US" sz="2200" kern="1200"/>
        </a:p>
      </dsp:txBody>
      <dsp:txXfrm>
        <a:off x="59567" y="2177902"/>
        <a:ext cx="6245090" cy="1101102"/>
      </dsp:txXfrm>
    </dsp:sp>
    <dsp:sp modelId="{7650025E-2285-4432-8530-EDE8BA697D37}">
      <dsp:nvSpPr>
        <dsp:cNvPr id="0" name=""/>
        <dsp:cNvSpPr/>
      </dsp:nvSpPr>
      <dsp:spPr>
        <a:xfrm>
          <a:off x="0" y="3338571"/>
          <a:ext cx="6364224"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a:t>Υποκειμενικότητα, κατά πόσο τα δεδομένα «πείθουν» τον χρήστη, δέχεται τον κόσμο ως «φυσιολογικό»</a:t>
          </a:r>
          <a:endParaRPr lang="en-US" sz="1700" kern="1200"/>
        </a:p>
      </dsp:txBody>
      <dsp:txXfrm>
        <a:off x="0" y="3338571"/>
        <a:ext cx="6364224" cy="535095"/>
      </dsp:txXfrm>
    </dsp:sp>
    <dsp:sp modelId="{2E88E14B-AB84-4738-B2CC-A20B48263EC5}">
      <dsp:nvSpPr>
        <dsp:cNvPr id="0" name=""/>
        <dsp:cNvSpPr/>
      </dsp:nvSpPr>
      <dsp:spPr>
        <a:xfrm>
          <a:off x="0" y="3873666"/>
          <a:ext cx="6364224" cy="122023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Σχετική έννοια: συν-παρουσία (</a:t>
          </a:r>
          <a:r>
            <a:rPr lang="en-US" sz="2200" kern="1200"/>
            <a:t>co-presence)</a:t>
          </a:r>
        </a:p>
      </dsp:txBody>
      <dsp:txXfrm>
        <a:off x="59567" y="3933233"/>
        <a:ext cx="6245090" cy="1101102"/>
      </dsp:txXfrm>
    </dsp:sp>
    <dsp:sp modelId="{644967E1-6EE0-44FA-A85C-26C6939C9390}">
      <dsp:nvSpPr>
        <dsp:cNvPr id="0" name=""/>
        <dsp:cNvSpPr/>
      </dsp:nvSpPr>
      <dsp:spPr>
        <a:xfrm>
          <a:off x="0" y="5093903"/>
          <a:ext cx="6364224"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a:t>Αίσθηση ότι οι υπόλοιποι χρήστες συνυπάρχουν στον ίδιο χώρο</a:t>
          </a:r>
          <a:endParaRPr lang="en-US" sz="1700" kern="1200"/>
        </a:p>
      </dsp:txBody>
      <dsp:txXfrm>
        <a:off x="0" y="5093903"/>
        <a:ext cx="6364224" cy="3643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48E94-236A-4632-8C78-FDC798CCF8FB}" type="datetimeFigureOut">
              <a:rPr lang="en-US" smtClean="0"/>
              <a:t>11/24/21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D8A90-D642-444D-AA1B-30C7CA80DAD4}" type="slidenum">
              <a:rPr lang="en-US" smtClean="0"/>
              <a:t>‹#›</a:t>
            </a:fld>
            <a:endParaRPr lang="en-US"/>
          </a:p>
        </p:txBody>
      </p:sp>
    </p:spTree>
    <p:extLst>
      <p:ext uri="{BB962C8B-B14F-4D97-AF65-F5344CB8AC3E}">
        <p14:creationId xmlns:p14="http://schemas.microsoft.com/office/powerpoint/2010/main" val="18918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4FD226C-82A7-4DF9-B722-E5B72F0859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fld id="{BA221340-EE60-415A-98F7-BE64FA67ACBA}" type="slidenum">
              <a:rPr lang="en-US" altLang="en-US">
                <a:solidFill>
                  <a:srgbClr val="000000"/>
                </a:solidFill>
                <a:latin typeface="Times New Roman" panose="02020603050405020304" pitchFamily="18" charset="0"/>
                <a:ea typeface="Microsoft YaHei" panose="020B0503020204020204" pitchFamily="34" charset="-122"/>
              </a:rPr>
              <a:pPr eaLnBrk="1" hangingPunct="1"/>
              <a:t>12</a:t>
            </a:fld>
            <a:endParaRPr lang="en-US" altLang="en-US">
              <a:solidFill>
                <a:srgbClr val="000000"/>
              </a:solidFill>
              <a:latin typeface="Times New Roman" panose="02020603050405020304" pitchFamily="18" charset="0"/>
              <a:ea typeface="Microsoft YaHei" panose="020B0503020204020204" pitchFamily="34" charset="-122"/>
            </a:endParaRPr>
          </a:p>
        </p:txBody>
      </p:sp>
      <p:sp>
        <p:nvSpPr>
          <p:cNvPr id="31747" name="Text Box 1">
            <a:extLst>
              <a:ext uri="{FF2B5EF4-FFF2-40B4-BE49-F238E27FC236}">
                <a16:creationId xmlns:a16="http://schemas.microsoft.com/office/drawing/2014/main" id="{68316452-3993-4AED-99B9-5298BCF2E285}"/>
              </a:ext>
            </a:extLst>
          </p:cNvPr>
          <p:cNvSpPr txBox="1">
            <a:spLocks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fld id="{14894343-6F0E-48F2-A4D2-9226EC53CDC2}" type="slidenum">
              <a:rPr lang="en-US" altLang="en-US" sz="1200">
                <a:solidFill>
                  <a:srgbClr val="000000"/>
                </a:solidFill>
                <a:latin typeface="Times New Roman" panose="02020603050405020304" pitchFamily="18" charset="0"/>
                <a:ea typeface="Microsoft YaHei" panose="020B0503020204020204" pitchFamily="34" charset="-122"/>
              </a:rPr>
              <a:pPr eaLnBrk="1" hangingPunct="1"/>
              <a:t>12</a:t>
            </a:fld>
            <a:endParaRPr lang="en-US" altLang="en-US" sz="1200">
              <a:solidFill>
                <a:srgbClr val="000000"/>
              </a:solidFill>
              <a:latin typeface="Times New Roman" panose="02020603050405020304" pitchFamily="18" charset="0"/>
              <a:ea typeface="Microsoft YaHei" panose="020B0503020204020204" pitchFamily="34" charset="-122"/>
            </a:endParaRPr>
          </a:p>
        </p:txBody>
      </p:sp>
      <p:sp>
        <p:nvSpPr>
          <p:cNvPr id="31748" name="Rectangle 2">
            <a:extLst>
              <a:ext uri="{FF2B5EF4-FFF2-40B4-BE49-F238E27FC236}">
                <a16:creationId xmlns:a16="http://schemas.microsoft.com/office/drawing/2014/main" id="{3AA38375-3274-4EA4-897E-284748D89B5F}"/>
              </a:ext>
            </a:extLst>
          </p:cNvPr>
          <p:cNvSpPr>
            <a:spLocks noGrp="1" noRot="1" noChangeAspect="1" noChangeArrowheads="1" noTextEdit="1"/>
          </p:cNvSpPr>
          <p:nvPr>
            <p:ph type="sldImg"/>
          </p:nvPr>
        </p:nvSpPr>
        <p:spPr bwMode="auto">
          <a:xfrm>
            <a:off x="382588" y="685800"/>
            <a:ext cx="6096000" cy="3429000"/>
          </a:xfrm>
          <a:solidFill>
            <a:srgbClr val="FFFFFF"/>
          </a:solidFill>
          <a:ln>
            <a:solidFill>
              <a:srgbClr val="000000"/>
            </a:solidFill>
            <a:miter lim="800000"/>
            <a:headEnd/>
            <a:tailEnd/>
          </a:ln>
        </p:spPr>
      </p:sp>
      <p:sp>
        <p:nvSpPr>
          <p:cNvPr id="31749" name="Rectangle 3">
            <a:extLst>
              <a:ext uri="{FF2B5EF4-FFF2-40B4-BE49-F238E27FC236}">
                <a16:creationId xmlns:a16="http://schemas.microsoft.com/office/drawing/2014/main" id="{C0055F10-56BD-444E-A0C2-9BC5180B26E3}"/>
              </a:ext>
            </a:extLst>
          </p:cNvPr>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B2ED-8331-4BDF-A40B-C4DCE3399D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EE9C8-0D42-459C-9ED4-DF26BF1A0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E2372-050A-4595-AEDD-E275524A1BB9}"/>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5" name="Footer Placeholder 4">
            <a:extLst>
              <a:ext uri="{FF2B5EF4-FFF2-40B4-BE49-F238E27FC236}">
                <a16:creationId xmlns:a16="http://schemas.microsoft.com/office/drawing/2014/main" id="{3F68CFC0-28F9-49C4-8043-F5ED66A79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A6D1F-635D-4B1E-BAF0-90B2CD459D7A}"/>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423965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9B79-B3BB-48DD-A4E5-C38A640204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C15058-0969-41BA-846C-2F3DF09E0D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3A26C-02AA-4F8F-9093-803BA637C3D3}"/>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5" name="Footer Placeholder 4">
            <a:extLst>
              <a:ext uri="{FF2B5EF4-FFF2-40B4-BE49-F238E27FC236}">
                <a16:creationId xmlns:a16="http://schemas.microsoft.com/office/drawing/2014/main" id="{F80CE3B7-9421-467A-BBB1-138E5122C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2EEA5-899D-4C3E-BF33-3E30522E5A57}"/>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346864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3AC1D-71C7-4894-8BF2-3E4E21570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C4E35-DEEF-4749-A976-2A4C3862A4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954A5-5340-43CD-9BBF-99FE751A2AB7}"/>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5" name="Footer Placeholder 4">
            <a:extLst>
              <a:ext uri="{FF2B5EF4-FFF2-40B4-BE49-F238E27FC236}">
                <a16:creationId xmlns:a16="http://schemas.microsoft.com/office/drawing/2014/main" id="{249642B6-E18C-4A2F-A3B5-AA57754C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DF625-79C0-4E28-B25F-56336DBF8BA0}"/>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66779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05D1-3931-4414-A3C3-DDFCB0A9D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83EBB-06FB-4C51-A17E-164DD49AC2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9384E-D8A1-48B4-84D0-4178E7422CD9}"/>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5" name="Footer Placeholder 4">
            <a:extLst>
              <a:ext uri="{FF2B5EF4-FFF2-40B4-BE49-F238E27FC236}">
                <a16:creationId xmlns:a16="http://schemas.microsoft.com/office/drawing/2014/main" id="{F5A383DD-B681-4E22-B39F-EB1C3880E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14D87-03DA-476F-9323-F2B6885BD219}"/>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136942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D46C-9647-471A-BA06-85994E9DF4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6D0CE8-2537-4985-94E3-3EF4A886D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13DA0-9338-431A-8057-F489EBCC272C}"/>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5" name="Footer Placeholder 4">
            <a:extLst>
              <a:ext uri="{FF2B5EF4-FFF2-40B4-BE49-F238E27FC236}">
                <a16:creationId xmlns:a16="http://schemas.microsoft.com/office/drawing/2014/main" id="{83AD4159-9BB3-4C35-8F3C-E66BC141D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70D85-86AE-47A7-8F00-AD8C860C61FE}"/>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94045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5647-68F5-469C-AF36-15542FD12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A00E5-0432-454F-8A8F-DDA88C505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3E226-B1EF-411B-A204-0F8E93C28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1E7B13-B474-470C-A47D-70DDF3288A09}"/>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6" name="Footer Placeholder 5">
            <a:extLst>
              <a:ext uri="{FF2B5EF4-FFF2-40B4-BE49-F238E27FC236}">
                <a16:creationId xmlns:a16="http://schemas.microsoft.com/office/drawing/2014/main" id="{56AAEB72-0FEB-4E99-A566-8D7F55EB3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95AC8-4EA7-4718-A437-E8F97787E2DE}"/>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354366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3387-B3BA-4D7C-B737-FB330544D3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D221F-F261-42C1-BC40-DA39C4A3E9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CBE56A-53D4-4B8D-B35F-4192805290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769BA7-A94B-43B9-BFE6-06BA23AB0C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C59FC8-64E5-4A19-88FA-B049A39B8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E4C810-663F-442A-83D1-DA2BFB61D122}"/>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8" name="Footer Placeholder 7">
            <a:extLst>
              <a:ext uri="{FF2B5EF4-FFF2-40B4-BE49-F238E27FC236}">
                <a16:creationId xmlns:a16="http://schemas.microsoft.com/office/drawing/2014/main" id="{2801CC12-C9A9-40A6-82AA-7207770DE7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B9AF3A-53F8-47B4-9EA6-B8A9BB6F6BD6}"/>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421256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6F8E-54E6-40ED-B9EE-B9CD041A11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142DB1-7AD2-46C6-95F9-EEFF09A4908C}"/>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4" name="Footer Placeholder 3">
            <a:extLst>
              <a:ext uri="{FF2B5EF4-FFF2-40B4-BE49-F238E27FC236}">
                <a16:creationId xmlns:a16="http://schemas.microsoft.com/office/drawing/2014/main" id="{0AB2F634-0063-4963-B5C2-B213138B3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B7E84F-CB1B-4667-BC8A-EA7EBF96EE60}"/>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275596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57061-BD20-4E26-A103-96FB53BC8CFC}"/>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3" name="Footer Placeholder 2">
            <a:extLst>
              <a:ext uri="{FF2B5EF4-FFF2-40B4-BE49-F238E27FC236}">
                <a16:creationId xmlns:a16="http://schemas.microsoft.com/office/drawing/2014/main" id="{792C1C15-F711-415D-A7BE-7250D4E0BE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8B0F11-0F71-43C1-80C7-4531E8E4BD14}"/>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324922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188E-F5D6-42EB-868E-883E67650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2A3EE3-6AE3-42DD-AFEB-4C1FC14F4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D8317E-CBFF-4326-AA12-DE8FEB7B4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681AD-7668-45FC-A204-E6211AA0B6C9}"/>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6" name="Footer Placeholder 5">
            <a:extLst>
              <a:ext uri="{FF2B5EF4-FFF2-40B4-BE49-F238E27FC236}">
                <a16:creationId xmlns:a16="http://schemas.microsoft.com/office/drawing/2014/main" id="{F0F4B42A-A7DD-4345-ABBC-F021B94DF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C6F8E-D6DE-472A-9FB8-8578853B10F0}"/>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335090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93AC-158D-418B-85CC-4F7A1FC05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368C19-285B-4D15-99AA-EC5E311B4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93A1B2-1BCD-4C51-86AB-B65F09F00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B20DD-3461-4890-8CA8-5081969654AF}"/>
              </a:ext>
            </a:extLst>
          </p:cNvPr>
          <p:cNvSpPr>
            <a:spLocks noGrp="1"/>
          </p:cNvSpPr>
          <p:nvPr>
            <p:ph type="dt" sz="half" idx="10"/>
          </p:nvPr>
        </p:nvSpPr>
        <p:spPr/>
        <p:txBody>
          <a:bodyPr/>
          <a:lstStyle/>
          <a:p>
            <a:fld id="{C1FB6766-A860-4CDF-8917-5BC1D01D6A57}" type="datetimeFigureOut">
              <a:rPr lang="en-US" smtClean="0"/>
              <a:t>11/24/21</a:t>
            </a:fld>
            <a:endParaRPr lang="en-US"/>
          </a:p>
        </p:txBody>
      </p:sp>
      <p:sp>
        <p:nvSpPr>
          <p:cNvPr id="6" name="Footer Placeholder 5">
            <a:extLst>
              <a:ext uri="{FF2B5EF4-FFF2-40B4-BE49-F238E27FC236}">
                <a16:creationId xmlns:a16="http://schemas.microsoft.com/office/drawing/2014/main" id="{FC575AC0-EAEE-4E2A-8BB9-3820E5C8D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E27DB-56AB-456D-90AA-69B993D6B2B2}"/>
              </a:ext>
            </a:extLst>
          </p:cNvPr>
          <p:cNvSpPr>
            <a:spLocks noGrp="1"/>
          </p:cNvSpPr>
          <p:nvPr>
            <p:ph type="sldNum" sz="quarter" idx="12"/>
          </p:nvPr>
        </p:nvSpPr>
        <p:spPr/>
        <p:txBody>
          <a:bodyPr/>
          <a:lstStyle/>
          <a:p>
            <a:fld id="{4C177F60-5045-4D90-AF1B-DEF53677225C}" type="slidenum">
              <a:rPr lang="en-US" smtClean="0"/>
              <a:t>‹#›</a:t>
            </a:fld>
            <a:endParaRPr lang="en-US"/>
          </a:p>
        </p:txBody>
      </p:sp>
    </p:spTree>
    <p:extLst>
      <p:ext uri="{BB962C8B-B14F-4D97-AF65-F5344CB8AC3E}">
        <p14:creationId xmlns:p14="http://schemas.microsoft.com/office/powerpoint/2010/main" val="219629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208D5-98B9-4266-A7FC-DF08CD590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078931-CA7E-44AB-A4DA-40050E25A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D5B53-3504-4767-B53B-565E19954D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B6766-A860-4CDF-8917-5BC1D01D6A57}" type="datetimeFigureOut">
              <a:rPr lang="en-US" smtClean="0"/>
              <a:t>11/24/21</a:t>
            </a:fld>
            <a:endParaRPr lang="en-US"/>
          </a:p>
        </p:txBody>
      </p:sp>
      <p:sp>
        <p:nvSpPr>
          <p:cNvPr id="5" name="Footer Placeholder 4">
            <a:extLst>
              <a:ext uri="{FF2B5EF4-FFF2-40B4-BE49-F238E27FC236}">
                <a16:creationId xmlns:a16="http://schemas.microsoft.com/office/drawing/2014/main" id="{D56728BA-9D05-416F-9813-6574A9674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34C847-8A60-458F-A1DD-358BFF473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77F60-5045-4D90-AF1B-DEF53677225C}" type="slidenum">
              <a:rPr lang="en-US" smtClean="0"/>
              <a:t>‹#›</a:t>
            </a:fld>
            <a:endParaRPr lang="en-US"/>
          </a:p>
        </p:txBody>
      </p:sp>
    </p:spTree>
    <p:extLst>
      <p:ext uri="{BB962C8B-B14F-4D97-AF65-F5344CB8AC3E}">
        <p14:creationId xmlns:p14="http://schemas.microsoft.com/office/powerpoint/2010/main" val="285565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0338" y="640080"/>
            <a:ext cx="3734014" cy="3566160"/>
          </a:xfrm>
        </p:spPr>
        <p:txBody>
          <a:bodyPr anchor="b">
            <a:normAutofit/>
          </a:bodyPr>
          <a:lstStyle/>
          <a:p>
            <a:pPr algn="l"/>
            <a:r>
              <a:rPr lang="el-GR" sz="3800" b="0" i="0">
                <a:effectLst/>
                <a:latin typeface="inherit"/>
              </a:rPr>
              <a:t>Ενότητα:</a:t>
            </a:r>
            <a:br>
              <a:rPr lang="el-GR" sz="3800" b="0" i="0" dirty="0">
                <a:effectLst/>
                <a:latin typeface="inherit"/>
              </a:rPr>
            </a:br>
            <a:r>
              <a:rPr lang="el-GR" sz="3800" b="0" i="0" dirty="0">
                <a:effectLst/>
                <a:latin typeface="inherit"/>
              </a:rPr>
              <a:t>Εικονική Πραγματικότητα στην εκπαίδευση</a:t>
            </a:r>
            <a:br>
              <a:rPr lang="el-GR" sz="3800" b="0" i="0" dirty="0">
                <a:effectLst/>
                <a:latin typeface="inherit"/>
              </a:rPr>
            </a:br>
            <a:br>
              <a:rPr lang="el-GR" sz="3800" b="0" i="0" dirty="0">
                <a:effectLst/>
                <a:latin typeface="Open Sans" panose="020B0606030504020204" pitchFamily="34" charset="0"/>
              </a:rPr>
            </a:br>
            <a:endParaRPr lang="el-GR" sz="3800" dirty="0"/>
          </a:p>
        </p:txBody>
      </p:sp>
      <p:sp>
        <p:nvSpPr>
          <p:cNvPr id="3" name="Subtitle 2"/>
          <p:cNvSpPr>
            <a:spLocks noGrp="1"/>
          </p:cNvSpPr>
          <p:nvPr>
            <p:ph type="subTitle" idx="1"/>
          </p:nvPr>
        </p:nvSpPr>
        <p:spPr>
          <a:xfrm>
            <a:off x="890339" y="4636008"/>
            <a:ext cx="3734014" cy="1572768"/>
          </a:xfrm>
        </p:spPr>
        <p:txBody>
          <a:bodyPr>
            <a:normAutofit/>
          </a:bodyPr>
          <a:lstStyle/>
          <a:p>
            <a:pPr algn="l"/>
            <a:r>
              <a:rPr lang="el-GR" dirty="0"/>
              <a:t>Δρ. ΝΙΚΟΛΑΟΣ ΠΕΛΛΑΣ</a:t>
            </a:r>
          </a:p>
        </p:txBody>
      </p:sp>
      <p:sp>
        <p:nvSpPr>
          <p:cNvPr id="13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0 Best Examples Of VR And AR In Education">
            <a:extLst>
              <a:ext uri="{FF2B5EF4-FFF2-40B4-BE49-F238E27FC236}">
                <a16:creationId xmlns:a16="http://schemas.microsoft.com/office/drawing/2014/main" id="{18F3E744-43E7-4635-A1DC-F741FBA09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24" r="3745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C9195E-BDC7-4780-AF33-EAC8BC71B3B1}"/>
              </a:ext>
            </a:extLst>
          </p:cNvPr>
          <p:cNvPicPr>
            <a:picLocks noGrp="1" noChangeAspect="1"/>
          </p:cNvPicPr>
          <p:nvPr>
            <p:ph idx="1"/>
          </p:nvPr>
        </p:nvPicPr>
        <p:blipFill>
          <a:blip r:embed="rId2"/>
          <a:stretch>
            <a:fillRect/>
          </a:stretch>
        </p:blipFill>
        <p:spPr>
          <a:xfrm>
            <a:off x="875931" y="0"/>
            <a:ext cx="4946143" cy="3288484"/>
          </a:xfrm>
          <a:prstGeom prst="rect">
            <a:avLst/>
          </a:prstGeom>
        </p:spPr>
      </p:pic>
      <p:pic>
        <p:nvPicPr>
          <p:cNvPr id="5" name="Picture 4">
            <a:extLst>
              <a:ext uri="{FF2B5EF4-FFF2-40B4-BE49-F238E27FC236}">
                <a16:creationId xmlns:a16="http://schemas.microsoft.com/office/drawing/2014/main" id="{1FE9AE75-CA37-4F86-AA27-AC3AACA0D4FA}"/>
              </a:ext>
            </a:extLst>
          </p:cNvPr>
          <p:cNvPicPr>
            <a:picLocks noChangeAspect="1"/>
          </p:cNvPicPr>
          <p:nvPr/>
        </p:nvPicPr>
        <p:blipFill>
          <a:blip r:embed="rId3"/>
          <a:stretch>
            <a:fillRect/>
          </a:stretch>
        </p:blipFill>
        <p:spPr>
          <a:xfrm>
            <a:off x="5822074" y="872455"/>
            <a:ext cx="6081904" cy="4366470"/>
          </a:xfrm>
          <a:prstGeom prst="rect">
            <a:avLst/>
          </a:prstGeom>
        </p:spPr>
      </p:pic>
      <p:pic>
        <p:nvPicPr>
          <p:cNvPr id="1026" name="Picture 2">
            <a:extLst>
              <a:ext uri="{FF2B5EF4-FFF2-40B4-BE49-F238E27FC236}">
                <a16:creationId xmlns:a16="http://schemas.microsoft.com/office/drawing/2014/main" id="{C0D0522D-9613-41CB-96D9-22C52D14E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931" y="3288483"/>
            <a:ext cx="4946143" cy="359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72">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79" name="Rectangle 74">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198" y="978408"/>
            <a:ext cx="4607052" cy="1106424"/>
          </a:xfrm>
        </p:spPr>
        <p:txBody>
          <a:bodyPr>
            <a:normAutofit/>
          </a:bodyPr>
          <a:lstStyle/>
          <a:p>
            <a:r>
              <a:rPr lang="el-GR" sz="2900" dirty="0"/>
              <a:t>Εικονικοί Κόσμοι με </a:t>
            </a:r>
            <a:r>
              <a:rPr lang="en-US" sz="2900" dirty="0"/>
              <a:t>3D </a:t>
            </a:r>
            <a:r>
              <a:rPr lang="el-GR" sz="2900" dirty="0"/>
              <a:t>Γραφικό Περιβάλλον</a:t>
            </a:r>
          </a:p>
        </p:txBody>
      </p:sp>
      <p:sp>
        <p:nvSpPr>
          <p:cNvPr id="3080" name="Rectangle 76">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p:cNvSpPr>
            <a:spLocks noGrp="1"/>
          </p:cNvSpPr>
          <p:nvPr>
            <p:ph sz="quarter" idx="1"/>
          </p:nvPr>
        </p:nvSpPr>
        <p:spPr>
          <a:xfrm>
            <a:off x="841246" y="2368296"/>
            <a:ext cx="4607052" cy="3502152"/>
          </a:xfrm>
        </p:spPr>
        <p:txBody>
          <a:bodyPr>
            <a:normAutofit/>
          </a:bodyPr>
          <a:lstStyle/>
          <a:p>
            <a:r>
              <a:rPr lang="el-GR" sz="1400"/>
              <a:t>Από τα μέσα της δεκαετίας ’90 &gt; μετεξέλιξη κόσμων κειμένου σε διαδραστικά γραφικά περιβάλλοντα</a:t>
            </a:r>
          </a:p>
          <a:p>
            <a:pPr lvl="1"/>
            <a:r>
              <a:rPr lang="el-GR" sz="1400"/>
              <a:t>Κόσμοι παιχνιδιών πολλαπλών χρηστών (στη λογική των </a:t>
            </a:r>
            <a:r>
              <a:rPr lang="en-US" sz="1400"/>
              <a:t>MUD)</a:t>
            </a:r>
          </a:p>
          <a:p>
            <a:pPr lvl="1"/>
            <a:r>
              <a:rPr lang="el-GR" sz="1400"/>
              <a:t>«κοινωνικοί» κόσμοι για επικοινωνία / εικ. κοινότητες</a:t>
            </a:r>
          </a:p>
          <a:p>
            <a:pPr lvl="1"/>
            <a:r>
              <a:rPr lang="el-GR" sz="1400"/>
              <a:t>πολλά στοιχεία των σημερινών ΕΚ</a:t>
            </a:r>
          </a:p>
          <a:p>
            <a:pPr lvl="2"/>
            <a:r>
              <a:rPr lang="el-GR" sz="1400"/>
              <a:t>γραφική αναπαράσταση κόσμου (2Δ</a:t>
            </a:r>
            <a:r>
              <a:rPr lang="en-US" sz="1400"/>
              <a:t> </a:t>
            </a:r>
            <a:r>
              <a:rPr lang="el-GR" sz="1400"/>
              <a:t>ή 3Δ), </a:t>
            </a:r>
          </a:p>
          <a:p>
            <a:pPr lvl="2"/>
            <a:r>
              <a:rPr lang="el-GR" sz="1400"/>
              <a:t>ενσαρκώσεις, </a:t>
            </a:r>
          </a:p>
          <a:p>
            <a:pPr lvl="2"/>
            <a:r>
              <a:rPr lang="el-GR" sz="1400"/>
              <a:t>ελεύθερη πλοήγηση, </a:t>
            </a:r>
          </a:p>
          <a:p>
            <a:pPr lvl="2"/>
            <a:r>
              <a:rPr lang="el-GR" sz="1400"/>
              <a:t>άμεση επικοινωνία, </a:t>
            </a:r>
          </a:p>
          <a:p>
            <a:pPr lvl="2"/>
            <a:r>
              <a:rPr lang="el-GR" sz="1400"/>
              <a:t>αλληλεπίδραση με αντικείμενα, </a:t>
            </a:r>
          </a:p>
          <a:p>
            <a:pPr lvl="2"/>
            <a:r>
              <a:rPr lang="el-GR" sz="1400"/>
              <a:t>συνεργασία / ανταγωνισμός</a:t>
            </a:r>
          </a:p>
        </p:txBody>
      </p:sp>
      <p:pic>
        <p:nvPicPr>
          <p:cNvPr id="3076" name="Picture 4" descr="The Ultimate Distance Learning - The New York Times">
            <a:extLst>
              <a:ext uri="{FF2B5EF4-FFF2-40B4-BE49-F238E27FC236}">
                <a16:creationId xmlns:a16="http://schemas.microsoft.com/office/drawing/2014/main" id="{718F2016-3DD5-45F4-A91D-C5E09BB001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0" r="14131" b="1"/>
          <a:stretch/>
        </p:blipFill>
        <p:spPr bwMode="auto">
          <a:xfrm>
            <a:off x="6324599" y="10"/>
            <a:ext cx="5457817" cy="33375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2038674-C13F-414D-BAD0-62E97EAB16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9408"/>
          <a:stretch/>
        </p:blipFill>
        <p:spPr bwMode="auto">
          <a:xfrm>
            <a:off x="6324590" y="3520439"/>
            <a:ext cx="5457817" cy="333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31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1391DCD7-E604-4AF5-9500-6517D437F395}"/>
              </a:ext>
            </a:extLst>
          </p:cNvPr>
          <p:cNvSpPr txBox="1">
            <a:spLocks noChangeArrowheads="1"/>
          </p:cNvSpPr>
          <p:nvPr/>
        </p:nvSpPr>
        <p:spPr bwMode="auto">
          <a:xfrm>
            <a:off x="2208213" y="188913"/>
            <a:ext cx="8208962" cy="1143000"/>
          </a:xfrm>
          <a:prstGeom prst="rect">
            <a:avLst/>
          </a:prstGeom>
          <a:noFill/>
          <a:ln>
            <a:noFill/>
          </a:ln>
          <a:effec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chemeClr val="bg1"/>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chemeClr val="bg1"/>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chemeClr val="bg1"/>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chemeClr val="bg1"/>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chemeClr val="bg1"/>
                </a:solidFill>
                <a:latin typeface="Arial" charset="0"/>
                <a:ea typeface="Microsoft YaHei" charset="-122"/>
              </a:defRPr>
            </a:lvl5pPr>
            <a:lvl6pPr marL="2514600" indent="-228600" algn="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chemeClr val="bg1"/>
                </a:solidFill>
                <a:latin typeface="Arial" charset="0"/>
                <a:ea typeface="Microsoft YaHei" charset="-122"/>
              </a:defRPr>
            </a:lvl6pPr>
            <a:lvl7pPr marL="2971800" indent="-228600" algn="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chemeClr val="bg1"/>
                </a:solidFill>
                <a:latin typeface="Arial" charset="0"/>
                <a:ea typeface="Microsoft YaHei" charset="-122"/>
              </a:defRPr>
            </a:lvl7pPr>
            <a:lvl8pPr marL="3429000" indent="-228600" algn="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chemeClr val="bg1"/>
                </a:solidFill>
                <a:latin typeface="Arial" charset="0"/>
                <a:ea typeface="Microsoft YaHei" charset="-122"/>
              </a:defRPr>
            </a:lvl8pPr>
            <a:lvl9pPr marL="3886200" indent="-228600" algn="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chemeClr val="bg1"/>
                </a:solidFill>
                <a:latin typeface="Arial" charset="0"/>
                <a:ea typeface="Microsoft YaHei" charset="-122"/>
              </a:defRPr>
            </a:lvl9pPr>
          </a:lstStyle>
          <a:p>
            <a:pPr marL="342900" indent="-341313" algn="ctr">
              <a:spcBef>
                <a:spcPts val="3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l-GR" dirty="0">
                <a:solidFill>
                  <a:schemeClr val="tx1"/>
                </a:solidFill>
                <a:latin typeface="+mj-lt"/>
                <a:ea typeface="+mj-ea"/>
                <a:cs typeface="+mj-cs"/>
              </a:rPr>
              <a:t>Διαδικτυακή Εικονική Πραγματικότητα</a:t>
            </a:r>
          </a:p>
        </p:txBody>
      </p:sp>
      <p:sp>
        <p:nvSpPr>
          <p:cNvPr id="7171" name="Text Box 2">
            <a:extLst>
              <a:ext uri="{FF2B5EF4-FFF2-40B4-BE49-F238E27FC236}">
                <a16:creationId xmlns:a16="http://schemas.microsoft.com/office/drawing/2014/main" id="{FFF563A0-246A-4F61-AD37-09239EEC2ACB}"/>
              </a:ext>
            </a:extLst>
          </p:cNvPr>
          <p:cNvSpPr txBox="1">
            <a:spLocks noChangeArrowheads="1"/>
          </p:cNvSpPr>
          <p:nvPr/>
        </p:nvSpPr>
        <p:spPr bwMode="auto">
          <a:xfrm>
            <a:off x="1847851" y="1484314"/>
            <a:ext cx="52562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131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defRPr>
            </a:lvl1pPr>
            <a:lvl2pPr marL="800100" indent="-34131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defRPr>
            </a:lvl2pPr>
            <a:lvl3pPr marL="1257300" indent="-34131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defRPr>
            </a:lvl3pPr>
            <a:lvl4pPr marL="1600200" indent="-2286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defRPr>
            </a:lvl4pPr>
            <a:lvl5pPr marL="2057400" indent="-228600"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anose="020B0604020202020204" pitchFamily="34" charset="0"/>
              </a:defRPr>
            </a:lvl9pPr>
          </a:lstStyle>
          <a:p>
            <a:pPr eaLnBrk="1" hangingPunct="1">
              <a:spcBef>
                <a:spcPts val="350"/>
              </a:spcBef>
              <a:buFont typeface="Arial" panose="020B0604020202020204" pitchFamily="34" charset="0"/>
              <a:buChar char="•"/>
            </a:pPr>
            <a:r>
              <a:rPr lang="el-GR" altLang="en-US" sz="2400" dirty="0">
                <a:solidFill>
                  <a:srgbClr val="000000"/>
                </a:solidFill>
                <a:ea typeface="Microsoft YaHei" panose="020B0503020204020204" pitchFamily="34" charset="-122"/>
              </a:rPr>
              <a:t>Νέοι τρόποι εξερεύνησης σε διαδικτυακές εφαρμογές</a:t>
            </a:r>
          </a:p>
          <a:p>
            <a:pPr lvl="1" eaLnBrk="1" hangingPunct="1">
              <a:spcBef>
                <a:spcPts val="350"/>
              </a:spcBef>
              <a:buFont typeface="Arial" panose="020B0604020202020204" pitchFamily="34" charset="0"/>
              <a:buChar char="•"/>
            </a:pPr>
            <a:r>
              <a:rPr lang="el-GR" altLang="en-US" sz="2200" dirty="0">
                <a:solidFill>
                  <a:srgbClr val="000000"/>
                </a:solidFill>
                <a:ea typeface="Microsoft YaHei" panose="020B0503020204020204" pitchFamily="34" charset="-122"/>
              </a:rPr>
              <a:t>Εξέλιξη των τεχνολογιών τηλεπικοινωνιών και διαδικτυακές υπηρεσίες</a:t>
            </a:r>
          </a:p>
          <a:p>
            <a:pPr eaLnBrk="1" hangingPunct="1">
              <a:spcBef>
                <a:spcPts val="350"/>
              </a:spcBef>
              <a:buFont typeface="Arial" panose="020B0604020202020204" pitchFamily="34" charset="0"/>
              <a:buChar char="•"/>
            </a:pPr>
            <a:r>
              <a:rPr lang="el-GR" altLang="en-US" sz="2400" dirty="0">
                <a:solidFill>
                  <a:srgbClr val="000000"/>
                </a:solidFill>
                <a:ea typeface="Microsoft YaHei" panose="020B0503020204020204" pitchFamily="34" charset="-122"/>
              </a:rPr>
              <a:t>Υψηλό</a:t>
            </a:r>
            <a:r>
              <a:rPr lang="el-GR" altLang="en-US" sz="2400" dirty="0">
                <a:solidFill>
                  <a:srgbClr val="000000"/>
                </a:solidFill>
              </a:rPr>
              <a:t>ς</a:t>
            </a:r>
            <a:r>
              <a:rPr lang="el-GR" altLang="en-US" sz="2400" dirty="0">
                <a:solidFill>
                  <a:srgbClr val="000000"/>
                </a:solidFill>
                <a:ea typeface="Microsoft YaHei" panose="020B0503020204020204" pitchFamily="34" charset="-122"/>
              </a:rPr>
              <a:t> ρεαλισμό</a:t>
            </a:r>
            <a:r>
              <a:rPr lang="el-GR" altLang="en-US" sz="2400" dirty="0">
                <a:solidFill>
                  <a:srgbClr val="000000"/>
                </a:solidFill>
              </a:rPr>
              <a:t>ς</a:t>
            </a:r>
          </a:p>
          <a:p>
            <a:pPr lvl="1" eaLnBrk="1" hangingPunct="1">
              <a:spcBef>
                <a:spcPts val="350"/>
              </a:spcBef>
              <a:buFont typeface="Arial" panose="020B0604020202020204" pitchFamily="34" charset="0"/>
              <a:buChar char="•"/>
            </a:pPr>
            <a:r>
              <a:rPr lang="el-GR" altLang="en-US" sz="2200" dirty="0">
                <a:solidFill>
                  <a:srgbClr val="000000"/>
                </a:solidFill>
                <a:ea typeface="Microsoft YaHei" panose="020B0503020204020204" pitchFamily="34" charset="-122"/>
              </a:rPr>
              <a:t>Πειραματικά πρωτότυπα</a:t>
            </a:r>
          </a:p>
          <a:p>
            <a:pPr lvl="1" eaLnBrk="1" hangingPunct="1">
              <a:spcBef>
                <a:spcPts val="350"/>
              </a:spcBef>
              <a:buFont typeface="Arial" panose="020B0604020202020204" pitchFamily="34" charset="0"/>
              <a:buChar char="•"/>
            </a:pPr>
            <a:r>
              <a:rPr lang="el-GR" altLang="en-US" sz="2200" dirty="0">
                <a:solidFill>
                  <a:srgbClr val="000000"/>
                </a:solidFill>
                <a:ea typeface="Microsoft YaHei" panose="020B0503020204020204" pitchFamily="34" charset="-122"/>
              </a:rPr>
              <a:t>Διαδικτυακές μηχανές παιχνιδιών</a:t>
            </a:r>
          </a:p>
          <a:p>
            <a:pPr eaLnBrk="1" hangingPunct="1">
              <a:spcBef>
                <a:spcPts val="350"/>
              </a:spcBef>
              <a:buFont typeface="Arial" panose="020B0604020202020204" pitchFamily="34" charset="0"/>
              <a:buChar char="•"/>
            </a:pPr>
            <a:r>
              <a:rPr lang="el-GR" altLang="en-US" sz="2400" dirty="0">
                <a:solidFill>
                  <a:srgbClr val="000000"/>
                </a:solidFill>
                <a:ea typeface="Microsoft YaHei" panose="020B0503020204020204" pitchFamily="34" charset="-122"/>
              </a:rPr>
              <a:t>Μεγάλη ποικιλία</a:t>
            </a:r>
          </a:p>
          <a:p>
            <a:pPr lvl="1" eaLnBrk="1" hangingPunct="1">
              <a:spcBef>
                <a:spcPts val="350"/>
              </a:spcBef>
              <a:buFont typeface="Arial" panose="020B0604020202020204" pitchFamily="34" charset="0"/>
              <a:buChar char="•"/>
            </a:pPr>
            <a:r>
              <a:rPr lang="el-GR" altLang="en-US" sz="2200" dirty="0">
                <a:solidFill>
                  <a:srgbClr val="000000"/>
                </a:solidFill>
                <a:ea typeface="Microsoft YaHei" panose="020B0503020204020204" pitchFamily="34" charset="-122"/>
              </a:rPr>
              <a:t>Περισσότερα από 100 είδη</a:t>
            </a:r>
          </a:p>
          <a:p>
            <a:pPr lvl="2" eaLnBrk="1" hangingPunct="1">
              <a:spcBef>
                <a:spcPts val="350"/>
              </a:spcBef>
              <a:buFont typeface="Arial" panose="020B0604020202020204" pitchFamily="34" charset="0"/>
              <a:buChar char="•"/>
            </a:pPr>
            <a:r>
              <a:rPr lang="en-US" altLang="en-US" sz="2000" dirty="0">
                <a:solidFill>
                  <a:srgbClr val="000000"/>
                </a:solidFill>
                <a:ea typeface="Microsoft YaHei" panose="020B0503020204020204" pitchFamily="34" charset="-122"/>
              </a:rPr>
              <a:t>Second Life</a:t>
            </a:r>
            <a:r>
              <a:rPr lang="el-GR" altLang="en-US" sz="2000" dirty="0">
                <a:solidFill>
                  <a:srgbClr val="000000"/>
                </a:solidFill>
                <a:ea typeface="Microsoft YaHei" panose="020B0503020204020204" pitchFamily="34" charset="-122"/>
              </a:rPr>
              <a:t>, </a:t>
            </a:r>
            <a:r>
              <a:rPr lang="en-US" altLang="en-US" sz="2000" dirty="0">
                <a:solidFill>
                  <a:srgbClr val="000000"/>
                </a:solidFill>
                <a:ea typeface="Microsoft YaHei" panose="020B0503020204020204" pitchFamily="34" charset="-122"/>
              </a:rPr>
              <a:t>Active Worlds</a:t>
            </a:r>
            <a:r>
              <a:rPr lang="el-GR" altLang="en-US" sz="2000" dirty="0">
                <a:solidFill>
                  <a:srgbClr val="000000"/>
                </a:solidFill>
                <a:ea typeface="Microsoft YaHei" panose="020B0503020204020204" pitchFamily="34" charset="-122"/>
              </a:rPr>
              <a:t>, </a:t>
            </a:r>
            <a:r>
              <a:rPr lang="en-US" altLang="en-US" sz="2000" dirty="0">
                <a:solidFill>
                  <a:srgbClr val="000000"/>
                </a:solidFill>
                <a:ea typeface="Microsoft YaHei" panose="020B0503020204020204" pitchFamily="34" charset="-122"/>
              </a:rPr>
              <a:t>OLIVE platform</a:t>
            </a:r>
            <a:r>
              <a:rPr lang="el-GR" altLang="en-US" sz="2000" dirty="0">
                <a:solidFill>
                  <a:srgbClr val="000000"/>
                </a:solidFill>
                <a:ea typeface="Microsoft YaHei" panose="020B0503020204020204" pitchFamily="34" charset="-122"/>
              </a:rPr>
              <a:t>, </a:t>
            </a:r>
            <a:r>
              <a:rPr lang="en-US" altLang="en-US" sz="2000" dirty="0">
                <a:solidFill>
                  <a:srgbClr val="000000"/>
                </a:solidFill>
                <a:ea typeface="Microsoft YaHei" panose="020B0503020204020204" pitchFamily="34" charset="-122"/>
              </a:rPr>
              <a:t>OpenSim</a:t>
            </a:r>
            <a:r>
              <a:rPr lang="el-GR" altLang="en-US" sz="2000" dirty="0">
                <a:solidFill>
                  <a:srgbClr val="000000"/>
                </a:solidFill>
                <a:ea typeface="Microsoft YaHei" panose="020B0503020204020204" pitchFamily="34" charset="-122"/>
              </a:rPr>
              <a:t>,</a:t>
            </a:r>
            <a:r>
              <a:rPr lang="en-US" altLang="en-US" sz="2000" dirty="0">
                <a:solidFill>
                  <a:srgbClr val="000000"/>
                </a:solidFill>
                <a:ea typeface="Microsoft YaHei" panose="020B0503020204020204" pitchFamily="34" charset="-122"/>
              </a:rPr>
              <a:t> </a:t>
            </a:r>
            <a:r>
              <a:rPr lang="el-GR" altLang="en-US" sz="2000" dirty="0">
                <a:solidFill>
                  <a:srgbClr val="000000"/>
                </a:solidFill>
                <a:ea typeface="Microsoft YaHei" panose="020B0503020204020204" pitchFamily="34" charset="-122"/>
              </a:rPr>
              <a:t>κ.α.</a:t>
            </a:r>
            <a:endParaRPr lang="en-US" altLang="en-US" sz="2000" dirty="0">
              <a:solidFill>
                <a:srgbClr val="000000"/>
              </a:solidFill>
              <a:ea typeface="Microsoft YaHei" panose="020B0503020204020204" pitchFamily="34" charset="-122"/>
            </a:endParaRPr>
          </a:p>
        </p:txBody>
      </p:sp>
      <p:pic>
        <p:nvPicPr>
          <p:cNvPr id="7172" name="Picture 2" descr="C:\Users\fotis\Desktop\cov_sm.jpg">
            <a:extLst>
              <a:ext uri="{FF2B5EF4-FFF2-40B4-BE49-F238E27FC236}">
                <a16:creationId xmlns:a16="http://schemas.microsoft.com/office/drawing/2014/main" id="{9A41370A-86F1-4DE8-8636-42484C48E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1773238"/>
            <a:ext cx="3313113"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C:\Users\fotis\Desktop\launch5_resized_sm.jpg">
            <a:extLst>
              <a:ext uri="{FF2B5EF4-FFF2-40B4-BE49-F238E27FC236}">
                <a16:creationId xmlns:a16="http://schemas.microsoft.com/office/drawing/2014/main" id="{E81C2DA4-C08B-48CB-BEF0-CBE4C25C2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1" y="4356100"/>
            <a:ext cx="3313113"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72784" cy="1536192"/>
          </a:xfrm>
        </p:spPr>
        <p:txBody>
          <a:bodyPr anchor="b">
            <a:normAutofit/>
          </a:bodyPr>
          <a:lstStyle/>
          <a:p>
            <a:r>
              <a:rPr lang="el-GR" sz="5200"/>
              <a:t>Εικονικοί Κόσμοι με Γραφικό Περιβάλλον</a:t>
            </a:r>
          </a:p>
        </p:txBody>
      </p:sp>
      <p:sp>
        <p:nvSpPr>
          <p:cNvPr id="15" name="Rectangle 14">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4" descr="Αποτέλεσμα εικόνας για Massive Multiplayer Online Role Playing Games photos">
            <a:extLst>
              <a:ext uri="{FF2B5EF4-FFF2-40B4-BE49-F238E27FC236}">
                <a16:creationId xmlns:a16="http://schemas.microsoft.com/office/drawing/2014/main" id="{B518179E-1D21-475A-B1DD-872D37B0C1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83" r="711" b="3"/>
          <a:stretch/>
        </p:blipFill>
        <p:spPr bwMode="auto">
          <a:xfrm>
            <a:off x="7684008" y="10"/>
            <a:ext cx="4507992" cy="29345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p:cNvSpPr>
            <a:spLocks noGrp="1"/>
          </p:cNvSpPr>
          <p:nvPr>
            <p:ph sz="quarter" idx="1"/>
          </p:nvPr>
        </p:nvSpPr>
        <p:spPr>
          <a:xfrm>
            <a:off x="612648" y="3355848"/>
            <a:ext cx="6272784" cy="2825496"/>
          </a:xfrm>
        </p:spPr>
        <p:txBody>
          <a:bodyPr>
            <a:normAutofit/>
          </a:bodyPr>
          <a:lstStyle/>
          <a:p>
            <a:r>
              <a:rPr lang="el-GR" sz="2200" dirty="0"/>
              <a:t>Διαδικτυακά παιχνίδια ρόλων πολλαπλών χρηστών</a:t>
            </a:r>
          </a:p>
          <a:p>
            <a:pPr lvl="1"/>
            <a:r>
              <a:rPr lang="en-US" sz="2200" dirty="0"/>
              <a:t>Massive Multiuser Online Role-Playing Games (MMPRPGs) </a:t>
            </a:r>
            <a:r>
              <a:rPr lang="el-GR" sz="2200" dirty="0"/>
              <a:t>ή </a:t>
            </a:r>
            <a:r>
              <a:rPr lang="en-US" sz="2200" dirty="0"/>
              <a:t>MMOGs</a:t>
            </a:r>
          </a:p>
          <a:p>
            <a:pPr lvl="1"/>
            <a:r>
              <a:rPr lang="el-GR" sz="2200" dirty="0"/>
              <a:t>Μεγάλη βάση χρηστών: </a:t>
            </a:r>
            <a:r>
              <a:rPr lang="en-US" sz="2200" dirty="0"/>
              <a:t>Ultima Online </a:t>
            </a:r>
            <a:r>
              <a:rPr lang="el-GR" sz="2200" dirty="0"/>
              <a:t>και </a:t>
            </a:r>
            <a:r>
              <a:rPr lang="en-US" sz="2200" dirty="0" err="1"/>
              <a:t>Everquest</a:t>
            </a:r>
            <a:r>
              <a:rPr lang="el-GR" sz="2200" dirty="0"/>
              <a:t> το 2000 είχαν </a:t>
            </a:r>
            <a:r>
              <a:rPr lang="en-US" sz="2200" dirty="0"/>
              <a:t>230</a:t>
            </a:r>
            <a:r>
              <a:rPr lang="el-GR" sz="2200" dirty="0"/>
              <a:t> και 300 χιλ. χρήστες</a:t>
            </a:r>
          </a:p>
        </p:txBody>
      </p:sp>
      <p:pic>
        <p:nvPicPr>
          <p:cNvPr id="7" name="Picture 2" descr="Αποτέλεσμα εικόνας για Massive Multiplayer Online Role Playing Games photos">
            <a:extLst>
              <a:ext uri="{FF2B5EF4-FFF2-40B4-BE49-F238E27FC236}">
                <a16:creationId xmlns:a16="http://schemas.microsoft.com/office/drawing/2014/main" id="{5FFE62FF-20B7-4751-B33A-CEC95526A1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43" r="19535" b="2"/>
          <a:stretch/>
        </p:blipFill>
        <p:spPr bwMode="auto">
          <a:xfrm>
            <a:off x="7684008" y="3172968"/>
            <a:ext cx="4507992" cy="368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8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4501-4AE5-4FD4-859A-B1939DC63946}"/>
              </a:ext>
            </a:extLst>
          </p:cNvPr>
          <p:cNvSpPr>
            <a:spLocks noGrp="1"/>
          </p:cNvSpPr>
          <p:nvPr>
            <p:ph type="title"/>
          </p:nvPr>
        </p:nvSpPr>
        <p:spPr/>
        <p:txBody>
          <a:bodyPr/>
          <a:lstStyle/>
          <a:p>
            <a:pPr algn="ctr"/>
            <a:r>
              <a:rPr lang="el-GR" dirty="0"/>
              <a:t>Σχεδιαστικές Λύσεις </a:t>
            </a:r>
            <a:endParaRPr lang="en-US" dirty="0"/>
          </a:p>
        </p:txBody>
      </p:sp>
      <p:pic>
        <p:nvPicPr>
          <p:cNvPr id="16386" name="Picture 2" descr="Αποτέλεσμα εικόνας για 3D virtual worlds abstract concepts">
            <a:extLst>
              <a:ext uri="{FF2B5EF4-FFF2-40B4-BE49-F238E27FC236}">
                <a16:creationId xmlns:a16="http://schemas.microsoft.com/office/drawing/2014/main" id="{A86B481A-1660-4417-9D3C-C8A2ACEAE1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393" y="2026133"/>
            <a:ext cx="10179050" cy="312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46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3816095" cy="1938076"/>
          </a:xfrm>
        </p:spPr>
        <p:txBody>
          <a:bodyPr>
            <a:normAutofit/>
          </a:bodyPr>
          <a:lstStyle/>
          <a:p>
            <a:r>
              <a:rPr lang="el-GR" dirty="0"/>
              <a:t>Συμπεράσματα</a:t>
            </a:r>
          </a:p>
        </p:txBody>
      </p:sp>
      <p:sp>
        <p:nvSpPr>
          <p:cNvPr id="6" name="Content Placeholder 5"/>
          <p:cNvSpPr>
            <a:spLocks noGrp="1"/>
          </p:cNvSpPr>
          <p:nvPr>
            <p:ph sz="quarter" idx="1"/>
          </p:nvPr>
        </p:nvSpPr>
        <p:spPr>
          <a:xfrm>
            <a:off x="838201" y="2482589"/>
            <a:ext cx="3816096" cy="3694373"/>
          </a:xfrm>
        </p:spPr>
        <p:txBody>
          <a:bodyPr>
            <a:normAutofit/>
          </a:bodyPr>
          <a:lstStyle/>
          <a:p>
            <a:r>
              <a:rPr lang="el-GR" sz="1000" dirty="0"/>
              <a:t>Οι Εικονικοί κόσμοι προέκυψαν ως αποτέλεσμα εξέλιξης δύο ανεξάρτητων ρευμάτων</a:t>
            </a:r>
          </a:p>
          <a:p>
            <a:pPr lvl="1"/>
            <a:r>
              <a:rPr lang="el-GR" sz="1000" dirty="0"/>
              <a:t>της Εικονικής Πραγματικότητας</a:t>
            </a:r>
          </a:p>
          <a:p>
            <a:pPr lvl="1"/>
            <a:r>
              <a:rPr lang="el-GR" sz="1000" dirty="0"/>
              <a:t>των «κοινωνικών» κόσμων και κόσμων παιχνιδιού</a:t>
            </a:r>
          </a:p>
          <a:p>
            <a:r>
              <a:rPr lang="el-GR" sz="1000" dirty="0"/>
              <a:t>Υπάρχουν πολλοί χώροι εφαρμογής που μπορούν να επωφεληθούν από τους ΕΚ</a:t>
            </a:r>
          </a:p>
          <a:p>
            <a:pPr lvl="1"/>
            <a:r>
              <a:rPr lang="el-GR" sz="1000" dirty="0"/>
              <a:t>Ψυχαγωγία, εκπαίδευση, πολιτισμός, </a:t>
            </a:r>
            <a:r>
              <a:rPr lang="el-GR" sz="1000" dirty="0" err="1"/>
              <a:t>κλπ</a:t>
            </a:r>
            <a:endParaRPr lang="el-GR" sz="1000" dirty="0"/>
          </a:p>
          <a:p>
            <a:r>
              <a:rPr lang="el-GR" sz="1000" dirty="0"/>
              <a:t>Σήμερα δεν έχουν αξιοποιηθεί πλήρως οι δυνατότητές τους, αλλά</a:t>
            </a:r>
          </a:p>
          <a:p>
            <a:pPr lvl="1"/>
            <a:r>
              <a:rPr lang="el-GR" sz="1000" dirty="0"/>
              <a:t>Η διάδοση του </a:t>
            </a:r>
            <a:r>
              <a:rPr lang="en-US" sz="1000" dirty="0"/>
              <a:t>Open Simulator</a:t>
            </a:r>
            <a:r>
              <a:rPr lang="el-GR" sz="1000" dirty="0"/>
              <a:t> μπορεί να οδηγήσει σε έναν διευρυμένο χώρο ελεύθερης ανάπτυξης περιεχομένου</a:t>
            </a:r>
          </a:p>
          <a:p>
            <a:pPr lvl="1"/>
            <a:r>
              <a:rPr lang="el-GR" sz="1000" dirty="0"/>
              <a:t>Οι ελεύθερες μηχανές παιχνιδιών διευκολύνουν την ανάπτυξη νέων περιβαλλόντων</a:t>
            </a:r>
          </a:p>
          <a:p>
            <a:r>
              <a:rPr lang="el-GR" sz="1000" dirty="0"/>
              <a:t>Είμαστε μακριά από το «όραμα» της Εικονικής Πραγματικότητας, αλλά</a:t>
            </a:r>
          </a:p>
          <a:p>
            <a:pPr lvl="1"/>
            <a:r>
              <a:rPr lang="el-GR" sz="1000" dirty="0"/>
              <a:t>η κυκλοφορία νέων συσκευών </a:t>
            </a:r>
            <a:r>
              <a:rPr lang="el-GR" sz="1000" dirty="0" err="1"/>
              <a:t>εμβύθισης</a:t>
            </a:r>
            <a:r>
              <a:rPr lang="el-GR" sz="1000" dirty="0"/>
              <a:t> χαμηλού κόστους μπορεί να οδηγήσει σε πιο φυσικές αλληλεπιδράσεις και σε αυξημένη «παρουσία».</a:t>
            </a:r>
          </a:p>
        </p:txBody>
      </p:sp>
      <p:pic>
        <p:nvPicPr>
          <p:cNvPr id="4098" name="Picture 2" descr="Vive Studios&amp;#39; VR Museum Exhibits Help You Experience History | Digital  Trends">
            <a:extLst>
              <a:ext uri="{FF2B5EF4-FFF2-40B4-BE49-F238E27FC236}">
                <a16:creationId xmlns:a16="http://schemas.microsoft.com/office/drawing/2014/main" id="{A0BE7808-E7CF-4CFA-971E-DDD34D45AB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09" r="-1" b="11760"/>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How virtual reality increase motivation and collaboration in the classroom  | by Deniz Ergürel | Haptical">
            <a:extLst>
              <a:ext uri="{FF2B5EF4-FFF2-40B4-BE49-F238E27FC236}">
                <a16:creationId xmlns:a16="http://schemas.microsoft.com/office/drawing/2014/main" id="{171A7ABC-12FA-4F50-ADD8-8FC11A1BB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38" b="21374"/>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37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198FF-4BAD-4A2B-BB05-22FD32FD657E}"/>
              </a:ext>
            </a:extLst>
          </p:cNvPr>
          <p:cNvSpPr>
            <a:spLocks noGrp="1"/>
          </p:cNvSpPr>
          <p:nvPr>
            <p:ph type="title"/>
          </p:nvPr>
        </p:nvSpPr>
        <p:spPr>
          <a:xfrm>
            <a:off x="1251678" y="382385"/>
            <a:ext cx="10178322" cy="596023"/>
          </a:xfrm>
        </p:spPr>
        <p:txBody>
          <a:bodyPr>
            <a:normAutofit fontScale="90000"/>
          </a:bodyPr>
          <a:lstStyle/>
          <a:p>
            <a:r>
              <a:rPr lang="el-GR" dirty="0"/>
              <a:t>Διαδραστικές τεχνολογίες</a:t>
            </a:r>
            <a:endParaRPr lang="en-US" dirty="0"/>
          </a:p>
        </p:txBody>
      </p:sp>
      <p:pic>
        <p:nvPicPr>
          <p:cNvPr id="2" name="Content Placeholder 1">
            <a:extLst>
              <a:ext uri="{FF2B5EF4-FFF2-40B4-BE49-F238E27FC236}">
                <a16:creationId xmlns:a16="http://schemas.microsoft.com/office/drawing/2014/main" id="{DA710B45-6EAA-48AF-BBB1-30E246F4FF99}"/>
              </a:ext>
            </a:extLst>
          </p:cNvPr>
          <p:cNvPicPr>
            <a:picLocks noGrp="1" noChangeAspect="1"/>
          </p:cNvPicPr>
          <p:nvPr>
            <p:ph idx="1"/>
          </p:nvPr>
        </p:nvPicPr>
        <p:blipFill>
          <a:blip r:embed="rId2"/>
          <a:stretch>
            <a:fillRect/>
          </a:stretch>
        </p:blipFill>
        <p:spPr>
          <a:xfrm>
            <a:off x="1884009" y="1321266"/>
            <a:ext cx="8148491" cy="4383248"/>
          </a:xfrm>
          <a:prstGeom prst="rect">
            <a:avLst/>
          </a:prstGeom>
        </p:spPr>
      </p:pic>
    </p:spTree>
    <p:extLst>
      <p:ext uri="{BB962C8B-B14F-4D97-AF65-F5344CB8AC3E}">
        <p14:creationId xmlns:p14="http://schemas.microsoft.com/office/powerpoint/2010/main" val="244570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72784" cy="1536192"/>
          </a:xfrm>
        </p:spPr>
        <p:txBody>
          <a:bodyPr anchor="b">
            <a:normAutofit/>
          </a:bodyPr>
          <a:lstStyle/>
          <a:p>
            <a:r>
              <a:rPr lang="el-GR" sz="4000" dirty="0"/>
              <a:t>Ψηφιακά περιβάλλοντα για αληθοφανείς εμπειρίες</a:t>
            </a:r>
          </a:p>
        </p:txBody>
      </p:sp>
      <p:sp>
        <p:nvSpPr>
          <p:cNvPr id="15" name="Rectangle 14">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4">
            <a:extLst>
              <a:ext uri="{FF2B5EF4-FFF2-40B4-BE49-F238E27FC236}">
                <a16:creationId xmlns:a16="http://schemas.microsoft.com/office/drawing/2014/main" id="{7F89EB29-D3BE-4ED4-A65F-6B70D9DBA5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735"/>
          <a:stretch/>
        </p:blipFill>
        <p:spPr bwMode="auto">
          <a:xfrm>
            <a:off x="7684008" y="10"/>
            <a:ext cx="4507992" cy="29345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p:cNvSpPr>
            <a:spLocks noGrp="1"/>
          </p:cNvSpPr>
          <p:nvPr>
            <p:ph sz="quarter" idx="1"/>
          </p:nvPr>
        </p:nvSpPr>
        <p:spPr>
          <a:xfrm>
            <a:off x="612648" y="3355848"/>
            <a:ext cx="6272784" cy="2825496"/>
          </a:xfrm>
        </p:spPr>
        <p:txBody>
          <a:bodyPr>
            <a:normAutofit/>
          </a:bodyPr>
          <a:lstStyle/>
          <a:p>
            <a:r>
              <a:rPr lang="el-GR" sz="1700"/>
              <a:t>«Τεχνητοί κόσμοι» με μεγάλη βάση χρηστών χωρίς εξειδικευμένο υλικό</a:t>
            </a:r>
          </a:p>
          <a:p>
            <a:pPr lvl="1"/>
            <a:r>
              <a:rPr lang="el-GR" sz="1700"/>
              <a:t>ρεαλιστικά ή φανταστικά τοπία</a:t>
            </a:r>
          </a:p>
          <a:p>
            <a:pPr lvl="1"/>
            <a:r>
              <a:rPr lang="el-GR" sz="1700"/>
              <a:t>εξερεύνηση και διάδραση με το περιεχόμενο</a:t>
            </a:r>
          </a:p>
          <a:p>
            <a:pPr lvl="1"/>
            <a:r>
              <a:rPr lang="el-GR" sz="1700"/>
              <a:t>Π.χ. </a:t>
            </a:r>
            <a:r>
              <a:rPr lang="en-US" sz="1700"/>
              <a:t>MMOGs (WoW), </a:t>
            </a:r>
            <a:r>
              <a:rPr lang="el-GR" sz="1700"/>
              <a:t>«κοινωνικοί» κόσμοι (</a:t>
            </a:r>
            <a:r>
              <a:rPr lang="en-US" sz="1700"/>
              <a:t>Second Life</a:t>
            </a:r>
            <a:r>
              <a:rPr lang="el-GR" sz="1700"/>
              <a:t>)</a:t>
            </a:r>
          </a:p>
          <a:p>
            <a:pPr lvl="2"/>
            <a:r>
              <a:rPr lang="el-GR" sz="1700"/>
              <a:t>Οι χρήστες δημιουργούν τους ρόλους και το περιβάλλον που επιθυμούν</a:t>
            </a:r>
          </a:p>
          <a:p>
            <a:pPr lvl="1"/>
            <a:r>
              <a:rPr lang="el-GR" sz="1700"/>
              <a:t>ο κόσμος εξελίσσεται μέσα από τις ενέργειες των χρηστών</a:t>
            </a:r>
          </a:p>
          <a:p>
            <a:pPr lvl="1"/>
            <a:r>
              <a:rPr lang="el-GR" sz="1700"/>
              <a:t>αναδύονται κοινωνικά φαινόμενα αντίστοιχα με του πραγματικού κόσμου</a:t>
            </a:r>
          </a:p>
          <a:p>
            <a:endParaRPr lang="el-GR" sz="1700"/>
          </a:p>
        </p:txBody>
      </p:sp>
      <p:pic>
        <p:nvPicPr>
          <p:cNvPr id="7" name="Picture 2" descr="Αποτέλεσμα εικόνας για mmorpg photos">
            <a:extLst>
              <a:ext uri="{FF2B5EF4-FFF2-40B4-BE49-F238E27FC236}">
                <a16:creationId xmlns:a16="http://schemas.microsoft.com/office/drawing/2014/main" id="{1D2B3ACA-B1E0-4AA5-8243-24CF41C5CE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99" r="17589"/>
          <a:stretch/>
        </p:blipFill>
        <p:spPr bwMode="auto">
          <a:xfrm>
            <a:off x="7684008" y="3172968"/>
            <a:ext cx="4507992" cy="368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18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2A13CF-EE59-4BF6-AD06-71763D40646A}"/>
              </a:ext>
            </a:extLst>
          </p:cNvPr>
          <p:cNvSpPr>
            <a:spLocks noGrp="1"/>
          </p:cNvSpPr>
          <p:nvPr>
            <p:ph type="title"/>
          </p:nvPr>
        </p:nvSpPr>
        <p:spPr>
          <a:xfrm>
            <a:off x="621792" y="1161288"/>
            <a:ext cx="3602736" cy="4526280"/>
          </a:xfrm>
        </p:spPr>
        <p:txBody>
          <a:bodyPr>
            <a:normAutofit/>
          </a:bodyPr>
          <a:lstStyle/>
          <a:p>
            <a:r>
              <a:rPr lang="el-GR" sz="4000"/>
              <a:t>Εικονικη πραγματικοτητα </a:t>
            </a:r>
            <a:br>
              <a:rPr lang="en-US" sz="4000"/>
            </a:br>
            <a:r>
              <a:rPr lang="el-GR" sz="4000"/>
              <a:t>(</a:t>
            </a:r>
            <a:r>
              <a:rPr lang="en-US" sz="4000"/>
              <a:t>Virtual reality</a:t>
            </a:r>
            <a:r>
              <a:rPr lang="el-GR" sz="4000"/>
              <a:t>)</a:t>
            </a: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F659015-C08E-4D2A-904D-3E262D013528}"/>
              </a:ext>
            </a:extLst>
          </p:cNvPr>
          <p:cNvSpPr>
            <a:spLocks noGrp="1"/>
          </p:cNvSpPr>
          <p:nvPr>
            <p:ph idx="1"/>
          </p:nvPr>
        </p:nvSpPr>
        <p:spPr>
          <a:xfrm>
            <a:off x="5434149" y="932688"/>
            <a:ext cx="5916603" cy="4992624"/>
          </a:xfrm>
        </p:spPr>
        <p:txBody>
          <a:bodyPr anchor="ctr">
            <a:normAutofit/>
          </a:bodyPr>
          <a:lstStyle/>
          <a:p>
            <a:r>
              <a:rPr lang="el-GR" sz="1700"/>
              <a:t>Ο πατέρας του όρου Jaron Lanier, έδωσε τον εξής ορισμό το 1989: «Ένα αλληλεπιδραστικό, τρισδιάστατο περιβάλλον, φτιαγμένο από υπολογιστή, στο οποίο μπορεί κάποιος να εμβυθιστεί</a:t>
            </a:r>
          </a:p>
          <a:p>
            <a:r>
              <a:rPr lang="el-GR" sz="1700"/>
              <a:t>Οι πιο δημοφιλείς απόπειρες ορισμού της εικονικής πραγματικότητας αναφέρονται: α) στην </a:t>
            </a:r>
            <a:r>
              <a:rPr lang="el-GR" sz="1700" b="1"/>
              <a:t>τεχνολογία </a:t>
            </a:r>
            <a:r>
              <a:rPr lang="el-GR" sz="1700"/>
              <a:t>που χρησιμοποιείται: Η εικονική πραγματικότητα είναι μια τεχνολογία βασισμένη σε ηλεκτρονικό υπολογιστή που ενσωματώνει εξειδικευμένες μονάδες εισόδου (γάντια δεδομένων ή απτικά γάντια – data gloves, τρισδιάστατο ποντίκι - 3D mouse) και εξόδου (στερεοσκοπικά κιάλια – goggles ή head-mounted displays) που επιτρέπουν στο χρήστη να αλληλεπιδράσει με ένα συνθετικό περιβάλλον σαν να αλληλεπιδρούσε στον «πραγματικό κόσμο» (real world).</a:t>
            </a:r>
          </a:p>
          <a:p>
            <a:r>
              <a:rPr lang="el-GR" sz="1700"/>
              <a:t>β) στις </a:t>
            </a:r>
            <a:r>
              <a:rPr lang="el-GR" sz="1700" b="1"/>
              <a:t>ιδιότητές </a:t>
            </a:r>
            <a:r>
              <a:rPr lang="el-GR" sz="1700"/>
              <a:t>της: Η εικονική πραγματικότητα είναι ένα τρισδιάστατο συνθετικό περιβάλλον που αναπαράγεται αναδραστικά στις ενέργειες του χρήστη σε «πραγματικό χρόνο» (real </a:t>
            </a:r>
            <a:r>
              <a:rPr lang="en-US" sz="1700"/>
              <a:t>time).</a:t>
            </a:r>
          </a:p>
          <a:p>
            <a:endParaRPr lang="en-US" sz="1700"/>
          </a:p>
        </p:txBody>
      </p:sp>
    </p:spTree>
    <p:extLst>
      <p:ext uri="{BB962C8B-B14F-4D97-AF65-F5344CB8AC3E}">
        <p14:creationId xmlns:p14="http://schemas.microsoft.com/office/powerpoint/2010/main" val="118161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9B9E8A9-352D-4DCB-9485-C777000D4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72784" cy="1536192"/>
          </a:xfrm>
        </p:spPr>
        <p:txBody>
          <a:bodyPr anchor="b">
            <a:normAutofit/>
          </a:bodyPr>
          <a:lstStyle/>
          <a:p>
            <a:r>
              <a:rPr lang="el-GR" sz="4800"/>
              <a:t>Το όραμα της Εικονικής Πραγματικότητας</a:t>
            </a:r>
          </a:p>
        </p:txBody>
      </p:sp>
      <p:sp>
        <p:nvSpPr>
          <p:cNvPr id="74" name="Rectangle 73">
            <a:extLst>
              <a:ext uri="{FF2B5EF4-FFF2-40B4-BE49-F238E27FC236}">
                <a16:creationId xmlns:a16="http://schemas.microsoft.com/office/drawing/2014/main" id="{C2A9B0E5-C2C1-4B85-99A9-117A659D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3A8AEACA-9535-4BE8-A91B-8BE82BA54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tds.ic.polyu.edu.hk/mtu/hict/vrn/media/3i.gif"/>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25553" y="331311"/>
            <a:ext cx="3346682" cy="283464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
          </p:nvPr>
        </p:nvSpPr>
        <p:spPr>
          <a:xfrm>
            <a:off x="612648" y="3355848"/>
            <a:ext cx="6272784" cy="2825496"/>
          </a:xfrm>
        </p:spPr>
        <p:txBody>
          <a:bodyPr>
            <a:normAutofit/>
          </a:bodyPr>
          <a:lstStyle/>
          <a:p>
            <a:r>
              <a:rPr lang="el-GR" sz="1200"/>
              <a:t>Ενοποίηση τριών στοιχείων (τα τρία Ι της ΕΠ)</a:t>
            </a:r>
          </a:p>
          <a:p>
            <a:pPr lvl="1"/>
            <a:r>
              <a:rPr lang="el-GR" sz="1200"/>
              <a:t>εμβύθιση</a:t>
            </a:r>
            <a:r>
              <a:rPr lang="en-US" sz="1200"/>
              <a:t> (immersion)</a:t>
            </a:r>
          </a:p>
          <a:p>
            <a:pPr lvl="2"/>
            <a:r>
              <a:rPr lang="el-GR" sz="1200"/>
              <a:t>ποσότητα και ποιότητα αισθητηρίων καναλιών του χρήστη που τροφοδοτούνται με δεδομένα από τον εικονικό κόσμο</a:t>
            </a:r>
          </a:p>
          <a:p>
            <a:pPr lvl="2"/>
            <a:r>
              <a:rPr lang="el-GR" sz="1200"/>
              <a:t>συνήθως κάλυψη οπτικού πεδίου μέσω ειδικού κράνους, ήχος μέσω ακουστικών και αφή μέσω ειδικού γαντιού</a:t>
            </a:r>
          </a:p>
          <a:p>
            <a:pPr lvl="1"/>
            <a:r>
              <a:rPr lang="el-GR" sz="1200"/>
              <a:t>αλληλεπίδραση (</a:t>
            </a:r>
            <a:r>
              <a:rPr lang="en-US" sz="1200"/>
              <a:t>interaction)</a:t>
            </a:r>
            <a:endParaRPr lang="el-GR" sz="1200"/>
          </a:p>
          <a:p>
            <a:pPr lvl="2"/>
            <a:r>
              <a:rPr lang="el-GR" sz="1200"/>
              <a:t>δυνατότητες του χρήστη να επενεργήσει στο περιβάλλον</a:t>
            </a:r>
          </a:p>
          <a:p>
            <a:pPr lvl="2"/>
            <a:r>
              <a:rPr lang="el-GR" sz="1200"/>
              <a:t>φυσικότητα της αλληλεπίδρασης</a:t>
            </a:r>
            <a:endParaRPr lang="en-US" sz="1200"/>
          </a:p>
          <a:p>
            <a:pPr lvl="1"/>
            <a:r>
              <a:rPr lang="el-GR" sz="1200"/>
              <a:t>φαντασία (</a:t>
            </a:r>
            <a:r>
              <a:rPr lang="en-US" sz="1200"/>
              <a:t>imagination)</a:t>
            </a:r>
            <a:endParaRPr lang="el-GR" sz="1200"/>
          </a:p>
          <a:p>
            <a:pPr lvl="2"/>
            <a:r>
              <a:rPr lang="el-GR" sz="1200"/>
              <a:t>αντίληψη του χώρου και των αντικειμένων ως «υπαρκτά»</a:t>
            </a:r>
          </a:p>
          <a:p>
            <a:pPr lvl="2"/>
            <a:r>
              <a:rPr lang="el-GR" sz="1200"/>
              <a:t>ποιότητα απεικόνισης, ομαλότητα κίνησης, αληθοφάνεια</a:t>
            </a:r>
          </a:p>
          <a:p>
            <a:pPr lvl="2"/>
            <a:endParaRPr lang="el-GR" sz="1200"/>
          </a:p>
          <a:p>
            <a:pPr lvl="2"/>
            <a:endParaRPr lang="el-GR" sz="1200"/>
          </a:p>
        </p:txBody>
      </p:sp>
      <p:pic>
        <p:nvPicPr>
          <p:cNvPr id="18434" name="Picture 2" descr="Αποτέλεσμα εικόνας για vr photos">
            <a:extLst>
              <a:ext uri="{FF2B5EF4-FFF2-40B4-BE49-F238E27FC236}">
                <a16:creationId xmlns:a16="http://schemas.microsoft.com/office/drawing/2014/main" id="{9A317FF5-6CBC-4424-882B-E2C1FDD481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4008" y="3714281"/>
            <a:ext cx="4229773" cy="209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4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CFBFC5-BF2F-41A5-B3FD-9D3495EB314D}"/>
              </a:ext>
            </a:extLst>
          </p:cNvPr>
          <p:cNvSpPr>
            <a:spLocks noGrp="1"/>
          </p:cNvSpPr>
          <p:nvPr>
            <p:ph type="title"/>
          </p:nvPr>
        </p:nvSpPr>
        <p:spPr>
          <a:xfrm>
            <a:off x="621792" y="1161288"/>
            <a:ext cx="3602736" cy="4526280"/>
          </a:xfrm>
        </p:spPr>
        <p:txBody>
          <a:bodyPr>
            <a:normAutofit/>
          </a:bodyPr>
          <a:lstStyle/>
          <a:p>
            <a:r>
              <a:rPr lang="el-GR" sz="4000" b="1"/>
              <a:t>Θεμελιώδη Δομικά Στοιχεία</a:t>
            </a:r>
            <a:endParaRPr lang="en-US" sz="400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3BDD6054-23CF-4AC4-B5B1-0C02C1141B39}"/>
              </a:ext>
            </a:extLst>
          </p:cNvPr>
          <p:cNvGraphicFramePr>
            <a:graphicFrameLocks noGrp="1"/>
          </p:cNvGraphicFramePr>
          <p:nvPr>
            <p:ph idx="1"/>
            <p:extLst>
              <p:ext uri="{D42A27DB-BD31-4B8C-83A1-F6EECF244321}">
                <p14:modId xmlns:p14="http://schemas.microsoft.com/office/powerpoint/2010/main" val="121328559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5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l-GR" sz="3700"/>
              <a:t>Το όραμα της Εικονικής Πραγματικότητας</a:t>
            </a:r>
          </a:p>
        </p:txBody>
      </p:sp>
      <p:sp>
        <p:nvSpPr>
          <p:cNvPr id="18" name="Rectangle 1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5">
            <a:extLst>
              <a:ext uri="{FF2B5EF4-FFF2-40B4-BE49-F238E27FC236}">
                <a16:creationId xmlns:a16="http://schemas.microsoft.com/office/drawing/2014/main" id="{4EA91263-D095-40C9-BDF9-A2474B388B73}"/>
              </a:ext>
            </a:extLst>
          </p:cNvPr>
          <p:cNvGraphicFramePr>
            <a:graphicFrameLocks noGrp="1"/>
          </p:cNvGraphicFramePr>
          <p:nvPr>
            <p:ph sz="quarter" idx="1"/>
            <p:extLst>
              <p:ext uri="{D42A27DB-BD31-4B8C-83A1-F6EECF244321}">
                <p14:modId xmlns:p14="http://schemas.microsoft.com/office/powerpoint/2010/main" val="808575935"/>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42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The Virtual Museum: Can technology transform the gallery space? - Cherwell">
            <a:extLst>
              <a:ext uri="{FF2B5EF4-FFF2-40B4-BE49-F238E27FC236}">
                <a16:creationId xmlns:a16="http://schemas.microsoft.com/office/drawing/2014/main" id="{80CE732F-EE27-4DCB-8D05-3A1A5E59E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45" r="25887"/>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The Role and Importance of VR in Education and Training">
            <a:extLst>
              <a:ext uri="{FF2B5EF4-FFF2-40B4-BE49-F238E27FC236}">
                <a16:creationId xmlns:a16="http://schemas.microsoft.com/office/drawing/2014/main" id="{1F6CF2F0-59C1-474F-A12B-39527C98D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84" r="13822" b="2"/>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How VR Education Will Change How We Learn &amp;amp; Teach | Adobe XD Ideas">
            <a:extLst>
              <a:ext uri="{FF2B5EF4-FFF2-40B4-BE49-F238E27FC236}">
                <a16:creationId xmlns:a16="http://schemas.microsoft.com/office/drawing/2014/main" id="{03C022AB-CC23-4F50-8E60-7ED4D319B0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93" r="7" b="8341"/>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1" name="Freeform: Shape 140">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3" name="Freeform: Shape 142">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38198FF-4BAD-4A2B-BB05-22FD32FD657E}"/>
              </a:ext>
            </a:extLst>
          </p:cNvPr>
          <p:cNvSpPr>
            <a:spLocks noGrp="1"/>
          </p:cNvSpPr>
          <p:nvPr>
            <p:ph type="title"/>
          </p:nvPr>
        </p:nvSpPr>
        <p:spPr>
          <a:xfrm>
            <a:off x="448056" y="685800"/>
            <a:ext cx="4922338" cy="1325563"/>
          </a:xfrm>
        </p:spPr>
        <p:txBody>
          <a:bodyPr>
            <a:normAutofit/>
          </a:bodyPr>
          <a:lstStyle/>
          <a:p>
            <a:r>
              <a:rPr lang="en-US" sz="3400"/>
              <a:t>E</a:t>
            </a:r>
            <a:r>
              <a:rPr lang="el-GR" sz="3400"/>
              <a:t>φαρμογές </a:t>
            </a:r>
            <a:r>
              <a:rPr lang="en-US" sz="3400"/>
              <a:t>virtual reality</a:t>
            </a:r>
          </a:p>
        </p:txBody>
      </p:sp>
      <p:sp>
        <p:nvSpPr>
          <p:cNvPr id="145" name="Rectangle 144">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0F224F4-A926-493B-82F8-8FC0D9A2C2F1}"/>
              </a:ext>
            </a:extLst>
          </p:cNvPr>
          <p:cNvSpPr>
            <a:spLocks noGrp="1"/>
          </p:cNvSpPr>
          <p:nvPr>
            <p:ph idx="1"/>
          </p:nvPr>
        </p:nvSpPr>
        <p:spPr>
          <a:xfrm>
            <a:off x="448056" y="2514600"/>
            <a:ext cx="4922338" cy="3666744"/>
          </a:xfrm>
        </p:spPr>
        <p:txBody>
          <a:bodyPr>
            <a:normAutofit lnSpcReduction="10000"/>
          </a:bodyPr>
          <a:lstStyle/>
          <a:p>
            <a:pPr algn="just"/>
            <a:r>
              <a:rPr lang="el-GR" sz="900" b="1" dirty="0"/>
              <a:t>Αρχιτεκτονική</a:t>
            </a:r>
            <a:r>
              <a:rPr lang="en-US" sz="900" dirty="0"/>
              <a:t>:</a:t>
            </a:r>
            <a:r>
              <a:rPr lang="el-GR" sz="900" dirty="0"/>
              <a:t> Πρόκειται για ένα χώρο στον οποίο η εικονική πραγματικότητα έχει τεράστιες δυνατότητες με το αρχιτεκτονικό σχέδιο. Μέσω του VR δίνεται η δυνατότητα στους σχεδιαστές να έχουν πλήρη εικόνα για τα σπίτια και τα κτίρια γραφείων, μέσα και έξω, πριν χτιστούν. </a:t>
            </a:r>
          </a:p>
          <a:p>
            <a:pPr algn="just"/>
            <a:r>
              <a:rPr lang="el-GR" sz="900" b="1" dirty="0"/>
              <a:t>Πολιτιστική κληρονομιά</a:t>
            </a:r>
            <a:r>
              <a:rPr lang="el-GR" sz="900" dirty="0"/>
              <a:t>: Στην προστασία των πολιτιστικών αγαθών και την ψηφιακή αποκατάστασή τους στην αρχική μορφή τους. Οι χρήστες εισέρχονται ουσιαστικά στον εικονικό χώρο και έχουν την αίσθηση ότι είναι μέρος του εικονικού περιβάλλοντος. </a:t>
            </a:r>
          </a:p>
          <a:p>
            <a:pPr algn="just"/>
            <a:r>
              <a:rPr lang="el-GR" sz="900" b="1" dirty="0"/>
              <a:t>Ιατρική</a:t>
            </a:r>
            <a:r>
              <a:rPr lang="el-GR" sz="900" dirty="0"/>
              <a:t>: Η εφαρμογή του VR στην Ιατρική δημιουργήθηκε αρχικά από την ανάγκη του ιατρικού προσωπικό για την απεικόνιση σύνθετων ιατρικών δεδομένων, ιδιαίτερα κατά τη διάρκεια της χειρουργική και ιατρική εκπαίδευση και κατάρτιση. Επίσης μπορεί να χρησιμοποιηθεί για βοήθεια στη διάγνωση και τη θεραπεία μίας νόσου ή για την εκτέλεση μίας χειρουργικής επέμβασης και όχι μόνο στην εκπαίδευση. </a:t>
            </a:r>
          </a:p>
          <a:p>
            <a:pPr algn="just"/>
            <a:r>
              <a:rPr lang="el-GR" sz="900" b="1" dirty="0"/>
              <a:t>Εκπαίδευση</a:t>
            </a:r>
            <a:r>
              <a:rPr lang="el-GR" sz="900" dirty="0"/>
              <a:t>: Η χρήση του VR είναι σημαντική για την ενίσχυση της διαδικασίας μάθησης. Άρχισε να χρησιμοποιείται και στον χώρο της εκπαίδευσης με στόχο να εισαγάγει τους μαθητές σε πειραματισμό, επίλυση προβλημάτων, τη συλλογή δεδομένων και την επιστημονική ερμηνεία </a:t>
            </a:r>
          </a:p>
          <a:p>
            <a:pPr algn="just"/>
            <a:r>
              <a:rPr lang="el-GR" sz="900" b="1" dirty="0"/>
              <a:t>Στρατό</a:t>
            </a:r>
            <a:r>
              <a:rPr lang="el-GR" sz="900" dirty="0"/>
              <a:t>: Παρέχεται η δυνατότητα εκπαίδευσης σε ένα περιβάλλον εικονικό, όπου ο χρήστης μπορεί να βιώσει την αίσθηση μιας πραγματικής μάχης χωρίς να τραυματιστεί. </a:t>
            </a:r>
          </a:p>
          <a:p>
            <a:pPr algn="just"/>
            <a:r>
              <a:rPr lang="el-GR" sz="900" b="1" dirty="0"/>
              <a:t>Διασκέδαση</a:t>
            </a:r>
            <a:r>
              <a:rPr lang="el-GR" sz="900" dirty="0"/>
              <a:t>: Εφαρμογές που σχεδιάζουν εικονικούς χώρους, χώρους φαντασίας, όπου ο χρήστης ζει σε μια νέα πραγματικότητα και απολαμβάνει με όλο και πιο ρεαλιστικό τρόπο το παιχνίδι που έχει επιλέξει. </a:t>
            </a:r>
          </a:p>
          <a:p>
            <a:pPr algn="just"/>
            <a:r>
              <a:rPr lang="el-GR" sz="900" b="1" dirty="0"/>
              <a:t>Εμπόριο</a:t>
            </a:r>
            <a:r>
              <a:rPr lang="el-GR" sz="900" dirty="0"/>
              <a:t>: Στο χώρο του εμπορίου και ειδικά στο </a:t>
            </a:r>
            <a:r>
              <a:rPr lang="el-GR" sz="900" dirty="0" err="1"/>
              <a:t>retail</a:t>
            </a:r>
            <a:r>
              <a:rPr lang="el-GR" sz="900" dirty="0"/>
              <a:t> η νέα αυτή τεχνολογία έχει υψηλές δυνατότητες προσφέροντας ένα νέο εργαλείο στον χώρο του </a:t>
            </a:r>
            <a:r>
              <a:rPr lang="el-GR" sz="900" dirty="0" err="1"/>
              <a:t>marketing</a:t>
            </a:r>
            <a:r>
              <a:rPr lang="el-GR" sz="900" dirty="0"/>
              <a:t> και μοναδικές εμπειρίες για τον χρήστη </a:t>
            </a:r>
            <a:endParaRPr lang="en-US" sz="900" dirty="0"/>
          </a:p>
        </p:txBody>
      </p:sp>
    </p:spTree>
    <p:extLst>
      <p:ext uri="{BB962C8B-B14F-4D97-AF65-F5344CB8AC3E}">
        <p14:creationId xmlns:p14="http://schemas.microsoft.com/office/powerpoint/2010/main" val="31781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198FF-4BAD-4A2B-BB05-22FD32FD657E}"/>
              </a:ext>
            </a:extLst>
          </p:cNvPr>
          <p:cNvSpPr>
            <a:spLocks noGrp="1"/>
          </p:cNvSpPr>
          <p:nvPr>
            <p:ph type="title"/>
          </p:nvPr>
        </p:nvSpPr>
        <p:spPr>
          <a:xfrm>
            <a:off x="1251678" y="382385"/>
            <a:ext cx="10178322" cy="596023"/>
          </a:xfrm>
        </p:spPr>
        <p:txBody>
          <a:bodyPr>
            <a:normAutofit fontScale="90000"/>
          </a:bodyPr>
          <a:lstStyle/>
          <a:p>
            <a:r>
              <a:rPr lang="en-US" dirty="0"/>
              <a:t>Virtual reality &amp; UX </a:t>
            </a:r>
            <a:br>
              <a:rPr lang="en-US" dirty="0"/>
            </a:br>
            <a:endParaRPr lang="en-US" dirty="0"/>
          </a:p>
        </p:txBody>
      </p:sp>
      <p:sp>
        <p:nvSpPr>
          <p:cNvPr id="5" name="Content Placeholder 4">
            <a:extLst>
              <a:ext uri="{FF2B5EF4-FFF2-40B4-BE49-F238E27FC236}">
                <a16:creationId xmlns:a16="http://schemas.microsoft.com/office/drawing/2014/main" id="{C0F224F4-A926-493B-82F8-8FC0D9A2C2F1}"/>
              </a:ext>
            </a:extLst>
          </p:cNvPr>
          <p:cNvSpPr>
            <a:spLocks noGrp="1"/>
          </p:cNvSpPr>
          <p:nvPr>
            <p:ph idx="1"/>
          </p:nvPr>
        </p:nvSpPr>
        <p:spPr>
          <a:xfrm>
            <a:off x="1251678" y="978409"/>
            <a:ext cx="10178322" cy="4901184"/>
          </a:xfrm>
        </p:spPr>
        <p:txBody>
          <a:bodyPr>
            <a:normAutofit lnSpcReduction="10000"/>
          </a:bodyPr>
          <a:lstStyle/>
          <a:p>
            <a:r>
              <a:rPr lang="el-GR" dirty="0"/>
              <a:t>Η εικονική πραγματικότητα (VR) αποτελεί ένα περιβάλλον που προσομοιώνεται από υπολογιστή και επιτρέπει στους χρήστες να χειρίζονται ηλεκτρονικά τρισδιάστατα εικονικά μοντέλα. </a:t>
            </a:r>
            <a:endParaRPr lang="en-US" dirty="0"/>
          </a:p>
          <a:p>
            <a:r>
              <a:rPr lang="el-GR" dirty="0"/>
              <a:t>Σύμφωνα με τον επίσημο εγκυκλοπαιδικό ορισμό το VR είναι η χρήση προσομοίωσης στον υπολογιστή που επιτρέπει στο χρήστη να αλληλεπιδρά σε τρισδιάστατη εικονική διάσταση ή σε ένα περιβάλλον με αισθητήρες. </a:t>
            </a:r>
          </a:p>
          <a:p>
            <a:r>
              <a:rPr lang="el-GR" dirty="0"/>
              <a:t>Οι συσκευές VR οδηγούν τον χρήστη σε ένα περιβάλλον κατασκευασμένο μέσω του </a:t>
            </a:r>
            <a:r>
              <a:rPr lang="en-US" dirty="0"/>
              <a:t>H/Y </a:t>
            </a:r>
            <a:r>
              <a:rPr lang="el-GR" dirty="0"/>
              <a:t>που προσομοιώνει την πραγματικότητα μέσω διαδραστικών συσκευών όπου στέλνουν και λαμβάνουν πληροφορίες, φορώντας προστατευτικά γυαλιά, ακουστικά, γάντια και στολές </a:t>
            </a:r>
            <a:endParaRPr lang="en-US" dirty="0"/>
          </a:p>
        </p:txBody>
      </p:sp>
    </p:spTree>
    <p:extLst>
      <p:ext uri="{BB962C8B-B14F-4D97-AF65-F5344CB8AC3E}">
        <p14:creationId xmlns:p14="http://schemas.microsoft.com/office/powerpoint/2010/main" val="3929209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1083</Words>
  <Application>Microsoft Office PowerPoint</Application>
  <PresentationFormat>Widescreen</PresentationFormat>
  <Paragraphs>88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inherit</vt:lpstr>
      <vt:lpstr>Open Sans</vt:lpstr>
      <vt:lpstr>Times New Roman</vt:lpstr>
      <vt:lpstr>Office Theme</vt:lpstr>
      <vt:lpstr>Ενότητα: Εικονική Πραγματικότητα στην εκπαίδευση  </vt:lpstr>
      <vt:lpstr>Διαδραστικές τεχνολογίες</vt:lpstr>
      <vt:lpstr>Ψηφιακά περιβάλλοντα για αληθοφανείς εμπειρίες</vt:lpstr>
      <vt:lpstr>Εικονικη πραγματικοτητα  (Virtual reality)</vt:lpstr>
      <vt:lpstr>Το όραμα της Εικονικής Πραγματικότητας</vt:lpstr>
      <vt:lpstr>Θεμελιώδη Δομικά Στοιχεία</vt:lpstr>
      <vt:lpstr>Το όραμα της Εικονικής Πραγματικότητας</vt:lpstr>
      <vt:lpstr>Eφαρμογές virtual reality</vt:lpstr>
      <vt:lpstr>Virtual reality &amp; UX  </vt:lpstr>
      <vt:lpstr>PowerPoint Presentation</vt:lpstr>
      <vt:lpstr>Εικονικοί Κόσμοι με 3D Γραφικό Περιβάλλον</vt:lpstr>
      <vt:lpstr>PowerPoint Presentation</vt:lpstr>
      <vt:lpstr>Εικονικοί Κόσμοι με Γραφικό Περιβάλλον</vt:lpstr>
      <vt:lpstr>Σχεδιαστικές Λύσεις </vt:lpstr>
      <vt:lpstr>Συμπεράσματα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Εμβυθιστικες τεχνολογίες Εικονικής Πραγματικότητας  Εικονικοί Κόσμοι</dc:title>
  <dc:creator>ΝΙΚΟΛΑΟΣ ΠΕΛΛΑΣ</dc:creator>
  <cp:lastModifiedBy>ΝΙΚΟΛΑΟΣ ΠΕΛΛΑΣ</cp:lastModifiedBy>
  <cp:revision>2</cp:revision>
  <dcterms:created xsi:type="dcterms:W3CDTF">2021-10-23T08:15:18Z</dcterms:created>
  <dcterms:modified xsi:type="dcterms:W3CDTF">2021-11-24T07:43:04Z</dcterms:modified>
</cp:coreProperties>
</file>