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75" r:id="rId4"/>
    <p:sldId id="276" r:id="rId5"/>
    <p:sldId id="262" r:id="rId6"/>
    <p:sldId id="263" r:id="rId7"/>
    <p:sldId id="264" r:id="rId8"/>
    <p:sldId id="265" r:id="rId9"/>
    <p:sldId id="266" r:id="rId10"/>
    <p:sldId id="267" r:id="rId11"/>
    <p:sldId id="268" r:id="rId12"/>
    <p:sldId id="269" r:id="rId13"/>
    <p:sldId id="271" r:id="rId14"/>
    <p:sldId id="272" r:id="rId15"/>
    <p:sldId id="273" r:id="rId16"/>
    <p:sldId id="277" r:id="rId17"/>
    <p:sldId id="278" r:id="rId18"/>
    <p:sldId id="258" r:id="rId19"/>
    <p:sldId id="302" r:id="rId20"/>
    <p:sldId id="304" r:id="rId21"/>
    <p:sldId id="303" r:id="rId22"/>
    <p:sldId id="259" r:id="rId23"/>
    <p:sldId id="260" r:id="rId24"/>
    <p:sldId id="280" r:id="rId25"/>
    <p:sldId id="285" r:id="rId26"/>
    <p:sldId id="287" r:id="rId27"/>
    <p:sldId id="299" r:id="rId28"/>
    <p:sldId id="300" r:id="rId29"/>
    <p:sldId id="290" r:id="rId30"/>
    <p:sldId id="30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21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46D7A-34D8-496E-8870-5AC6C833049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737554C-57AC-4A5B-A1CE-64477E1EDE8A}">
      <dgm:prSet/>
      <dgm:spPr/>
      <dgm:t>
        <a:bodyPr/>
        <a:lstStyle/>
        <a:p>
          <a:r>
            <a:rPr lang="el-GR" b="1">
              <a:solidFill>
                <a:schemeClr val="tx1"/>
              </a:solidFill>
            </a:rPr>
            <a:t>Την ύπαρξη φυσικής απόστασης του σπουδαστή από τον εκπαιδευτή, σχεδόν σε μόνιμη βάση και σε όλη τη διάρκεια της εκπαιδευτικής διαδικασίας, στοιχείο που τη διακρίνει από τη συμβατική εκπαίδευση που διενεργείται σε κάποια αίθουσα διδασκαλίας. </a:t>
          </a:r>
          <a:endParaRPr lang="en-US" b="1">
            <a:solidFill>
              <a:schemeClr val="tx1"/>
            </a:solidFill>
          </a:endParaRPr>
        </a:p>
      </dgm:t>
    </dgm:pt>
    <dgm:pt modelId="{F5F2520F-3909-4397-82AE-54BAFD049454}" type="parTrans" cxnId="{94FB646B-68B4-46A9-B14D-BC6FDE226941}">
      <dgm:prSet/>
      <dgm:spPr/>
      <dgm:t>
        <a:bodyPr/>
        <a:lstStyle/>
        <a:p>
          <a:endParaRPr lang="en-US" b="1">
            <a:solidFill>
              <a:schemeClr val="tx1"/>
            </a:solidFill>
          </a:endParaRPr>
        </a:p>
      </dgm:t>
    </dgm:pt>
    <dgm:pt modelId="{5BF7712A-91CA-4659-B624-E2186187073D}" type="sibTrans" cxnId="{94FB646B-68B4-46A9-B14D-BC6FDE226941}">
      <dgm:prSet/>
      <dgm:spPr/>
      <dgm:t>
        <a:bodyPr/>
        <a:lstStyle/>
        <a:p>
          <a:endParaRPr lang="en-US" b="1">
            <a:solidFill>
              <a:schemeClr val="tx1"/>
            </a:solidFill>
          </a:endParaRPr>
        </a:p>
      </dgm:t>
    </dgm:pt>
    <dgm:pt modelId="{57036FD3-9E32-4C3B-AB41-A19368710A9E}">
      <dgm:prSet/>
      <dgm:spPr/>
      <dgm:t>
        <a:bodyPr/>
        <a:lstStyle/>
        <a:p>
          <a:r>
            <a:rPr lang="el-GR" b="1" dirty="0">
              <a:solidFill>
                <a:schemeClr val="tx1"/>
              </a:solidFill>
            </a:rPr>
            <a:t>Τον κεντρικό ρόλο που έχει ο εκπαιδευτικός οργανισμός που σχεδιάζει, οργανώνει, προετοιμάζει, σχετικό διδακτικό υλικό, αλλά παράλληλα αναλαμβάνει και την υποστήριξη των σπουδαστών,  στοιχείο που διαφοροποιεί την εξ αποστάσεως εκπαίδευση από άλλα προγράμματα αυτοδιδασκαλίας και αμιγώς προσωπικής μελέτης. </a:t>
          </a:r>
          <a:endParaRPr lang="en-US" b="1" dirty="0">
            <a:solidFill>
              <a:schemeClr val="tx1"/>
            </a:solidFill>
          </a:endParaRPr>
        </a:p>
      </dgm:t>
    </dgm:pt>
    <dgm:pt modelId="{142BD830-110E-459F-9A9F-17E3190C8482}" type="parTrans" cxnId="{0A520FD9-D1E8-41E3-BEDD-EFE5C907E5F2}">
      <dgm:prSet/>
      <dgm:spPr/>
      <dgm:t>
        <a:bodyPr/>
        <a:lstStyle/>
        <a:p>
          <a:endParaRPr lang="en-US" b="1">
            <a:solidFill>
              <a:schemeClr val="tx1"/>
            </a:solidFill>
          </a:endParaRPr>
        </a:p>
      </dgm:t>
    </dgm:pt>
    <dgm:pt modelId="{9597772F-5C59-4B39-8979-E3ADCE0A8574}" type="sibTrans" cxnId="{0A520FD9-D1E8-41E3-BEDD-EFE5C907E5F2}">
      <dgm:prSet/>
      <dgm:spPr/>
      <dgm:t>
        <a:bodyPr/>
        <a:lstStyle/>
        <a:p>
          <a:endParaRPr lang="en-US" b="1">
            <a:solidFill>
              <a:schemeClr val="tx1"/>
            </a:solidFill>
          </a:endParaRPr>
        </a:p>
      </dgm:t>
    </dgm:pt>
    <dgm:pt modelId="{5B03F638-8A7D-4D4C-8DF4-DE5D51DA2921}">
      <dgm:prSet/>
      <dgm:spPr/>
      <dgm:t>
        <a:bodyPr/>
        <a:lstStyle/>
        <a:p>
          <a:r>
            <a:rPr lang="el-GR" b="1" dirty="0">
              <a:solidFill>
                <a:schemeClr val="tx1"/>
              </a:solidFill>
            </a:rPr>
            <a:t>Την διαφοροποίηση από προσπάθειες προσωπικής μελέτης ή αυτοδιδασκαλίας, αφού προϋποθέτει την ύπαρξη ενός εκπαιδευτικού οργανισμού που σχεδιάζει και υλοποιεί το εκπαιδευτικό υλικό, παρέχει δε υποστήριξη στον σπουδαστή. </a:t>
          </a:r>
          <a:endParaRPr lang="en-US" b="1" dirty="0">
            <a:solidFill>
              <a:schemeClr val="tx1"/>
            </a:solidFill>
          </a:endParaRPr>
        </a:p>
      </dgm:t>
    </dgm:pt>
    <dgm:pt modelId="{62C80ABA-4290-49CE-ACC1-CBC5B91A3B5E}" type="parTrans" cxnId="{8B3AEFD9-8A72-4B87-985A-90651A115226}">
      <dgm:prSet/>
      <dgm:spPr/>
      <dgm:t>
        <a:bodyPr/>
        <a:lstStyle/>
        <a:p>
          <a:endParaRPr lang="en-US" b="1">
            <a:solidFill>
              <a:schemeClr val="tx1"/>
            </a:solidFill>
          </a:endParaRPr>
        </a:p>
      </dgm:t>
    </dgm:pt>
    <dgm:pt modelId="{2F0897C7-F6C5-4FB6-B18D-CBE155324286}" type="sibTrans" cxnId="{8B3AEFD9-8A72-4B87-985A-90651A115226}">
      <dgm:prSet/>
      <dgm:spPr/>
      <dgm:t>
        <a:bodyPr/>
        <a:lstStyle/>
        <a:p>
          <a:endParaRPr lang="en-US" b="1">
            <a:solidFill>
              <a:schemeClr val="tx1"/>
            </a:solidFill>
          </a:endParaRPr>
        </a:p>
      </dgm:t>
    </dgm:pt>
    <dgm:pt modelId="{FBFE7FA7-254B-4EE0-8C93-0FDECD6DAD2D}">
      <dgm:prSet/>
      <dgm:spPr/>
      <dgm:t>
        <a:bodyPr/>
        <a:lstStyle/>
        <a:p>
          <a:r>
            <a:rPr lang="el-GR" b="1">
              <a:solidFill>
                <a:schemeClr val="tx1"/>
              </a:solidFill>
            </a:rPr>
            <a:t>Την χρήση τεχνικών μέσων– έντυπων, οπτικοακουστικών ή ηλεκτρονικών- ως φορέων μεταφοράς του εκπαιδευτικού περιεχόμενου, αλλά και σύνδεσης μεταξύ διδάσκοντα και σπουδαστή. </a:t>
          </a:r>
          <a:endParaRPr lang="en-US" b="1">
            <a:solidFill>
              <a:schemeClr val="tx1"/>
            </a:solidFill>
          </a:endParaRPr>
        </a:p>
      </dgm:t>
    </dgm:pt>
    <dgm:pt modelId="{735AA22C-F463-4D91-B47B-299DC89ADF66}" type="parTrans" cxnId="{FE3997C3-3D3B-4095-8D26-E77A6C9047FE}">
      <dgm:prSet/>
      <dgm:spPr/>
      <dgm:t>
        <a:bodyPr/>
        <a:lstStyle/>
        <a:p>
          <a:endParaRPr lang="en-US" b="1">
            <a:solidFill>
              <a:schemeClr val="tx1"/>
            </a:solidFill>
          </a:endParaRPr>
        </a:p>
      </dgm:t>
    </dgm:pt>
    <dgm:pt modelId="{C8DB8EED-A635-44D5-803C-F11B57C2FD4B}" type="sibTrans" cxnId="{FE3997C3-3D3B-4095-8D26-E77A6C9047FE}">
      <dgm:prSet/>
      <dgm:spPr/>
      <dgm:t>
        <a:bodyPr/>
        <a:lstStyle/>
        <a:p>
          <a:endParaRPr lang="en-US" b="1">
            <a:solidFill>
              <a:schemeClr val="tx1"/>
            </a:solidFill>
          </a:endParaRPr>
        </a:p>
      </dgm:t>
    </dgm:pt>
    <dgm:pt modelId="{179222B6-BAE9-42CD-8B6D-89A4403E895C}">
      <dgm:prSet/>
      <dgm:spPr/>
      <dgm:t>
        <a:bodyPr/>
        <a:lstStyle/>
        <a:p>
          <a:r>
            <a:rPr lang="el-GR" b="1" dirty="0">
              <a:solidFill>
                <a:schemeClr val="tx1"/>
              </a:solidFill>
            </a:rPr>
            <a:t>Την δυνατότητα αμφίδρομης επικοινωνίας, προκειμένου να επωφελούνται οι σπουδαστές από τον τεχνολογικά υποστηριζόμενο διάλογο, δηλαδή έναν τρόπο χρήσης της τεχνολογίας που είναι συγκριτικά διαφορετικός από τη δια ζώσης εκπαιδευτική διαδικασία, καθώς σε αυτήν η τεχνολογία σχετίζεται με άλλες λειτουργίες. </a:t>
          </a:r>
          <a:endParaRPr lang="en-US" b="1" dirty="0">
            <a:solidFill>
              <a:schemeClr val="tx1"/>
            </a:solidFill>
          </a:endParaRPr>
        </a:p>
      </dgm:t>
    </dgm:pt>
    <dgm:pt modelId="{A41A109B-BC3E-4089-B3CF-9EA0AB9D61C1}" type="parTrans" cxnId="{8D105AEB-66A4-4D78-A2D4-0364AEDF1D6C}">
      <dgm:prSet/>
      <dgm:spPr/>
      <dgm:t>
        <a:bodyPr/>
        <a:lstStyle/>
        <a:p>
          <a:endParaRPr lang="en-US" b="1">
            <a:solidFill>
              <a:schemeClr val="tx1"/>
            </a:solidFill>
          </a:endParaRPr>
        </a:p>
      </dgm:t>
    </dgm:pt>
    <dgm:pt modelId="{7F6ABDE1-6745-4EA0-BF04-C7CCF3D51892}" type="sibTrans" cxnId="{8D105AEB-66A4-4D78-A2D4-0364AEDF1D6C}">
      <dgm:prSet/>
      <dgm:spPr/>
      <dgm:t>
        <a:bodyPr/>
        <a:lstStyle/>
        <a:p>
          <a:endParaRPr lang="en-US" b="1">
            <a:solidFill>
              <a:schemeClr val="tx1"/>
            </a:solidFill>
          </a:endParaRPr>
        </a:p>
      </dgm:t>
    </dgm:pt>
    <dgm:pt modelId="{59D943F1-AB4E-40E8-AF82-BA6A39705B5D}">
      <dgm:prSet/>
      <dgm:spPr/>
      <dgm:t>
        <a:bodyPr/>
        <a:lstStyle/>
        <a:p>
          <a:r>
            <a:rPr lang="el-GR" b="1">
              <a:solidFill>
                <a:schemeClr val="tx1"/>
              </a:solidFill>
            </a:rPr>
            <a:t>Την απουσία σε μεγάλο βαθμό της λειτουργίας της μαθησιακής ομάδας, και τη χρήση εξατομικευμένων μορφών διδασκαλίας οι οποίες, όμως, δεν αποκλείουν τη δυνατότητα ομαδικών συναντήσεων, είτε πρόσωπο με πρόσωπο, είτε με τη χρήση της τεχνολογίας </a:t>
          </a:r>
          <a:endParaRPr lang="en-US" b="1">
            <a:solidFill>
              <a:schemeClr val="tx1"/>
            </a:solidFill>
          </a:endParaRPr>
        </a:p>
      </dgm:t>
    </dgm:pt>
    <dgm:pt modelId="{D3FC2147-F2E7-4325-B50D-BA2A15EFDE98}" type="parTrans" cxnId="{95592801-4CB5-4A44-9B7B-A40E86425CD4}">
      <dgm:prSet/>
      <dgm:spPr/>
      <dgm:t>
        <a:bodyPr/>
        <a:lstStyle/>
        <a:p>
          <a:endParaRPr lang="en-US" b="1">
            <a:solidFill>
              <a:schemeClr val="tx1"/>
            </a:solidFill>
          </a:endParaRPr>
        </a:p>
      </dgm:t>
    </dgm:pt>
    <dgm:pt modelId="{377687CB-66A2-4F74-A369-7B975B6AF84A}" type="sibTrans" cxnId="{95592801-4CB5-4A44-9B7B-A40E86425CD4}">
      <dgm:prSet/>
      <dgm:spPr/>
      <dgm:t>
        <a:bodyPr/>
        <a:lstStyle/>
        <a:p>
          <a:endParaRPr lang="en-US" b="1">
            <a:solidFill>
              <a:schemeClr val="tx1"/>
            </a:solidFill>
          </a:endParaRPr>
        </a:p>
      </dgm:t>
    </dgm:pt>
    <dgm:pt modelId="{C9E373CC-58E7-40F8-8E1D-54B2BF60E1C2}" type="pres">
      <dgm:prSet presAssocID="{9C146D7A-34D8-496E-8870-5AC6C8330498}" presName="linear" presStyleCnt="0">
        <dgm:presLayoutVars>
          <dgm:animLvl val="lvl"/>
          <dgm:resizeHandles val="exact"/>
        </dgm:presLayoutVars>
      </dgm:prSet>
      <dgm:spPr/>
    </dgm:pt>
    <dgm:pt modelId="{FD32C0AD-1EE9-4D82-B6A6-7F6747EB542D}" type="pres">
      <dgm:prSet presAssocID="{F737554C-57AC-4A5B-A1CE-64477E1EDE8A}" presName="parentText" presStyleLbl="node1" presStyleIdx="0" presStyleCnt="6">
        <dgm:presLayoutVars>
          <dgm:chMax val="0"/>
          <dgm:bulletEnabled val="1"/>
        </dgm:presLayoutVars>
      </dgm:prSet>
      <dgm:spPr/>
    </dgm:pt>
    <dgm:pt modelId="{F8E68EF8-4214-4393-8368-CB250084A03B}" type="pres">
      <dgm:prSet presAssocID="{5BF7712A-91CA-4659-B624-E2186187073D}" presName="spacer" presStyleCnt="0"/>
      <dgm:spPr/>
    </dgm:pt>
    <dgm:pt modelId="{216F913C-1F8A-464C-9265-8F09C9E8402A}" type="pres">
      <dgm:prSet presAssocID="{57036FD3-9E32-4C3B-AB41-A19368710A9E}" presName="parentText" presStyleLbl="node1" presStyleIdx="1" presStyleCnt="6">
        <dgm:presLayoutVars>
          <dgm:chMax val="0"/>
          <dgm:bulletEnabled val="1"/>
        </dgm:presLayoutVars>
      </dgm:prSet>
      <dgm:spPr/>
    </dgm:pt>
    <dgm:pt modelId="{9D803CE5-1D7C-4489-B8D6-49D94BAB4263}" type="pres">
      <dgm:prSet presAssocID="{9597772F-5C59-4B39-8979-E3ADCE0A8574}" presName="spacer" presStyleCnt="0"/>
      <dgm:spPr/>
    </dgm:pt>
    <dgm:pt modelId="{67856AF0-1AB7-437C-8330-17A2028EBF6D}" type="pres">
      <dgm:prSet presAssocID="{5B03F638-8A7D-4D4C-8DF4-DE5D51DA2921}" presName="parentText" presStyleLbl="node1" presStyleIdx="2" presStyleCnt="6">
        <dgm:presLayoutVars>
          <dgm:chMax val="0"/>
          <dgm:bulletEnabled val="1"/>
        </dgm:presLayoutVars>
      </dgm:prSet>
      <dgm:spPr/>
    </dgm:pt>
    <dgm:pt modelId="{E8BA0B96-521E-4370-BB88-464C32235E62}" type="pres">
      <dgm:prSet presAssocID="{2F0897C7-F6C5-4FB6-B18D-CBE155324286}" presName="spacer" presStyleCnt="0"/>
      <dgm:spPr/>
    </dgm:pt>
    <dgm:pt modelId="{170641B4-A786-4237-97BA-7B911EDE9D1D}" type="pres">
      <dgm:prSet presAssocID="{FBFE7FA7-254B-4EE0-8C93-0FDECD6DAD2D}" presName="parentText" presStyleLbl="node1" presStyleIdx="3" presStyleCnt="6">
        <dgm:presLayoutVars>
          <dgm:chMax val="0"/>
          <dgm:bulletEnabled val="1"/>
        </dgm:presLayoutVars>
      </dgm:prSet>
      <dgm:spPr/>
    </dgm:pt>
    <dgm:pt modelId="{DE37A025-9253-483F-A582-190A38F977D6}" type="pres">
      <dgm:prSet presAssocID="{C8DB8EED-A635-44D5-803C-F11B57C2FD4B}" presName="spacer" presStyleCnt="0"/>
      <dgm:spPr/>
    </dgm:pt>
    <dgm:pt modelId="{803F900C-F296-423F-AA7D-EC45CFC74FFC}" type="pres">
      <dgm:prSet presAssocID="{179222B6-BAE9-42CD-8B6D-89A4403E895C}" presName="parentText" presStyleLbl="node1" presStyleIdx="4" presStyleCnt="6">
        <dgm:presLayoutVars>
          <dgm:chMax val="0"/>
          <dgm:bulletEnabled val="1"/>
        </dgm:presLayoutVars>
      </dgm:prSet>
      <dgm:spPr/>
    </dgm:pt>
    <dgm:pt modelId="{03F95776-27F8-4B98-9E78-E8A33E0A3BE7}" type="pres">
      <dgm:prSet presAssocID="{7F6ABDE1-6745-4EA0-BF04-C7CCF3D51892}" presName="spacer" presStyleCnt="0"/>
      <dgm:spPr/>
    </dgm:pt>
    <dgm:pt modelId="{4855868D-2424-4EB6-A57E-6C273171B4C7}" type="pres">
      <dgm:prSet presAssocID="{59D943F1-AB4E-40E8-AF82-BA6A39705B5D}" presName="parentText" presStyleLbl="node1" presStyleIdx="5" presStyleCnt="6">
        <dgm:presLayoutVars>
          <dgm:chMax val="0"/>
          <dgm:bulletEnabled val="1"/>
        </dgm:presLayoutVars>
      </dgm:prSet>
      <dgm:spPr/>
    </dgm:pt>
  </dgm:ptLst>
  <dgm:cxnLst>
    <dgm:cxn modelId="{95592801-4CB5-4A44-9B7B-A40E86425CD4}" srcId="{9C146D7A-34D8-496E-8870-5AC6C8330498}" destId="{59D943F1-AB4E-40E8-AF82-BA6A39705B5D}" srcOrd="5" destOrd="0" parTransId="{D3FC2147-F2E7-4325-B50D-BA2A15EFDE98}" sibTransId="{377687CB-66A2-4F74-A369-7B975B6AF84A}"/>
    <dgm:cxn modelId="{1C987906-E723-45CB-B015-D9BF0F65F250}" type="presOf" srcId="{9C146D7A-34D8-496E-8870-5AC6C8330498}" destId="{C9E373CC-58E7-40F8-8E1D-54B2BF60E1C2}" srcOrd="0" destOrd="0" presId="urn:microsoft.com/office/officeart/2005/8/layout/vList2"/>
    <dgm:cxn modelId="{FD81692F-CF32-489C-B1BD-0ADC9E917B2B}" type="presOf" srcId="{5B03F638-8A7D-4D4C-8DF4-DE5D51DA2921}" destId="{67856AF0-1AB7-437C-8330-17A2028EBF6D}" srcOrd="0" destOrd="0" presId="urn:microsoft.com/office/officeart/2005/8/layout/vList2"/>
    <dgm:cxn modelId="{7CE61346-A4FD-463D-BAAD-52B63E744FD2}" type="presOf" srcId="{FBFE7FA7-254B-4EE0-8C93-0FDECD6DAD2D}" destId="{170641B4-A786-4237-97BA-7B911EDE9D1D}" srcOrd="0" destOrd="0" presId="urn:microsoft.com/office/officeart/2005/8/layout/vList2"/>
    <dgm:cxn modelId="{94FB646B-68B4-46A9-B14D-BC6FDE226941}" srcId="{9C146D7A-34D8-496E-8870-5AC6C8330498}" destId="{F737554C-57AC-4A5B-A1CE-64477E1EDE8A}" srcOrd="0" destOrd="0" parTransId="{F5F2520F-3909-4397-82AE-54BAFD049454}" sibTransId="{5BF7712A-91CA-4659-B624-E2186187073D}"/>
    <dgm:cxn modelId="{3B66134E-4869-4937-A35F-5706D5F8F9DE}" type="presOf" srcId="{F737554C-57AC-4A5B-A1CE-64477E1EDE8A}" destId="{FD32C0AD-1EE9-4D82-B6A6-7F6747EB542D}" srcOrd="0" destOrd="0" presId="urn:microsoft.com/office/officeart/2005/8/layout/vList2"/>
    <dgm:cxn modelId="{D01EC180-9285-4C06-8B3F-EF72C7D1FD0B}" type="presOf" srcId="{59D943F1-AB4E-40E8-AF82-BA6A39705B5D}" destId="{4855868D-2424-4EB6-A57E-6C273171B4C7}" srcOrd="0" destOrd="0" presId="urn:microsoft.com/office/officeart/2005/8/layout/vList2"/>
    <dgm:cxn modelId="{6E0206A5-D066-4138-980C-DD82912C53F0}" type="presOf" srcId="{57036FD3-9E32-4C3B-AB41-A19368710A9E}" destId="{216F913C-1F8A-464C-9265-8F09C9E8402A}" srcOrd="0" destOrd="0" presId="urn:microsoft.com/office/officeart/2005/8/layout/vList2"/>
    <dgm:cxn modelId="{FE3997C3-3D3B-4095-8D26-E77A6C9047FE}" srcId="{9C146D7A-34D8-496E-8870-5AC6C8330498}" destId="{FBFE7FA7-254B-4EE0-8C93-0FDECD6DAD2D}" srcOrd="3" destOrd="0" parTransId="{735AA22C-F463-4D91-B47B-299DC89ADF66}" sibTransId="{C8DB8EED-A635-44D5-803C-F11B57C2FD4B}"/>
    <dgm:cxn modelId="{C2E470C6-C007-4D38-A0A4-7B31F2F70C66}" type="presOf" srcId="{179222B6-BAE9-42CD-8B6D-89A4403E895C}" destId="{803F900C-F296-423F-AA7D-EC45CFC74FFC}" srcOrd="0" destOrd="0" presId="urn:microsoft.com/office/officeart/2005/8/layout/vList2"/>
    <dgm:cxn modelId="{0A520FD9-D1E8-41E3-BEDD-EFE5C907E5F2}" srcId="{9C146D7A-34D8-496E-8870-5AC6C8330498}" destId="{57036FD3-9E32-4C3B-AB41-A19368710A9E}" srcOrd="1" destOrd="0" parTransId="{142BD830-110E-459F-9A9F-17E3190C8482}" sibTransId="{9597772F-5C59-4B39-8979-E3ADCE0A8574}"/>
    <dgm:cxn modelId="{8B3AEFD9-8A72-4B87-985A-90651A115226}" srcId="{9C146D7A-34D8-496E-8870-5AC6C8330498}" destId="{5B03F638-8A7D-4D4C-8DF4-DE5D51DA2921}" srcOrd="2" destOrd="0" parTransId="{62C80ABA-4290-49CE-ACC1-CBC5B91A3B5E}" sibTransId="{2F0897C7-F6C5-4FB6-B18D-CBE155324286}"/>
    <dgm:cxn modelId="{8D105AEB-66A4-4D78-A2D4-0364AEDF1D6C}" srcId="{9C146D7A-34D8-496E-8870-5AC6C8330498}" destId="{179222B6-BAE9-42CD-8B6D-89A4403E895C}" srcOrd="4" destOrd="0" parTransId="{A41A109B-BC3E-4089-B3CF-9EA0AB9D61C1}" sibTransId="{7F6ABDE1-6745-4EA0-BF04-C7CCF3D51892}"/>
    <dgm:cxn modelId="{7276FF10-6490-4C9D-98FA-DD9681BF4530}" type="presParOf" srcId="{C9E373CC-58E7-40F8-8E1D-54B2BF60E1C2}" destId="{FD32C0AD-1EE9-4D82-B6A6-7F6747EB542D}" srcOrd="0" destOrd="0" presId="urn:microsoft.com/office/officeart/2005/8/layout/vList2"/>
    <dgm:cxn modelId="{22D58AEE-C108-4661-9AF7-1461324398F5}" type="presParOf" srcId="{C9E373CC-58E7-40F8-8E1D-54B2BF60E1C2}" destId="{F8E68EF8-4214-4393-8368-CB250084A03B}" srcOrd="1" destOrd="0" presId="urn:microsoft.com/office/officeart/2005/8/layout/vList2"/>
    <dgm:cxn modelId="{93FA26CB-A9D4-4F91-B77F-9972AA37E379}" type="presParOf" srcId="{C9E373CC-58E7-40F8-8E1D-54B2BF60E1C2}" destId="{216F913C-1F8A-464C-9265-8F09C9E8402A}" srcOrd="2" destOrd="0" presId="urn:microsoft.com/office/officeart/2005/8/layout/vList2"/>
    <dgm:cxn modelId="{A254888C-74C2-4DAE-B625-7676A4802A9E}" type="presParOf" srcId="{C9E373CC-58E7-40F8-8E1D-54B2BF60E1C2}" destId="{9D803CE5-1D7C-4489-B8D6-49D94BAB4263}" srcOrd="3" destOrd="0" presId="urn:microsoft.com/office/officeart/2005/8/layout/vList2"/>
    <dgm:cxn modelId="{359A096B-6A9D-488C-B93F-D7990B2BFCF6}" type="presParOf" srcId="{C9E373CC-58E7-40F8-8E1D-54B2BF60E1C2}" destId="{67856AF0-1AB7-437C-8330-17A2028EBF6D}" srcOrd="4" destOrd="0" presId="urn:microsoft.com/office/officeart/2005/8/layout/vList2"/>
    <dgm:cxn modelId="{BE8E431E-B2A2-42DC-B061-6E43AF4E0ED4}" type="presParOf" srcId="{C9E373CC-58E7-40F8-8E1D-54B2BF60E1C2}" destId="{E8BA0B96-521E-4370-BB88-464C32235E62}" srcOrd="5" destOrd="0" presId="urn:microsoft.com/office/officeart/2005/8/layout/vList2"/>
    <dgm:cxn modelId="{EFDA84DC-EEE3-438F-AFF8-29282805E14A}" type="presParOf" srcId="{C9E373CC-58E7-40F8-8E1D-54B2BF60E1C2}" destId="{170641B4-A786-4237-97BA-7B911EDE9D1D}" srcOrd="6" destOrd="0" presId="urn:microsoft.com/office/officeart/2005/8/layout/vList2"/>
    <dgm:cxn modelId="{39B07EF7-0A89-42CF-8A6B-71DCAA7564D9}" type="presParOf" srcId="{C9E373CC-58E7-40F8-8E1D-54B2BF60E1C2}" destId="{DE37A025-9253-483F-A582-190A38F977D6}" srcOrd="7" destOrd="0" presId="urn:microsoft.com/office/officeart/2005/8/layout/vList2"/>
    <dgm:cxn modelId="{C47AB6E0-38B1-4AE4-9427-8D7882D54B1C}" type="presParOf" srcId="{C9E373CC-58E7-40F8-8E1D-54B2BF60E1C2}" destId="{803F900C-F296-423F-AA7D-EC45CFC74FFC}" srcOrd="8" destOrd="0" presId="urn:microsoft.com/office/officeart/2005/8/layout/vList2"/>
    <dgm:cxn modelId="{A735F629-FEF1-4BD5-9180-1C3D9D51DE03}" type="presParOf" srcId="{C9E373CC-58E7-40F8-8E1D-54B2BF60E1C2}" destId="{03F95776-27F8-4B98-9E78-E8A33E0A3BE7}" srcOrd="9" destOrd="0" presId="urn:microsoft.com/office/officeart/2005/8/layout/vList2"/>
    <dgm:cxn modelId="{55E24BDD-AF41-451B-9A9F-5500B1785BA1}" type="presParOf" srcId="{C9E373CC-58E7-40F8-8E1D-54B2BF60E1C2}" destId="{4855868D-2424-4EB6-A57E-6C273171B4C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85818-AEDC-4669-89FA-04672411547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9D69E41-168C-4B7C-A4D2-9724B87C0564}">
      <dgm:prSet/>
      <dgm:spPr/>
      <dgm:t>
        <a:bodyPr/>
        <a:lstStyle/>
        <a:p>
          <a:r>
            <a:rPr lang="el-GR" i="1"/>
            <a:t>Ανοικτότητα ρόλων: </a:t>
          </a:r>
          <a:r>
            <a:rPr lang="el-GR"/>
            <a:t>οι μαθητές μπορούν να διαπραγματευτούν μεταξύ τους τα βήματα της εργασίας, τους κανόνες και τους ρόλους και να στοχαστούν για την τήρηση των συμφωνηθέντων. </a:t>
          </a:r>
          <a:endParaRPr lang="en-US"/>
        </a:p>
      </dgm:t>
    </dgm:pt>
    <dgm:pt modelId="{8C2F10E1-C647-483D-A2A5-DEED795BC448}" type="parTrans" cxnId="{ADBB7013-7E52-433D-B7F0-DC1253FA407A}">
      <dgm:prSet/>
      <dgm:spPr/>
      <dgm:t>
        <a:bodyPr/>
        <a:lstStyle/>
        <a:p>
          <a:endParaRPr lang="en-US"/>
        </a:p>
      </dgm:t>
    </dgm:pt>
    <dgm:pt modelId="{D7E01203-3A99-4477-BEBD-FBBE3010C841}" type="sibTrans" cxnId="{ADBB7013-7E52-433D-B7F0-DC1253FA407A}">
      <dgm:prSet/>
      <dgm:spPr/>
      <dgm:t>
        <a:bodyPr/>
        <a:lstStyle/>
        <a:p>
          <a:endParaRPr lang="en-US"/>
        </a:p>
      </dgm:t>
    </dgm:pt>
    <dgm:pt modelId="{3AB445BC-9339-4C63-82CB-0338D6E37619}">
      <dgm:prSet/>
      <dgm:spPr/>
      <dgm:t>
        <a:bodyPr/>
        <a:lstStyle/>
        <a:p>
          <a:r>
            <a:rPr lang="el-GR" i="1"/>
            <a:t>Κοινωνική ανοικτότητα: </a:t>
          </a:r>
          <a:r>
            <a:rPr lang="el-GR"/>
            <a:t>οι μαθητές μπορούν να αλληλεπιδράσουν μεταξύ τους συγχρονισμένα ή μη και να επεξεργαστούν τη γνώση σε συνεργασία, επιλέγοντας τον τρόπο κοινωνικής εργασίας και μελέτης (ατομικά, σε ζεύγη, σε ομάδες, στην ολομέλεια). </a:t>
          </a:r>
          <a:endParaRPr lang="en-US"/>
        </a:p>
      </dgm:t>
    </dgm:pt>
    <dgm:pt modelId="{7B1C3CBF-4A84-45D4-A48E-96FAD98166D3}" type="parTrans" cxnId="{593EA388-7093-4A96-A6B2-7777AAB02E7F}">
      <dgm:prSet/>
      <dgm:spPr/>
      <dgm:t>
        <a:bodyPr/>
        <a:lstStyle/>
        <a:p>
          <a:endParaRPr lang="en-US"/>
        </a:p>
      </dgm:t>
    </dgm:pt>
    <dgm:pt modelId="{47FDE959-50F4-457D-B7F1-AEEE92D3DCF6}" type="sibTrans" cxnId="{593EA388-7093-4A96-A6B2-7777AAB02E7F}">
      <dgm:prSet/>
      <dgm:spPr/>
      <dgm:t>
        <a:bodyPr/>
        <a:lstStyle/>
        <a:p>
          <a:endParaRPr lang="en-US"/>
        </a:p>
      </dgm:t>
    </dgm:pt>
    <dgm:pt modelId="{88DBF612-E167-4C21-8294-09D62E1B0AF5}" type="pres">
      <dgm:prSet presAssocID="{F0F85818-AEDC-4669-89FA-046724115473}" presName="linear" presStyleCnt="0">
        <dgm:presLayoutVars>
          <dgm:animLvl val="lvl"/>
          <dgm:resizeHandles val="exact"/>
        </dgm:presLayoutVars>
      </dgm:prSet>
      <dgm:spPr/>
    </dgm:pt>
    <dgm:pt modelId="{288A9F32-9DF6-4409-9ED6-075DB6EF2844}" type="pres">
      <dgm:prSet presAssocID="{C9D69E41-168C-4B7C-A4D2-9724B87C0564}" presName="parentText" presStyleLbl="node1" presStyleIdx="0" presStyleCnt="2">
        <dgm:presLayoutVars>
          <dgm:chMax val="0"/>
          <dgm:bulletEnabled val="1"/>
        </dgm:presLayoutVars>
      </dgm:prSet>
      <dgm:spPr/>
    </dgm:pt>
    <dgm:pt modelId="{8F27AA5A-3A27-4A72-BBAA-AE0763E68E38}" type="pres">
      <dgm:prSet presAssocID="{D7E01203-3A99-4477-BEBD-FBBE3010C841}" presName="spacer" presStyleCnt="0"/>
      <dgm:spPr/>
    </dgm:pt>
    <dgm:pt modelId="{61E7AF88-0FEC-43AF-8DF7-67B1A1E5D801}" type="pres">
      <dgm:prSet presAssocID="{3AB445BC-9339-4C63-82CB-0338D6E37619}" presName="parentText" presStyleLbl="node1" presStyleIdx="1" presStyleCnt="2">
        <dgm:presLayoutVars>
          <dgm:chMax val="0"/>
          <dgm:bulletEnabled val="1"/>
        </dgm:presLayoutVars>
      </dgm:prSet>
      <dgm:spPr/>
    </dgm:pt>
  </dgm:ptLst>
  <dgm:cxnLst>
    <dgm:cxn modelId="{ADBB7013-7E52-433D-B7F0-DC1253FA407A}" srcId="{F0F85818-AEDC-4669-89FA-046724115473}" destId="{C9D69E41-168C-4B7C-A4D2-9724B87C0564}" srcOrd="0" destOrd="0" parTransId="{8C2F10E1-C647-483D-A2A5-DEED795BC448}" sibTransId="{D7E01203-3A99-4477-BEBD-FBBE3010C841}"/>
    <dgm:cxn modelId="{A49D0676-CC60-4BC3-B70D-EEECDBF29437}" type="presOf" srcId="{3AB445BC-9339-4C63-82CB-0338D6E37619}" destId="{61E7AF88-0FEC-43AF-8DF7-67B1A1E5D801}" srcOrd="0" destOrd="0" presId="urn:microsoft.com/office/officeart/2005/8/layout/vList2"/>
    <dgm:cxn modelId="{5CB3AE57-8562-4073-B245-C66B5CB154BB}" type="presOf" srcId="{C9D69E41-168C-4B7C-A4D2-9724B87C0564}" destId="{288A9F32-9DF6-4409-9ED6-075DB6EF2844}" srcOrd="0" destOrd="0" presId="urn:microsoft.com/office/officeart/2005/8/layout/vList2"/>
    <dgm:cxn modelId="{593EA388-7093-4A96-A6B2-7777AAB02E7F}" srcId="{F0F85818-AEDC-4669-89FA-046724115473}" destId="{3AB445BC-9339-4C63-82CB-0338D6E37619}" srcOrd="1" destOrd="0" parTransId="{7B1C3CBF-4A84-45D4-A48E-96FAD98166D3}" sibTransId="{47FDE959-50F4-457D-B7F1-AEEE92D3DCF6}"/>
    <dgm:cxn modelId="{402692B7-46E8-4186-BDFB-13FBF5E31274}" type="presOf" srcId="{F0F85818-AEDC-4669-89FA-046724115473}" destId="{88DBF612-E167-4C21-8294-09D62E1B0AF5}" srcOrd="0" destOrd="0" presId="urn:microsoft.com/office/officeart/2005/8/layout/vList2"/>
    <dgm:cxn modelId="{C5A0774B-9543-4550-BFD9-77C781AE755B}" type="presParOf" srcId="{88DBF612-E167-4C21-8294-09D62E1B0AF5}" destId="{288A9F32-9DF6-4409-9ED6-075DB6EF2844}" srcOrd="0" destOrd="0" presId="urn:microsoft.com/office/officeart/2005/8/layout/vList2"/>
    <dgm:cxn modelId="{76D02086-C00F-4DAE-A204-06E7E63E0374}" type="presParOf" srcId="{88DBF612-E167-4C21-8294-09D62E1B0AF5}" destId="{8F27AA5A-3A27-4A72-BBAA-AE0763E68E38}" srcOrd="1" destOrd="0" presId="urn:microsoft.com/office/officeart/2005/8/layout/vList2"/>
    <dgm:cxn modelId="{7BCF66B8-FD33-425F-8E9D-647C20786758}" type="presParOf" srcId="{88DBF612-E167-4C21-8294-09D62E1B0AF5}" destId="{61E7AF88-0FEC-43AF-8DF7-67B1A1E5D80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AF2C4C-CEDF-4622-8E8F-B47EA2B5823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AF6D42A-D602-43C3-884E-DAE649B8BF27}">
      <dgm:prSet/>
      <dgm:spPr/>
      <dgm:t>
        <a:bodyPr/>
        <a:lstStyle/>
        <a:p>
          <a:r>
            <a:rPr lang="el-GR" i="1"/>
            <a:t>Ανοικτότητα των αισθητηρίων: </a:t>
          </a:r>
          <a:r>
            <a:rPr lang="el-GR"/>
            <a:t>χρησιμοποιούνται αισθητήρια (οπτικό, ακουστικό), ανάλογα με το περιεχόμενο και τη διδακτική λειτουργία. </a:t>
          </a:r>
          <a:endParaRPr lang="en-US"/>
        </a:p>
      </dgm:t>
    </dgm:pt>
    <dgm:pt modelId="{1FECCAE4-28DB-4E71-A662-15F362143737}" type="parTrans" cxnId="{0EAC988A-24E8-422A-AAD8-DBCB84C29F5A}">
      <dgm:prSet/>
      <dgm:spPr/>
      <dgm:t>
        <a:bodyPr/>
        <a:lstStyle/>
        <a:p>
          <a:endParaRPr lang="en-US"/>
        </a:p>
      </dgm:t>
    </dgm:pt>
    <dgm:pt modelId="{97238C84-B275-433C-B050-F1E792EA1212}" type="sibTrans" cxnId="{0EAC988A-24E8-422A-AAD8-DBCB84C29F5A}">
      <dgm:prSet/>
      <dgm:spPr/>
      <dgm:t>
        <a:bodyPr/>
        <a:lstStyle/>
        <a:p>
          <a:endParaRPr lang="en-US"/>
        </a:p>
      </dgm:t>
    </dgm:pt>
    <dgm:pt modelId="{7F25B5A0-1BC5-416A-8510-B000FAEF4867}">
      <dgm:prSet/>
      <dgm:spPr/>
      <dgm:t>
        <a:bodyPr/>
        <a:lstStyle/>
        <a:p>
          <a:r>
            <a:rPr lang="el-GR" i="1"/>
            <a:t>Ανοικτότητα χρήσης των Μέσων: </a:t>
          </a:r>
          <a:r>
            <a:rPr lang="el-GR"/>
            <a:t>χρησιμοποιούνται διάφορα Μέσα και διάφορες τεχνολογίες Μέσων ή υπηρεσιών π.χ. τηλέφωνο, βίντεο, ήχος, CD-ROM, skype, forum, LMS, Web 1.0, Web 2.0, Web 3.0. </a:t>
          </a:r>
          <a:endParaRPr lang="en-US"/>
        </a:p>
      </dgm:t>
    </dgm:pt>
    <dgm:pt modelId="{5682964B-8CE2-414F-A086-72C4F8F47CB8}" type="parTrans" cxnId="{5574104A-6248-42F5-8260-76A4CBBDF275}">
      <dgm:prSet/>
      <dgm:spPr/>
      <dgm:t>
        <a:bodyPr/>
        <a:lstStyle/>
        <a:p>
          <a:endParaRPr lang="en-US"/>
        </a:p>
      </dgm:t>
    </dgm:pt>
    <dgm:pt modelId="{E8BD168B-52FE-46C2-AC2F-69312568537F}" type="sibTrans" cxnId="{5574104A-6248-42F5-8260-76A4CBBDF275}">
      <dgm:prSet/>
      <dgm:spPr/>
      <dgm:t>
        <a:bodyPr/>
        <a:lstStyle/>
        <a:p>
          <a:endParaRPr lang="en-US"/>
        </a:p>
      </dgm:t>
    </dgm:pt>
    <dgm:pt modelId="{8EC779BF-AED8-4277-9E79-936F90DA18E1}">
      <dgm:prSet/>
      <dgm:spPr/>
      <dgm:t>
        <a:bodyPr/>
        <a:lstStyle/>
        <a:p>
          <a:r>
            <a:rPr lang="el-GR" i="1"/>
            <a:t>Ανοικτότητα επιλογής του υλικού: </a:t>
          </a:r>
          <a:r>
            <a:rPr lang="el-GR"/>
            <a:t>το εκπαιδευτικό υλικό είναι πολυμορφικό (κείμενα, παρουσιάσεις, προσομοιώσεις, συνεντεύξεις, εκπαιδευτικές, ταινίες, ασκήσεις). </a:t>
          </a:r>
          <a:endParaRPr lang="en-US"/>
        </a:p>
      </dgm:t>
    </dgm:pt>
    <dgm:pt modelId="{AADFBBF8-2C63-4B00-95A5-CAA7E9F6662F}" type="parTrans" cxnId="{682E9897-49D7-48C3-9943-11887DBD04EA}">
      <dgm:prSet/>
      <dgm:spPr/>
      <dgm:t>
        <a:bodyPr/>
        <a:lstStyle/>
        <a:p>
          <a:endParaRPr lang="en-US"/>
        </a:p>
      </dgm:t>
    </dgm:pt>
    <dgm:pt modelId="{9C898412-0614-4FCE-B320-0164DD992C61}" type="sibTrans" cxnId="{682E9897-49D7-48C3-9943-11887DBD04EA}">
      <dgm:prSet/>
      <dgm:spPr/>
      <dgm:t>
        <a:bodyPr/>
        <a:lstStyle/>
        <a:p>
          <a:endParaRPr lang="en-US"/>
        </a:p>
      </dgm:t>
    </dgm:pt>
    <dgm:pt modelId="{4262D898-19A1-4223-A9DE-A8B89D0A6118}" type="pres">
      <dgm:prSet presAssocID="{E5AF2C4C-CEDF-4622-8E8F-B47EA2B58235}" presName="vert0" presStyleCnt="0">
        <dgm:presLayoutVars>
          <dgm:dir/>
          <dgm:animOne val="branch"/>
          <dgm:animLvl val="lvl"/>
        </dgm:presLayoutVars>
      </dgm:prSet>
      <dgm:spPr/>
    </dgm:pt>
    <dgm:pt modelId="{582C46C3-B10B-4DA0-B344-A6C7523F21D3}" type="pres">
      <dgm:prSet presAssocID="{0AF6D42A-D602-43C3-884E-DAE649B8BF27}" presName="thickLine" presStyleLbl="alignNode1" presStyleIdx="0" presStyleCnt="3"/>
      <dgm:spPr/>
    </dgm:pt>
    <dgm:pt modelId="{9D89B003-504B-4AFC-B40A-017C1C8D1758}" type="pres">
      <dgm:prSet presAssocID="{0AF6D42A-D602-43C3-884E-DAE649B8BF27}" presName="horz1" presStyleCnt="0"/>
      <dgm:spPr/>
    </dgm:pt>
    <dgm:pt modelId="{78416D50-2A7A-4317-B1E9-A01DD22CBBF8}" type="pres">
      <dgm:prSet presAssocID="{0AF6D42A-D602-43C3-884E-DAE649B8BF27}" presName="tx1" presStyleLbl="revTx" presStyleIdx="0" presStyleCnt="3"/>
      <dgm:spPr/>
    </dgm:pt>
    <dgm:pt modelId="{8076EFCF-AE9E-4C89-A0FE-935921B7DC28}" type="pres">
      <dgm:prSet presAssocID="{0AF6D42A-D602-43C3-884E-DAE649B8BF27}" presName="vert1" presStyleCnt="0"/>
      <dgm:spPr/>
    </dgm:pt>
    <dgm:pt modelId="{E2BC5384-0A5F-4DF3-A6FE-3736EB1DDCBF}" type="pres">
      <dgm:prSet presAssocID="{7F25B5A0-1BC5-416A-8510-B000FAEF4867}" presName="thickLine" presStyleLbl="alignNode1" presStyleIdx="1" presStyleCnt="3"/>
      <dgm:spPr/>
    </dgm:pt>
    <dgm:pt modelId="{595C83CE-6D6B-4092-9401-E7B09874CCCB}" type="pres">
      <dgm:prSet presAssocID="{7F25B5A0-1BC5-416A-8510-B000FAEF4867}" presName="horz1" presStyleCnt="0"/>
      <dgm:spPr/>
    </dgm:pt>
    <dgm:pt modelId="{3399FF8A-3D35-4D6D-8950-12657112E460}" type="pres">
      <dgm:prSet presAssocID="{7F25B5A0-1BC5-416A-8510-B000FAEF4867}" presName="tx1" presStyleLbl="revTx" presStyleIdx="1" presStyleCnt="3"/>
      <dgm:spPr/>
    </dgm:pt>
    <dgm:pt modelId="{632D2733-8A19-47BA-962B-99F84EF8DC30}" type="pres">
      <dgm:prSet presAssocID="{7F25B5A0-1BC5-416A-8510-B000FAEF4867}" presName="vert1" presStyleCnt="0"/>
      <dgm:spPr/>
    </dgm:pt>
    <dgm:pt modelId="{DF7537D0-C91D-4529-92D4-AC5AAFF9ECA6}" type="pres">
      <dgm:prSet presAssocID="{8EC779BF-AED8-4277-9E79-936F90DA18E1}" presName="thickLine" presStyleLbl="alignNode1" presStyleIdx="2" presStyleCnt="3"/>
      <dgm:spPr/>
    </dgm:pt>
    <dgm:pt modelId="{4206027F-0A91-4B8D-A921-9DD1ABE1802D}" type="pres">
      <dgm:prSet presAssocID="{8EC779BF-AED8-4277-9E79-936F90DA18E1}" presName="horz1" presStyleCnt="0"/>
      <dgm:spPr/>
    </dgm:pt>
    <dgm:pt modelId="{68C73ADC-C5BC-44A1-9090-720C1B03873E}" type="pres">
      <dgm:prSet presAssocID="{8EC779BF-AED8-4277-9E79-936F90DA18E1}" presName="tx1" presStyleLbl="revTx" presStyleIdx="2" presStyleCnt="3"/>
      <dgm:spPr/>
    </dgm:pt>
    <dgm:pt modelId="{750CCD9F-F112-43AF-A616-A423E4D32323}" type="pres">
      <dgm:prSet presAssocID="{8EC779BF-AED8-4277-9E79-936F90DA18E1}" presName="vert1" presStyleCnt="0"/>
      <dgm:spPr/>
    </dgm:pt>
  </dgm:ptLst>
  <dgm:cxnLst>
    <dgm:cxn modelId="{149BF543-E4F9-43A0-BBCA-939C0E1A8F39}" type="presOf" srcId="{7F25B5A0-1BC5-416A-8510-B000FAEF4867}" destId="{3399FF8A-3D35-4D6D-8950-12657112E460}" srcOrd="0" destOrd="0" presId="urn:microsoft.com/office/officeart/2008/layout/LinedList"/>
    <dgm:cxn modelId="{5574104A-6248-42F5-8260-76A4CBBDF275}" srcId="{E5AF2C4C-CEDF-4622-8E8F-B47EA2B58235}" destId="{7F25B5A0-1BC5-416A-8510-B000FAEF4867}" srcOrd="1" destOrd="0" parTransId="{5682964B-8CE2-414F-A086-72C4F8F47CB8}" sibTransId="{E8BD168B-52FE-46C2-AC2F-69312568537F}"/>
    <dgm:cxn modelId="{0EAC988A-24E8-422A-AAD8-DBCB84C29F5A}" srcId="{E5AF2C4C-CEDF-4622-8E8F-B47EA2B58235}" destId="{0AF6D42A-D602-43C3-884E-DAE649B8BF27}" srcOrd="0" destOrd="0" parTransId="{1FECCAE4-28DB-4E71-A662-15F362143737}" sibTransId="{97238C84-B275-433C-B050-F1E792EA1212}"/>
    <dgm:cxn modelId="{53246791-AEF2-409B-A36A-51A244F6D19C}" type="presOf" srcId="{0AF6D42A-D602-43C3-884E-DAE649B8BF27}" destId="{78416D50-2A7A-4317-B1E9-A01DD22CBBF8}" srcOrd="0" destOrd="0" presId="urn:microsoft.com/office/officeart/2008/layout/LinedList"/>
    <dgm:cxn modelId="{682E9897-49D7-48C3-9943-11887DBD04EA}" srcId="{E5AF2C4C-CEDF-4622-8E8F-B47EA2B58235}" destId="{8EC779BF-AED8-4277-9E79-936F90DA18E1}" srcOrd="2" destOrd="0" parTransId="{AADFBBF8-2C63-4B00-95A5-CAA7E9F6662F}" sibTransId="{9C898412-0614-4FCE-B320-0164DD992C61}"/>
    <dgm:cxn modelId="{1B70A5DF-452C-4B54-853F-8DF18C4D0A7D}" type="presOf" srcId="{E5AF2C4C-CEDF-4622-8E8F-B47EA2B58235}" destId="{4262D898-19A1-4223-A9DE-A8B89D0A6118}" srcOrd="0" destOrd="0" presId="urn:microsoft.com/office/officeart/2008/layout/LinedList"/>
    <dgm:cxn modelId="{BFD4A5EB-4F39-49C5-91D1-32168FB42D21}" type="presOf" srcId="{8EC779BF-AED8-4277-9E79-936F90DA18E1}" destId="{68C73ADC-C5BC-44A1-9090-720C1B03873E}" srcOrd="0" destOrd="0" presId="urn:microsoft.com/office/officeart/2008/layout/LinedList"/>
    <dgm:cxn modelId="{86A65D5E-705A-4818-B627-AD1049D863F5}" type="presParOf" srcId="{4262D898-19A1-4223-A9DE-A8B89D0A6118}" destId="{582C46C3-B10B-4DA0-B344-A6C7523F21D3}" srcOrd="0" destOrd="0" presId="urn:microsoft.com/office/officeart/2008/layout/LinedList"/>
    <dgm:cxn modelId="{70A03859-70F6-4B06-B647-84C3D1B12F65}" type="presParOf" srcId="{4262D898-19A1-4223-A9DE-A8B89D0A6118}" destId="{9D89B003-504B-4AFC-B40A-017C1C8D1758}" srcOrd="1" destOrd="0" presId="urn:microsoft.com/office/officeart/2008/layout/LinedList"/>
    <dgm:cxn modelId="{4CC7C6DA-D8E6-409C-B767-15664E8506B8}" type="presParOf" srcId="{9D89B003-504B-4AFC-B40A-017C1C8D1758}" destId="{78416D50-2A7A-4317-B1E9-A01DD22CBBF8}" srcOrd="0" destOrd="0" presId="urn:microsoft.com/office/officeart/2008/layout/LinedList"/>
    <dgm:cxn modelId="{BF34B60D-5CAB-4B20-8535-80AB8D0AC0AF}" type="presParOf" srcId="{9D89B003-504B-4AFC-B40A-017C1C8D1758}" destId="{8076EFCF-AE9E-4C89-A0FE-935921B7DC28}" srcOrd="1" destOrd="0" presId="urn:microsoft.com/office/officeart/2008/layout/LinedList"/>
    <dgm:cxn modelId="{CC8C79B8-C1DC-4C4C-ADD9-239A768DD6D7}" type="presParOf" srcId="{4262D898-19A1-4223-A9DE-A8B89D0A6118}" destId="{E2BC5384-0A5F-4DF3-A6FE-3736EB1DDCBF}" srcOrd="2" destOrd="0" presId="urn:microsoft.com/office/officeart/2008/layout/LinedList"/>
    <dgm:cxn modelId="{7A27DB93-ACFA-40F6-B582-1B2091E10C83}" type="presParOf" srcId="{4262D898-19A1-4223-A9DE-A8B89D0A6118}" destId="{595C83CE-6D6B-4092-9401-E7B09874CCCB}" srcOrd="3" destOrd="0" presId="urn:microsoft.com/office/officeart/2008/layout/LinedList"/>
    <dgm:cxn modelId="{534AE3E8-FFEE-4A0F-AE27-4A82DBD1A125}" type="presParOf" srcId="{595C83CE-6D6B-4092-9401-E7B09874CCCB}" destId="{3399FF8A-3D35-4D6D-8950-12657112E460}" srcOrd="0" destOrd="0" presId="urn:microsoft.com/office/officeart/2008/layout/LinedList"/>
    <dgm:cxn modelId="{BB1E4E45-2520-4399-9106-FAEDCAF767FB}" type="presParOf" srcId="{595C83CE-6D6B-4092-9401-E7B09874CCCB}" destId="{632D2733-8A19-47BA-962B-99F84EF8DC30}" srcOrd="1" destOrd="0" presId="urn:microsoft.com/office/officeart/2008/layout/LinedList"/>
    <dgm:cxn modelId="{7D0F4495-D686-42B5-B1F5-2C77E2529DE8}" type="presParOf" srcId="{4262D898-19A1-4223-A9DE-A8B89D0A6118}" destId="{DF7537D0-C91D-4529-92D4-AC5AAFF9ECA6}" srcOrd="4" destOrd="0" presId="urn:microsoft.com/office/officeart/2008/layout/LinedList"/>
    <dgm:cxn modelId="{10EB022F-2D97-4CB4-BEAE-0C3B7C7024C8}" type="presParOf" srcId="{4262D898-19A1-4223-A9DE-A8B89D0A6118}" destId="{4206027F-0A91-4B8D-A921-9DD1ABE1802D}" srcOrd="5" destOrd="0" presId="urn:microsoft.com/office/officeart/2008/layout/LinedList"/>
    <dgm:cxn modelId="{534AD719-CD34-411F-9663-F9311BA0DC97}" type="presParOf" srcId="{4206027F-0A91-4B8D-A921-9DD1ABE1802D}" destId="{68C73ADC-C5BC-44A1-9090-720C1B03873E}" srcOrd="0" destOrd="0" presId="urn:microsoft.com/office/officeart/2008/layout/LinedList"/>
    <dgm:cxn modelId="{8CB071D0-457D-48BF-ABB6-25022FD5EEBC}" type="presParOf" srcId="{4206027F-0A91-4B8D-A921-9DD1ABE1802D}" destId="{750CCD9F-F112-43AF-A616-A423E4D323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ABDE9F-18EB-4B1A-932F-C2AC3CBCD93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75EA198-5AE0-4614-969B-69A61CE37177}">
      <dgm:prSet/>
      <dgm:spPr/>
      <dgm:t>
        <a:bodyPr/>
        <a:lstStyle/>
        <a:p>
          <a:r>
            <a:rPr lang="el-GR" b="1" dirty="0">
              <a:solidFill>
                <a:schemeClr val="tx1"/>
              </a:solidFill>
            </a:rPr>
            <a:t>να βοηθούν και να στηρίζουν τους εκπαιδευομένους να ανακαλύψουν τον τρόπο με τον οποίο θα πρέπει να μελετήσουν το περιεχόμενο, </a:t>
          </a:r>
          <a:endParaRPr lang="en-US" b="1" dirty="0">
            <a:solidFill>
              <a:schemeClr val="tx1"/>
            </a:solidFill>
          </a:endParaRPr>
        </a:p>
      </dgm:t>
    </dgm:pt>
    <dgm:pt modelId="{5018DF43-5F3E-4D63-9805-AFE412774A20}" type="parTrans" cxnId="{05A6FBA5-48D5-42B6-A845-0C63087CF834}">
      <dgm:prSet/>
      <dgm:spPr/>
      <dgm:t>
        <a:bodyPr/>
        <a:lstStyle/>
        <a:p>
          <a:endParaRPr lang="en-US" b="1">
            <a:solidFill>
              <a:schemeClr val="tx1"/>
            </a:solidFill>
          </a:endParaRPr>
        </a:p>
      </dgm:t>
    </dgm:pt>
    <dgm:pt modelId="{B15B64EA-6434-4DBF-9143-75F43D03886F}" type="sibTrans" cxnId="{05A6FBA5-48D5-42B6-A845-0C63087CF834}">
      <dgm:prSet/>
      <dgm:spPr/>
      <dgm:t>
        <a:bodyPr/>
        <a:lstStyle/>
        <a:p>
          <a:endParaRPr lang="en-US" b="1">
            <a:solidFill>
              <a:schemeClr val="tx1"/>
            </a:solidFill>
          </a:endParaRPr>
        </a:p>
      </dgm:t>
    </dgm:pt>
    <dgm:pt modelId="{52BC9D27-0595-4113-94A3-881ABAF331FC}">
      <dgm:prSet/>
      <dgm:spPr/>
      <dgm:t>
        <a:bodyPr/>
        <a:lstStyle/>
        <a:p>
          <a:r>
            <a:rPr lang="el-GR" b="1">
              <a:solidFill>
                <a:schemeClr val="tx1"/>
              </a:solidFill>
            </a:rPr>
            <a:t>καθορίζουν τις προκαταρκτικές ενέργειες των εκπαιδευομένων πριν την έναρξη της μελέτης, </a:t>
          </a:r>
          <a:endParaRPr lang="en-US" b="1">
            <a:solidFill>
              <a:schemeClr val="tx1"/>
            </a:solidFill>
          </a:endParaRPr>
        </a:p>
      </dgm:t>
    </dgm:pt>
    <dgm:pt modelId="{3FCA578D-E366-4A06-9512-E9B1D98F4D5C}" type="parTrans" cxnId="{B076C4DA-DC8D-484A-9A29-73985DD5B0B4}">
      <dgm:prSet/>
      <dgm:spPr/>
      <dgm:t>
        <a:bodyPr/>
        <a:lstStyle/>
        <a:p>
          <a:endParaRPr lang="en-US" b="1">
            <a:solidFill>
              <a:schemeClr val="tx1"/>
            </a:solidFill>
          </a:endParaRPr>
        </a:p>
      </dgm:t>
    </dgm:pt>
    <dgm:pt modelId="{572D628D-F752-4981-9B87-3A2E42DE9DCD}" type="sibTrans" cxnId="{B076C4DA-DC8D-484A-9A29-73985DD5B0B4}">
      <dgm:prSet/>
      <dgm:spPr/>
      <dgm:t>
        <a:bodyPr/>
        <a:lstStyle/>
        <a:p>
          <a:endParaRPr lang="en-US" b="1">
            <a:solidFill>
              <a:schemeClr val="tx1"/>
            </a:solidFill>
          </a:endParaRPr>
        </a:p>
      </dgm:t>
    </dgm:pt>
    <dgm:pt modelId="{1F75D7F4-2B65-4C23-874A-C4F3A368E8C7}">
      <dgm:prSet/>
      <dgm:spPr/>
      <dgm:t>
        <a:bodyPr/>
        <a:lstStyle/>
        <a:p>
          <a:r>
            <a:rPr lang="el-GR" b="1">
              <a:solidFill>
                <a:schemeClr val="tx1"/>
              </a:solidFill>
            </a:rPr>
            <a:t>να παρουσιάζουν με σαφήνεια τους μαθησιακούς στόχους, δηλαδή τι ακριβώς θα είναι σε θέση να κάνουν, όταν ολοκληρώσουν τη μελέτη τους, </a:t>
          </a:r>
          <a:endParaRPr lang="en-US" b="1">
            <a:solidFill>
              <a:schemeClr val="tx1"/>
            </a:solidFill>
          </a:endParaRPr>
        </a:p>
      </dgm:t>
    </dgm:pt>
    <dgm:pt modelId="{FEBD1D03-0C0B-44DB-9B6F-F540D26B3445}" type="parTrans" cxnId="{E92548AD-2713-478E-AF34-6BA60BA6ADA7}">
      <dgm:prSet/>
      <dgm:spPr/>
      <dgm:t>
        <a:bodyPr/>
        <a:lstStyle/>
        <a:p>
          <a:endParaRPr lang="en-US" b="1">
            <a:solidFill>
              <a:schemeClr val="tx1"/>
            </a:solidFill>
          </a:endParaRPr>
        </a:p>
      </dgm:t>
    </dgm:pt>
    <dgm:pt modelId="{A2177F30-E604-4BB3-9642-1AAF2DBA63C4}" type="sibTrans" cxnId="{E92548AD-2713-478E-AF34-6BA60BA6ADA7}">
      <dgm:prSet/>
      <dgm:spPr/>
      <dgm:t>
        <a:bodyPr/>
        <a:lstStyle/>
        <a:p>
          <a:endParaRPr lang="en-US" b="1">
            <a:solidFill>
              <a:schemeClr val="tx1"/>
            </a:solidFill>
          </a:endParaRPr>
        </a:p>
      </dgm:t>
    </dgm:pt>
    <dgm:pt modelId="{8193F94A-10BB-47E9-93A6-4DF34C374FA5}">
      <dgm:prSet/>
      <dgm:spPr/>
      <dgm:t>
        <a:bodyPr/>
        <a:lstStyle/>
        <a:p>
          <a:r>
            <a:rPr lang="el-GR" b="1">
              <a:solidFill>
                <a:schemeClr val="tx1"/>
              </a:solidFill>
            </a:rPr>
            <a:t>να τους συμβουλεύουν αναφορικά με την οργάνωση της μελέτης και της εργασίας τους, </a:t>
          </a:r>
          <a:endParaRPr lang="en-US" b="1">
            <a:solidFill>
              <a:schemeClr val="tx1"/>
            </a:solidFill>
          </a:endParaRPr>
        </a:p>
      </dgm:t>
    </dgm:pt>
    <dgm:pt modelId="{0FCD0B7A-3D39-4D3C-97FA-89CD9E1C184B}" type="parTrans" cxnId="{BEE1ED45-14F0-48FE-BDBF-14CDA0AF0B22}">
      <dgm:prSet/>
      <dgm:spPr/>
      <dgm:t>
        <a:bodyPr/>
        <a:lstStyle/>
        <a:p>
          <a:endParaRPr lang="en-US" b="1">
            <a:solidFill>
              <a:schemeClr val="tx1"/>
            </a:solidFill>
          </a:endParaRPr>
        </a:p>
      </dgm:t>
    </dgm:pt>
    <dgm:pt modelId="{666FCE7D-0E60-4681-869B-9583E06B139F}" type="sibTrans" cxnId="{BEE1ED45-14F0-48FE-BDBF-14CDA0AF0B22}">
      <dgm:prSet/>
      <dgm:spPr/>
      <dgm:t>
        <a:bodyPr/>
        <a:lstStyle/>
        <a:p>
          <a:endParaRPr lang="en-US" b="1">
            <a:solidFill>
              <a:schemeClr val="tx1"/>
            </a:solidFill>
          </a:endParaRPr>
        </a:p>
      </dgm:t>
    </dgm:pt>
    <dgm:pt modelId="{91387A66-3DC3-4DF2-8AB4-39F3CC3CEFE3}">
      <dgm:prSet/>
      <dgm:spPr/>
      <dgm:t>
        <a:bodyPr/>
        <a:lstStyle/>
        <a:p>
          <a:r>
            <a:rPr lang="el-GR" b="1">
              <a:solidFill>
                <a:schemeClr val="tx1"/>
              </a:solidFill>
            </a:rPr>
            <a:t>να δημιουργούν συνθήκες συνάφειας μεταξύ καθημερινής, προσωπικής εμπειρίας και ακαδημαϊκής γνώσης, </a:t>
          </a:r>
          <a:endParaRPr lang="en-US" b="1">
            <a:solidFill>
              <a:schemeClr val="tx1"/>
            </a:solidFill>
          </a:endParaRPr>
        </a:p>
      </dgm:t>
    </dgm:pt>
    <dgm:pt modelId="{B74E60F7-DE7C-4CC4-8005-D0619793D144}" type="parTrans" cxnId="{FEBF5E3E-57FA-4F23-9D45-6F6B5437CBCA}">
      <dgm:prSet/>
      <dgm:spPr/>
      <dgm:t>
        <a:bodyPr/>
        <a:lstStyle/>
        <a:p>
          <a:endParaRPr lang="en-US" b="1">
            <a:solidFill>
              <a:schemeClr val="tx1"/>
            </a:solidFill>
          </a:endParaRPr>
        </a:p>
      </dgm:t>
    </dgm:pt>
    <dgm:pt modelId="{5F03F269-81D9-47E3-9F12-FF50B5E2B522}" type="sibTrans" cxnId="{FEBF5E3E-57FA-4F23-9D45-6F6B5437CBCA}">
      <dgm:prSet/>
      <dgm:spPr/>
      <dgm:t>
        <a:bodyPr/>
        <a:lstStyle/>
        <a:p>
          <a:endParaRPr lang="en-US" b="1">
            <a:solidFill>
              <a:schemeClr val="tx1"/>
            </a:solidFill>
          </a:endParaRPr>
        </a:p>
      </dgm:t>
    </dgm:pt>
    <dgm:pt modelId="{8AD1954D-DB51-4D80-81BC-E2B2E29A5633}">
      <dgm:prSet/>
      <dgm:spPr/>
      <dgm:t>
        <a:bodyPr/>
        <a:lstStyle/>
        <a:p>
          <a:r>
            <a:rPr lang="el-GR" b="1">
              <a:solidFill>
                <a:schemeClr val="tx1"/>
              </a:solidFill>
            </a:rPr>
            <a:t>να ενθαρρύνουν και να στηρίζουν τους εκπαιδευομένους κατά τη μελέτη τους, </a:t>
          </a:r>
          <a:endParaRPr lang="en-US" b="1">
            <a:solidFill>
              <a:schemeClr val="tx1"/>
            </a:solidFill>
          </a:endParaRPr>
        </a:p>
      </dgm:t>
    </dgm:pt>
    <dgm:pt modelId="{54D99795-032B-4491-ABE4-618874770AFD}" type="parTrans" cxnId="{6E76B60C-4A1B-4C62-BFE1-40CB23BDF146}">
      <dgm:prSet/>
      <dgm:spPr/>
      <dgm:t>
        <a:bodyPr/>
        <a:lstStyle/>
        <a:p>
          <a:endParaRPr lang="en-US" b="1">
            <a:solidFill>
              <a:schemeClr val="tx1"/>
            </a:solidFill>
          </a:endParaRPr>
        </a:p>
      </dgm:t>
    </dgm:pt>
    <dgm:pt modelId="{457E7D0F-9633-4151-A02B-806D784B9963}" type="sibTrans" cxnId="{6E76B60C-4A1B-4C62-BFE1-40CB23BDF146}">
      <dgm:prSet/>
      <dgm:spPr/>
      <dgm:t>
        <a:bodyPr/>
        <a:lstStyle/>
        <a:p>
          <a:endParaRPr lang="en-US" b="1">
            <a:solidFill>
              <a:schemeClr val="tx1"/>
            </a:solidFill>
          </a:endParaRPr>
        </a:p>
      </dgm:t>
    </dgm:pt>
    <dgm:pt modelId="{269B5E39-426B-496B-AEA2-3AF42D65BEA7}">
      <dgm:prSet/>
      <dgm:spPr/>
      <dgm:t>
        <a:bodyPr/>
        <a:lstStyle/>
        <a:p>
          <a:r>
            <a:rPr lang="el-GR" b="1">
              <a:solidFill>
                <a:schemeClr val="tx1"/>
              </a:solidFill>
            </a:rPr>
            <a:t>να δημιουργούν πλαίσια ενεργού εμπλοκής και να παρέχουν ανατροφοδότηση που θα έχει κυρίως φροντιστηριακό χαρακτήρα </a:t>
          </a:r>
          <a:endParaRPr lang="en-US" b="1">
            <a:solidFill>
              <a:schemeClr val="tx1"/>
            </a:solidFill>
          </a:endParaRPr>
        </a:p>
      </dgm:t>
    </dgm:pt>
    <dgm:pt modelId="{1E42A51F-7C78-40E6-9A3F-D83EA8DF9BCD}" type="parTrans" cxnId="{31D6C42F-1A79-4089-B9E4-52D3C02195E7}">
      <dgm:prSet/>
      <dgm:spPr/>
      <dgm:t>
        <a:bodyPr/>
        <a:lstStyle/>
        <a:p>
          <a:endParaRPr lang="en-US" b="1">
            <a:solidFill>
              <a:schemeClr val="tx1"/>
            </a:solidFill>
          </a:endParaRPr>
        </a:p>
      </dgm:t>
    </dgm:pt>
    <dgm:pt modelId="{40197B1D-6446-4309-9729-A401453F8801}" type="sibTrans" cxnId="{31D6C42F-1A79-4089-B9E4-52D3C02195E7}">
      <dgm:prSet/>
      <dgm:spPr/>
      <dgm:t>
        <a:bodyPr/>
        <a:lstStyle/>
        <a:p>
          <a:endParaRPr lang="en-US" b="1">
            <a:solidFill>
              <a:schemeClr val="tx1"/>
            </a:solidFill>
          </a:endParaRPr>
        </a:p>
      </dgm:t>
    </dgm:pt>
    <dgm:pt modelId="{69429DA0-6210-49E6-AE86-89E5A38ED5FA}" type="pres">
      <dgm:prSet presAssocID="{71ABDE9F-18EB-4B1A-932F-C2AC3CBCD932}" presName="diagram" presStyleCnt="0">
        <dgm:presLayoutVars>
          <dgm:dir/>
          <dgm:resizeHandles val="exact"/>
        </dgm:presLayoutVars>
      </dgm:prSet>
      <dgm:spPr/>
    </dgm:pt>
    <dgm:pt modelId="{AED257D0-2D5B-4F90-9D80-E73AAA314E21}" type="pres">
      <dgm:prSet presAssocID="{F75EA198-5AE0-4614-969B-69A61CE37177}" presName="node" presStyleLbl="node1" presStyleIdx="0" presStyleCnt="7">
        <dgm:presLayoutVars>
          <dgm:bulletEnabled val="1"/>
        </dgm:presLayoutVars>
      </dgm:prSet>
      <dgm:spPr/>
    </dgm:pt>
    <dgm:pt modelId="{51E7479B-A50D-480D-87E8-20F3ED4A3236}" type="pres">
      <dgm:prSet presAssocID="{B15B64EA-6434-4DBF-9143-75F43D03886F}" presName="sibTrans" presStyleCnt="0"/>
      <dgm:spPr/>
    </dgm:pt>
    <dgm:pt modelId="{AF2DF4D1-FAB3-49A2-9C72-9C12453727CB}" type="pres">
      <dgm:prSet presAssocID="{52BC9D27-0595-4113-94A3-881ABAF331FC}" presName="node" presStyleLbl="node1" presStyleIdx="1" presStyleCnt="7">
        <dgm:presLayoutVars>
          <dgm:bulletEnabled val="1"/>
        </dgm:presLayoutVars>
      </dgm:prSet>
      <dgm:spPr/>
    </dgm:pt>
    <dgm:pt modelId="{DA7C798A-7D4E-458E-910D-DF51A0245A04}" type="pres">
      <dgm:prSet presAssocID="{572D628D-F752-4981-9B87-3A2E42DE9DCD}" presName="sibTrans" presStyleCnt="0"/>
      <dgm:spPr/>
    </dgm:pt>
    <dgm:pt modelId="{A0425524-9F03-4C14-ACE4-AD36E7F32C84}" type="pres">
      <dgm:prSet presAssocID="{1F75D7F4-2B65-4C23-874A-C4F3A368E8C7}" presName="node" presStyleLbl="node1" presStyleIdx="2" presStyleCnt="7">
        <dgm:presLayoutVars>
          <dgm:bulletEnabled val="1"/>
        </dgm:presLayoutVars>
      </dgm:prSet>
      <dgm:spPr/>
    </dgm:pt>
    <dgm:pt modelId="{0EB99D51-9798-420F-94AE-6B1EADA73709}" type="pres">
      <dgm:prSet presAssocID="{A2177F30-E604-4BB3-9642-1AAF2DBA63C4}" presName="sibTrans" presStyleCnt="0"/>
      <dgm:spPr/>
    </dgm:pt>
    <dgm:pt modelId="{3409D359-5CC3-4EAE-A7A6-4A89A89FAF75}" type="pres">
      <dgm:prSet presAssocID="{8193F94A-10BB-47E9-93A6-4DF34C374FA5}" presName="node" presStyleLbl="node1" presStyleIdx="3" presStyleCnt="7">
        <dgm:presLayoutVars>
          <dgm:bulletEnabled val="1"/>
        </dgm:presLayoutVars>
      </dgm:prSet>
      <dgm:spPr/>
    </dgm:pt>
    <dgm:pt modelId="{B0818DCD-B2EB-4F95-866B-A538A2E491C3}" type="pres">
      <dgm:prSet presAssocID="{666FCE7D-0E60-4681-869B-9583E06B139F}" presName="sibTrans" presStyleCnt="0"/>
      <dgm:spPr/>
    </dgm:pt>
    <dgm:pt modelId="{1E807241-B6D7-40E5-803F-6993787A783C}" type="pres">
      <dgm:prSet presAssocID="{91387A66-3DC3-4DF2-8AB4-39F3CC3CEFE3}" presName="node" presStyleLbl="node1" presStyleIdx="4" presStyleCnt="7">
        <dgm:presLayoutVars>
          <dgm:bulletEnabled val="1"/>
        </dgm:presLayoutVars>
      </dgm:prSet>
      <dgm:spPr/>
    </dgm:pt>
    <dgm:pt modelId="{50DDBB3F-F3FF-4E34-B465-B65E41059285}" type="pres">
      <dgm:prSet presAssocID="{5F03F269-81D9-47E3-9F12-FF50B5E2B522}" presName="sibTrans" presStyleCnt="0"/>
      <dgm:spPr/>
    </dgm:pt>
    <dgm:pt modelId="{17F7AF5A-82CF-4E16-BCBE-68338AA56FBC}" type="pres">
      <dgm:prSet presAssocID="{8AD1954D-DB51-4D80-81BC-E2B2E29A5633}" presName="node" presStyleLbl="node1" presStyleIdx="5" presStyleCnt="7">
        <dgm:presLayoutVars>
          <dgm:bulletEnabled val="1"/>
        </dgm:presLayoutVars>
      </dgm:prSet>
      <dgm:spPr/>
    </dgm:pt>
    <dgm:pt modelId="{FBB3E8A7-E58D-4D37-8C7E-0AC6543D2538}" type="pres">
      <dgm:prSet presAssocID="{457E7D0F-9633-4151-A02B-806D784B9963}" presName="sibTrans" presStyleCnt="0"/>
      <dgm:spPr/>
    </dgm:pt>
    <dgm:pt modelId="{A3D7916B-B7DE-4C79-958B-6D100B25FCD6}" type="pres">
      <dgm:prSet presAssocID="{269B5E39-426B-496B-AEA2-3AF42D65BEA7}" presName="node" presStyleLbl="node1" presStyleIdx="6" presStyleCnt="7">
        <dgm:presLayoutVars>
          <dgm:bulletEnabled val="1"/>
        </dgm:presLayoutVars>
      </dgm:prSet>
      <dgm:spPr/>
    </dgm:pt>
  </dgm:ptLst>
  <dgm:cxnLst>
    <dgm:cxn modelId="{6E76B60C-4A1B-4C62-BFE1-40CB23BDF146}" srcId="{71ABDE9F-18EB-4B1A-932F-C2AC3CBCD932}" destId="{8AD1954D-DB51-4D80-81BC-E2B2E29A5633}" srcOrd="5" destOrd="0" parTransId="{54D99795-032B-4491-ABE4-618874770AFD}" sibTransId="{457E7D0F-9633-4151-A02B-806D784B9963}"/>
    <dgm:cxn modelId="{6A638A11-32DF-40AB-BC33-EDB084A8AFD1}" type="presOf" srcId="{8193F94A-10BB-47E9-93A6-4DF34C374FA5}" destId="{3409D359-5CC3-4EAE-A7A6-4A89A89FAF75}" srcOrd="0" destOrd="0" presId="urn:microsoft.com/office/officeart/2005/8/layout/default"/>
    <dgm:cxn modelId="{31D6C42F-1A79-4089-B9E4-52D3C02195E7}" srcId="{71ABDE9F-18EB-4B1A-932F-C2AC3CBCD932}" destId="{269B5E39-426B-496B-AEA2-3AF42D65BEA7}" srcOrd="6" destOrd="0" parTransId="{1E42A51F-7C78-40E6-9A3F-D83EA8DF9BCD}" sibTransId="{40197B1D-6446-4309-9729-A401453F8801}"/>
    <dgm:cxn modelId="{FEBF5E3E-57FA-4F23-9D45-6F6B5437CBCA}" srcId="{71ABDE9F-18EB-4B1A-932F-C2AC3CBCD932}" destId="{91387A66-3DC3-4DF2-8AB4-39F3CC3CEFE3}" srcOrd="4" destOrd="0" parTransId="{B74E60F7-DE7C-4CC4-8005-D0619793D144}" sibTransId="{5F03F269-81D9-47E3-9F12-FF50B5E2B522}"/>
    <dgm:cxn modelId="{BEE1ED45-14F0-48FE-BDBF-14CDA0AF0B22}" srcId="{71ABDE9F-18EB-4B1A-932F-C2AC3CBCD932}" destId="{8193F94A-10BB-47E9-93A6-4DF34C374FA5}" srcOrd="3" destOrd="0" parTransId="{0FCD0B7A-3D39-4D3C-97FA-89CD9E1C184B}" sibTransId="{666FCE7D-0E60-4681-869B-9583E06B139F}"/>
    <dgm:cxn modelId="{47A69B88-F603-4BEE-A420-639571600822}" type="presOf" srcId="{71ABDE9F-18EB-4B1A-932F-C2AC3CBCD932}" destId="{69429DA0-6210-49E6-AE86-89E5A38ED5FA}" srcOrd="0" destOrd="0" presId="urn:microsoft.com/office/officeart/2005/8/layout/default"/>
    <dgm:cxn modelId="{238CEC8D-FE98-4A91-8A0A-FC5F57FF0437}" type="presOf" srcId="{1F75D7F4-2B65-4C23-874A-C4F3A368E8C7}" destId="{A0425524-9F03-4C14-ACE4-AD36E7F32C84}" srcOrd="0" destOrd="0" presId="urn:microsoft.com/office/officeart/2005/8/layout/default"/>
    <dgm:cxn modelId="{05A6FBA5-48D5-42B6-A845-0C63087CF834}" srcId="{71ABDE9F-18EB-4B1A-932F-C2AC3CBCD932}" destId="{F75EA198-5AE0-4614-969B-69A61CE37177}" srcOrd="0" destOrd="0" parTransId="{5018DF43-5F3E-4D63-9805-AFE412774A20}" sibTransId="{B15B64EA-6434-4DBF-9143-75F43D03886F}"/>
    <dgm:cxn modelId="{E92548AD-2713-478E-AF34-6BA60BA6ADA7}" srcId="{71ABDE9F-18EB-4B1A-932F-C2AC3CBCD932}" destId="{1F75D7F4-2B65-4C23-874A-C4F3A368E8C7}" srcOrd="2" destOrd="0" parTransId="{FEBD1D03-0C0B-44DB-9B6F-F540D26B3445}" sibTransId="{A2177F30-E604-4BB3-9642-1AAF2DBA63C4}"/>
    <dgm:cxn modelId="{49914BC0-F61A-4639-B518-3C2CC35DEE30}" type="presOf" srcId="{269B5E39-426B-496B-AEA2-3AF42D65BEA7}" destId="{A3D7916B-B7DE-4C79-958B-6D100B25FCD6}" srcOrd="0" destOrd="0" presId="urn:microsoft.com/office/officeart/2005/8/layout/default"/>
    <dgm:cxn modelId="{13649CC5-FE38-4E39-80DE-7B221B03C17B}" type="presOf" srcId="{F75EA198-5AE0-4614-969B-69A61CE37177}" destId="{AED257D0-2D5B-4F90-9D80-E73AAA314E21}" srcOrd="0" destOrd="0" presId="urn:microsoft.com/office/officeart/2005/8/layout/default"/>
    <dgm:cxn modelId="{00E2E9C8-AD45-4873-AD5E-75E2B70C15CC}" type="presOf" srcId="{52BC9D27-0595-4113-94A3-881ABAF331FC}" destId="{AF2DF4D1-FAB3-49A2-9C72-9C12453727CB}" srcOrd="0" destOrd="0" presId="urn:microsoft.com/office/officeart/2005/8/layout/default"/>
    <dgm:cxn modelId="{4E4C4DD2-0998-4A41-BF3F-87629660D0CD}" type="presOf" srcId="{91387A66-3DC3-4DF2-8AB4-39F3CC3CEFE3}" destId="{1E807241-B6D7-40E5-803F-6993787A783C}" srcOrd="0" destOrd="0" presId="urn:microsoft.com/office/officeart/2005/8/layout/default"/>
    <dgm:cxn modelId="{B076C4DA-DC8D-484A-9A29-73985DD5B0B4}" srcId="{71ABDE9F-18EB-4B1A-932F-C2AC3CBCD932}" destId="{52BC9D27-0595-4113-94A3-881ABAF331FC}" srcOrd="1" destOrd="0" parTransId="{3FCA578D-E366-4A06-9512-E9B1D98F4D5C}" sibTransId="{572D628D-F752-4981-9B87-3A2E42DE9DCD}"/>
    <dgm:cxn modelId="{60CE94F0-C7E1-43A4-BD18-FCF23C502B4E}" type="presOf" srcId="{8AD1954D-DB51-4D80-81BC-E2B2E29A5633}" destId="{17F7AF5A-82CF-4E16-BCBE-68338AA56FBC}" srcOrd="0" destOrd="0" presId="urn:microsoft.com/office/officeart/2005/8/layout/default"/>
    <dgm:cxn modelId="{B8237360-F924-43C4-B7C7-33B757648608}" type="presParOf" srcId="{69429DA0-6210-49E6-AE86-89E5A38ED5FA}" destId="{AED257D0-2D5B-4F90-9D80-E73AAA314E21}" srcOrd="0" destOrd="0" presId="urn:microsoft.com/office/officeart/2005/8/layout/default"/>
    <dgm:cxn modelId="{2B158361-8B90-40FF-A04C-F87B0C1DD1C3}" type="presParOf" srcId="{69429DA0-6210-49E6-AE86-89E5A38ED5FA}" destId="{51E7479B-A50D-480D-87E8-20F3ED4A3236}" srcOrd="1" destOrd="0" presId="urn:microsoft.com/office/officeart/2005/8/layout/default"/>
    <dgm:cxn modelId="{2A61D153-CD92-40C4-A1E2-943C1A1E7DF8}" type="presParOf" srcId="{69429DA0-6210-49E6-AE86-89E5A38ED5FA}" destId="{AF2DF4D1-FAB3-49A2-9C72-9C12453727CB}" srcOrd="2" destOrd="0" presId="urn:microsoft.com/office/officeart/2005/8/layout/default"/>
    <dgm:cxn modelId="{2C921246-B34A-4C7F-B912-D319A7AC66DF}" type="presParOf" srcId="{69429DA0-6210-49E6-AE86-89E5A38ED5FA}" destId="{DA7C798A-7D4E-458E-910D-DF51A0245A04}" srcOrd="3" destOrd="0" presId="urn:microsoft.com/office/officeart/2005/8/layout/default"/>
    <dgm:cxn modelId="{6D3FBBA9-BDE9-4F6A-AEC8-922D8606571F}" type="presParOf" srcId="{69429DA0-6210-49E6-AE86-89E5A38ED5FA}" destId="{A0425524-9F03-4C14-ACE4-AD36E7F32C84}" srcOrd="4" destOrd="0" presId="urn:microsoft.com/office/officeart/2005/8/layout/default"/>
    <dgm:cxn modelId="{864AEDEC-C13D-450C-851B-4C24573EA001}" type="presParOf" srcId="{69429DA0-6210-49E6-AE86-89E5A38ED5FA}" destId="{0EB99D51-9798-420F-94AE-6B1EADA73709}" srcOrd="5" destOrd="0" presId="urn:microsoft.com/office/officeart/2005/8/layout/default"/>
    <dgm:cxn modelId="{33ED01C2-3305-4518-926A-B02BCBB0A04A}" type="presParOf" srcId="{69429DA0-6210-49E6-AE86-89E5A38ED5FA}" destId="{3409D359-5CC3-4EAE-A7A6-4A89A89FAF75}" srcOrd="6" destOrd="0" presId="urn:microsoft.com/office/officeart/2005/8/layout/default"/>
    <dgm:cxn modelId="{2E615125-3F6F-4E67-A6B5-DB6F72103930}" type="presParOf" srcId="{69429DA0-6210-49E6-AE86-89E5A38ED5FA}" destId="{B0818DCD-B2EB-4F95-866B-A538A2E491C3}" srcOrd="7" destOrd="0" presId="urn:microsoft.com/office/officeart/2005/8/layout/default"/>
    <dgm:cxn modelId="{8CE89A84-41FE-4225-BC50-6AC20C66A2E7}" type="presParOf" srcId="{69429DA0-6210-49E6-AE86-89E5A38ED5FA}" destId="{1E807241-B6D7-40E5-803F-6993787A783C}" srcOrd="8" destOrd="0" presId="urn:microsoft.com/office/officeart/2005/8/layout/default"/>
    <dgm:cxn modelId="{526C06B8-6689-4D3A-B6B2-D8C4E4E4B3C4}" type="presParOf" srcId="{69429DA0-6210-49E6-AE86-89E5A38ED5FA}" destId="{50DDBB3F-F3FF-4E34-B465-B65E41059285}" srcOrd="9" destOrd="0" presId="urn:microsoft.com/office/officeart/2005/8/layout/default"/>
    <dgm:cxn modelId="{28B23D64-27F0-4769-9703-6282489F013C}" type="presParOf" srcId="{69429DA0-6210-49E6-AE86-89E5A38ED5FA}" destId="{17F7AF5A-82CF-4E16-BCBE-68338AA56FBC}" srcOrd="10" destOrd="0" presId="urn:microsoft.com/office/officeart/2005/8/layout/default"/>
    <dgm:cxn modelId="{73AAA7D1-0F79-40DC-871A-A30B15179A81}" type="presParOf" srcId="{69429DA0-6210-49E6-AE86-89E5A38ED5FA}" destId="{FBB3E8A7-E58D-4D37-8C7E-0AC6543D2538}" srcOrd="11" destOrd="0" presId="urn:microsoft.com/office/officeart/2005/8/layout/default"/>
    <dgm:cxn modelId="{DF5D033E-BC9A-4852-BF9F-AC83543B880C}" type="presParOf" srcId="{69429DA0-6210-49E6-AE86-89E5A38ED5FA}" destId="{A3D7916B-B7DE-4C79-958B-6D100B25FCD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1A9779-7FB1-4FF2-8384-385062EBE0D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FEAE6F4-A123-47B9-88A7-FE48CD8742FE}">
      <dgm:prSet/>
      <dgm:spPr/>
      <dgm:t>
        <a:bodyPr/>
        <a:lstStyle/>
        <a:p>
          <a:r>
            <a:rPr lang="el-GR"/>
            <a:t>Η παρέμβαση από τους εκπαιδευομένους για την αξιολόγηση της επίδοσης των μαθητών και να αξιοποιείται προκειμένου να υπάρχει συνεχής βελτίωση της εκπαιδευτικής διαδικασίας. </a:t>
          </a:r>
          <a:endParaRPr lang="en-US"/>
        </a:p>
      </dgm:t>
    </dgm:pt>
    <dgm:pt modelId="{A77D4889-12E0-4B26-9DF3-D79BBB7F44D6}" type="parTrans" cxnId="{549D6B64-991F-45F2-A049-529D3A056A75}">
      <dgm:prSet/>
      <dgm:spPr/>
      <dgm:t>
        <a:bodyPr/>
        <a:lstStyle/>
        <a:p>
          <a:endParaRPr lang="en-US"/>
        </a:p>
      </dgm:t>
    </dgm:pt>
    <dgm:pt modelId="{A7279FD8-2E48-41B3-B49D-EC82E42A71AF}" type="sibTrans" cxnId="{549D6B64-991F-45F2-A049-529D3A056A75}">
      <dgm:prSet/>
      <dgm:spPr/>
      <dgm:t>
        <a:bodyPr/>
        <a:lstStyle/>
        <a:p>
          <a:endParaRPr lang="en-US"/>
        </a:p>
      </dgm:t>
    </dgm:pt>
    <dgm:pt modelId="{1AADD4C6-DE8F-447C-BB49-FD764E332147}">
      <dgm:prSet/>
      <dgm:spPr/>
      <dgm:t>
        <a:bodyPr/>
        <a:lstStyle/>
        <a:p>
          <a:r>
            <a:rPr lang="el-GR"/>
            <a:t>Οι εκπαιδευόμενοι πρέπει να αξιολογούνται σε σχέση με την επίτευξη των εκπαιδευτικών στόχων και όχι σε σχέση με τη σχετική τους επίδοση στο πλαίσιο της ομάδας στην οποία ανήκουν. </a:t>
          </a:r>
          <a:endParaRPr lang="en-US"/>
        </a:p>
      </dgm:t>
    </dgm:pt>
    <dgm:pt modelId="{D53A1B1D-8AA5-46CD-BBE9-2E8AC9AD8B54}" type="parTrans" cxnId="{2420AC7F-CDE3-4FA5-9361-D04464CC03D9}">
      <dgm:prSet/>
      <dgm:spPr/>
      <dgm:t>
        <a:bodyPr/>
        <a:lstStyle/>
        <a:p>
          <a:endParaRPr lang="en-US"/>
        </a:p>
      </dgm:t>
    </dgm:pt>
    <dgm:pt modelId="{878C893E-CF5C-489B-9FF9-5C7F9275065A}" type="sibTrans" cxnId="{2420AC7F-CDE3-4FA5-9361-D04464CC03D9}">
      <dgm:prSet/>
      <dgm:spPr/>
      <dgm:t>
        <a:bodyPr/>
        <a:lstStyle/>
        <a:p>
          <a:endParaRPr lang="en-US"/>
        </a:p>
      </dgm:t>
    </dgm:pt>
    <dgm:pt modelId="{85D1F4CB-C39F-4A04-8A58-294E1E32B1E9}">
      <dgm:prSet/>
      <dgm:spPr/>
      <dgm:t>
        <a:bodyPr/>
        <a:lstStyle/>
        <a:p>
          <a:r>
            <a:rPr lang="el-GR"/>
            <a:t>Είναι απαραίτητο να υπάρχει συνέπεια μεταξύ εκπαιδευτικών στόχων, εκπαιδευτικών δραστηριοτήτων και αξιολόγησης, και οι εκπαιδευτικοί στόχοι πρέπει να είναι η κατευθυντήριος γραμμή για το σχεδιασμό των δραστηριοτήτων και της αξιολόγησης. </a:t>
          </a:r>
          <a:endParaRPr lang="en-US"/>
        </a:p>
      </dgm:t>
    </dgm:pt>
    <dgm:pt modelId="{70228753-5CE5-49B1-9A6F-0DA70F299771}" type="parTrans" cxnId="{ECC38D23-B4E7-430B-8469-1821B055DA62}">
      <dgm:prSet/>
      <dgm:spPr/>
      <dgm:t>
        <a:bodyPr/>
        <a:lstStyle/>
        <a:p>
          <a:endParaRPr lang="en-US"/>
        </a:p>
      </dgm:t>
    </dgm:pt>
    <dgm:pt modelId="{2EA99880-B734-4205-B779-FBE6B65E2E28}" type="sibTrans" cxnId="{ECC38D23-B4E7-430B-8469-1821B055DA62}">
      <dgm:prSet/>
      <dgm:spPr/>
      <dgm:t>
        <a:bodyPr/>
        <a:lstStyle/>
        <a:p>
          <a:endParaRPr lang="en-US"/>
        </a:p>
      </dgm:t>
    </dgm:pt>
    <dgm:pt modelId="{912A487B-13AF-40DA-B3B0-3521E79A1465}">
      <dgm:prSet/>
      <dgm:spPr/>
      <dgm:t>
        <a:bodyPr/>
        <a:lstStyle/>
        <a:p>
          <a:r>
            <a:rPr lang="el-GR"/>
            <a:t>Οι παράμετροι του εκπαιδευτικού περιβάλλοντος πρέπει να βελτιστοποιούνται, ώστε να επιτυγχάνεται το επιθυμητό αποτέλεσμα. </a:t>
          </a:r>
          <a:endParaRPr lang="en-US"/>
        </a:p>
      </dgm:t>
    </dgm:pt>
    <dgm:pt modelId="{DFD02D1E-71F7-4778-8333-2E7D52A1676A}" type="parTrans" cxnId="{86639B78-B21A-4128-962C-CF23FDDB736D}">
      <dgm:prSet/>
      <dgm:spPr/>
      <dgm:t>
        <a:bodyPr/>
        <a:lstStyle/>
        <a:p>
          <a:endParaRPr lang="en-US"/>
        </a:p>
      </dgm:t>
    </dgm:pt>
    <dgm:pt modelId="{46C83CCC-9CE5-45F7-A36C-2016174F131C}" type="sibTrans" cxnId="{86639B78-B21A-4128-962C-CF23FDDB736D}">
      <dgm:prSet/>
      <dgm:spPr/>
      <dgm:t>
        <a:bodyPr/>
        <a:lstStyle/>
        <a:p>
          <a:endParaRPr lang="en-US"/>
        </a:p>
      </dgm:t>
    </dgm:pt>
    <dgm:pt modelId="{90C78F33-7CD4-4A1A-A6BF-38422BBC95DF}" type="pres">
      <dgm:prSet presAssocID="{021A9779-7FB1-4FF2-8384-385062EBE0D0}" presName="linear" presStyleCnt="0">
        <dgm:presLayoutVars>
          <dgm:animLvl val="lvl"/>
          <dgm:resizeHandles val="exact"/>
        </dgm:presLayoutVars>
      </dgm:prSet>
      <dgm:spPr/>
    </dgm:pt>
    <dgm:pt modelId="{38C5A55D-BA3D-4293-8DAC-D436FF4664CE}" type="pres">
      <dgm:prSet presAssocID="{4FEAE6F4-A123-47B9-88A7-FE48CD8742FE}" presName="parentText" presStyleLbl="node1" presStyleIdx="0" presStyleCnt="4">
        <dgm:presLayoutVars>
          <dgm:chMax val="0"/>
          <dgm:bulletEnabled val="1"/>
        </dgm:presLayoutVars>
      </dgm:prSet>
      <dgm:spPr/>
    </dgm:pt>
    <dgm:pt modelId="{CC599725-0896-4353-9A97-238CC5B4F4AA}" type="pres">
      <dgm:prSet presAssocID="{A7279FD8-2E48-41B3-B49D-EC82E42A71AF}" presName="spacer" presStyleCnt="0"/>
      <dgm:spPr/>
    </dgm:pt>
    <dgm:pt modelId="{C3CB2AB6-13F7-41DD-BCB0-B4B8B673B7FD}" type="pres">
      <dgm:prSet presAssocID="{1AADD4C6-DE8F-447C-BB49-FD764E332147}" presName="parentText" presStyleLbl="node1" presStyleIdx="1" presStyleCnt="4">
        <dgm:presLayoutVars>
          <dgm:chMax val="0"/>
          <dgm:bulletEnabled val="1"/>
        </dgm:presLayoutVars>
      </dgm:prSet>
      <dgm:spPr/>
    </dgm:pt>
    <dgm:pt modelId="{651555D0-5101-4B2D-BEBF-8AC75DE6FDFD}" type="pres">
      <dgm:prSet presAssocID="{878C893E-CF5C-489B-9FF9-5C7F9275065A}" presName="spacer" presStyleCnt="0"/>
      <dgm:spPr/>
    </dgm:pt>
    <dgm:pt modelId="{764D1876-54C8-4723-9F05-0E2AA13A28B7}" type="pres">
      <dgm:prSet presAssocID="{85D1F4CB-C39F-4A04-8A58-294E1E32B1E9}" presName="parentText" presStyleLbl="node1" presStyleIdx="2" presStyleCnt="4">
        <dgm:presLayoutVars>
          <dgm:chMax val="0"/>
          <dgm:bulletEnabled val="1"/>
        </dgm:presLayoutVars>
      </dgm:prSet>
      <dgm:spPr/>
    </dgm:pt>
    <dgm:pt modelId="{EDF9206D-4859-49BF-8325-8C21B1C990D1}" type="pres">
      <dgm:prSet presAssocID="{2EA99880-B734-4205-B779-FBE6B65E2E28}" presName="spacer" presStyleCnt="0"/>
      <dgm:spPr/>
    </dgm:pt>
    <dgm:pt modelId="{6668B7E4-F0E1-4A44-A790-02D5757694BF}" type="pres">
      <dgm:prSet presAssocID="{912A487B-13AF-40DA-B3B0-3521E79A1465}" presName="parentText" presStyleLbl="node1" presStyleIdx="3" presStyleCnt="4">
        <dgm:presLayoutVars>
          <dgm:chMax val="0"/>
          <dgm:bulletEnabled val="1"/>
        </dgm:presLayoutVars>
      </dgm:prSet>
      <dgm:spPr/>
    </dgm:pt>
  </dgm:ptLst>
  <dgm:cxnLst>
    <dgm:cxn modelId="{ECC38D23-B4E7-430B-8469-1821B055DA62}" srcId="{021A9779-7FB1-4FF2-8384-385062EBE0D0}" destId="{85D1F4CB-C39F-4A04-8A58-294E1E32B1E9}" srcOrd="2" destOrd="0" parTransId="{70228753-5CE5-49B1-9A6F-0DA70F299771}" sibTransId="{2EA99880-B734-4205-B779-FBE6B65E2E28}"/>
    <dgm:cxn modelId="{549D6B64-991F-45F2-A049-529D3A056A75}" srcId="{021A9779-7FB1-4FF2-8384-385062EBE0D0}" destId="{4FEAE6F4-A123-47B9-88A7-FE48CD8742FE}" srcOrd="0" destOrd="0" parTransId="{A77D4889-12E0-4B26-9DF3-D79BBB7F44D6}" sibTransId="{A7279FD8-2E48-41B3-B49D-EC82E42A71AF}"/>
    <dgm:cxn modelId="{D7CB9378-F5F8-49D2-B5F9-8E0FBFAACA14}" type="presOf" srcId="{1AADD4C6-DE8F-447C-BB49-FD764E332147}" destId="{C3CB2AB6-13F7-41DD-BCB0-B4B8B673B7FD}" srcOrd="0" destOrd="0" presId="urn:microsoft.com/office/officeart/2005/8/layout/vList2"/>
    <dgm:cxn modelId="{86639B78-B21A-4128-962C-CF23FDDB736D}" srcId="{021A9779-7FB1-4FF2-8384-385062EBE0D0}" destId="{912A487B-13AF-40DA-B3B0-3521E79A1465}" srcOrd="3" destOrd="0" parTransId="{DFD02D1E-71F7-4778-8333-2E7D52A1676A}" sibTransId="{46C83CCC-9CE5-45F7-A36C-2016174F131C}"/>
    <dgm:cxn modelId="{2420AC7F-CDE3-4FA5-9361-D04464CC03D9}" srcId="{021A9779-7FB1-4FF2-8384-385062EBE0D0}" destId="{1AADD4C6-DE8F-447C-BB49-FD764E332147}" srcOrd="1" destOrd="0" parTransId="{D53A1B1D-8AA5-46CD-BBE9-2E8AC9AD8B54}" sibTransId="{878C893E-CF5C-489B-9FF9-5C7F9275065A}"/>
    <dgm:cxn modelId="{1DB0AFAC-B53E-4060-8B35-246A527B507C}" type="presOf" srcId="{85D1F4CB-C39F-4A04-8A58-294E1E32B1E9}" destId="{764D1876-54C8-4723-9F05-0E2AA13A28B7}" srcOrd="0" destOrd="0" presId="urn:microsoft.com/office/officeart/2005/8/layout/vList2"/>
    <dgm:cxn modelId="{C489E6BD-E63D-4042-AC50-E4DA35B26C00}" type="presOf" srcId="{912A487B-13AF-40DA-B3B0-3521E79A1465}" destId="{6668B7E4-F0E1-4A44-A790-02D5757694BF}" srcOrd="0" destOrd="0" presId="urn:microsoft.com/office/officeart/2005/8/layout/vList2"/>
    <dgm:cxn modelId="{1388ABCE-E1B7-431D-A9D2-BCB61D4E86E2}" type="presOf" srcId="{4FEAE6F4-A123-47B9-88A7-FE48CD8742FE}" destId="{38C5A55D-BA3D-4293-8DAC-D436FF4664CE}" srcOrd="0" destOrd="0" presId="urn:microsoft.com/office/officeart/2005/8/layout/vList2"/>
    <dgm:cxn modelId="{168BC9FB-C17D-4AF6-9C8F-03F36938914D}" type="presOf" srcId="{021A9779-7FB1-4FF2-8384-385062EBE0D0}" destId="{90C78F33-7CD4-4A1A-A6BF-38422BBC95DF}" srcOrd="0" destOrd="0" presId="urn:microsoft.com/office/officeart/2005/8/layout/vList2"/>
    <dgm:cxn modelId="{3D509C9B-0B8C-4ECD-9745-A0193E3FA663}" type="presParOf" srcId="{90C78F33-7CD4-4A1A-A6BF-38422BBC95DF}" destId="{38C5A55D-BA3D-4293-8DAC-D436FF4664CE}" srcOrd="0" destOrd="0" presId="urn:microsoft.com/office/officeart/2005/8/layout/vList2"/>
    <dgm:cxn modelId="{3AAD3E2F-945B-4B27-939F-54EF1D0AA773}" type="presParOf" srcId="{90C78F33-7CD4-4A1A-A6BF-38422BBC95DF}" destId="{CC599725-0896-4353-9A97-238CC5B4F4AA}" srcOrd="1" destOrd="0" presId="urn:microsoft.com/office/officeart/2005/8/layout/vList2"/>
    <dgm:cxn modelId="{A8EE3531-3CAC-4ADA-BEA5-04D6D7F111A1}" type="presParOf" srcId="{90C78F33-7CD4-4A1A-A6BF-38422BBC95DF}" destId="{C3CB2AB6-13F7-41DD-BCB0-B4B8B673B7FD}" srcOrd="2" destOrd="0" presId="urn:microsoft.com/office/officeart/2005/8/layout/vList2"/>
    <dgm:cxn modelId="{F8CB7D0C-FCCC-463F-B234-D7A36BB06182}" type="presParOf" srcId="{90C78F33-7CD4-4A1A-A6BF-38422BBC95DF}" destId="{651555D0-5101-4B2D-BEBF-8AC75DE6FDFD}" srcOrd="3" destOrd="0" presId="urn:microsoft.com/office/officeart/2005/8/layout/vList2"/>
    <dgm:cxn modelId="{E48A2E02-25CD-45C6-9CAC-F3BF0EA9BD51}" type="presParOf" srcId="{90C78F33-7CD4-4A1A-A6BF-38422BBC95DF}" destId="{764D1876-54C8-4723-9F05-0E2AA13A28B7}" srcOrd="4" destOrd="0" presId="urn:microsoft.com/office/officeart/2005/8/layout/vList2"/>
    <dgm:cxn modelId="{04B6E28F-D44A-44ED-9CDA-81C379AF97DD}" type="presParOf" srcId="{90C78F33-7CD4-4A1A-A6BF-38422BBC95DF}" destId="{EDF9206D-4859-49BF-8325-8C21B1C990D1}" srcOrd="5" destOrd="0" presId="urn:microsoft.com/office/officeart/2005/8/layout/vList2"/>
    <dgm:cxn modelId="{DE94CAB9-A449-4539-A0ED-B739CF3A9B0E}" type="presParOf" srcId="{90C78F33-7CD4-4A1A-A6BF-38422BBC95DF}" destId="{6668B7E4-F0E1-4A44-A790-02D5757694B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E0570D-2E58-4148-9C6E-996B505B866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C55D6B9-113B-45F8-9506-F795466854DF}">
      <dgm:prSet/>
      <dgm:spPr/>
      <dgm:t>
        <a:bodyPr/>
        <a:lstStyle/>
        <a:p>
          <a:r>
            <a:rPr lang="el-GR"/>
            <a:t>Αυθεντικό πλαίσιο (context), το οποίο προσομοιάζει στο περιβάλλον και τις συνθήκες αξιοποίησης της γνώσης στην πραγματική ζωή του εκπαιδευομένου. </a:t>
          </a:r>
          <a:endParaRPr lang="en-US"/>
        </a:p>
      </dgm:t>
    </dgm:pt>
    <dgm:pt modelId="{089463F0-912F-452B-8074-E0AE8604DF6C}" type="parTrans" cxnId="{A636BC9B-07AA-4320-A85E-777947E51029}">
      <dgm:prSet/>
      <dgm:spPr/>
      <dgm:t>
        <a:bodyPr/>
        <a:lstStyle/>
        <a:p>
          <a:endParaRPr lang="en-US"/>
        </a:p>
      </dgm:t>
    </dgm:pt>
    <dgm:pt modelId="{421299FD-EDC4-405A-8355-01CC17479D39}" type="sibTrans" cxnId="{A636BC9B-07AA-4320-A85E-777947E51029}">
      <dgm:prSet/>
      <dgm:spPr/>
      <dgm:t>
        <a:bodyPr/>
        <a:lstStyle/>
        <a:p>
          <a:endParaRPr lang="en-US"/>
        </a:p>
      </dgm:t>
    </dgm:pt>
    <dgm:pt modelId="{7B4660CE-F0D1-45ED-8D0E-B902CA044CD5}">
      <dgm:prSet/>
      <dgm:spPr/>
      <dgm:t>
        <a:bodyPr/>
        <a:lstStyle/>
        <a:p>
          <a:r>
            <a:rPr lang="el-GR"/>
            <a:t>Αυθεντικές μαθησιακές δραστηριότητες. </a:t>
          </a:r>
          <a:endParaRPr lang="en-US"/>
        </a:p>
      </dgm:t>
    </dgm:pt>
    <dgm:pt modelId="{206F3CE1-159B-41E4-B402-5043AE8DC539}" type="parTrans" cxnId="{31A4C232-5F86-4064-A5BF-B92F3B99E89F}">
      <dgm:prSet/>
      <dgm:spPr/>
      <dgm:t>
        <a:bodyPr/>
        <a:lstStyle/>
        <a:p>
          <a:endParaRPr lang="en-US"/>
        </a:p>
      </dgm:t>
    </dgm:pt>
    <dgm:pt modelId="{F8A8FBD5-30AA-4BF5-9C39-D9E5C944DDB2}" type="sibTrans" cxnId="{31A4C232-5F86-4064-A5BF-B92F3B99E89F}">
      <dgm:prSet/>
      <dgm:spPr/>
      <dgm:t>
        <a:bodyPr/>
        <a:lstStyle/>
        <a:p>
          <a:endParaRPr lang="en-US"/>
        </a:p>
      </dgm:t>
    </dgm:pt>
    <dgm:pt modelId="{D87A4813-FDDA-400B-AA7B-B8979B6C3B37}">
      <dgm:prSet/>
      <dgm:spPr/>
      <dgm:t>
        <a:bodyPr/>
        <a:lstStyle/>
        <a:p>
          <a:r>
            <a:rPr lang="el-GR"/>
            <a:t>Πολλαπλούς ρόλους και οπτικές. </a:t>
          </a:r>
          <a:endParaRPr lang="en-US"/>
        </a:p>
      </dgm:t>
    </dgm:pt>
    <dgm:pt modelId="{36DD5D16-DA91-4EEC-8154-2B221209F59F}" type="parTrans" cxnId="{931C0ECD-1E68-4180-ACBD-9F2FE9E78B65}">
      <dgm:prSet/>
      <dgm:spPr/>
      <dgm:t>
        <a:bodyPr/>
        <a:lstStyle/>
        <a:p>
          <a:endParaRPr lang="en-US"/>
        </a:p>
      </dgm:t>
    </dgm:pt>
    <dgm:pt modelId="{85E36A84-A796-4D3E-A23E-F0D65C83B7DB}" type="sibTrans" cxnId="{931C0ECD-1E68-4180-ACBD-9F2FE9E78B65}">
      <dgm:prSet/>
      <dgm:spPr/>
      <dgm:t>
        <a:bodyPr/>
        <a:lstStyle/>
        <a:p>
          <a:endParaRPr lang="en-US"/>
        </a:p>
      </dgm:t>
    </dgm:pt>
    <dgm:pt modelId="{D469783A-49D7-4C27-8357-795A2FD20780}">
      <dgm:prSet/>
      <dgm:spPr/>
      <dgm:t>
        <a:bodyPr/>
        <a:lstStyle/>
        <a:p>
          <a:r>
            <a:rPr lang="el-GR"/>
            <a:t>Ενίσχυση της πορείας των εκπαιδευομένων προς την οικοδόμηση της γνώσης. </a:t>
          </a:r>
          <a:endParaRPr lang="en-US"/>
        </a:p>
      </dgm:t>
    </dgm:pt>
    <dgm:pt modelId="{7F45C640-7D75-4358-9466-9162F7F8C899}" type="parTrans" cxnId="{5E4BD630-FD87-459E-A2E1-D86D7DE81F6D}">
      <dgm:prSet/>
      <dgm:spPr/>
      <dgm:t>
        <a:bodyPr/>
        <a:lstStyle/>
        <a:p>
          <a:endParaRPr lang="en-US"/>
        </a:p>
      </dgm:t>
    </dgm:pt>
    <dgm:pt modelId="{D480763B-3E27-41D8-B641-7B0D60B7186F}" type="sibTrans" cxnId="{5E4BD630-FD87-459E-A2E1-D86D7DE81F6D}">
      <dgm:prSet/>
      <dgm:spPr/>
      <dgm:t>
        <a:bodyPr/>
        <a:lstStyle/>
        <a:p>
          <a:endParaRPr lang="en-US"/>
        </a:p>
      </dgm:t>
    </dgm:pt>
    <dgm:pt modelId="{CEDDBD38-8070-45A2-A0EB-BEE8DC079DDF}">
      <dgm:prSet/>
      <dgm:spPr/>
      <dgm:t>
        <a:bodyPr/>
        <a:lstStyle/>
        <a:p>
          <a:r>
            <a:rPr lang="el-GR"/>
            <a:t>Προώθηση του αναστοχασμού. </a:t>
          </a:r>
          <a:endParaRPr lang="en-US"/>
        </a:p>
      </dgm:t>
    </dgm:pt>
    <dgm:pt modelId="{63941147-6689-4AC9-9142-24836AF6DA0A}" type="parTrans" cxnId="{2CD059BE-3C4D-4FB2-A4F6-C2D9AAF9D6EF}">
      <dgm:prSet/>
      <dgm:spPr/>
      <dgm:t>
        <a:bodyPr/>
        <a:lstStyle/>
        <a:p>
          <a:endParaRPr lang="en-US"/>
        </a:p>
      </dgm:t>
    </dgm:pt>
    <dgm:pt modelId="{EE7CB0B5-D052-4F7A-9D34-446C24141ADD}" type="sibTrans" cxnId="{2CD059BE-3C4D-4FB2-A4F6-C2D9AAF9D6EF}">
      <dgm:prSet/>
      <dgm:spPr/>
      <dgm:t>
        <a:bodyPr/>
        <a:lstStyle/>
        <a:p>
          <a:endParaRPr lang="en-US"/>
        </a:p>
      </dgm:t>
    </dgm:pt>
    <dgm:pt modelId="{EAF89E72-9FE2-4490-8C3E-10140C93394E}">
      <dgm:prSet/>
      <dgm:spPr/>
      <dgm:t>
        <a:bodyPr/>
        <a:lstStyle/>
        <a:p>
          <a:r>
            <a:rPr lang="el-GR"/>
            <a:t>Υψηλό επίπεδο ολοκλήρωσης και διάρθρωσης, ώστε να επιτρέπει την εξωτερίκευση των γνώσεων. </a:t>
          </a:r>
          <a:endParaRPr lang="en-US"/>
        </a:p>
      </dgm:t>
    </dgm:pt>
    <dgm:pt modelId="{ABE6A646-655C-4501-8029-0FAB17CBD1EE}" type="parTrans" cxnId="{50AD3830-7D73-45A3-9BAB-8CD4080DFA1A}">
      <dgm:prSet/>
      <dgm:spPr/>
      <dgm:t>
        <a:bodyPr/>
        <a:lstStyle/>
        <a:p>
          <a:endParaRPr lang="en-US"/>
        </a:p>
      </dgm:t>
    </dgm:pt>
    <dgm:pt modelId="{1CA38017-13D5-4ED2-9371-C45D3B2ECCD3}" type="sibTrans" cxnId="{50AD3830-7D73-45A3-9BAB-8CD4080DFA1A}">
      <dgm:prSet/>
      <dgm:spPr/>
      <dgm:t>
        <a:bodyPr/>
        <a:lstStyle/>
        <a:p>
          <a:endParaRPr lang="en-US"/>
        </a:p>
      </dgm:t>
    </dgm:pt>
    <dgm:pt modelId="{96A5B32C-9A7C-4F51-B3B3-3F63961D2342}">
      <dgm:prSet/>
      <dgm:spPr/>
      <dgm:t>
        <a:bodyPr/>
        <a:lstStyle/>
        <a:p>
          <a:r>
            <a:rPr lang="el-GR"/>
            <a:t>Καθοδήγηση και υποστήριξη από τους εκπαιδευτές ή και το υλικό σε κρίσιμα σημεία. </a:t>
          </a:r>
          <a:endParaRPr lang="en-US"/>
        </a:p>
      </dgm:t>
    </dgm:pt>
    <dgm:pt modelId="{3C26BA56-8979-4AD5-B739-9C4CF672BF94}" type="parTrans" cxnId="{F33F3BF6-3425-49F3-8994-422FA5DB4BFA}">
      <dgm:prSet/>
      <dgm:spPr/>
      <dgm:t>
        <a:bodyPr/>
        <a:lstStyle/>
        <a:p>
          <a:endParaRPr lang="en-US"/>
        </a:p>
      </dgm:t>
    </dgm:pt>
    <dgm:pt modelId="{E5E57560-4C2F-4DC5-8B23-7A2216627351}" type="sibTrans" cxnId="{F33F3BF6-3425-49F3-8994-422FA5DB4BFA}">
      <dgm:prSet/>
      <dgm:spPr/>
      <dgm:t>
        <a:bodyPr/>
        <a:lstStyle/>
        <a:p>
          <a:endParaRPr lang="en-US"/>
        </a:p>
      </dgm:t>
    </dgm:pt>
    <dgm:pt modelId="{F28415BE-C0E7-4CE9-ACFF-D25DF9444D43}">
      <dgm:prSet/>
      <dgm:spPr/>
      <dgm:t>
        <a:bodyPr/>
        <a:lstStyle/>
        <a:p>
          <a:r>
            <a:rPr lang="el-GR"/>
            <a:t>Αυθεντικές δραστηριότητες αξιολόγησης της μάθησης </a:t>
          </a:r>
          <a:endParaRPr lang="en-US"/>
        </a:p>
      </dgm:t>
    </dgm:pt>
    <dgm:pt modelId="{226910D5-86A1-4E9A-84DB-ABEFCB0C3826}" type="parTrans" cxnId="{ACEDCB81-31B7-40A0-B6BD-C995A3D6D633}">
      <dgm:prSet/>
      <dgm:spPr/>
      <dgm:t>
        <a:bodyPr/>
        <a:lstStyle/>
        <a:p>
          <a:endParaRPr lang="en-US"/>
        </a:p>
      </dgm:t>
    </dgm:pt>
    <dgm:pt modelId="{D8C1F476-1454-476D-9591-DBF005C00704}" type="sibTrans" cxnId="{ACEDCB81-31B7-40A0-B6BD-C995A3D6D633}">
      <dgm:prSet/>
      <dgm:spPr/>
      <dgm:t>
        <a:bodyPr/>
        <a:lstStyle/>
        <a:p>
          <a:endParaRPr lang="en-US"/>
        </a:p>
      </dgm:t>
    </dgm:pt>
    <dgm:pt modelId="{9D5E6401-AC0F-4D3C-AB26-59BEB3112611}" type="pres">
      <dgm:prSet presAssocID="{1AE0570D-2E58-4148-9C6E-996B505B866A}" presName="vert0" presStyleCnt="0">
        <dgm:presLayoutVars>
          <dgm:dir/>
          <dgm:animOne val="branch"/>
          <dgm:animLvl val="lvl"/>
        </dgm:presLayoutVars>
      </dgm:prSet>
      <dgm:spPr/>
    </dgm:pt>
    <dgm:pt modelId="{987D7B17-9D0D-4269-9648-407F71CEA3EF}" type="pres">
      <dgm:prSet presAssocID="{6C55D6B9-113B-45F8-9506-F795466854DF}" presName="thickLine" presStyleLbl="alignNode1" presStyleIdx="0" presStyleCnt="8"/>
      <dgm:spPr/>
    </dgm:pt>
    <dgm:pt modelId="{33CB1967-39C3-45E3-824F-0D828C97FAED}" type="pres">
      <dgm:prSet presAssocID="{6C55D6B9-113B-45F8-9506-F795466854DF}" presName="horz1" presStyleCnt="0"/>
      <dgm:spPr/>
    </dgm:pt>
    <dgm:pt modelId="{876AE51D-E7A3-4835-9EB3-C6F2B2FC1183}" type="pres">
      <dgm:prSet presAssocID="{6C55D6B9-113B-45F8-9506-F795466854DF}" presName="tx1" presStyleLbl="revTx" presStyleIdx="0" presStyleCnt="8"/>
      <dgm:spPr/>
    </dgm:pt>
    <dgm:pt modelId="{9A5D3024-5E83-4614-8645-F556F586A1BE}" type="pres">
      <dgm:prSet presAssocID="{6C55D6B9-113B-45F8-9506-F795466854DF}" presName="vert1" presStyleCnt="0"/>
      <dgm:spPr/>
    </dgm:pt>
    <dgm:pt modelId="{AA7440B6-2DE3-489C-852B-33BB5A10E12B}" type="pres">
      <dgm:prSet presAssocID="{7B4660CE-F0D1-45ED-8D0E-B902CA044CD5}" presName="thickLine" presStyleLbl="alignNode1" presStyleIdx="1" presStyleCnt="8"/>
      <dgm:spPr/>
    </dgm:pt>
    <dgm:pt modelId="{11AE9DAE-5ADA-47CA-9477-E388385F4F99}" type="pres">
      <dgm:prSet presAssocID="{7B4660CE-F0D1-45ED-8D0E-B902CA044CD5}" presName="horz1" presStyleCnt="0"/>
      <dgm:spPr/>
    </dgm:pt>
    <dgm:pt modelId="{0B5B9335-3370-4C57-A06E-B9A35719AE37}" type="pres">
      <dgm:prSet presAssocID="{7B4660CE-F0D1-45ED-8D0E-B902CA044CD5}" presName="tx1" presStyleLbl="revTx" presStyleIdx="1" presStyleCnt="8"/>
      <dgm:spPr/>
    </dgm:pt>
    <dgm:pt modelId="{E0A279A1-9314-4FFF-876B-E15DFA6ABE2C}" type="pres">
      <dgm:prSet presAssocID="{7B4660CE-F0D1-45ED-8D0E-B902CA044CD5}" presName="vert1" presStyleCnt="0"/>
      <dgm:spPr/>
    </dgm:pt>
    <dgm:pt modelId="{DB081F32-41A9-4EBE-B469-418EDD3AAA3A}" type="pres">
      <dgm:prSet presAssocID="{D87A4813-FDDA-400B-AA7B-B8979B6C3B37}" presName="thickLine" presStyleLbl="alignNode1" presStyleIdx="2" presStyleCnt="8"/>
      <dgm:spPr/>
    </dgm:pt>
    <dgm:pt modelId="{973214D4-90A2-4836-B787-8F6AC819EE58}" type="pres">
      <dgm:prSet presAssocID="{D87A4813-FDDA-400B-AA7B-B8979B6C3B37}" presName="horz1" presStyleCnt="0"/>
      <dgm:spPr/>
    </dgm:pt>
    <dgm:pt modelId="{4412DDA7-2A00-4770-AFF7-B8EFC2032F8B}" type="pres">
      <dgm:prSet presAssocID="{D87A4813-FDDA-400B-AA7B-B8979B6C3B37}" presName="tx1" presStyleLbl="revTx" presStyleIdx="2" presStyleCnt="8"/>
      <dgm:spPr/>
    </dgm:pt>
    <dgm:pt modelId="{46F38C73-A466-4E2E-A131-F7EA6DEFBF6A}" type="pres">
      <dgm:prSet presAssocID="{D87A4813-FDDA-400B-AA7B-B8979B6C3B37}" presName="vert1" presStyleCnt="0"/>
      <dgm:spPr/>
    </dgm:pt>
    <dgm:pt modelId="{3CDD2C7C-BD30-4BEF-8C20-A0FF379AD6F2}" type="pres">
      <dgm:prSet presAssocID="{D469783A-49D7-4C27-8357-795A2FD20780}" presName="thickLine" presStyleLbl="alignNode1" presStyleIdx="3" presStyleCnt="8"/>
      <dgm:spPr/>
    </dgm:pt>
    <dgm:pt modelId="{4E67A865-2F90-48FF-9A78-25325A4A63AE}" type="pres">
      <dgm:prSet presAssocID="{D469783A-49D7-4C27-8357-795A2FD20780}" presName="horz1" presStyleCnt="0"/>
      <dgm:spPr/>
    </dgm:pt>
    <dgm:pt modelId="{A46D739F-1292-4524-87BA-0A240DC0A319}" type="pres">
      <dgm:prSet presAssocID="{D469783A-49D7-4C27-8357-795A2FD20780}" presName="tx1" presStyleLbl="revTx" presStyleIdx="3" presStyleCnt="8"/>
      <dgm:spPr/>
    </dgm:pt>
    <dgm:pt modelId="{34F0EBFE-62BC-4B17-A059-CA4D1A3B9220}" type="pres">
      <dgm:prSet presAssocID="{D469783A-49D7-4C27-8357-795A2FD20780}" presName="vert1" presStyleCnt="0"/>
      <dgm:spPr/>
    </dgm:pt>
    <dgm:pt modelId="{DEA1B078-77F5-4DA2-BBB0-FC200A750AF4}" type="pres">
      <dgm:prSet presAssocID="{CEDDBD38-8070-45A2-A0EB-BEE8DC079DDF}" presName="thickLine" presStyleLbl="alignNode1" presStyleIdx="4" presStyleCnt="8"/>
      <dgm:spPr/>
    </dgm:pt>
    <dgm:pt modelId="{554CD76B-C057-4B72-AF71-005452E922B9}" type="pres">
      <dgm:prSet presAssocID="{CEDDBD38-8070-45A2-A0EB-BEE8DC079DDF}" presName="horz1" presStyleCnt="0"/>
      <dgm:spPr/>
    </dgm:pt>
    <dgm:pt modelId="{40F9EBE2-47E5-4707-9FC9-3AB35A644518}" type="pres">
      <dgm:prSet presAssocID="{CEDDBD38-8070-45A2-A0EB-BEE8DC079DDF}" presName="tx1" presStyleLbl="revTx" presStyleIdx="4" presStyleCnt="8"/>
      <dgm:spPr/>
    </dgm:pt>
    <dgm:pt modelId="{D0ADB4EB-4AEA-44F8-B928-F1A911745207}" type="pres">
      <dgm:prSet presAssocID="{CEDDBD38-8070-45A2-A0EB-BEE8DC079DDF}" presName="vert1" presStyleCnt="0"/>
      <dgm:spPr/>
    </dgm:pt>
    <dgm:pt modelId="{0A0E45A7-3436-4EC9-8EED-192BD72380A3}" type="pres">
      <dgm:prSet presAssocID="{EAF89E72-9FE2-4490-8C3E-10140C93394E}" presName="thickLine" presStyleLbl="alignNode1" presStyleIdx="5" presStyleCnt="8"/>
      <dgm:spPr/>
    </dgm:pt>
    <dgm:pt modelId="{7CCA3A30-5394-43F6-89B6-C5353868F8A9}" type="pres">
      <dgm:prSet presAssocID="{EAF89E72-9FE2-4490-8C3E-10140C93394E}" presName="horz1" presStyleCnt="0"/>
      <dgm:spPr/>
    </dgm:pt>
    <dgm:pt modelId="{0E35DA71-F96E-4379-A35F-155CA2A871F9}" type="pres">
      <dgm:prSet presAssocID="{EAF89E72-9FE2-4490-8C3E-10140C93394E}" presName="tx1" presStyleLbl="revTx" presStyleIdx="5" presStyleCnt="8"/>
      <dgm:spPr/>
    </dgm:pt>
    <dgm:pt modelId="{E4BC7DD4-8A9A-46A1-B3FD-11BA2361A3D1}" type="pres">
      <dgm:prSet presAssocID="{EAF89E72-9FE2-4490-8C3E-10140C93394E}" presName="vert1" presStyleCnt="0"/>
      <dgm:spPr/>
    </dgm:pt>
    <dgm:pt modelId="{63DD18F8-7D0E-43DB-BE8B-CEF282B18C1E}" type="pres">
      <dgm:prSet presAssocID="{96A5B32C-9A7C-4F51-B3B3-3F63961D2342}" presName="thickLine" presStyleLbl="alignNode1" presStyleIdx="6" presStyleCnt="8"/>
      <dgm:spPr/>
    </dgm:pt>
    <dgm:pt modelId="{030C562C-6E8A-46E2-9809-AC879A555249}" type="pres">
      <dgm:prSet presAssocID="{96A5B32C-9A7C-4F51-B3B3-3F63961D2342}" presName="horz1" presStyleCnt="0"/>
      <dgm:spPr/>
    </dgm:pt>
    <dgm:pt modelId="{29E34571-5966-4816-98CF-2FAB2845DF5C}" type="pres">
      <dgm:prSet presAssocID="{96A5B32C-9A7C-4F51-B3B3-3F63961D2342}" presName="tx1" presStyleLbl="revTx" presStyleIdx="6" presStyleCnt="8"/>
      <dgm:spPr/>
    </dgm:pt>
    <dgm:pt modelId="{AED6DC22-E5FF-46F1-9DF8-C20DC8280603}" type="pres">
      <dgm:prSet presAssocID="{96A5B32C-9A7C-4F51-B3B3-3F63961D2342}" presName="vert1" presStyleCnt="0"/>
      <dgm:spPr/>
    </dgm:pt>
    <dgm:pt modelId="{1A50F07C-5844-419D-A7DD-F79C5877D2B2}" type="pres">
      <dgm:prSet presAssocID="{F28415BE-C0E7-4CE9-ACFF-D25DF9444D43}" presName="thickLine" presStyleLbl="alignNode1" presStyleIdx="7" presStyleCnt="8"/>
      <dgm:spPr/>
    </dgm:pt>
    <dgm:pt modelId="{28CE4A27-A8CC-4AC9-A8C5-817D3228DA80}" type="pres">
      <dgm:prSet presAssocID="{F28415BE-C0E7-4CE9-ACFF-D25DF9444D43}" presName="horz1" presStyleCnt="0"/>
      <dgm:spPr/>
    </dgm:pt>
    <dgm:pt modelId="{83F8D7A0-F6F2-4AEE-9CD7-407990864319}" type="pres">
      <dgm:prSet presAssocID="{F28415BE-C0E7-4CE9-ACFF-D25DF9444D43}" presName="tx1" presStyleLbl="revTx" presStyleIdx="7" presStyleCnt="8"/>
      <dgm:spPr/>
    </dgm:pt>
    <dgm:pt modelId="{0058AC90-A7C8-4C7F-8EF5-F1839D6D721D}" type="pres">
      <dgm:prSet presAssocID="{F28415BE-C0E7-4CE9-ACFF-D25DF9444D43}" presName="vert1" presStyleCnt="0"/>
      <dgm:spPr/>
    </dgm:pt>
  </dgm:ptLst>
  <dgm:cxnLst>
    <dgm:cxn modelId="{D1369203-50B6-4E6D-AA23-AE7C9925E3E1}" type="presOf" srcId="{EAF89E72-9FE2-4490-8C3E-10140C93394E}" destId="{0E35DA71-F96E-4379-A35F-155CA2A871F9}" srcOrd="0" destOrd="0" presId="urn:microsoft.com/office/officeart/2008/layout/LinedList"/>
    <dgm:cxn modelId="{E8711E0B-D3F3-479C-9C38-6DF5A16E65C2}" type="presOf" srcId="{D87A4813-FDDA-400B-AA7B-B8979B6C3B37}" destId="{4412DDA7-2A00-4770-AFF7-B8EFC2032F8B}" srcOrd="0" destOrd="0" presId="urn:microsoft.com/office/officeart/2008/layout/LinedList"/>
    <dgm:cxn modelId="{7F395E12-E1F0-414B-BDFD-0038447DD2D4}" type="presOf" srcId="{1AE0570D-2E58-4148-9C6E-996B505B866A}" destId="{9D5E6401-AC0F-4D3C-AB26-59BEB3112611}" srcOrd="0" destOrd="0" presId="urn:microsoft.com/office/officeart/2008/layout/LinedList"/>
    <dgm:cxn modelId="{50AD3830-7D73-45A3-9BAB-8CD4080DFA1A}" srcId="{1AE0570D-2E58-4148-9C6E-996B505B866A}" destId="{EAF89E72-9FE2-4490-8C3E-10140C93394E}" srcOrd="5" destOrd="0" parTransId="{ABE6A646-655C-4501-8029-0FAB17CBD1EE}" sibTransId="{1CA38017-13D5-4ED2-9371-C45D3B2ECCD3}"/>
    <dgm:cxn modelId="{5E4BD630-FD87-459E-A2E1-D86D7DE81F6D}" srcId="{1AE0570D-2E58-4148-9C6E-996B505B866A}" destId="{D469783A-49D7-4C27-8357-795A2FD20780}" srcOrd="3" destOrd="0" parTransId="{7F45C640-7D75-4358-9466-9162F7F8C899}" sibTransId="{D480763B-3E27-41D8-B641-7B0D60B7186F}"/>
    <dgm:cxn modelId="{31A4C232-5F86-4064-A5BF-B92F3B99E89F}" srcId="{1AE0570D-2E58-4148-9C6E-996B505B866A}" destId="{7B4660CE-F0D1-45ED-8D0E-B902CA044CD5}" srcOrd="1" destOrd="0" parTransId="{206F3CE1-159B-41E4-B402-5043AE8DC539}" sibTransId="{F8A8FBD5-30AA-4BF5-9C39-D9E5C944DDB2}"/>
    <dgm:cxn modelId="{74F70969-8797-44A9-A80F-EF978D4F720E}" type="presOf" srcId="{D469783A-49D7-4C27-8357-795A2FD20780}" destId="{A46D739F-1292-4524-87BA-0A240DC0A319}" srcOrd="0" destOrd="0" presId="urn:microsoft.com/office/officeart/2008/layout/LinedList"/>
    <dgm:cxn modelId="{ACEDCB81-31B7-40A0-B6BD-C995A3D6D633}" srcId="{1AE0570D-2E58-4148-9C6E-996B505B866A}" destId="{F28415BE-C0E7-4CE9-ACFF-D25DF9444D43}" srcOrd="7" destOrd="0" parTransId="{226910D5-86A1-4E9A-84DB-ABEFCB0C3826}" sibTransId="{D8C1F476-1454-476D-9591-DBF005C00704}"/>
    <dgm:cxn modelId="{A636BC9B-07AA-4320-A85E-777947E51029}" srcId="{1AE0570D-2E58-4148-9C6E-996B505B866A}" destId="{6C55D6B9-113B-45F8-9506-F795466854DF}" srcOrd="0" destOrd="0" parTransId="{089463F0-912F-452B-8074-E0AE8604DF6C}" sibTransId="{421299FD-EDC4-405A-8355-01CC17479D39}"/>
    <dgm:cxn modelId="{E1D773B6-915E-4326-A95E-F1F1C6BA538B}" type="presOf" srcId="{F28415BE-C0E7-4CE9-ACFF-D25DF9444D43}" destId="{83F8D7A0-F6F2-4AEE-9CD7-407990864319}" srcOrd="0" destOrd="0" presId="urn:microsoft.com/office/officeart/2008/layout/LinedList"/>
    <dgm:cxn modelId="{2CD059BE-3C4D-4FB2-A4F6-C2D9AAF9D6EF}" srcId="{1AE0570D-2E58-4148-9C6E-996B505B866A}" destId="{CEDDBD38-8070-45A2-A0EB-BEE8DC079DDF}" srcOrd="4" destOrd="0" parTransId="{63941147-6689-4AC9-9142-24836AF6DA0A}" sibTransId="{EE7CB0B5-D052-4F7A-9D34-446C24141ADD}"/>
    <dgm:cxn modelId="{2FF6B0C0-4B31-451A-8AC1-793152461F8D}" type="presOf" srcId="{CEDDBD38-8070-45A2-A0EB-BEE8DC079DDF}" destId="{40F9EBE2-47E5-4707-9FC9-3AB35A644518}" srcOrd="0" destOrd="0" presId="urn:microsoft.com/office/officeart/2008/layout/LinedList"/>
    <dgm:cxn modelId="{CE3377C1-478E-4BF6-B8D8-39A0BA4DDB60}" type="presOf" srcId="{96A5B32C-9A7C-4F51-B3B3-3F63961D2342}" destId="{29E34571-5966-4816-98CF-2FAB2845DF5C}" srcOrd="0" destOrd="0" presId="urn:microsoft.com/office/officeart/2008/layout/LinedList"/>
    <dgm:cxn modelId="{931C0ECD-1E68-4180-ACBD-9F2FE9E78B65}" srcId="{1AE0570D-2E58-4148-9C6E-996B505B866A}" destId="{D87A4813-FDDA-400B-AA7B-B8979B6C3B37}" srcOrd="2" destOrd="0" parTransId="{36DD5D16-DA91-4EEC-8154-2B221209F59F}" sibTransId="{85E36A84-A796-4D3E-A23E-F0D65C83B7DB}"/>
    <dgm:cxn modelId="{59475CD8-C0D8-432F-9D31-FF755EFC2872}" type="presOf" srcId="{6C55D6B9-113B-45F8-9506-F795466854DF}" destId="{876AE51D-E7A3-4835-9EB3-C6F2B2FC1183}" srcOrd="0" destOrd="0" presId="urn:microsoft.com/office/officeart/2008/layout/LinedList"/>
    <dgm:cxn modelId="{F33F3BF6-3425-49F3-8994-422FA5DB4BFA}" srcId="{1AE0570D-2E58-4148-9C6E-996B505B866A}" destId="{96A5B32C-9A7C-4F51-B3B3-3F63961D2342}" srcOrd="6" destOrd="0" parTransId="{3C26BA56-8979-4AD5-B739-9C4CF672BF94}" sibTransId="{E5E57560-4C2F-4DC5-8B23-7A2216627351}"/>
    <dgm:cxn modelId="{A5567AFC-8A69-4958-9674-46D66EF56C8E}" type="presOf" srcId="{7B4660CE-F0D1-45ED-8D0E-B902CA044CD5}" destId="{0B5B9335-3370-4C57-A06E-B9A35719AE37}" srcOrd="0" destOrd="0" presId="urn:microsoft.com/office/officeart/2008/layout/LinedList"/>
    <dgm:cxn modelId="{FD71B99D-C549-47FD-996C-0D70C632EB45}" type="presParOf" srcId="{9D5E6401-AC0F-4D3C-AB26-59BEB3112611}" destId="{987D7B17-9D0D-4269-9648-407F71CEA3EF}" srcOrd="0" destOrd="0" presId="urn:microsoft.com/office/officeart/2008/layout/LinedList"/>
    <dgm:cxn modelId="{0CB37F99-B1AF-4C7A-9270-9586811561F7}" type="presParOf" srcId="{9D5E6401-AC0F-4D3C-AB26-59BEB3112611}" destId="{33CB1967-39C3-45E3-824F-0D828C97FAED}" srcOrd="1" destOrd="0" presId="urn:microsoft.com/office/officeart/2008/layout/LinedList"/>
    <dgm:cxn modelId="{6ECAC455-AE1D-4035-8705-27469FD5A86D}" type="presParOf" srcId="{33CB1967-39C3-45E3-824F-0D828C97FAED}" destId="{876AE51D-E7A3-4835-9EB3-C6F2B2FC1183}" srcOrd="0" destOrd="0" presId="urn:microsoft.com/office/officeart/2008/layout/LinedList"/>
    <dgm:cxn modelId="{32AE5EED-F2BB-4F24-A244-5A030AC80015}" type="presParOf" srcId="{33CB1967-39C3-45E3-824F-0D828C97FAED}" destId="{9A5D3024-5E83-4614-8645-F556F586A1BE}" srcOrd="1" destOrd="0" presId="urn:microsoft.com/office/officeart/2008/layout/LinedList"/>
    <dgm:cxn modelId="{507783E4-45EF-48BD-855C-4449BA527563}" type="presParOf" srcId="{9D5E6401-AC0F-4D3C-AB26-59BEB3112611}" destId="{AA7440B6-2DE3-489C-852B-33BB5A10E12B}" srcOrd="2" destOrd="0" presId="urn:microsoft.com/office/officeart/2008/layout/LinedList"/>
    <dgm:cxn modelId="{58EFE188-EAD1-461F-A887-1258C42DFED0}" type="presParOf" srcId="{9D5E6401-AC0F-4D3C-AB26-59BEB3112611}" destId="{11AE9DAE-5ADA-47CA-9477-E388385F4F99}" srcOrd="3" destOrd="0" presId="urn:microsoft.com/office/officeart/2008/layout/LinedList"/>
    <dgm:cxn modelId="{7CF60860-D2B0-4FCE-A12C-DF666D15DC52}" type="presParOf" srcId="{11AE9DAE-5ADA-47CA-9477-E388385F4F99}" destId="{0B5B9335-3370-4C57-A06E-B9A35719AE37}" srcOrd="0" destOrd="0" presId="urn:microsoft.com/office/officeart/2008/layout/LinedList"/>
    <dgm:cxn modelId="{046FE7B7-0918-4E33-86E6-D988B040F0CF}" type="presParOf" srcId="{11AE9DAE-5ADA-47CA-9477-E388385F4F99}" destId="{E0A279A1-9314-4FFF-876B-E15DFA6ABE2C}" srcOrd="1" destOrd="0" presId="urn:microsoft.com/office/officeart/2008/layout/LinedList"/>
    <dgm:cxn modelId="{C63B7C94-08A6-450A-A998-5B193DA25774}" type="presParOf" srcId="{9D5E6401-AC0F-4D3C-AB26-59BEB3112611}" destId="{DB081F32-41A9-4EBE-B469-418EDD3AAA3A}" srcOrd="4" destOrd="0" presId="urn:microsoft.com/office/officeart/2008/layout/LinedList"/>
    <dgm:cxn modelId="{9FF2C34D-34D7-4383-923C-F455EF0F970F}" type="presParOf" srcId="{9D5E6401-AC0F-4D3C-AB26-59BEB3112611}" destId="{973214D4-90A2-4836-B787-8F6AC819EE58}" srcOrd="5" destOrd="0" presId="urn:microsoft.com/office/officeart/2008/layout/LinedList"/>
    <dgm:cxn modelId="{511CCBD7-7431-4F96-B661-FAEFF781D132}" type="presParOf" srcId="{973214D4-90A2-4836-B787-8F6AC819EE58}" destId="{4412DDA7-2A00-4770-AFF7-B8EFC2032F8B}" srcOrd="0" destOrd="0" presId="urn:microsoft.com/office/officeart/2008/layout/LinedList"/>
    <dgm:cxn modelId="{B449864B-1248-4726-9797-EA1B50D76D43}" type="presParOf" srcId="{973214D4-90A2-4836-B787-8F6AC819EE58}" destId="{46F38C73-A466-4E2E-A131-F7EA6DEFBF6A}" srcOrd="1" destOrd="0" presId="urn:microsoft.com/office/officeart/2008/layout/LinedList"/>
    <dgm:cxn modelId="{CAE4CB8A-7761-48C4-B030-9C0B7DD87B68}" type="presParOf" srcId="{9D5E6401-AC0F-4D3C-AB26-59BEB3112611}" destId="{3CDD2C7C-BD30-4BEF-8C20-A0FF379AD6F2}" srcOrd="6" destOrd="0" presId="urn:microsoft.com/office/officeart/2008/layout/LinedList"/>
    <dgm:cxn modelId="{7E501F25-4E62-46B8-A362-4911E5B52DB9}" type="presParOf" srcId="{9D5E6401-AC0F-4D3C-AB26-59BEB3112611}" destId="{4E67A865-2F90-48FF-9A78-25325A4A63AE}" srcOrd="7" destOrd="0" presId="urn:microsoft.com/office/officeart/2008/layout/LinedList"/>
    <dgm:cxn modelId="{82BAC06E-E676-47DE-B79F-6876A3827177}" type="presParOf" srcId="{4E67A865-2F90-48FF-9A78-25325A4A63AE}" destId="{A46D739F-1292-4524-87BA-0A240DC0A319}" srcOrd="0" destOrd="0" presId="urn:microsoft.com/office/officeart/2008/layout/LinedList"/>
    <dgm:cxn modelId="{454B4C1D-0869-4776-8B20-8D4332B64B90}" type="presParOf" srcId="{4E67A865-2F90-48FF-9A78-25325A4A63AE}" destId="{34F0EBFE-62BC-4B17-A059-CA4D1A3B9220}" srcOrd="1" destOrd="0" presId="urn:microsoft.com/office/officeart/2008/layout/LinedList"/>
    <dgm:cxn modelId="{84027E88-DD0C-4C5D-A06B-3633CDDADE8F}" type="presParOf" srcId="{9D5E6401-AC0F-4D3C-AB26-59BEB3112611}" destId="{DEA1B078-77F5-4DA2-BBB0-FC200A750AF4}" srcOrd="8" destOrd="0" presId="urn:microsoft.com/office/officeart/2008/layout/LinedList"/>
    <dgm:cxn modelId="{EF2AE2E2-D307-4BF2-AB22-1BCC4A1FCE76}" type="presParOf" srcId="{9D5E6401-AC0F-4D3C-AB26-59BEB3112611}" destId="{554CD76B-C057-4B72-AF71-005452E922B9}" srcOrd="9" destOrd="0" presId="urn:microsoft.com/office/officeart/2008/layout/LinedList"/>
    <dgm:cxn modelId="{C3C5037F-7BF5-4426-9971-8B77091F7517}" type="presParOf" srcId="{554CD76B-C057-4B72-AF71-005452E922B9}" destId="{40F9EBE2-47E5-4707-9FC9-3AB35A644518}" srcOrd="0" destOrd="0" presId="urn:microsoft.com/office/officeart/2008/layout/LinedList"/>
    <dgm:cxn modelId="{E1A65F33-94A3-4FDE-8BEB-7FC6F0743CC9}" type="presParOf" srcId="{554CD76B-C057-4B72-AF71-005452E922B9}" destId="{D0ADB4EB-4AEA-44F8-B928-F1A911745207}" srcOrd="1" destOrd="0" presId="urn:microsoft.com/office/officeart/2008/layout/LinedList"/>
    <dgm:cxn modelId="{38AC6B7E-27B2-451A-85BF-C0892165E6B3}" type="presParOf" srcId="{9D5E6401-AC0F-4D3C-AB26-59BEB3112611}" destId="{0A0E45A7-3436-4EC9-8EED-192BD72380A3}" srcOrd="10" destOrd="0" presId="urn:microsoft.com/office/officeart/2008/layout/LinedList"/>
    <dgm:cxn modelId="{F14FD482-788C-4D94-A6F1-A5D7071541D3}" type="presParOf" srcId="{9D5E6401-AC0F-4D3C-AB26-59BEB3112611}" destId="{7CCA3A30-5394-43F6-89B6-C5353868F8A9}" srcOrd="11" destOrd="0" presId="urn:microsoft.com/office/officeart/2008/layout/LinedList"/>
    <dgm:cxn modelId="{E49FE844-2473-4CF9-AF04-DC8E3813E245}" type="presParOf" srcId="{7CCA3A30-5394-43F6-89B6-C5353868F8A9}" destId="{0E35DA71-F96E-4379-A35F-155CA2A871F9}" srcOrd="0" destOrd="0" presId="urn:microsoft.com/office/officeart/2008/layout/LinedList"/>
    <dgm:cxn modelId="{BA43D4B0-FD76-4D44-8262-D13C837C6738}" type="presParOf" srcId="{7CCA3A30-5394-43F6-89B6-C5353868F8A9}" destId="{E4BC7DD4-8A9A-46A1-B3FD-11BA2361A3D1}" srcOrd="1" destOrd="0" presId="urn:microsoft.com/office/officeart/2008/layout/LinedList"/>
    <dgm:cxn modelId="{4B24B486-D225-4F9B-834D-E58C865AA1A5}" type="presParOf" srcId="{9D5E6401-AC0F-4D3C-AB26-59BEB3112611}" destId="{63DD18F8-7D0E-43DB-BE8B-CEF282B18C1E}" srcOrd="12" destOrd="0" presId="urn:microsoft.com/office/officeart/2008/layout/LinedList"/>
    <dgm:cxn modelId="{B6A0CCAB-BBD3-442F-81F7-F46B339F3213}" type="presParOf" srcId="{9D5E6401-AC0F-4D3C-AB26-59BEB3112611}" destId="{030C562C-6E8A-46E2-9809-AC879A555249}" srcOrd="13" destOrd="0" presId="urn:microsoft.com/office/officeart/2008/layout/LinedList"/>
    <dgm:cxn modelId="{5A01C959-1C75-4C9D-8B7D-3B2073A72F72}" type="presParOf" srcId="{030C562C-6E8A-46E2-9809-AC879A555249}" destId="{29E34571-5966-4816-98CF-2FAB2845DF5C}" srcOrd="0" destOrd="0" presId="urn:microsoft.com/office/officeart/2008/layout/LinedList"/>
    <dgm:cxn modelId="{5EE57CCD-0163-41B1-8A29-FCA213761BF1}" type="presParOf" srcId="{030C562C-6E8A-46E2-9809-AC879A555249}" destId="{AED6DC22-E5FF-46F1-9DF8-C20DC8280603}" srcOrd="1" destOrd="0" presId="urn:microsoft.com/office/officeart/2008/layout/LinedList"/>
    <dgm:cxn modelId="{E591A87F-EB5E-4B14-8F7E-6BBB2CF4974B}" type="presParOf" srcId="{9D5E6401-AC0F-4D3C-AB26-59BEB3112611}" destId="{1A50F07C-5844-419D-A7DD-F79C5877D2B2}" srcOrd="14" destOrd="0" presId="urn:microsoft.com/office/officeart/2008/layout/LinedList"/>
    <dgm:cxn modelId="{3D2EEB55-D165-4425-9559-807ACF6E4E64}" type="presParOf" srcId="{9D5E6401-AC0F-4D3C-AB26-59BEB3112611}" destId="{28CE4A27-A8CC-4AC9-A8C5-817D3228DA80}" srcOrd="15" destOrd="0" presId="urn:microsoft.com/office/officeart/2008/layout/LinedList"/>
    <dgm:cxn modelId="{256A6F8D-980B-457F-8772-581CB200E502}" type="presParOf" srcId="{28CE4A27-A8CC-4AC9-A8C5-817D3228DA80}" destId="{83F8D7A0-F6F2-4AEE-9CD7-407990864319}" srcOrd="0" destOrd="0" presId="urn:microsoft.com/office/officeart/2008/layout/LinedList"/>
    <dgm:cxn modelId="{6E465275-B03A-480E-8324-F6401683A099}" type="presParOf" srcId="{28CE4A27-A8CC-4AC9-A8C5-817D3228DA80}" destId="{0058AC90-A7C8-4C7F-8EF5-F1839D6D72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EAFFC4-1FE3-4D19-AAE4-15D5E42F2AD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6A37A08-0790-431D-AD31-246A768CFD93}">
      <dgm:prSet/>
      <dgm:spPr/>
      <dgm:t>
        <a:bodyPr/>
        <a:lstStyle/>
        <a:p>
          <a:r>
            <a:rPr lang="el-GR" dirty="0">
              <a:solidFill>
                <a:schemeClr val="tx1"/>
              </a:solidFill>
            </a:rPr>
            <a:t>Το Σύστημα Διαχείρισης Μάθησης </a:t>
          </a:r>
          <a:r>
            <a:rPr lang="el-GR" dirty="0" err="1">
              <a:solidFill>
                <a:schemeClr val="tx1"/>
              </a:solidFill>
            </a:rPr>
            <a:t>Moodle</a:t>
          </a:r>
          <a:r>
            <a:rPr lang="el-GR" dirty="0">
              <a:solidFill>
                <a:schemeClr val="tx1"/>
              </a:solidFill>
            </a:rPr>
            <a:t> (</a:t>
          </a:r>
          <a:r>
            <a:rPr lang="el-GR" dirty="0" err="1">
              <a:solidFill>
                <a:schemeClr val="tx1"/>
              </a:solidFill>
            </a:rPr>
            <a:t>Modular</a:t>
          </a:r>
          <a:r>
            <a:rPr lang="el-GR" dirty="0">
              <a:solidFill>
                <a:schemeClr val="tx1"/>
              </a:solidFill>
            </a:rPr>
            <a:t> </a:t>
          </a:r>
          <a:r>
            <a:rPr lang="el-GR" dirty="0" err="1">
              <a:solidFill>
                <a:schemeClr val="tx1"/>
              </a:solidFill>
            </a:rPr>
            <a:t>Object</a:t>
          </a:r>
          <a:r>
            <a:rPr lang="el-GR" dirty="0">
              <a:solidFill>
                <a:schemeClr val="tx1"/>
              </a:solidFill>
            </a:rPr>
            <a:t> </a:t>
          </a:r>
          <a:r>
            <a:rPr lang="el-GR" dirty="0" err="1">
              <a:solidFill>
                <a:schemeClr val="tx1"/>
              </a:solidFill>
            </a:rPr>
            <a:t>Oriented</a:t>
          </a:r>
          <a:r>
            <a:rPr lang="el-GR" dirty="0">
              <a:solidFill>
                <a:schemeClr val="tx1"/>
              </a:solidFill>
            </a:rPr>
            <a:t> Development Learning </a:t>
          </a:r>
          <a:r>
            <a:rPr lang="el-GR" dirty="0" err="1">
              <a:solidFill>
                <a:schemeClr val="tx1"/>
              </a:solidFill>
            </a:rPr>
            <a:t>Environment</a:t>
          </a:r>
          <a:r>
            <a:rPr lang="el-GR" dirty="0">
              <a:solidFill>
                <a:schemeClr val="tx1"/>
              </a:solidFill>
            </a:rPr>
            <a:t>- http://moodle.org) είναι ένα δωρεάν, ιδιαίτερα δημοφιλές και διαδεδομένο ανοικτού κώδικα (</a:t>
          </a:r>
          <a:r>
            <a:rPr lang="el-GR" dirty="0" err="1">
              <a:solidFill>
                <a:schemeClr val="tx1"/>
              </a:solidFill>
            </a:rPr>
            <a:t>οpen-source</a:t>
          </a:r>
          <a:r>
            <a:rPr lang="el-GR" dirty="0">
              <a:solidFill>
                <a:schemeClr val="tx1"/>
              </a:solidFill>
            </a:rPr>
            <a:t>) εκπαιδευτικό περιβάλλον, ειδικά σχεδιασμένο για να εμπλουτίσει την εκπαιδευτική διαδικασία με τη δυναμική των ψηφιακών τεχνολογιών. </a:t>
          </a:r>
          <a:endParaRPr lang="en-US" dirty="0">
            <a:solidFill>
              <a:schemeClr val="tx1"/>
            </a:solidFill>
          </a:endParaRPr>
        </a:p>
      </dgm:t>
    </dgm:pt>
    <dgm:pt modelId="{19F7F1A6-F8AB-4253-A577-057052E61F70}" type="parTrans" cxnId="{F9137430-ACEF-40F9-B4E5-0E2F6AC537D9}">
      <dgm:prSet/>
      <dgm:spPr/>
      <dgm:t>
        <a:bodyPr/>
        <a:lstStyle/>
        <a:p>
          <a:endParaRPr lang="en-US">
            <a:solidFill>
              <a:schemeClr val="tx1"/>
            </a:solidFill>
          </a:endParaRPr>
        </a:p>
      </dgm:t>
    </dgm:pt>
    <dgm:pt modelId="{EF303B26-AB97-404D-B4AB-71F828067845}" type="sibTrans" cxnId="{F9137430-ACEF-40F9-B4E5-0E2F6AC537D9}">
      <dgm:prSet/>
      <dgm:spPr/>
      <dgm:t>
        <a:bodyPr/>
        <a:lstStyle/>
        <a:p>
          <a:endParaRPr lang="en-US">
            <a:solidFill>
              <a:schemeClr val="tx1"/>
            </a:solidFill>
          </a:endParaRPr>
        </a:p>
      </dgm:t>
    </dgm:pt>
    <dgm:pt modelId="{84D79831-D9BD-4E14-8C4A-FA7357D9FF34}">
      <dgm:prSet/>
      <dgm:spPr/>
      <dgm:t>
        <a:bodyPr/>
        <a:lstStyle/>
        <a:p>
          <a:r>
            <a:rPr lang="el-GR">
              <a:solidFill>
                <a:schemeClr val="tx1"/>
              </a:solidFill>
            </a:rPr>
            <a:t>Σχεδιάστηκε από εκπαιδευτικούς για εκπαιδευτικούς και στηρίζεται σε σύγχρονες παιδαγωγικές στρατηγικές και θεωρίες μάθησης, όπως η κοινωνική εποικοδομητική μάθηση (social constructionist pedagogy) και ο κοινωνικός εποικοδομητισμός (social constructionism). </a:t>
          </a:r>
          <a:endParaRPr lang="en-US">
            <a:solidFill>
              <a:schemeClr val="tx1"/>
            </a:solidFill>
          </a:endParaRPr>
        </a:p>
      </dgm:t>
    </dgm:pt>
    <dgm:pt modelId="{3AD16D5B-E6DE-4859-85C6-E2E241C738A8}" type="parTrans" cxnId="{C8434F61-B3AA-4135-9913-5A64CFDE79C9}">
      <dgm:prSet/>
      <dgm:spPr/>
      <dgm:t>
        <a:bodyPr/>
        <a:lstStyle/>
        <a:p>
          <a:endParaRPr lang="en-US">
            <a:solidFill>
              <a:schemeClr val="tx1"/>
            </a:solidFill>
          </a:endParaRPr>
        </a:p>
      </dgm:t>
    </dgm:pt>
    <dgm:pt modelId="{7289CDD0-D0DA-45A7-AC82-1F515C4E63BE}" type="sibTrans" cxnId="{C8434F61-B3AA-4135-9913-5A64CFDE79C9}">
      <dgm:prSet/>
      <dgm:spPr/>
      <dgm:t>
        <a:bodyPr/>
        <a:lstStyle/>
        <a:p>
          <a:endParaRPr lang="en-US">
            <a:solidFill>
              <a:schemeClr val="tx1"/>
            </a:solidFill>
          </a:endParaRPr>
        </a:p>
      </dgm:t>
    </dgm:pt>
    <dgm:pt modelId="{B57891D4-0557-461B-BDC8-E8392EE18776}">
      <dgm:prSet/>
      <dgm:spPr/>
      <dgm:t>
        <a:bodyPr/>
        <a:lstStyle/>
        <a:p>
          <a:r>
            <a:rPr lang="el-GR">
              <a:solidFill>
                <a:schemeClr val="tx1"/>
              </a:solidFill>
            </a:rPr>
            <a:t>Το Moodle είναι ένα ασφαλές και εύχρηστο ηλεκτρονικό περιβάλλον μάθησης, το οποίο αξιοποιείται, είτε για το σχεδιασμό, διαχείριση, διαμοιρασμό και παροχή αλληλεπιδραστικών ηλεκτρονικών μαθημάτων, είτε για τον εμπλουτισμό των παραδοσιακών μαθημάτων (face-to-face) με ψηφιακό υλικό. </a:t>
          </a:r>
          <a:endParaRPr lang="en-US">
            <a:solidFill>
              <a:schemeClr val="tx1"/>
            </a:solidFill>
          </a:endParaRPr>
        </a:p>
      </dgm:t>
    </dgm:pt>
    <dgm:pt modelId="{186283F7-BED5-46A2-9C33-BB44CFB778DD}" type="parTrans" cxnId="{A1CDFFD4-32FA-4D17-A3DD-D420BB684E9E}">
      <dgm:prSet/>
      <dgm:spPr/>
      <dgm:t>
        <a:bodyPr/>
        <a:lstStyle/>
        <a:p>
          <a:endParaRPr lang="en-US">
            <a:solidFill>
              <a:schemeClr val="tx1"/>
            </a:solidFill>
          </a:endParaRPr>
        </a:p>
      </dgm:t>
    </dgm:pt>
    <dgm:pt modelId="{DB44A3B2-201B-4605-BD1E-C2269182E010}" type="sibTrans" cxnId="{A1CDFFD4-32FA-4D17-A3DD-D420BB684E9E}">
      <dgm:prSet/>
      <dgm:spPr/>
      <dgm:t>
        <a:bodyPr/>
        <a:lstStyle/>
        <a:p>
          <a:endParaRPr lang="en-US">
            <a:solidFill>
              <a:schemeClr val="tx1"/>
            </a:solidFill>
          </a:endParaRPr>
        </a:p>
      </dgm:t>
    </dgm:pt>
    <dgm:pt modelId="{40CCDC07-48E9-4820-AF9D-75814CB20580}" type="pres">
      <dgm:prSet presAssocID="{BEEAFFC4-1FE3-4D19-AAE4-15D5E42F2ADF}" presName="linear" presStyleCnt="0">
        <dgm:presLayoutVars>
          <dgm:animLvl val="lvl"/>
          <dgm:resizeHandles val="exact"/>
        </dgm:presLayoutVars>
      </dgm:prSet>
      <dgm:spPr/>
    </dgm:pt>
    <dgm:pt modelId="{B75E102D-259A-4AEB-B312-71F0EE63D99C}" type="pres">
      <dgm:prSet presAssocID="{46A37A08-0790-431D-AD31-246A768CFD93}" presName="parentText" presStyleLbl="node1" presStyleIdx="0" presStyleCnt="3">
        <dgm:presLayoutVars>
          <dgm:chMax val="0"/>
          <dgm:bulletEnabled val="1"/>
        </dgm:presLayoutVars>
      </dgm:prSet>
      <dgm:spPr/>
    </dgm:pt>
    <dgm:pt modelId="{FA92CC15-9122-4540-92CC-14E0DF7A3B95}" type="pres">
      <dgm:prSet presAssocID="{EF303B26-AB97-404D-B4AB-71F828067845}" presName="spacer" presStyleCnt="0"/>
      <dgm:spPr/>
    </dgm:pt>
    <dgm:pt modelId="{8AE5FFC3-22BF-4DF0-9770-8283D05D0CF8}" type="pres">
      <dgm:prSet presAssocID="{84D79831-D9BD-4E14-8C4A-FA7357D9FF34}" presName="parentText" presStyleLbl="node1" presStyleIdx="1" presStyleCnt="3">
        <dgm:presLayoutVars>
          <dgm:chMax val="0"/>
          <dgm:bulletEnabled val="1"/>
        </dgm:presLayoutVars>
      </dgm:prSet>
      <dgm:spPr/>
    </dgm:pt>
    <dgm:pt modelId="{6CB621FE-070B-4848-8BB2-2BB99F799C7E}" type="pres">
      <dgm:prSet presAssocID="{7289CDD0-D0DA-45A7-AC82-1F515C4E63BE}" presName="spacer" presStyleCnt="0"/>
      <dgm:spPr/>
    </dgm:pt>
    <dgm:pt modelId="{2FB98E07-4B00-4310-B90B-5D992024FB3E}" type="pres">
      <dgm:prSet presAssocID="{B57891D4-0557-461B-BDC8-E8392EE18776}" presName="parentText" presStyleLbl="node1" presStyleIdx="2" presStyleCnt="3">
        <dgm:presLayoutVars>
          <dgm:chMax val="0"/>
          <dgm:bulletEnabled val="1"/>
        </dgm:presLayoutVars>
      </dgm:prSet>
      <dgm:spPr/>
    </dgm:pt>
  </dgm:ptLst>
  <dgm:cxnLst>
    <dgm:cxn modelId="{F9137430-ACEF-40F9-B4E5-0E2F6AC537D9}" srcId="{BEEAFFC4-1FE3-4D19-AAE4-15D5E42F2ADF}" destId="{46A37A08-0790-431D-AD31-246A768CFD93}" srcOrd="0" destOrd="0" parTransId="{19F7F1A6-F8AB-4253-A577-057052E61F70}" sibTransId="{EF303B26-AB97-404D-B4AB-71F828067845}"/>
    <dgm:cxn modelId="{1090D430-3E1B-4AD4-9681-93B78D9773AB}" type="presOf" srcId="{46A37A08-0790-431D-AD31-246A768CFD93}" destId="{B75E102D-259A-4AEB-B312-71F0EE63D99C}" srcOrd="0" destOrd="0" presId="urn:microsoft.com/office/officeart/2005/8/layout/vList2"/>
    <dgm:cxn modelId="{FF9E5B40-F27B-4E21-A51E-A428375D5ACA}" type="presOf" srcId="{B57891D4-0557-461B-BDC8-E8392EE18776}" destId="{2FB98E07-4B00-4310-B90B-5D992024FB3E}" srcOrd="0" destOrd="0" presId="urn:microsoft.com/office/officeart/2005/8/layout/vList2"/>
    <dgm:cxn modelId="{C8434F61-B3AA-4135-9913-5A64CFDE79C9}" srcId="{BEEAFFC4-1FE3-4D19-AAE4-15D5E42F2ADF}" destId="{84D79831-D9BD-4E14-8C4A-FA7357D9FF34}" srcOrd="1" destOrd="0" parTransId="{3AD16D5B-E6DE-4859-85C6-E2E241C738A8}" sibTransId="{7289CDD0-D0DA-45A7-AC82-1F515C4E63BE}"/>
    <dgm:cxn modelId="{96DFC6B5-6A1A-4438-A81A-8F930B529FB8}" type="presOf" srcId="{84D79831-D9BD-4E14-8C4A-FA7357D9FF34}" destId="{8AE5FFC3-22BF-4DF0-9770-8283D05D0CF8}" srcOrd="0" destOrd="0" presId="urn:microsoft.com/office/officeart/2005/8/layout/vList2"/>
    <dgm:cxn modelId="{570F06BB-D8D3-4684-85B5-FA9B2D034743}" type="presOf" srcId="{BEEAFFC4-1FE3-4D19-AAE4-15D5E42F2ADF}" destId="{40CCDC07-48E9-4820-AF9D-75814CB20580}" srcOrd="0" destOrd="0" presId="urn:microsoft.com/office/officeart/2005/8/layout/vList2"/>
    <dgm:cxn modelId="{A1CDFFD4-32FA-4D17-A3DD-D420BB684E9E}" srcId="{BEEAFFC4-1FE3-4D19-AAE4-15D5E42F2ADF}" destId="{B57891D4-0557-461B-BDC8-E8392EE18776}" srcOrd="2" destOrd="0" parTransId="{186283F7-BED5-46A2-9C33-BB44CFB778DD}" sibTransId="{DB44A3B2-201B-4605-BD1E-C2269182E010}"/>
    <dgm:cxn modelId="{32E063BB-C66E-4708-B0A3-4E0C61A26A9E}" type="presParOf" srcId="{40CCDC07-48E9-4820-AF9D-75814CB20580}" destId="{B75E102D-259A-4AEB-B312-71F0EE63D99C}" srcOrd="0" destOrd="0" presId="urn:microsoft.com/office/officeart/2005/8/layout/vList2"/>
    <dgm:cxn modelId="{50F4A707-2202-45AB-B88D-627561888C68}" type="presParOf" srcId="{40CCDC07-48E9-4820-AF9D-75814CB20580}" destId="{FA92CC15-9122-4540-92CC-14E0DF7A3B95}" srcOrd="1" destOrd="0" presId="urn:microsoft.com/office/officeart/2005/8/layout/vList2"/>
    <dgm:cxn modelId="{F3BE4298-9C55-487B-9D8D-AFF597F7912B}" type="presParOf" srcId="{40CCDC07-48E9-4820-AF9D-75814CB20580}" destId="{8AE5FFC3-22BF-4DF0-9770-8283D05D0CF8}" srcOrd="2" destOrd="0" presId="urn:microsoft.com/office/officeart/2005/8/layout/vList2"/>
    <dgm:cxn modelId="{9BE386FB-04CD-47E5-B980-67CDEC95C41F}" type="presParOf" srcId="{40CCDC07-48E9-4820-AF9D-75814CB20580}" destId="{6CB621FE-070B-4848-8BB2-2BB99F799C7E}" srcOrd="3" destOrd="0" presId="urn:microsoft.com/office/officeart/2005/8/layout/vList2"/>
    <dgm:cxn modelId="{6FCC5F4F-662D-4F83-8B9B-D0FBACAB5477}" type="presParOf" srcId="{40CCDC07-48E9-4820-AF9D-75814CB20580}" destId="{2FB98E07-4B00-4310-B90B-5D992024FB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2681D2-B041-4094-97BB-3518920AED3D}"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620623C9-3BFB-4DDE-BA6E-97530732EB6B}">
      <dgm:prSet/>
      <dgm:spPr/>
      <dgm:t>
        <a:bodyPr/>
        <a:lstStyle/>
        <a:p>
          <a:r>
            <a:rPr lang="el-GR" b="1" i="1">
              <a:solidFill>
                <a:schemeClr val="tx1"/>
              </a:solidFill>
            </a:rPr>
            <a:t>Εμπλουτισμός του μαθήματος οπτικο-ακουστικό υλικό </a:t>
          </a:r>
          <a:endParaRPr lang="en-US" b="1">
            <a:solidFill>
              <a:schemeClr val="tx1"/>
            </a:solidFill>
          </a:endParaRPr>
        </a:p>
      </dgm:t>
    </dgm:pt>
    <dgm:pt modelId="{BAA36597-5BF4-4CF8-A0E5-BB6D6E80F713}" type="parTrans" cxnId="{D7C52045-461E-41B9-94CF-CE55A0B8A75D}">
      <dgm:prSet/>
      <dgm:spPr/>
      <dgm:t>
        <a:bodyPr/>
        <a:lstStyle/>
        <a:p>
          <a:endParaRPr lang="en-US" b="1">
            <a:solidFill>
              <a:schemeClr val="tx1"/>
            </a:solidFill>
          </a:endParaRPr>
        </a:p>
      </dgm:t>
    </dgm:pt>
    <dgm:pt modelId="{69D7929C-F93D-4AF1-9163-9C20408D993E}" type="sibTrans" cxnId="{D7C52045-461E-41B9-94CF-CE55A0B8A75D}">
      <dgm:prSet/>
      <dgm:spPr/>
      <dgm:t>
        <a:bodyPr/>
        <a:lstStyle/>
        <a:p>
          <a:endParaRPr lang="en-US" b="1">
            <a:solidFill>
              <a:schemeClr val="tx1"/>
            </a:solidFill>
          </a:endParaRPr>
        </a:p>
      </dgm:t>
    </dgm:pt>
    <dgm:pt modelId="{864610C7-5C44-4168-8546-0F28F6FB9A42}">
      <dgm:prSet/>
      <dgm:spPr/>
      <dgm:t>
        <a:bodyPr/>
        <a:lstStyle/>
        <a:p>
          <a:r>
            <a:rPr lang="el-GR" b="1">
              <a:solidFill>
                <a:schemeClr val="tx1"/>
              </a:solidFill>
            </a:rPr>
            <a:t>Άμεση ανάδραση από τους εκπαιδευομένους. </a:t>
          </a:r>
          <a:endParaRPr lang="en-US" b="1">
            <a:solidFill>
              <a:schemeClr val="tx1"/>
            </a:solidFill>
          </a:endParaRPr>
        </a:p>
      </dgm:t>
    </dgm:pt>
    <dgm:pt modelId="{0E0FF136-F5FC-4424-B664-A1EB77AE237A}" type="parTrans" cxnId="{E7C3D3D7-34C1-4916-A580-A2132941984F}">
      <dgm:prSet/>
      <dgm:spPr/>
      <dgm:t>
        <a:bodyPr/>
        <a:lstStyle/>
        <a:p>
          <a:endParaRPr lang="en-US" b="1">
            <a:solidFill>
              <a:schemeClr val="tx1"/>
            </a:solidFill>
          </a:endParaRPr>
        </a:p>
      </dgm:t>
    </dgm:pt>
    <dgm:pt modelId="{524DACAA-176F-41B6-8BA0-FD6275A55574}" type="sibTrans" cxnId="{E7C3D3D7-34C1-4916-A580-A2132941984F}">
      <dgm:prSet/>
      <dgm:spPr/>
      <dgm:t>
        <a:bodyPr/>
        <a:lstStyle/>
        <a:p>
          <a:endParaRPr lang="en-US" b="1">
            <a:solidFill>
              <a:schemeClr val="tx1"/>
            </a:solidFill>
          </a:endParaRPr>
        </a:p>
      </dgm:t>
    </dgm:pt>
    <dgm:pt modelId="{CAC22D7B-96A9-4C17-A636-892B8907D7A6}">
      <dgm:prSet/>
      <dgm:spPr/>
      <dgm:t>
        <a:bodyPr/>
        <a:lstStyle/>
        <a:p>
          <a:r>
            <a:rPr lang="el-GR" b="1">
              <a:solidFill>
                <a:schemeClr val="tx1"/>
              </a:solidFill>
            </a:rPr>
            <a:t>Το μάθημα παρουσιάζεται με διαδραστικό τρόπο αξιοποιώντας τις ψηφιακές τεχνολογίες. </a:t>
          </a:r>
          <a:endParaRPr lang="en-US" b="1">
            <a:solidFill>
              <a:schemeClr val="tx1"/>
            </a:solidFill>
          </a:endParaRPr>
        </a:p>
      </dgm:t>
    </dgm:pt>
    <dgm:pt modelId="{E2FBD676-29C2-4B7D-8B4F-0EEFF0CD1C70}" type="parTrans" cxnId="{916C9477-74A3-45E3-BD5E-6685C25646F2}">
      <dgm:prSet/>
      <dgm:spPr/>
      <dgm:t>
        <a:bodyPr/>
        <a:lstStyle/>
        <a:p>
          <a:endParaRPr lang="en-US" b="1">
            <a:solidFill>
              <a:schemeClr val="tx1"/>
            </a:solidFill>
          </a:endParaRPr>
        </a:p>
      </dgm:t>
    </dgm:pt>
    <dgm:pt modelId="{2E09085D-075A-445F-BF6C-C4602ED068BB}" type="sibTrans" cxnId="{916C9477-74A3-45E3-BD5E-6685C25646F2}">
      <dgm:prSet/>
      <dgm:spPr/>
      <dgm:t>
        <a:bodyPr/>
        <a:lstStyle/>
        <a:p>
          <a:endParaRPr lang="en-US" b="1">
            <a:solidFill>
              <a:schemeClr val="tx1"/>
            </a:solidFill>
          </a:endParaRPr>
        </a:p>
      </dgm:t>
    </dgm:pt>
    <dgm:pt modelId="{1B1ADBE3-DB43-4E31-BCFA-DF3E93475ED8}">
      <dgm:prSet/>
      <dgm:spPr/>
      <dgm:t>
        <a:bodyPr/>
        <a:lstStyle/>
        <a:p>
          <a:r>
            <a:rPr lang="el-GR" b="1">
              <a:solidFill>
                <a:schemeClr val="tx1"/>
              </a:solidFill>
            </a:rPr>
            <a:t>Μείωση του χρόνου παράδοσης των ασκήσεων, παρουσιάσεων, βίντεο, κ.λπ. </a:t>
          </a:r>
          <a:endParaRPr lang="en-US" b="1">
            <a:solidFill>
              <a:schemeClr val="tx1"/>
            </a:solidFill>
          </a:endParaRPr>
        </a:p>
      </dgm:t>
    </dgm:pt>
    <dgm:pt modelId="{A6E24B19-5D4C-46AC-9FDC-E6F841417DDD}" type="parTrans" cxnId="{A36BB88A-439E-4777-875C-D2F4DFB8A4CC}">
      <dgm:prSet/>
      <dgm:spPr/>
      <dgm:t>
        <a:bodyPr/>
        <a:lstStyle/>
        <a:p>
          <a:endParaRPr lang="en-US" b="1">
            <a:solidFill>
              <a:schemeClr val="tx1"/>
            </a:solidFill>
          </a:endParaRPr>
        </a:p>
      </dgm:t>
    </dgm:pt>
    <dgm:pt modelId="{47504AED-DAED-4582-834C-5E66129B791C}" type="sibTrans" cxnId="{A36BB88A-439E-4777-875C-D2F4DFB8A4CC}">
      <dgm:prSet/>
      <dgm:spPr/>
      <dgm:t>
        <a:bodyPr/>
        <a:lstStyle/>
        <a:p>
          <a:endParaRPr lang="en-US" b="1">
            <a:solidFill>
              <a:schemeClr val="tx1"/>
            </a:solidFill>
          </a:endParaRPr>
        </a:p>
      </dgm:t>
    </dgm:pt>
    <dgm:pt modelId="{C01251C2-5D06-4962-92EB-1576FAABB0CF}">
      <dgm:prSet/>
      <dgm:spPr/>
      <dgm:t>
        <a:bodyPr/>
        <a:lstStyle/>
        <a:p>
          <a:r>
            <a:rPr lang="el-GR" b="1">
              <a:solidFill>
                <a:schemeClr val="tx1"/>
              </a:solidFill>
            </a:rPr>
            <a:t>Διευκόλυνση για εκπαιδευομένους που εργάζονται ή για φοιτητές με κινητικά προβλήματα</a:t>
          </a:r>
          <a:endParaRPr lang="en-US" b="1">
            <a:solidFill>
              <a:schemeClr val="tx1"/>
            </a:solidFill>
          </a:endParaRPr>
        </a:p>
      </dgm:t>
    </dgm:pt>
    <dgm:pt modelId="{AC24561E-ECB1-4FC1-9F0B-8BD2A1A67251}" type="parTrans" cxnId="{53CC23C9-0A2C-47E5-9657-F7BBA85097AC}">
      <dgm:prSet/>
      <dgm:spPr/>
      <dgm:t>
        <a:bodyPr/>
        <a:lstStyle/>
        <a:p>
          <a:endParaRPr lang="en-US" b="1">
            <a:solidFill>
              <a:schemeClr val="tx1"/>
            </a:solidFill>
          </a:endParaRPr>
        </a:p>
      </dgm:t>
    </dgm:pt>
    <dgm:pt modelId="{CE2C70D8-F764-4E28-8AC7-DC4B646946CB}" type="sibTrans" cxnId="{53CC23C9-0A2C-47E5-9657-F7BBA85097AC}">
      <dgm:prSet/>
      <dgm:spPr/>
      <dgm:t>
        <a:bodyPr/>
        <a:lstStyle/>
        <a:p>
          <a:endParaRPr lang="en-US" b="1">
            <a:solidFill>
              <a:schemeClr val="tx1"/>
            </a:solidFill>
          </a:endParaRPr>
        </a:p>
      </dgm:t>
    </dgm:pt>
    <dgm:pt modelId="{2D552393-8CFF-422A-9882-EB0064320BBA}">
      <dgm:prSet/>
      <dgm:spPr/>
      <dgm:t>
        <a:bodyPr/>
        <a:lstStyle/>
        <a:p>
          <a:r>
            <a:rPr lang="el-GR" b="1" i="1">
              <a:solidFill>
                <a:schemeClr val="tx1"/>
              </a:solidFill>
            </a:rPr>
            <a:t>Αυξημένη συμμετοχή των εκπαιδευομένων σε α-/σύγχρονη συνεργασία</a:t>
          </a:r>
          <a:endParaRPr lang="en-US" b="1">
            <a:solidFill>
              <a:schemeClr val="tx1"/>
            </a:solidFill>
          </a:endParaRPr>
        </a:p>
      </dgm:t>
    </dgm:pt>
    <dgm:pt modelId="{D3416C2B-B1FD-479C-B012-AF685AC5E9CA}" type="parTrans" cxnId="{A4B6D564-0236-4665-A3DD-BCBD70D85701}">
      <dgm:prSet/>
      <dgm:spPr/>
      <dgm:t>
        <a:bodyPr/>
        <a:lstStyle/>
        <a:p>
          <a:endParaRPr lang="en-US" b="1">
            <a:solidFill>
              <a:schemeClr val="tx1"/>
            </a:solidFill>
          </a:endParaRPr>
        </a:p>
      </dgm:t>
    </dgm:pt>
    <dgm:pt modelId="{CD7F69FB-E464-44A0-9156-520034953CA4}" type="sibTrans" cxnId="{A4B6D564-0236-4665-A3DD-BCBD70D85701}">
      <dgm:prSet/>
      <dgm:spPr/>
      <dgm:t>
        <a:bodyPr/>
        <a:lstStyle/>
        <a:p>
          <a:endParaRPr lang="en-US" b="1">
            <a:solidFill>
              <a:schemeClr val="tx1"/>
            </a:solidFill>
          </a:endParaRPr>
        </a:p>
      </dgm:t>
    </dgm:pt>
    <dgm:pt modelId="{C84C7C21-925D-4686-A534-7481F86EF7C3}">
      <dgm:prSet/>
      <dgm:spPr/>
      <dgm:t>
        <a:bodyPr/>
        <a:lstStyle/>
        <a:p>
          <a:r>
            <a:rPr lang="el-GR" b="1">
              <a:solidFill>
                <a:schemeClr val="tx1"/>
              </a:solidFill>
            </a:rPr>
            <a:t>Υλικό που είναι διαθέσιμο συνεχώς και σε συνεχή βάση (π.χ. σημειώσεις, εργασίες, βαθμολογίες, ανακοινώσεις, κ.λπ.). </a:t>
          </a:r>
          <a:endParaRPr lang="en-US" b="1">
            <a:solidFill>
              <a:schemeClr val="tx1"/>
            </a:solidFill>
          </a:endParaRPr>
        </a:p>
      </dgm:t>
    </dgm:pt>
    <dgm:pt modelId="{35E20A54-F0CD-48A1-AA57-9BDBC53605B0}" type="parTrans" cxnId="{29A0AB24-B0C5-49E9-9768-F2AFDA9BFD16}">
      <dgm:prSet/>
      <dgm:spPr/>
      <dgm:t>
        <a:bodyPr/>
        <a:lstStyle/>
        <a:p>
          <a:endParaRPr lang="en-US" b="1">
            <a:solidFill>
              <a:schemeClr val="tx1"/>
            </a:solidFill>
          </a:endParaRPr>
        </a:p>
      </dgm:t>
    </dgm:pt>
    <dgm:pt modelId="{3D8002C1-2BA8-4ED1-8376-86225E8A257C}" type="sibTrans" cxnId="{29A0AB24-B0C5-49E9-9768-F2AFDA9BFD16}">
      <dgm:prSet/>
      <dgm:spPr/>
      <dgm:t>
        <a:bodyPr/>
        <a:lstStyle/>
        <a:p>
          <a:endParaRPr lang="en-US" b="1">
            <a:solidFill>
              <a:schemeClr val="tx1"/>
            </a:solidFill>
          </a:endParaRPr>
        </a:p>
      </dgm:t>
    </dgm:pt>
    <dgm:pt modelId="{801A8411-B91B-457C-B351-24EF5F4B7D9A}">
      <dgm:prSet/>
      <dgm:spPr/>
      <dgm:t>
        <a:bodyPr/>
        <a:lstStyle/>
        <a:p>
          <a:r>
            <a:rPr lang="el-GR" b="1">
              <a:solidFill>
                <a:schemeClr val="tx1"/>
              </a:solidFill>
            </a:rPr>
            <a:t>Ποικιλία πηγών και υλικού (link, βίντεο, διαφάνειες…). </a:t>
          </a:r>
          <a:endParaRPr lang="en-US" b="1">
            <a:solidFill>
              <a:schemeClr val="tx1"/>
            </a:solidFill>
          </a:endParaRPr>
        </a:p>
      </dgm:t>
    </dgm:pt>
    <dgm:pt modelId="{AF6CCC7D-D838-4478-B24B-5E62A914C3F7}" type="parTrans" cxnId="{F3051023-B3EA-444A-AD54-9590E948E62A}">
      <dgm:prSet/>
      <dgm:spPr/>
      <dgm:t>
        <a:bodyPr/>
        <a:lstStyle/>
        <a:p>
          <a:endParaRPr lang="en-US" b="1">
            <a:solidFill>
              <a:schemeClr val="tx1"/>
            </a:solidFill>
          </a:endParaRPr>
        </a:p>
      </dgm:t>
    </dgm:pt>
    <dgm:pt modelId="{593AB7C2-DFA6-4775-9C3F-8D452B7D4E60}" type="sibTrans" cxnId="{F3051023-B3EA-444A-AD54-9590E948E62A}">
      <dgm:prSet/>
      <dgm:spPr/>
      <dgm:t>
        <a:bodyPr/>
        <a:lstStyle/>
        <a:p>
          <a:endParaRPr lang="en-US" b="1">
            <a:solidFill>
              <a:schemeClr val="tx1"/>
            </a:solidFill>
          </a:endParaRPr>
        </a:p>
      </dgm:t>
    </dgm:pt>
    <dgm:pt modelId="{AD5C9026-F552-4CB2-9C68-9E80E801226D}">
      <dgm:prSet/>
      <dgm:spPr/>
      <dgm:t>
        <a:bodyPr/>
        <a:lstStyle/>
        <a:p>
          <a:r>
            <a:rPr lang="el-GR" b="1">
              <a:solidFill>
                <a:schemeClr val="tx1"/>
              </a:solidFill>
            </a:rPr>
            <a:t>Συζητήσεις των εκπαιδευομένων, συνεργασία και αλληλοϋποστήριξη. </a:t>
          </a:r>
          <a:endParaRPr lang="en-US" b="1">
            <a:solidFill>
              <a:schemeClr val="tx1"/>
            </a:solidFill>
          </a:endParaRPr>
        </a:p>
      </dgm:t>
    </dgm:pt>
    <dgm:pt modelId="{CC3A40C4-446E-45EA-9A37-12F152F6CC24}" type="parTrans" cxnId="{D2051E15-3756-4D78-A791-E98F23726845}">
      <dgm:prSet/>
      <dgm:spPr/>
      <dgm:t>
        <a:bodyPr/>
        <a:lstStyle/>
        <a:p>
          <a:endParaRPr lang="en-US" b="1">
            <a:solidFill>
              <a:schemeClr val="tx1"/>
            </a:solidFill>
          </a:endParaRPr>
        </a:p>
      </dgm:t>
    </dgm:pt>
    <dgm:pt modelId="{522ADE92-AB3C-4857-8AAA-1AD4FA0EAEC2}" type="sibTrans" cxnId="{D2051E15-3756-4D78-A791-E98F23726845}">
      <dgm:prSet/>
      <dgm:spPr/>
      <dgm:t>
        <a:bodyPr/>
        <a:lstStyle/>
        <a:p>
          <a:endParaRPr lang="en-US" b="1">
            <a:solidFill>
              <a:schemeClr val="tx1"/>
            </a:solidFill>
          </a:endParaRPr>
        </a:p>
      </dgm:t>
    </dgm:pt>
    <dgm:pt modelId="{D0ACAF51-C333-44D7-8A6F-B2A42ACF1538}" type="pres">
      <dgm:prSet presAssocID="{5E2681D2-B041-4094-97BB-3518920AED3D}" presName="Name0" presStyleCnt="0">
        <dgm:presLayoutVars>
          <dgm:dir/>
          <dgm:resizeHandles val="exact"/>
        </dgm:presLayoutVars>
      </dgm:prSet>
      <dgm:spPr/>
    </dgm:pt>
    <dgm:pt modelId="{90987090-F571-469C-9D6B-53198AE74D2F}" type="pres">
      <dgm:prSet presAssocID="{620623C9-3BFB-4DDE-BA6E-97530732EB6B}" presName="node" presStyleLbl="node1" presStyleIdx="0" presStyleCnt="9">
        <dgm:presLayoutVars>
          <dgm:bulletEnabled val="1"/>
        </dgm:presLayoutVars>
      </dgm:prSet>
      <dgm:spPr/>
    </dgm:pt>
    <dgm:pt modelId="{E5E8758E-CC8D-4F04-956E-18BE3375A494}" type="pres">
      <dgm:prSet presAssocID="{69D7929C-F93D-4AF1-9163-9C20408D993E}" presName="sibTrans" presStyleLbl="sibTrans1D1" presStyleIdx="0" presStyleCnt="8"/>
      <dgm:spPr/>
    </dgm:pt>
    <dgm:pt modelId="{D44EB859-F934-4334-A43D-81C1570A6369}" type="pres">
      <dgm:prSet presAssocID="{69D7929C-F93D-4AF1-9163-9C20408D993E}" presName="connectorText" presStyleLbl="sibTrans1D1" presStyleIdx="0" presStyleCnt="8"/>
      <dgm:spPr/>
    </dgm:pt>
    <dgm:pt modelId="{D40D3CA1-4C7B-4C39-84DC-80B53A93F556}" type="pres">
      <dgm:prSet presAssocID="{864610C7-5C44-4168-8546-0F28F6FB9A42}" presName="node" presStyleLbl="node1" presStyleIdx="1" presStyleCnt="9">
        <dgm:presLayoutVars>
          <dgm:bulletEnabled val="1"/>
        </dgm:presLayoutVars>
      </dgm:prSet>
      <dgm:spPr/>
    </dgm:pt>
    <dgm:pt modelId="{C8200E87-F8D5-4939-BED5-812062D84BA3}" type="pres">
      <dgm:prSet presAssocID="{524DACAA-176F-41B6-8BA0-FD6275A55574}" presName="sibTrans" presStyleLbl="sibTrans1D1" presStyleIdx="1" presStyleCnt="8"/>
      <dgm:spPr/>
    </dgm:pt>
    <dgm:pt modelId="{B3177236-E428-49A2-9140-DE296311D32A}" type="pres">
      <dgm:prSet presAssocID="{524DACAA-176F-41B6-8BA0-FD6275A55574}" presName="connectorText" presStyleLbl="sibTrans1D1" presStyleIdx="1" presStyleCnt="8"/>
      <dgm:spPr/>
    </dgm:pt>
    <dgm:pt modelId="{2193FA60-9EEC-4CF3-946C-ABEB2541893D}" type="pres">
      <dgm:prSet presAssocID="{CAC22D7B-96A9-4C17-A636-892B8907D7A6}" presName="node" presStyleLbl="node1" presStyleIdx="2" presStyleCnt="9">
        <dgm:presLayoutVars>
          <dgm:bulletEnabled val="1"/>
        </dgm:presLayoutVars>
      </dgm:prSet>
      <dgm:spPr/>
    </dgm:pt>
    <dgm:pt modelId="{6B357927-D336-4763-BB4C-1D2169855195}" type="pres">
      <dgm:prSet presAssocID="{2E09085D-075A-445F-BF6C-C4602ED068BB}" presName="sibTrans" presStyleLbl="sibTrans1D1" presStyleIdx="2" presStyleCnt="8"/>
      <dgm:spPr/>
    </dgm:pt>
    <dgm:pt modelId="{3522B8AE-0E58-469B-820F-59EF7AD7C85A}" type="pres">
      <dgm:prSet presAssocID="{2E09085D-075A-445F-BF6C-C4602ED068BB}" presName="connectorText" presStyleLbl="sibTrans1D1" presStyleIdx="2" presStyleCnt="8"/>
      <dgm:spPr/>
    </dgm:pt>
    <dgm:pt modelId="{5AAB4918-DCDB-4F08-A601-0EE002D36120}" type="pres">
      <dgm:prSet presAssocID="{1B1ADBE3-DB43-4E31-BCFA-DF3E93475ED8}" presName="node" presStyleLbl="node1" presStyleIdx="3" presStyleCnt="9">
        <dgm:presLayoutVars>
          <dgm:bulletEnabled val="1"/>
        </dgm:presLayoutVars>
      </dgm:prSet>
      <dgm:spPr/>
    </dgm:pt>
    <dgm:pt modelId="{73EA087A-43D6-4011-8D7F-617155DC1914}" type="pres">
      <dgm:prSet presAssocID="{47504AED-DAED-4582-834C-5E66129B791C}" presName="sibTrans" presStyleLbl="sibTrans1D1" presStyleIdx="3" presStyleCnt="8"/>
      <dgm:spPr/>
    </dgm:pt>
    <dgm:pt modelId="{9F948755-29E3-4905-A765-223B56C805C5}" type="pres">
      <dgm:prSet presAssocID="{47504AED-DAED-4582-834C-5E66129B791C}" presName="connectorText" presStyleLbl="sibTrans1D1" presStyleIdx="3" presStyleCnt="8"/>
      <dgm:spPr/>
    </dgm:pt>
    <dgm:pt modelId="{C88483D6-69DE-4094-A96A-CDC941C69A6C}" type="pres">
      <dgm:prSet presAssocID="{C01251C2-5D06-4962-92EB-1576FAABB0CF}" presName="node" presStyleLbl="node1" presStyleIdx="4" presStyleCnt="9">
        <dgm:presLayoutVars>
          <dgm:bulletEnabled val="1"/>
        </dgm:presLayoutVars>
      </dgm:prSet>
      <dgm:spPr/>
    </dgm:pt>
    <dgm:pt modelId="{7F18D035-DC2F-400D-886D-E7D7C065BBF8}" type="pres">
      <dgm:prSet presAssocID="{CE2C70D8-F764-4E28-8AC7-DC4B646946CB}" presName="sibTrans" presStyleLbl="sibTrans1D1" presStyleIdx="4" presStyleCnt="8"/>
      <dgm:spPr/>
    </dgm:pt>
    <dgm:pt modelId="{01DEB680-468E-4B06-9C29-3AAD065B5051}" type="pres">
      <dgm:prSet presAssocID="{CE2C70D8-F764-4E28-8AC7-DC4B646946CB}" presName="connectorText" presStyleLbl="sibTrans1D1" presStyleIdx="4" presStyleCnt="8"/>
      <dgm:spPr/>
    </dgm:pt>
    <dgm:pt modelId="{02E788CD-89E8-4DB8-855D-AA7A0A08B22B}" type="pres">
      <dgm:prSet presAssocID="{2D552393-8CFF-422A-9882-EB0064320BBA}" presName="node" presStyleLbl="node1" presStyleIdx="5" presStyleCnt="9">
        <dgm:presLayoutVars>
          <dgm:bulletEnabled val="1"/>
        </dgm:presLayoutVars>
      </dgm:prSet>
      <dgm:spPr/>
    </dgm:pt>
    <dgm:pt modelId="{C17AEB3D-07B2-4A2E-8420-0F26E0B2792D}" type="pres">
      <dgm:prSet presAssocID="{CD7F69FB-E464-44A0-9156-520034953CA4}" presName="sibTrans" presStyleLbl="sibTrans1D1" presStyleIdx="5" presStyleCnt="8"/>
      <dgm:spPr/>
    </dgm:pt>
    <dgm:pt modelId="{FB8A86A8-7332-446D-8204-7FC47521A5A5}" type="pres">
      <dgm:prSet presAssocID="{CD7F69FB-E464-44A0-9156-520034953CA4}" presName="connectorText" presStyleLbl="sibTrans1D1" presStyleIdx="5" presStyleCnt="8"/>
      <dgm:spPr/>
    </dgm:pt>
    <dgm:pt modelId="{FD69B854-9342-4B9F-8141-22291D35E03B}" type="pres">
      <dgm:prSet presAssocID="{C84C7C21-925D-4686-A534-7481F86EF7C3}" presName="node" presStyleLbl="node1" presStyleIdx="6" presStyleCnt="9">
        <dgm:presLayoutVars>
          <dgm:bulletEnabled val="1"/>
        </dgm:presLayoutVars>
      </dgm:prSet>
      <dgm:spPr/>
    </dgm:pt>
    <dgm:pt modelId="{32E0F97D-644A-4B7C-9DC6-F41AB55385B1}" type="pres">
      <dgm:prSet presAssocID="{3D8002C1-2BA8-4ED1-8376-86225E8A257C}" presName="sibTrans" presStyleLbl="sibTrans1D1" presStyleIdx="6" presStyleCnt="8"/>
      <dgm:spPr/>
    </dgm:pt>
    <dgm:pt modelId="{64AD8C92-165E-4440-BA2B-B4D2DD70448C}" type="pres">
      <dgm:prSet presAssocID="{3D8002C1-2BA8-4ED1-8376-86225E8A257C}" presName="connectorText" presStyleLbl="sibTrans1D1" presStyleIdx="6" presStyleCnt="8"/>
      <dgm:spPr/>
    </dgm:pt>
    <dgm:pt modelId="{039508BD-31A3-44E0-A991-9E26601AC8EE}" type="pres">
      <dgm:prSet presAssocID="{801A8411-B91B-457C-B351-24EF5F4B7D9A}" presName="node" presStyleLbl="node1" presStyleIdx="7" presStyleCnt="9">
        <dgm:presLayoutVars>
          <dgm:bulletEnabled val="1"/>
        </dgm:presLayoutVars>
      </dgm:prSet>
      <dgm:spPr/>
    </dgm:pt>
    <dgm:pt modelId="{F47BC481-604D-470E-ADF7-FCBDCE159389}" type="pres">
      <dgm:prSet presAssocID="{593AB7C2-DFA6-4775-9C3F-8D452B7D4E60}" presName="sibTrans" presStyleLbl="sibTrans1D1" presStyleIdx="7" presStyleCnt="8"/>
      <dgm:spPr/>
    </dgm:pt>
    <dgm:pt modelId="{004E2E39-4EFC-410A-93C4-8B715B67FA28}" type="pres">
      <dgm:prSet presAssocID="{593AB7C2-DFA6-4775-9C3F-8D452B7D4E60}" presName="connectorText" presStyleLbl="sibTrans1D1" presStyleIdx="7" presStyleCnt="8"/>
      <dgm:spPr/>
    </dgm:pt>
    <dgm:pt modelId="{DD597FBB-2910-4670-9E32-8FCB35DEFF04}" type="pres">
      <dgm:prSet presAssocID="{AD5C9026-F552-4CB2-9C68-9E80E801226D}" presName="node" presStyleLbl="node1" presStyleIdx="8" presStyleCnt="9">
        <dgm:presLayoutVars>
          <dgm:bulletEnabled val="1"/>
        </dgm:presLayoutVars>
      </dgm:prSet>
      <dgm:spPr/>
    </dgm:pt>
  </dgm:ptLst>
  <dgm:cxnLst>
    <dgm:cxn modelId="{E8E68201-B77E-4D51-AE83-EF6C67D19EB6}" type="presOf" srcId="{CAC22D7B-96A9-4C17-A636-892B8907D7A6}" destId="{2193FA60-9EEC-4CF3-946C-ABEB2541893D}" srcOrd="0" destOrd="0" presId="urn:microsoft.com/office/officeart/2016/7/layout/RepeatingBendingProcessNew"/>
    <dgm:cxn modelId="{B76FEC0B-5C18-45F8-B77D-ECC429B94053}" type="presOf" srcId="{C01251C2-5D06-4962-92EB-1576FAABB0CF}" destId="{C88483D6-69DE-4094-A96A-CDC941C69A6C}" srcOrd="0" destOrd="0" presId="urn:microsoft.com/office/officeart/2016/7/layout/RepeatingBendingProcessNew"/>
    <dgm:cxn modelId="{74E6150E-C099-4AAF-B1B1-3D3BA7658B3F}" type="presOf" srcId="{3D8002C1-2BA8-4ED1-8376-86225E8A257C}" destId="{64AD8C92-165E-4440-BA2B-B4D2DD70448C}" srcOrd="1" destOrd="0" presId="urn:microsoft.com/office/officeart/2016/7/layout/RepeatingBendingProcessNew"/>
    <dgm:cxn modelId="{1C945C12-977D-4F40-849D-BFDEB1780E6B}" type="presOf" srcId="{524DACAA-176F-41B6-8BA0-FD6275A55574}" destId="{B3177236-E428-49A2-9140-DE296311D32A}" srcOrd="1" destOrd="0" presId="urn:microsoft.com/office/officeart/2016/7/layout/RepeatingBendingProcessNew"/>
    <dgm:cxn modelId="{D2051E15-3756-4D78-A791-E98F23726845}" srcId="{5E2681D2-B041-4094-97BB-3518920AED3D}" destId="{AD5C9026-F552-4CB2-9C68-9E80E801226D}" srcOrd="8" destOrd="0" parTransId="{CC3A40C4-446E-45EA-9A37-12F152F6CC24}" sibTransId="{522ADE92-AB3C-4857-8AAA-1AD4FA0EAEC2}"/>
    <dgm:cxn modelId="{EE1A291A-9FF1-4FA9-8B5C-C0C2F662EBF5}" type="presOf" srcId="{1B1ADBE3-DB43-4E31-BCFA-DF3E93475ED8}" destId="{5AAB4918-DCDB-4F08-A601-0EE002D36120}" srcOrd="0" destOrd="0" presId="urn:microsoft.com/office/officeart/2016/7/layout/RepeatingBendingProcessNew"/>
    <dgm:cxn modelId="{88CEA222-CB51-43C1-9A9A-545527885FAD}" type="presOf" srcId="{864610C7-5C44-4168-8546-0F28F6FB9A42}" destId="{D40D3CA1-4C7B-4C39-84DC-80B53A93F556}" srcOrd="0" destOrd="0" presId="urn:microsoft.com/office/officeart/2016/7/layout/RepeatingBendingProcessNew"/>
    <dgm:cxn modelId="{C560FE22-0110-45DC-9C6E-F1D20B77CA8A}" type="presOf" srcId="{CD7F69FB-E464-44A0-9156-520034953CA4}" destId="{C17AEB3D-07B2-4A2E-8420-0F26E0B2792D}" srcOrd="0" destOrd="0" presId="urn:microsoft.com/office/officeart/2016/7/layout/RepeatingBendingProcessNew"/>
    <dgm:cxn modelId="{F3051023-B3EA-444A-AD54-9590E948E62A}" srcId="{5E2681D2-B041-4094-97BB-3518920AED3D}" destId="{801A8411-B91B-457C-B351-24EF5F4B7D9A}" srcOrd="7" destOrd="0" parTransId="{AF6CCC7D-D838-4478-B24B-5E62A914C3F7}" sibTransId="{593AB7C2-DFA6-4775-9C3F-8D452B7D4E60}"/>
    <dgm:cxn modelId="{29A0AB24-B0C5-49E9-9768-F2AFDA9BFD16}" srcId="{5E2681D2-B041-4094-97BB-3518920AED3D}" destId="{C84C7C21-925D-4686-A534-7481F86EF7C3}" srcOrd="6" destOrd="0" parTransId="{35E20A54-F0CD-48A1-AA57-9BDBC53605B0}" sibTransId="{3D8002C1-2BA8-4ED1-8376-86225E8A257C}"/>
    <dgm:cxn modelId="{D4761C26-7223-4F21-A2FF-5DD0B5D9BDED}" type="presOf" srcId="{2E09085D-075A-445F-BF6C-C4602ED068BB}" destId="{6B357927-D336-4763-BB4C-1D2169855195}" srcOrd="0" destOrd="0" presId="urn:microsoft.com/office/officeart/2016/7/layout/RepeatingBendingProcessNew"/>
    <dgm:cxn modelId="{42367030-C2EC-4F3F-A139-D26BD1D43CBE}" type="presOf" srcId="{3D8002C1-2BA8-4ED1-8376-86225E8A257C}" destId="{32E0F97D-644A-4B7C-9DC6-F41AB55385B1}" srcOrd="0" destOrd="0" presId="urn:microsoft.com/office/officeart/2016/7/layout/RepeatingBendingProcessNew"/>
    <dgm:cxn modelId="{C51A5234-F600-44CC-AAF5-C31EF0C4167E}" type="presOf" srcId="{5E2681D2-B041-4094-97BB-3518920AED3D}" destId="{D0ACAF51-C333-44D7-8A6F-B2A42ACF1538}" srcOrd="0" destOrd="0" presId="urn:microsoft.com/office/officeart/2016/7/layout/RepeatingBendingProcessNew"/>
    <dgm:cxn modelId="{736B9F5D-7D78-4479-9E7D-5D5E3B38B740}" type="presOf" srcId="{593AB7C2-DFA6-4775-9C3F-8D452B7D4E60}" destId="{F47BC481-604D-470E-ADF7-FCBDCE159389}" srcOrd="0" destOrd="0" presId="urn:microsoft.com/office/officeart/2016/7/layout/RepeatingBendingProcessNew"/>
    <dgm:cxn modelId="{D024A25F-7B39-4FAB-9667-FD8D86C8D135}" type="presOf" srcId="{2E09085D-075A-445F-BF6C-C4602ED068BB}" destId="{3522B8AE-0E58-469B-820F-59EF7AD7C85A}" srcOrd="1" destOrd="0" presId="urn:microsoft.com/office/officeart/2016/7/layout/RepeatingBendingProcessNew"/>
    <dgm:cxn modelId="{A4B6D564-0236-4665-A3DD-BCBD70D85701}" srcId="{5E2681D2-B041-4094-97BB-3518920AED3D}" destId="{2D552393-8CFF-422A-9882-EB0064320BBA}" srcOrd="5" destOrd="0" parTransId="{D3416C2B-B1FD-479C-B012-AF685AC5E9CA}" sibTransId="{CD7F69FB-E464-44A0-9156-520034953CA4}"/>
    <dgm:cxn modelId="{D7C52045-461E-41B9-94CF-CE55A0B8A75D}" srcId="{5E2681D2-B041-4094-97BB-3518920AED3D}" destId="{620623C9-3BFB-4DDE-BA6E-97530732EB6B}" srcOrd="0" destOrd="0" parTransId="{BAA36597-5BF4-4CF8-A0E5-BB6D6E80F713}" sibTransId="{69D7929C-F93D-4AF1-9163-9C20408D993E}"/>
    <dgm:cxn modelId="{C8884E66-8623-4EBA-BB80-AE91F11DE5C4}" type="presOf" srcId="{593AB7C2-DFA6-4775-9C3F-8D452B7D4E60}" destId="{004E2E39-4EFC-410A-93C4-8B715B67FA28}" srcOrd="1" destOrd="0" presId="urn:microsoft.com/office/officeart/2016/7/layout/RepeatingBendingProcessNew"/>
    <dgm:cxn modelId="{33B1296D-508F-43A6-9C78-E2F4ACCE919D}" type="presOf" srcId="{620623C9-3BFB-4DDE-BA6E-97530732EB6B}" destId="{90987090-F571-469C-9D6B-53198AE74D2F}" srcOrd="0" destOrd="0" presId="urn:microsoft.com/office/officeart/2016/7/layout/RepeatingBendingProcessNew"/>
    <dgm:cxn modelId="{4D195F54-7671-4896-9939-284501FA1697}" type="presOf" srcId="{CE2C70D8-F764-4E28-8AC7-DC4B646946CB}" destId="{7F18D035-DC2F-400D-886D-E7D7C065BBF8}" srcOrd="0" destOrd="0" presId="urn:microsoft.com/office/officeart/2016/7/layout/RepeatingBendingProcessNew"/>
    <dgm:cxn modelId="{916C9477-74A3-45E3-BD5E-6685C25646F2}" srcId="{5E2681D2-B041-4094-97BB-3518920AED3D}" destId="{CAC22D7B-96A9-4C17-A636-892B8907D7A6}" srcOrd="2" destOrd="0" parTransId="{E2FBD676-29C2-4B7D-8B4F-0EEFF0CD1C70}" sibTransId="{2E09085D-075A-445F-BF6C-C4602ED068BB}"/>
    <dgm:cxn modelId="{275B7E78-4188-49B8-BF04-D1F7CFD5C4BD}" type="presOf" srcId="{CD7F69FB-E464-44A0-9156-520034953CA4}" destId="{FB8A86A8-7332-446D-8204-7FC47521A5A5}" srcOrd="1" destOrd="0" presId="urn:microsoft.com/office/officeart/2016/7/layout/RepeatingBendingProcessNew"/>
    <dgm:cxn modelId="{59211E7C-C61D-4DEF-93C8-99F5B2F65CB0}" type="presOf" srcId="{801A8411-B91B-457C-B351-24EF5F4B7D9A}" destId="{039508BD-31A3-44E0-A991-9E26601AC8EE}" srcOrd="0" destOrd="0" presId="urn:microsoft.com/office/officeart/2016/7/layout/RepeatingBendingProcessNew"/>
    <dgm:cxn modelId="{0F55F784-29CB-4CB6-9456-7D81BF098571}" type="presOf" srcId="{69D7929C-F93D-4AF1-9163-9C20408D993E}" destId="{D44EB859-F934-4334-A43D-81C1570A6369}" srcOrd="1" destOrd="0" presId="urn:microsoft.com/office/officeart/2016/7/layout/RepeatingBendingProcessNew"/>
    <dgm:cxn modelId="{A36BB88A-439E-4777-875C-D2F4DFB8A4CC}" srcId="{5E2681D2-B041-4094-97BB-3518920AED3D}" destId="{1B1ADBE3-DB43-4E31-BCFA-DF3E93475ED8}" srcOrd="3" destOrd="0" parTransId="{A6E24B19-5D4C-46AC-9FDC-E6F841417DDD}" sibTransId="{47504AED-DAED-4582-834C-5E66129B791C}"/>
    <dgm:cxn modelId="{161B1297-CB81-4711-B1F7-0353E6AB885C}" type="presOf" srcId="{C84C7C21-925D-4686-A534-7481F86EF7C3}" destId="{FD69B854-9342-4B9F-8141-22291D35E03B}" srcOrd="0" destOrd="0" presId="urn:microsoft.com/office/officeart/2016/7/layout/RepeatingBendingProcessNew"/>
    <dgm:cxn modelId="{014EF698-2997-48F8-90C0-8F1718097E86}" type="presOf" srcId="{69D7929C-F93D-4AF1-9163-9C20408D993E}" destId="{E5E8758E-CC8D-4F04-956E-18BE3375A494}" srcOrd="0" destOrd="0" presId="urn:microsoft.com/office/officeart/2016/7/layout/RepeatingBendingProcessNew"/>
    <dgm:cxn modelId="{981098AA-31E7-4A7C-91A6-422BBC37E8E9}" type="presOf" srcId="{524DACAA-176F-41B6-8BA0-FD6275A55574}" destId="{C8200E87-F8D5-4939-BED5-812062D84BA3}" srcOrd="0" destOrd="0" presId="urn:microsoft.com/office/officeart/2016/7/layout/RepeatingBendingProcessNew"/>
    <dgm:cxn modelId="{D5C31FBD-8914-4146-B533-0E4D5FC1197C}" type="presOf" srcId="{AD5C9026-F552-4CB2-9C68-9E80E801226D}" destId="{DD597FBB-2910-4670-9E32-8FCB35DEFF04}" srcOrd="0" destOrd="0" presId="urn:microsoft.com/office/officeart/2016/7/layout/RepeatingBendingProcessNew"/>
    <dgm:cxn modelId="{A1B286BF-EF5A-4D1A-8358-919A3DDAAD16}" type="presOf" srcId="{47504AED-DAED-4582-834C-5E66129B791C}" destId="{73EA087A-43D6-4011-8D7F-617155DC1914}" srcOrd="0" destOrd="0" presId="urn:microsoft.com/office/officeart/2016/7/layout/RepeatingBendingProcessNew"/>
    <dgm:cxn modelId="{53CC23C9-0A2C-47E5-9657-F7BBA85097AC}" srcId="{5E2681D2-B041-4094-97BB-3518920AED3D}" destId="{C01251C2-5D06-4962-92EB-1576FAABB0CF}" srcOrd="4" destOrd="0" parTransId="{AC24561E-ECB1-4FC1-9F0B-8BD2A1A67251}" sibTransId="{CE2C70D8-F764-4E28-8AC7-DC4B646946CB}"/>
    <dgm:cxn modelId="{E7C3D3D7-34C1-4916-A580-A2132941984F}" srcId="{5E2681D2-B041-4094-97BB-3518920AED3D}" destId="{864610C7-5C44-4168-8546-0F28F6FB9A42}" srcOrd="1" destOrd="0" parTransId="{0E0FF136-F5FC-4424-B664-A1EB77AE237A}" sibTransId="{524DACAA-176F-41B6-8BA0-FD6275A55574}"/>
    <dgm:cxn modelId="{FA96E9E6-B19A-40AA-894F-81A843828B20}" type="presOf" srcId="{47504AED-DAED-4582-834C-5E66129B791C}" destId="{9F948755-29E3-4905-A765-223B56C805C5}" srcOrd="1" destOrd="0" presId="urn:microsoft.com/office/officeart/2016/7/layout/RepeatingBendingProcessNew"/>
    <dgm:cxn modelId="{E3B36DF1-FDF1-4BD0-A383-C970C9679807}" type="presOf" srcId="{CE2C70D8-F764-4E28-8AC7-DC4B646946CB}" destId="{01DEB680-468E-4B06-9C29-3AAD065B5051}" srcOrd="1" destOrd="0" presId="urn:microsoft.com/office/officeart/2016/7/layout/RepeatingBendingProcessNew"/>
    <dgm:cxn modelId="{DD41FDF2-C28B-450B-B8A6-07CD98C9D381}" type="presOf" srcId="{2D552393-8CFF-422A-9882-EB0064320BBA}" destId="{02E788CD-89E8-4DB8-855D-AA7A0A08B22B}" srcOrd="0" destOrd="0" presId="urn:microsoft.com/office/officeart/2016/7/layout/RepeatingBendingProcessNew"/>
    <dgm:cxn modelId="{F12FB5BA-26F1-4B69-9DB5-897CEB754D68}" type="presParOf" srcId="{D0ACAF51-C333-44D7-8A6F-B2A42ACF1538}" destId="{90987090-F571-469C-9D6B-53198AE74D2F}" srcOrd="0" destOrd="0" presId="urn:microsoft.com/office/officeart/2016/7/layout/RepeatingBendingProcessNew"/>
    <dgm:cxn modelId="{D64BB1E4-F8CC-419B-AC53-5454F694253B}" type="presParOf" srcId="{D0ACAF51-C333-44D7-8A6F-B2A42ACF1538}" destId="{E5E8758E-CC8D-4F04-956E-18BE3375A494}" srcOrd="1" destOrd="0" presId="urn:microsoft.com/office/officeart/2016/7/layout/RepeatingBendingProcessNew"/>
    <dgm:cxn modelId="{FA2CD5D2-F569-404E-A1D1-DEE0B6F07E81}" type="presParOf" srcId="{E5E8758E-CC8D-4F04-956E-18BE3375A494}" destId="{D44EB859-F934-4334-A43D-81C1570A6369}" srcOrd="0" destOrd="0" presId="urn:microsoft.com/office/officeart/2016/7/layout/RepeatingBendingProcessNew"/>
    <dgm:cxn modelId="{3E221E86-E58F-4384-97B0-462456211BA1}" type="presParOf" srcId="{D0ACAF51-C333-44D7-8A6F-B2A42ACF1538}" destId="{D40D3CA1-4C7B-4C39-84DC-80B53A93F556}" srcOrd="2" destOrd="0" presId="urn:microsoft.com/office/officeart/2016/7/layout/RepeatingBendingProcessNew"/>
    <dgm:cxn modelId="{C83290AF-831E-41DB-9F4D-57009117F8C3}" type="presParOf" srcId="{D0ACAF51-C333-44D7-8A6F-B2A42ACF1538}" destId="{C8200E87-F8D5-4939-BED5-812062D84BA3}" srcOrd="3" destOrd="0" presId="urn:microsoft.com/office/officeart/2016/7/layout/RepeatingBendingProcessNew"/>
    <dgm:cxn modelId="{EE48C226-F5D2-4416-A67A-3FDBCA590628}" type="presParOf" srcId="{C8200E87-F8D5-4939-BED5-812062D84BA3}" destId="{B3177236-E428-49A2-9140-DE296311D32A}" srcOrd="0" destOrd="0" presId="urn:microsoft.com/office/officeart/2016/7/layout/RepeatingBendingProcessNew"/>
    <dgm:cxn modelId="{BF9C995B-EAB4-4642-BADB-E6093625CE06}" type="presParOf" srcId="{D0ACAF51-C333-44D7-8A6F-B2A42ACF1538}" destId="{2193FA60-9EEC-4CF3-946C-ABEB2541893D}" srcOrd="4" destOrd="0" presId="urn:microsoft.com/office/officeart/2016/7/layout/RepeatingBendingProcessNew"/>
    <dgm:cxn modelId="{F5A3AA69-1F2C-4D41-89D1-42B3B87AC12A}" type="presParOf" srcId="{D0ACAF51-C333-44D7-8A6F-B2A42ACF1538}" destId="{6B357927-D336-4763-BB4C-1D2169855195}" srcOrd="5" destOrd="0" presId="urn:microsoft.com/office/officeart/2016/7/layout/RepeatingBendingProcessNew"/>
    <dgm:cxn modelId="{72562F2B-1CC5-4B2A-A596-770A0EB759D0}" type="presParOf" srcId="{6B357927-D336-4763-BB4C-1D2169855195}" destId="{3522B8AE-0E58-469B-820F-59EF7AD7C85A}" srcOrd="0" destOrd="0" presId="urn:microsoft.com/office/officeart/2016/7/layout/RepeatingBendingProcessNew"/>
    <dgm:cxn modelId="{DDCE2995-68DF-4B1E-9C26-11709F724031}" type="presParOf" srcId="{D0ACAF51-C333-44D7-8A6F-B2A42ACF1538}" destId="{5AAB4918-DCDB-4F08-A601-0EE002D36120}" srcOrd="6" destOrd="0" presId="urn:microsoft.com/office/officeart/2016/7/layout/RepeatingBendingProcessNew"/>
    <dgm:cxn modelId="{5A189EF2-5BF1-453C-AA84-5CB474A04D0B}" type="presParOf" srcId="{D0ACAF51-C333-44D7-8A6F-B2A42ACF1538}" destId="{73EA087A-43D6-4011-8D7F-617155DC1914}" srcOrd="7" destOrd="0" presId="urn:microsoft.com/office/officeart/2016/7/layout/RepeatingBendingProcessNew"/>
    <dgm:cxn modelId="{048451D3-437E-47F8-A762-4C6785584ABA}" type="presParOf" srcId="{73EA087A-43D6-4011-8D7F-617155DC1914}" destId="{9F948755-29E3-4905-A765-223B56C805C5}" srcOrd="0" destOrd="0" presId="urn:microsoft.com/office/officeart/2016/7/layout/RepeatingBendingProcessNew"/>
    <dgm:cxn modelId="{2DB59895-EE9A-424B-B9CF-5664E05BEAE8}" type="presParOf" srcId="{D0ACAF51-C333-44D7-8A6F-B2A42ACF1538}" destId="{C88483D6-69DE-4094-A96A-CDC941C69A6C}" srcOrd="8" destOrd="0" presId="urn:microsoft.com/office/officeart/2016/7/layout/RepeatingBendingProcessNew"/>
    <dgm:cxn modelId="{F854B06F-3746-40A9-B212-89E3022716A3}" type="presParOf" srcId="{D0ACAF51-C333-44D7-8A6F-B2A42ACF1538}" destId="{7F18D035-DC2F-400D-886D-E7D7C065BBF8}" srcOrd="9" destOrd="0" presId="urn:microsoft.com/office/officeart/2016/7/layout/RepeatingBendingProcessNew"/>
    <dgm:cxn modelId="{4609DD63-3E4B-44B4-BDB3-F8BDF7C96A15}" type="presParOf" srcId="{7F18D035-DC2F-400D-886D-E7D7C065BBF8}" destId="{01DEB680-468E-4B06-9C29-3AAD065B5051}" srcOrd="0" destOrd="0" presId="urn:microsoft.com/office/officeart/2016/7/layout/RepeatingBendingProcessNew"/>
    <dgm:cxn modelId="{E2234328-5E5A-4EFA-9508-EFC9C8B63F5E}" type="presParOf" srcId="{D0ACAF51-C333-44D7-8A6F-B2A42ACF1538}" destId="{02E788CD-89E8-4DB8-855D-AA7A0A08B22B}" srcOrd="10" destOrd="0" presId="urn:microsoft.com/office/officeart/2016/7/layout/RepeatingBendingProcessNew"/>
    <dgm:cxn modelId="{7FD4ADD8-AFC7-4531-A91A-7EDB361A0339}" type="presParOf" srcId="{D0ACAF51-C333-44D7-8A6F-B2A42ACF1538}" destId="{C17AEB3D-07B2-4A2E-8420-0F26E0B2792D}" srcOrd="11" destOrd="0" presId="urn:microsoft.com/office/officeart/2016/7/layout/RepeatingBendingProcessNew"/>
    <dgm:cxn modelId="{A9FBF317-7AEF-4BE1-AEAF-D1D787545870}" type="presParOf" srcId="{C17AEB3D-07B2-4A2E-8420-0F26E0B2792D}" destId="{FB8A86A8-7332-446D-8204-7FC47521A5A5}" srcOrd="0" destOrd="0" presId="urn:microsoft.com/office/officeart/2016/7/layout/RepeatingBendingProcessNew"/>
    <dgm:cxn modelId="{100690D2-8B42-4CE4-B746-D2104CA625F1}" type="presParOf" srcId="{D0ACAF51-C333-44D7-8A6F-B2A42ACF1538}" destId="{FD69B854-9342-4B9F-8141-22291D35E03B}" srcOrd="12" destOrd="0" presId="urn:microsoft.com/office/officeart/2016/7/layout/RepeatingBendingProcessNew"/>
    <dgm:cxn modelId="{1C8BFB9A-08C1-4083-BABA-F7FC07A19787}" type="presParOf" srcId="{D0ACAF51-C333-44D7-8A6F-B2A42ACF1538}" destId="{32E0F97D-644A-4B7C-9DC6-F41AB55385B1}" srcOrd="13" destOrd="0" presId="urn:microsoft.com/office/officeart/2016/7/layout/RepeatingBendingProcessNew"/>
    <dgm:cxn modelId="{F576708E-F717-4F9C-8797-8999F73214C2}" type="presParOf" srcId="{32E0F97D-644A-4B7C-9DC6-F41AB55385B1}" destId="{64AD8C92-165E-4440-BA2B-B4D2DD70448C}" srcOrd="0" destOrd="0" presId="urn:microsoft.com/office/officeart/2016/7/layout/RepeatingBendingProcessNew"/>
    <dgm:cxn modelId="{6189E64E-24A5-4174-91AC-898FEE3F7DFC}" type="presParOf" srcId="{D0ACAF51-C333-44D7-8A6F-B2A42ACF1538}" destId="{039508BD-31A3-44E0-A991-9E26601AC8EE}" srcOrd="14" destOrd="0" presId="urn:microsoft.com/office/officeart/2016/7/layout/RepeatingBendingProcessNew"/>
    <dgm:cxn modelId="{A856AD19-166B-4143-937F-C609EDB21A9A}" type="presParOf" srcId="{D0ACAF51-C333-44D7-8A6F-B2A42ACF1538}" destId="{F47BC481-604D-470E-ADF7-FCBDCE159389}" srcOrd="15" destOrd="0" presId="urn:microsoft.com/office/officeart/2016/7/layout/RepeatingBendingProcessNew"/>
    <dgm:cxn modelId="{3CD8E71B-1849-487E-9BE3-96DDFF7EB329}" type="presParOf" srcId="{F47BC481-604D-470E-ADF7-FCBDCE159389}" destId="{004E2E39-4EFC-410A-93C4-8B715B67FA28}" srcOrd="0" destOrd="0" presId="urn:microsoft.com/office/officeart/2016/7/layout/RepeatingBendingProcessNew"/>
    <dgm:cxn modelId="{C641F324-419E-4281-8A47-9E3D97978CEF}" type="presParOf" srcId="{D0ACAF51-C333-44D7-8A6F-B2A42ACF1538}" destId="{DD597FBB-2910-4670-9E32-8FCB35DEFF04}"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2C0AD-1EE9-4D82-B6A6-7F6747EB542D}">
      <dsp:nvSpPr>
        <dsp:cNvPr id="0" name=""/>
        <dsp:cNvSpPr/>
      </dsp:nvSpPr>
      <dsp:spPr>
        <a:xfrm>
          <a:off x="0" y="41756"/>
          <a:ext cx="7174572" cy="98638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a:solidFill>
                <a:schemeClr val="tx1"/>
              </a:solidFill>
            </a:rPr>
            <a:t>Την ύπαρξη φυσικής απόστασης του σπουδαστή από τον εκπαιδευτή, σχεδόν σε μόνιμη βάση και σε όλη τη διάρκεια της εκπαιδευτικής διαδικασίας, στοιχείο που τη διακρίνει από τη συμβατική εκπαίδευση που διενεργείται σε κάποια αίθουσα διδασκαλίας. </a:t>
          </a:r>
          <a:endParaRPr lang="en-US" sz="1400" b="1" kern="1200">
            <a:solidFill>
              <a:schemeClr val="tx1"/>
            </a:solidFill>
          </a:endParaRPr>
        </a:p>
      </dsp:txBody>
      <dsp:txXfrm>
        <a:off x="48151" y="89907"/>
        <a:ext cx="7078270" cy="890081"/>
      </dsp:txXfrm>
    </dsp:sp>
    <dsp:sp modelId="{216F913C-1F8A-464C-9265-8F09C9E8402A}">
      <dsp:nvSpPr>
        <dsp:cNvPr id="0" name=""/>
        <dsp:cNvSpPr/>
      </dsp:nvSpPr>
      <dsp:spPr>
        <a:xfrm>
          <a:off x="0" y="1068459"/>
          <a:ext cx="7174572" cy="98638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solidFill>
                <a:schemeClr val="tx1"/>
              </a:solidFill>
            </a:rPr>
            <a:t>Τον κεντρικό ρόλο που έχει ο εκπαιδευτικός οργανισμός που σχεδιάζει, οργανώνει, προετοιμάζει, σχετικό διδακτικό υλικό, αλλά παράλληλα αναλαμβάνει και την υποστήριξη των σπουδαστών,  στοιχείο που διαφοροποιεί την εξ αποστάσεως εκπαίδευση από άλλα προγράμματα αυτοδιδασκαλίας και αμιγώς προσωπικής μελέτης. </a:t>
          </a:r>
          <a:endParaRPr lang="en-US" sz="1400" b="1" kern="1200" dirty="0">
            <a:solidFill>
              <a:schemeClr val="tx1"/>
            </a:solidFill>
          </a:endParaRPr>
        </a:p>
      </dsp:txBody>
      <dsp:txXfrm>
        <a:off x="48151" y="1116610"/>
        <a:ext cx="7078270" cy="890081"/>
      </dsp:txXfrm>
    </dsp:sp>
    <dsp:sp modelId="{67856AF0-1AB7-437C-8330-17A2028EBF6D}">
      <dsp:nvSpPr>
        <dsp:cNvPr id="0" name=""/>
        <dsp:cNvSpPr/>
      </dsp:nvSpPr>
      <dsp:spPr>
        <a:xfrm>
          <a:off x="0" y="2095162"/>
          <a:ext cx="7174572" cy="98638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solidFill>
                <a:schemeClr val="tx1"/>
              </a:solidFill>
            </a:rPr>
            <a:t>Την διαφοροποίηση από προσπάθειες προσωπικής μελέτης ή αυτοδιδασκαλίας, αφού προϋποθέτει την ύπαρξη ενός εκπαιδευτικού οργανισμού που σχεδιάζει και υλοποιεί το εκπαιδευτικό υλικό, παρέχει δε υποστήριξη στον σπουδαστή. </a:t>
          </a:r>
          <a:endParaRPr lang="en-US" sz="1400" b="1" kern="1200" dirty="0">
            <a:solidFill>
              <a:schemeClr val="tx1"/>
            </a:solidFill>
          </a:endParaRPr>
        </a:p>
      </dsp:txBody>
      <dsp:txXfrm>
        <a:off x="48151" y="2143313"/>
        <a:ext cx="7078270" cy="890081"/>
      </dsp:txXfrm>
    </dsp:sp>
    <dsp:sp modelId="{170641B4-A786-4237-97BA-7B911EDE9D1D}">
      <dsp:nvSpPr>
        <dsp:cNvPr id="0" name=""/>
        <dsp:cNvSpPr/>
      </dsp:nvSpPr>
      <dsp:spPr>
        <a:xfrm>
          <a:off x="0" y="3121865"/>
          <a:ext cx="7174572" cy="98638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a:solidFill>
                <a:schemeClr val="tx1"/>
              </a:solidFill>
            </a:rPr>
            <a:t>Την χρήση τεχνικών μέσων– έντυπων, οπτικοακουστικών ή ηλεκτρονικών- ως φορέων μεταφοράς του εκπαιδευτικού περιεχόμενου, αλλά και σύνδεσης μεταξύ διδάσκοντα και σπουδαστή. </a:t>
          </a:r>
          <a:endParaRPr lang="en-US" sz="1400" b="1" kern="1200">
            <a:solidFill>
              <a:schemeClr val="tx1"/>
            </a:solidFill>
          </a:endParaRPr>
        </a:p>
      </dsp:txBody>
      <dsp:txXfrm>
        <a:off x="48151" y="3170016"/>
        <a:ext cx="7078270" cy="890081"/>
      </dsp:txXfrm>
    </dsp:sp>
    <dsp:sp modelId="{803F900C-F296-423F-AA7D-EC45CFC74FFC}">
      <dsp:nvSpPr>
        <dsp:cNvPr id="0" name=""/>
        <dsp:cNvSpPr/>
      </dsp:nvSpPr>
      <dsp:spPr>
        <a:xfrm>
          <a:off x="0" y="4148568"/>
          <a:ext cx="7174572" cy="986383"/>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solidFill>
                <a:schemeClr val="tx1"/>
              </a:solidFill>
            </a:rPr>
            <a:t>Την δυνατότητα αμφίδρομης επικοινωνίας, προκειμένου να επωφελούνται οι σπουδαστές από τον τεχνολογικά υποστηριζόμενο διάλογο, δηλαδή έναν τρόπο χρήσης της τεχνολογίας που είναι συγκριτικά διαφορετικός από τη δια ζώσης εκπαιδευτική διαδικασία, καθώς σε αυτήν η τεχνολογία σχετίζεται με άλλες λειτουργίες. </a:t>
          </a:r>
          <a:endParaRPr lang="en-US" sz="1400" b="1" kern="1200" dirty="0">
            <a:solidFill>
              <a:schemeClr val="tx1"/>
            </a:solidFill>
          </a:endParaRPr>
        </a:p>
      </dsp:txBody>
      <dsp:txXfrm>
        <a:off x="48151" y="4196719"/>
        <a:ext cx="7078270" cy="890081"/>
      </dsp:txXfrm>
    </dsp:sp>
    <dsp:sp modelId="{4855868D-2424-4EB6-A57E-6C273171B4C7}">
      <dsp:nvSpPr>
        <dsp:cNvPr id="0" name=""/>
        <dsp:cNvSpPr/>
      </dsp:nvSpPr>
      <dsp:spPr>
        <a:xfrm>
          <a:off x="0" y="5175271"/>
          <a:ext cx="7174572" cy="98638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a:solidFill>
                <a:schemeClr val="tx1"/>
              </a:solidFill>
            </a:rPr>
            <a:t>Την απουσία σε μεγάλο βαθμό της λειτουργίας της μαθησιακής ομάδας, και τη χρήση εξατομικευμένων μορφών διδασκαλίας οι οποίες, όμως, δεν αποκλείουν τη δυνατότητα ομαδικών συναντήσεων, είτε πρόσωπο με πρόσωπο, είτε με τη χρήση της τεχνολογίας </a:t>
          </a:r>
          <a:endParaRPr lang="en-US" sz="1400" b="1" kern="1200">
            <a:solidFill>
              <a:schemeClr val="tx1"/>
            </a:solidFill>
          </a:endParaRPr>
        </a:p>
      </dsp:txBody>
      <dsp:txXfrm>
        <a:off x="48151" y="5223422"/>
        <a:ext cx="7078270" cy="890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A9F32-9DF6-4409-9ED6-075DB6EF2844}">
      <dsp:nvSpPr>
        <dsp:cNvPr id="0" name=""/>
        <dsp:cNvSpPr/>
      </dsp:nvSpPr>
      <dsp:spPr>
        <a:xfrm>
          <a:off x="0" y="114358"/>
          <a:ext cx="6797675" cy="267315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i="1" kern="1200"/>
            <a:t>Ανοικτότητα ρόλων: </a:t>
          </a:r>
          <a:r>
            <a:rPr lang="el-GR" sz="2600" kern="1200"/>
            <a:t>οι μαθητές μπορούν να διαπραγματευτούν μεταξύ τους τα βήματα της εργασίας, τους κανόνες και τους ρόλους και να στοχαστούν για την τήρηση των συμφωνηθέντων. </a:t>
          </a:r>
          <a:endParaRPr lang="en-US" sz="2600" kern="1200"/>
        </a:p>
      </dsp:txBody>
      <dsp:txXfrm>
        <a:off x="130493" y="244851"/>
        <a:ext cx="6536689" cy="2412171"/>
      </dsp:txXfrm>
    </dsp:sp>
    <dsp:sp modelId="{61E7AF88-0FEC-43AF-8DF7-67B1A1E5D801}">
      <dsp:nvSpPr>
        <dsp:cNvPr id="0" name=""/>
        <dsp:cNvSpPr/>
      </dsp:nvSpPr>
      <dsp:spPr>
        <a:xfrm>
          <a:off x="0" y="2862396"/>
          <a:ext cx="6797675" cy="2673157"/>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i="1" kern="1200"/>
            <a:t>Κοινωνική ανοικτότητα: </a:t>
          </a:r>
          <a:r>
            <a:rPr lang="el-GR" sz="2600" kern="1200"/>
            <a:t>οι μαθητές μπορούν να αλληλεπιδράσουν μεταξύ τους συγχρονισμένα ή μη και να επεξεργαστούν τη γνώση σε συνεργασία, επιλέγοντας τον τρόπο κοινωνικής εργασίας και μελέτης (ατομικά, σε ζεύγη, σε ομάδες, στην ολομέλεια). </a:t>
          </a:r>
          <a:endParaRPr lang="en-US" sz="2600" kern="1200"/>
        </a:p>
      </dsp:txBody>
      <dsp:txXfrm>
        <a:off x="130493" y="2992889"/>
        <a:ext cx="6536689" cy="2412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C46C3-B10B-4DA0-B344-A6C7523F21D3}">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16D50-2A7A-4317-B1E9-A01DD22CBBF8}">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i="1" kern="1200"/>
            <a:t>Ανοικτότητα των αισθητηρίων: </a:t>
          </a:r>
          <a:r>
            <a:rPr lang="el-GR" sz="2400" kern="1200"/>
            <a:t>χρησιμοποιούνται αισθητήρια (οπτικό, ακουστικό), ανάλογα με το περιεχόμενο και τη διδακτική λειτουργία. </a:t>
          </a:r>
          <a:endParaRPr lang="en-US" sz="2400" kern="1200"/>
        </a:p>
      </dsp:txBody>
      <dsp:txXfrm>
        <a:off x="0" y="2758"/>
        <a:ext cx="6797675" cy="1881464"/>
      </dsp:txXfrm>
    </dsp:sp>
    <dsp:sp modelId="{E2BC5384-0A5F-4DF3-A6FE-3736EB1DDCBF}">
      <dsp:nvSpPr>
        <dsp:cNvPr id="0" name=""/>
        <dsp:cNvSpPr/>
      </dsp:nvSpPr>
      <dsp:spPr>
        <a:xfrm>
          <a:off x="0" y="1884223"/>
          <a:ext cx="6797675"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9FF8A-3D35-4D6D-8950-12657112E460}">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i="1" kern="1200"/>
            <a:t>Ανοικτότητα χρήσης των Μέσων: </a:t>
          </a:r>
          <a:r>
            <a:rPr lang="el-GR" sz="2400" kern="1200"/>
            <a:t>χρησιμοποιούνται διάφορα Μέσα και διάφορες τεχνολογίες Μέσων ή υπηρεσιών π.χ. τηλέφωνο, βίντεο, ήχος, CD-ROM, skype, forum, LMS, Web 1.0, Web 2.0, Web 3.0. </a:t>
          </a:r>
          <a:endParaRPr lang="en-US" sz="2400" kern="1200"/>
        </a:p>
      </dsp:txBody>
      <dsp:txXfrm>
        <a:off x="0" y="1884223"/>
        <a:ext cx="6797675" cy="1881464"/>
      </dsp:txXfrm>
    </dsp:sp>
    <dsp:sp modelId="{DF7537D0-C91D-4529-92D4-AC5AAFF9ECA6}">
      <dsp:nvSpPr>
        <dsp:cNvPr id="0" name=""/>
        <dsp:cNvSpPr/>
      </dsp:nvSpPr>
      <dsp:spPr>
        <a:xfrm>
          <a:off x="0" y="3765688"/>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73ADC-C5BC-44A1-9090-720C1B03873E}">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i="1" kern="1200"/>
            <a:t>Ανοικτότητα επιλογής του υλικού: </a:t>
          </a:r>
          <a:r>
            <a:rPr lang="el-GR" sz="2400" kern="1200"/>
            <a:t>το εκπαιδευτικό υλικό είναι πολυμορφικό (κείμενα, παρουσιάσεις, προσομοιώσεις, συνεντεύξεις, εκπαιδευτικές, ταινίες, ασκήσεις). </a:t>
          </a:r>
          <a:endParaRPr lang="en-US" sz="2400" kern="1200"/>
        </a:p>
      </dsp:txBody>
      <dsp:txXfrm>
        <a:off x="0" y="3765688"/>
        <a:ext cx="6797675" cy="188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257D0-2D5B-4F90-9D80-E73AAA314E21}">
      <dsp:nvSpPr>
        <dsp:cNvPr id="0" name=""/>
        <dsp:cNvSpPr/>
      </dsp:nvSpPr>
      <dsp:spPr>
        <a:xfrm>
          <a:off x="3053" y="824320"/>
          <a:ext cx="2422328" cy="145339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dirty="0">
              <a:solidFill>
                <a:schemeClr val="tx1"/>
              </a:solidFill>
            </a:rPr>
            <a:t>να βοηθούν και να στηρίζουν τους εκπαιδευομένους να ανακαλύψουν τον τρόπο με τον οποίο θα πρέπει να μελετήσουν το περιεχόμενο, </a:t>
          </a:r>
          <a:endParaRPr lang="en-US" sz="1500" b="1" kern="1200" dirty="0">
            <a:solidFill>
              <a:schemeClr val="tx1"/>
            </a:solidFill>
          </a:endParaRPr>
        </a:p>
      </dsp:txBody>
      <dsp:txXfrm>
        <a:off x="3053" y="824320"/>
        <a:ext cx="2422328" cy="1453396"/>
      </dsp:txXfrm>
    </dsp:sp>
    <dsp:sp modelId="{AF2DF4D1-FAB3-49A2-9C72-9C12453727CB}">
      <dsp:nvSpPr>
        <dsp:cNvPr id="0" name=""/>
        <dsp:cNvSpPr/>
      </dsp:nvSpPr>
      <dsp:spPr>
        <a:xfrm>
          <a:off x="2667614" y="824320"/>
          <a:ext cx="2422328" cy="1453396"/>
        </a:xfrm>
        <a:prstGeom prst="rect">
          <a:avLst/>
        </a:prstGeom>
        <a:solidFill>
          <a:schemeClr val="accent5">
            <a:hueOff val="354520"/>
            <a:satOff val="-3982"/>
            <a:lumOff val="-8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a:solidFill>
                <a:schemeClr val="tx1"/>
              </a:solidFill>
            </a:rPr>
            <a:t>καθορίζουν τις προκαταρκτικές ενέργειες των εκπαιδευομένων πριν την έναρξη της μελέτης, </a:t>
          </a:r>
          <a:endParaRPr lang="en-US" sz="1500" b="1" kern="1200">
            <a:solidFill>
              <a:schemeClr val="tx1"/>
            </a:solidFill>
          </a:endParaRPr>
        </a:p>
      </dsp:txBody>
      <dsp:txXfrm>
        <a:off x="2667614" y="824320"/>
        <a:ext cx="2422328" cy="1453396"/>
      </dsp:txXfrm>
    </dsp:sp>
    <dsp:sp modelId="{A0425524-9F03-4C14-ACE4-AD36E7F32C84}">
      <dsp:nvSpPr>
        <dsp:cNvPr id="0" name=""/>
        <dsp:cNvSpPr/>
      </dsp:nvSpPr>
      <dsp:spPr>
        <a:xfrm>
          <a:off x="5332175" y="824320"/>
          <a:ext cx="2422328" cy="1453396"/>
        </a:xfrm>
        <a:prstGeom prst="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a:solidFill>
                <a:schemeClr val="tx1"/>
              </a:solidFill>
            </a:rPr>
            <a:t>να παρουσιάζουν με σαφήνεια τους μαθησιακούς στόχους, δηλαδή τι ακριβώς θα είναι σε θέση να κάνουν, όταν ολοκληρώσουν τη μελέτη τους, </a:t>
          </a:r>
          <a:endParaRPr lang="en-US" sz="1500" b="1" kern="1200">
            <a:solidFill>
              <a:schemeClr val="tx1"/>
            </a:solidFill>
          </a:endParaRPr>
        </a:p>
      </dsp:txBody>
      <dsp:txXfrm>
        <a:off x="5332175" y="824320"/>
        <a:ext cx="2422328" cy="1453396"/>
      </dsp:txXfrm>
    </dsp:sp>
    <dsp:sp modelId="{3409D359-5CC3-4EAE-A7A6-4A89A89FAF75}">
      <dsp:nvSpPr>
        <dsp:cNvPr id="0" name=""/>
        <dsp:cNvSpPr/>
      </dsp:nvSpPr>
      <dsp:spPr>
        <a:xfrm>
          <a:off x="7996736" y="824320"/>
          <a:ext cx="2422328" cy="1453396"/>
        </a:xfrm>
        <a:prstGeom prst="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a:solidFill>
                <a:schemeClr val="tx1"/>
              </a:solidFill>
            </a:rPr>
            <a:t>να τους συμβουλεύουν αναφορικά με την οργάνωση της μελέτης και της εργασίας τους, </a:t>
          </a:r>
          <a:endParaRPr lang="en-US" sz="1500" b="1" kern="1200">
            <a:solidFill>
              <a:schemeClr val="tx1"/>
            </a:solidFill>
          </a:endParaRPr>
        </a:p>
      </dsp:txBody>
      <dsp:txXfrm>
        <a:off x="7996736" y="824320"/>
        <a:ext cx="2422328" cy="1453396"/>
      </dsp:txXfrm>
    </dsp:sp>
    <dsp:sp modelId="{1E807241-B6D7-40E5-803F-6993787A783C}">
      <dsp:nvSpPr>
        <dsp:cNvPr id="0" name=""/>
        <dsp:cNvSpPr/>
      </dsp:nvSpPr>
      <dsp:spPr>
        <a:xfrm>
          <a:off x="1335333" y="2519949"/>
          <a:ext cx="2422328" cy="1453396"/>
        </a:xfrm>
        <a:prstGeom prst="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a:solidFill>
                <a:schemeClr val="tx1"/>
              </a:solidFill>
            </a:rPr>
            <a:t>να δημιουργούν συνθήκες συνάφειας μεταξύ καθημερινής, προσωπικής εμπειρίας και ακαδημαϊκής γνώσης, </a:t>
          </a:r>
          <a:endParaRPr lang="en-US" sz="1500" b="1" kern="1200">
            <a:solidFill>
              <a:schemeClr val="tx1"/>
            </a:solidFill>
          </a:endParaRPr>
        </a:p>
      </dsp:txBody>
      <dsp:txXfrm>
        <a:off x="1335333" y="2519949"/>
        <a:ext cx="2422328" cy="1453396"/>
      </dsp:txXfrm>
    </dsp:sp>
    <dsp:sp modelId="{17F7AF5A-82CF-4E16-BCBE-68338AA56FBC}">
      <dsp:nvSpPr>
        <dsp:cNvPr id="0" name=""/>
        <dsp:cNvSpPr/>
      </dsp:nvSpPr>
      <dsp:spPr>
        <a:xfrm>
          <a:off x="3999894" y="2519949"/>
          <a:ext cx="2422328" cy="1453396"/>
        </a:xfrm>
        <a:prstGeom prst="rect">
          <a:avLst/>
        </a:prstGeom>
        <a:solidFill>
          <a:schemeClr val="accent5">
            <a:hueOff val="1772600"/>
            <a:satOff val="-19909"/>
            <a:lumOff val="-42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a:solidFill>
                <a:schemeClr val="tx1"/>
              </a:solidFill>
            </a:rPr>
            <a:t>να ενθαρρύνουν και να στηρίζουν τους εκπαιδευομένους κατά τη μελέτη τους, </a:t>
          </a:r>
          <a:endParaRPr lang="en-US" sz="1500" b="1" kern="1200">
            <a:solidFill>
              <a:schemeClr val="tx1"/>
            </a:solidFill>
          </a:endParaRPr>
        </a:p>
      </dsp:txBody>
      <dsp:txXfrm>
        <a:off x="3999894" y="2519949"/>
        <a:ext cx="2422328" cy="1453396"/>
      </dsp:txXfrm>
    </dsp:sp>
    <dsp:sp modelId="{A3D7916B-B7DE-4C79-958B-6D100B25FCD6}">
      <dsp:nvSpPr>
        <dsp:cNvPr id="0" name=""/>
        <dsp:cNvSpPr/>
      </dsp:nvSpPr>
      <dsp:spPr>
        <a:xfrm>
          <a:off x="6664455" y="2519949"/>
          <a:ext cx="2422328" cy="1453396"/>
        </a:xfrm>
        <a:prstGeom prst="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a:solidFill>
                <a:schemeClr val="tx1"/>
              </a:solidFill>
            </a:rPr>
            <a:t>να δημιουργούν πλαίσια ενεργού εμπλοκής και να παρέχουν ανατροφοδότηση που θα έχει κυρίως φροντιστηριακό χαρακτήρα </a:t>
          </a:r>
          <a:endParaRPr lang="en-US" sz="1500" b="1" kern="1200">
            <a:solidFill>
              <a:schemeClr val="tx1"/>
            </a:solidFill>
          </a:endParaRPr>
        </a:p>
      </dsp:txBody>
      <dsp:txXfrm>
        <a:off x="6664455" y="2519949"/>
        <a:ext cx="2422328" cy="1453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5A55D-BA3D-4293-8DAC-D436FF4664CE}">
      <dsp:nvSpPr>
        <dsp:cNvPr id="0" name=""/>
        <dsp:cNvSpPr/>
      </dsp:nvSpPr>
      <dsp:spPr>
        <a:xfrm>
          <a:off x="0" y="65550"/>
          <a:ext cx="6797675" cy="133866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Η παρέμβαση από τους εκπαιδευομένους για την αξιολόγηση της επίδοσης των μαθητών και να αξιοποιείται προκειμένου να υπάρχει συνεχής βελτίωση της εκπαιδευτικής διαδικασίας. </a:t>
          </a:r>
          <a:endParaRPr lang="en-US" sz="1900" kern="1200"/>
        </a:p>
      </dsp:txBody>
      <dsp:txXfrm>
        <a:off x="65348" y="130898"/>
        <a:ext cx="6666979" cy="1207966"/>
      </dsp:txXfrm>
    </dsp:sp>
    <dsp:sp modelId="{C3CB2AB6-13F7-41DD-BCB0-B4B8B673B7FD}">
      <dsp:nvSpPr>
        <dsp:cNvPr id="0" name=""/>
        <dsp:cNvSpPr/>
      </dsp:nvSpPr>
      <dsp:spPr>
        <a:xfrm>
          <a:off x="0" y="1458933"/>
          <a:ext cx="6797675" cy="1338662"/>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Οι εκπαιδευόμενοι πρέπει να αξιολογούνται σε σχέση με την επίτευξη των εκπαιδευτικών στόχων και όχι σε σχέση με τη σχετική τους επίδοση στο πλαίσιο της ομάδας στην οποία ανήκουν. </a:t>
          </a:r>
          <a:endParaRPr lang="en-US" sz="1900" kern="1200"/>
        </a:p>
      </dsp:txBody>
      <dsp:txXfrm>
        <a:off x="65348" y="1524281"/>
        <a:ext cx="6666979" cy="1207966"/>
      </dsp:txXfrm>
    </dsp:sp>
    <dsp:sp modelId="{764D1876-54C8-4723-9F05-0E2AA13A28B7}">
      <dsp:nvSpPr>
        <dsp:cNvPr id="0" name=""/>
        <dsp:cNvSpPr/>
      </dsp:nvSpPr>
      <dsp:spPr>
        <a:xfrm>
          <a:off x="0" y="2852316"/>
          <a:ext cx="6797675" cy="1338662"/>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Είναι απαραίτητο να υπάρχει συνέπεια μεταξύ εκπαιδευτικών στόχων, εκπαιδευτικών δραστηριοτήτων και αξιολόγησης, και οι εκπαιδευτικοί στόχοι πρέπει να είναι η κατευθυντήριος γραμμή για το σχεδιασμό των δραστηριοτήτων και της αξιολόγησης. </a:t>
          </a:r>
          <a:endParaRPr lang="en-US" sz="1900" kern="1200"/>
        </a:p>
      </dsp:txBody>
      <dsp:txXfrm>
        <a:off x="65348" y="2917664"/>
        <a:ext cx="6666979" cy="1207966"/>
      </dsp:txXfrm>
    </dsp:sp>
    <dsp:sp modelId="{6668B7E4-F0E1-4A44-A790-02D5757694BF}">
      <dsp:nvSpPr>
        <dsp:cNvPr id="0" name=""/>
        <dsp:cNvSpPr/>
      </dsp:nvSpPr>
      <dsp:spPr>
        <a:xfrm>
          <a:off x="0" y="4245698"/>
          <a:ext cx="6797675" cy="1338662"/>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Οι παράμετροι του εκπαιδευτικού περιβάλλοντος πρέπει να βελτιστοποιούνται, ώστε να επιτυγχάνεται το επιθυμητό αποτέλεσμα. </a:t>
          </a:r>
          <a:endParaRPr lang="en-US" sz="1900" kern="1200"/>
        </a:p>
      </dsp:txBody>
      <dsp:txXfrm>
        <a:off x="65348" y="4311046"/>
        <a:ext cx="6666979" cy="12079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7B17-9D0D-4269-9648-407F71CEA3EF}">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AE51D-E7A3-4835-9EB3-C6F2B2FC1183}">
      <dsp:nvSpPr>
        <dsp:cNvPr id="0" name=""/>
        <dsp:cNvSpPr/>
      </dsp:nvSpPr>
      <dsp:spPr>
        <a:xfrm>
          <a:off x="0" y="0"/>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Αυθεντικό πλαίσιο (context), το οποίο προσομοιάζει στο περιβάλλον και τις συνθήκες αξιοποίησης της γνώσης στην πραγματική ζωή του εκπαιδευομένου. </a:t>
          </a:r>
          <a:endParaRPr lang="en-US" sz="1600" kern="1200"/>
        </a:p>
      </dsp:txBody>
      <dsp:txXfrm>
        <a:off x="0" y="0"/>
        <a:ext cx="6797675" cy="706238"/>
      </dsp:txXfrm>
    </dsp:sp>
    <dsp:sp modelId="{AA7440B6-2DE3-489C-852B-33BB5A10E12B}">
      <dsp:nvSpPr>
        <dsp:cNvPr id="0" name=""/>
        <dsp:cNvSpPr/>
      </dsp:nvSpPr>
      <dsp:spPr>
        <a:xfrm>
          <a:off x="0" y="706239"/>
          <a:ext cx="6797675" cy="0"/>
        </a:xfrm>
        <a:prstGeom prst="line">
          <a:avLst/>
        </a:prstGeom>
        <a:solidFill>
          <a:schemeClr val="accent2">
            <a:hueOff val="5577"/>
            <a:satOff val="-3839"/>
            <a:lumOff val="-980"/>
            <a:alphaOff val="0"/>
          </a:schemeClr>
        </a:solidFill>
        <a:ln w="15875" cap="flat" cmpd="sng" algn="ctr">
          <a:solidFill>
            <a:schemeClr val="accent2">
              <a:hueOff val="5577"/>
              <a:satOff val="-383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5B9335-3370-4C57-A06E-B9A35719AE37}">
      <dsp:nvSpPr>
        <dsp:cNvPr id="0" name=""/>
        <dsp:cNvSpPr/>
      </dsp:nvSpPr>
      <dsp:spPr>
        <a:xfrm>
          <a:off x="0" y="706238"/>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Αυθεντικές μαθησιακές δραστηριότητες. </a:t>
          </a:r>
          <a:endParaRPr lang="en-US" sz="1600" kern="1200"/>
        </a:p>
      </dsp:txBody>
      <dsp:txXfrm>
        <a:off x="0" y="706238"/>
        <a:ext cx="6797675" cy="706238"/>
      </dsp:txXfrm>
    </dsp:sp>
    <dsp:sp modelId="{DB081F32-41A9-4EBE-B469-418EDD3AAA3A}">
      <dsp:nvSpPr>
        <dsp:cNvPr id="0" name=""/>
        <dsp:cNvSpPr/>
      </dsp:nvSpPr>
      <dsp:spPr>
        <a:xfrm>
          <a:off x="0" y="1412478"/>
          <a:ext cx="6797675" cy="0"/>
        </a:xfrm>
        <a:prstGeom prst="line">
          <a:avLst/>
        </a:prstGeom>
        <a:solidFill>
          <a:schemeClr val="accent2">
            <a:hueOff val="11154"/>
            <a:satOff val="-7679"/>
            <a:lumOff val="-1961"/>
            <a:alphaOff val="0"/>
          </a:schemeClr>
        </a:solidFill>
        <a:ln w="15875" cap="flat" cmpd="sng" algn="ctr">
          <a:solidFill>
            <a:schemeClr val="accent2">
              <a:hueOff val="11154"/>
              <a:satOff val="-7679"/>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2DDA7-2A00-4770-AFF7-B8EFC2032F8B}">
      <dsp:nvSpPr>
        <dsp:cNvPr id="0" name=""/>
        <dsp:cNvSpPr/>
      </dsp:nvSpPr>
      <dsp:spPr>
        <a:xfrm>
          <a:off x="0" y="1412477"/>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Πολλαπλούς ρόλους και οπτικές. </a:t>
          </a:r>
          <a:endParaRPr lang="en-US" sz="1600" kern="1200"/>
        </a:p>
      </dsp:txBody>
      <dsp:txXfrm>
        <a:off x="0" y="1412477"/>
        <a:ext cx="6797675" cy="706238"/>
      </dsp:txXfrm>
    </dsp:sp>
    <dsp:sp modelId="{3CDD2C7C-BD30-4BEF-8C20-A0FF379AD6F2}">
      <dsp:nvSpPr>
        <dsp:cNvPr id="0" name=""/>
        <dsp:cNvSpPr/>
      </dsp:nvSpPr>
      <dsp:spPr>
        <a:xfrm>
          <a:off x="0" y="2118717"/>
          <a:ext cx="6797675" cy="0"/>
        </a:xfrm>
        <a:prstGeom prst="line">
          <a:avLst/>
        </a:prstGeom>
        <a:solidFill>
          <a:schemeClr val="accent2">
            <a:hueOff val="16731"/>
            <a:satOff val="-11518"/>
            <a:lumOff val="-2941"/>
            <a:alphaOff val="0"/>
          </a:schemeClr>
        </a:solidFill>
        <a:ln w="15875" cap="flat" cmpd="sng" algn="ctr">
          <a:solidFill>
            <a:schemeClr val="accent2">
              <a:hueOff val="16731"/>
              <a:satOff val="-11518"/>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6D739F-1292-4524-87BA-0A240DC0A319}">
      <dsp:nvSpPr>
        <dsp:cNvPr id="0" name=""/>
        <dsp:cNvSpPr/>
      </dsp:nvSpPr>
      <dsp:spPr>
        <a:xfrm>
          <a:off x="0" y="2118716"/>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Ενίσχυση της πορείας των εκπαιδευομένων προς την οικοδόμηση της γνώσης. </a:t>
          </a:r>
          <a:endParaRPr lang="en-US" sz="1600" kern="1200"/>
        </a:p>
      </dsp:txBody>
      <dsp:txXfrm>
        <a:off x="0" y="2118716"/>
        <a:ext cx="6797675" cy="706238"/>
      </dsp:txXfrm>
    </dsp:sp>
    <dsp:sp modelId="{DEA1B078-77F5-4DA2-BBB0-FC200A750AF4}">
      <dsp:nvSpPr>
        <dsp:cNvPr id="0" name=""/>
        <dsp:cNvSpPr/>
      </dsp:nvSpPr>
      <dsp:spPr>
        <a:xfrm>
          <a:off x="0" y="2824956"/>
          <a:ext cx="6797675" cy="0"/>
        </a:xfrm>
        <a:prstGeom prst="line">
          <a:avLst/>
        </a:prstGeom>
        <a:solidFill>
          <a:schemeClr val="accent2">
            <a:hueOff val="22307"/>
            <a:satOff val="-15358"/>
            <a:lumOff val="-3922"/>
            <a:alphaOff val="0"/>
          </a:schemeClr>
        </a:solidFill>
        <a:ln w="15875" cap="flat" cmpd="sng" algn="ctr">
          <a:solidFill>
            <a:schemeClr val="accent2">
              <a:hueOff val="22307"/>
              <a:satOff val="-1535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9EBE2-47E5-4707-9FC9-3AB35A644518}">
      <dsp:nvSpPr>
        <dsp:cNvPr id="0" name=""/>
        <dsp:cNvSpPr/>
      </dsp:nvSpPr>
      <dsp:spPr>
        <a:xfrm>
          <a:off x="0" y="2824955"/>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Προώθηση του αναστοχασμού. </a:t>
          </a:r>
          <a:endParaRPr lang="en-US" sz="1600" kern="1200"/>
        </a:p>
      </dsp:txBody>
      <dsp:txXfrm>
        <a:off x="0" y="2824955"/>
        <a:ext cx="6797675" cy="706238"/>
      </dsp:txXfrm>
    </dsp:sp>
    <dsp:sp modelId="{0A0E45A7-3436-4EC9-8EED-192BD72380A3}">
      <dsp:nvSpPr>
        <dsp:cNvPr id="0" name=""/>
        <dsp:cNvSpPr/>
      </dsp:nvSpPr>
      <dsp:spPr>
        <a:xfrm>
          <a:off x="0" y="3531195"/>
          <a:ext cx="6797675" cy="0"/>
        </a:xfrm>
        <a:prstGeom prst="line">
          <a:avLst/>
        </a:prstGeom>
        <a:solidFill>
          <a:schemeClr val="accent2">
            <a:hueOff val="27884"/>
            <a:satOff val="-19197"/>
            <a:lumOff val="-4902"/>
            <a:alphaOff val="0"/>
          </a:schemeClr>
        </a:solidFill>
        <a:ln w="15875" cap="flat" cmpd="sng" algn="ctr">
          <a:solidFill>
            <a:schemeClr val="accent2">
              <a:hueOff val="27884"/>
              <a:satOff val="-19197"/>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5DA71-F96E-4379-A35F-155CA2A871F9}">
      <dsp:nvSpPr>
        <dsp:cNvPr id="0" name=""/>
        <dsp:cNvSpPr/>
      </dsp:nvSpPr>
      <dsp:spPr>
        <a:xfrm>
          <a:off x="0" y="3531195"/>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Υψηλό επίπεδο ολοκλήρωσης και διάρθρωσης, ώστε να επιτρέπει την εξωτερίκευση των γνώσεων. </a:t>
          </a:r>
          <a:endParaRPr lang="en-US" sz="1600" kern="1200"/>
        </a:p>
      </dsp:txBody>
      <dsp:txXfrm>
        <a:off x="0" y="3531195"/>
        <a:ext cx="6797675" cy="706238"/>
      </dsp:txXfrm>
    </dsp:sp>
    <dsp:sp modelId="{63DD18F8-7D0E-43DB-BE8B-CEF282B18C1E}">
      <dsp:nvSpPr>
        <dsp:cNvPr id="0" name=""/>
        <dsp:cNvSpPr/>
      </dsp:nvSpPr>
      <dsp:spPr>
        <a:xfrm>
          <a:off x="0" y="4237434"/>
          <a:ext cx="6797675" cy="0"/>
        </a:xfrm>
        <a:prstGeom prst="line">
          <a:avLst/>
        </a:prstGeom>
        <a:solidFill>
          <a:schemeClr val="accent2">
            <a:hueOff val="33461"/>
            <a:satOff val="-23037"/>
            <a:lumOff val="-5883"/>
            <a:alphaOff val="0"/>
          </a:schemeClr>
        </a:solidFill>
        <a:ln w="15875" cap="flat" cmpd="sng" algn="ctr">
          <a:solidFill>
            <a:schemeClr val="accent2">
              <a:hueOff val="33461"/>
              <a:satOff val="-23037"/>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34571-5966-4816-98CF-2FAB2845DF5C}">
      <dsp:nvSpPr>
        <dsp:cNvPr id="0" name=""/>
        <dsp:cNvSpPr/>
      </dsp:nvSpPr>
      <dsp:spPr>
        <a:xfrm>
          <a:off x="0" y="4237434"/>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Καθοδήγηση και υποστήριξη από τους εκπαιδευτές ή και το υλικό σε κρίσιμα σημεία. </a:t>
          </a:r>
          <a:endParaRPr lang="en-US" sz="1600" kern="1200"/>
        </a:p>
      </dsp:txBody>
      <dsp:txXfrm>
        <a:off x="0" y="4237434"/>
        <a:ext cx="6797675" cy="706238"/>
      </dsp:txXfrm>
    </dsp:sp>
    <dsp:sp modelId="{1A50F07C-5844-419D-A7DD-F79C5877D2B2}">
      <dsp:nvSpPr>
        <dsp:cNvPr id="0" name=""/>
        <dsp:cNvSpPr/>
      </dsp:nvSpPr>
      <dsp:spPr>
        <a:xfrm>
          <a:off x="0" y="4943673"/>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8D7A0-F6F2-4AEE-9CD7-407990864319}">
      <dsp:nvSpPr>
        <dsp:cNvPr id="0" name=""/>
        <dsp:cNvSpPr/>
      </dsp:nvSpPr>
      <dsp:spPr>
        <a:xfrm>
          <a:off x="0" y="4943672"/>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Αυθεντικές δραστηριότητες αξιολόγησης της μάθησης </a:t>
          </a:r>
          <a:endParaRPr lang="en-US" sz="1600" kern="1200"/>
        </a:p>
      </dsp:txBody>
      <dsp:txXfrm>
        <a:off x="0" y="4943672"/>
        <a:ext cx="6797675" cy="7062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E102D-259A-4AEB-B312-71F0EE63D99C}">
      <dsp:nvSpPr>
        <dsp:cNvPr id="0" name=""/>
        <dsp:cNvSpPr/>
      </dsp:nvSpPr>
      <dsp:spPr>
        <a:xfrm>
          <a:off x="0" y="528877"/>
          <a:ext cx="6910387" cy="14718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solidFill>
                <a:schemeClr val="tx1"/>
              </a:solidFill>
            </a:rPr>
            <a:t>Το Σύστημα Διαχείρισης Μάθησης </a:t>
          </a:r>
          <a:r>
            <a:rPr lang="el-GR" sz="1700" kern="1200" dirty="0" err="1">
              <a:solidFill>
                <a:schemeClr val="tx1"/>
              </a:solidFill>
            </a:rPr>
            <a:t>Moodle</a:t>
          </a:r>
          <a:r>
            <a:rPr lang="el-GR" sz="1700" kern="1200" dirty="0">
              <a:solidFill>
                <a:schemeClr val="tx1"/>
              </a:solidFill>
            </a:rPr>
            <a:t> (</a:t>
          </a:r>
          <a:r>
            <a:rPr lang="el-GR" sz="1700" kern="1200" dirty="0" err="1">
              <a:solidFill>
                <a:schemeClr val="tx1"/>
              </a:solidFill>
            </a:rPr>
            <a:t>Modular</a:t>
          </a:r>
          <a:r>
            <a:rPr lang="el-GR" sz="1700" kern="1200" dirty="0">
              <a:solidFill>
                <a:schemeClr val="tx1"/>
              </a:solidFill>
            </a:rPr>
            <a:t> </a:t>
          </a:r>
          <a:r>
            <a:rPr lang="el-GR" sz="1700" kern="1200" dirty="0" err="1">
              <a:solidFill>
                <a:schemeClr val="tx1"/>
              </a:solidFill>
            </a:rPr>
            <a:t>Object</a:t>
          </a:r>
          <a:r>
            <a:rPr lang="el-GR" sz="1700" kern="1200" dirty="0">
              <a:solidFill>
                <a:schemeClr val="tx1"/>
              </a:solidFill>
            </a:rPr>
            <a:t> </a:t>
          </a:r>
          <a:r>
            <a:rPr lang="el-GR" sz="1700" kern="1200" dirty="0" err="1">
              <a:solidFill>
                <a:schemeClr val="tx1"/>
              </a:solidFill>
            </a:rPr>
            <a:t>Oriented</a:t>
          </a:r>
          <a:r>
            <a:rPr lang="el-GR" sz="1700" kern="1200" dirty="0">
              <a:solidFill>
                <a:schemeClr val="tx1"/>
              </a:solidFill>
            </a:rPr>
            <a:t> Development Learning </a:t>
          </a:r>
          <a:r>
            <a:rPr lang="el-GR" sz="1700" kern="1200" dirty="0" err="1">
              <a:solidFill>
                <a:schemeClr val="tx1"/>
              </a:solidFill>
            </a:rPr>
            <a:t>Environment</a:t>
          </a:r>
          <a:r>
            <a:rPr lang="el-GR" sz="1700" kern="1200" dirty="0">
              <a:solidFill>
                <a:schemeClr val="tx1"/>
              </a:solidFill>
            </a:rPr>
            <a:t>- http://moodle.org) είναι ένα δωρεάν, ιδιαίτερα δημοφιλές και διαδεδομένο ανοικτού κώδικα (</a:t>
          </a:r>
          <a:r>
            <a:rPr lang="el-GR" sz="1700" kern="1200" dirty="0" err="1">
              <a:solidFill>
                <a:schemeClr val="tx1"/>
              </a:solidFill>
            </a:rPr>
            <a:t>οpen-source</a:t>
          </a:r>
          <a:r>
            <a:rPr lang="el-GR" sz="1700" kern="1200" dirty="0">
              <a:solidFill>
                <a:schemeClr val="tx1"/>
              </a:solidFill>
            </a:rPr>
            <a:t>) εκπαιδευτικό περιβάλλον, ειδικά σχεδιασμένο για να εμπλουτίσει την εκπαιδευτική διαδικασία με τη δυναμική των ψηφιακών τεχνολογιών. </a:t>
          </a:r>
          <a:endParaRPr lang="en-US" sz="1700" kern="1200" dirty="0">
            <a:solidFill>
              <a:schemeClr val="tx1"/>
            </a:solidFill>
          </a:endParaRPr>
        </a:p>
      </dsp:txBody>
      <dsp:txXfrm>
        <a:off x="71850" y="600727"/>
        <a:ext cx="6766687" cy="1328160"/>
      </dsp:txXfrm>
    </dsp:sp>
    <dsp:sp modelId="{8AE5FFC3-22BF-4DF0-9770-8283D05D0CF8}">
      <dsp:nvSpPr>
        <dsp:cNvPr id="0" name=""/>
        <dsp:cNvSpPr/>
      </dsp:nvSpPr>
      <dsp:spPr>
        <a:xfrm>
          <a:off x="0" y="2049697"/>
          <a:ext cx="6910387" cy="1471860"/>
        </a:xfrm>
        <a:prstGeom prst="round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solidFill>
                <a:schemeClr val="tx1"/>
              </a:solidFill>
            </a:rPr>
            <a:t>Σχεδιάστηκε από εκπαιδευτικούς για εκπαιδευτικούς και στηρίζεται σε σύγχρονες παιδαγωγικές στρατηγικές και θεωρίες μάθησης, όπως η κοινωνική εποικοδομητική μάθηση (social constructionist pedagogy) και ο κοινωνικός εποικοδομητισμός (social constructionism). </a:t>
          </a:r>
          <a:endParaRPr lang="en-US" sz="1700" kern="1200">
            <a:solidFill>
              <a:schemeClr val="tx1"/>
            </a:solidFill>
          </a:endParaRPr>
        </a:p>
      </dsp:txBody>
      <dsp:txXfrm>
        <a:off x="71850" y="2121547"/>
        <a:ext cx="6766687" cy="1328160"/>
      </dsp:txXfrm>
    </dsp:sp>
    <dsp:sp modelId="{2FB98E07-4B00-4310-B90B-5D992024FB3E}">
      <dsp:nvSpPr>
        <dsp:cNvPr id="0" name=""/>
        <dsp:cNvSpPr/>
      </dsp:nvSpPr>
      <dsp:spPr>
        <a:xfrm>
          <a:off x="0" y="3570518"/>
          <a:ext cx="6910387" cy="147186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solidFill>
                <a:schemeClr val="tx1"/>
              </a:solidFill>
            </a:rPr>
            <a:t>Το Moodle είναι ένα ασφαλές και εύχρηστο ηλεκτρονικό περιβάλλον μάθησης, το οποίο αξιοποιείται, είτε για το σχεδιασμό, διαχείριση, διαμοιρασμό και παροχή αλληλεπιδραστικών ηλεκτρονικών μαθημάτων, είτε για τον εμπλουτισμό των παραδοσιακών μαθημάτων (face-to-face) με ψηφιακό υλικό. </a:t>
          </a:r>
          <a:endParaRPr lang="en-US" sz="1700" kern="1200">
            <a:solidFill>
              <a:schemeClr val="tx1"/>
            </a:solidFill>
          </a:endParaRPr>
        </a:p>
      </dsp:txBody>
      <dsp:txXfrm>
        <a:off x="71850" y="3642368"/>
        <a:ext cx="6766687" cy="1328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8758E-CC8D-4F04-956E-18BE3375A494}">
      <dsp:nvSpPr>
        <dsp:cNvPr id="0" name=""/>
        <dsp:cNvSpPr/>
      </dsp:nvSpPr>
      <dsp:spPr>
        <a:xfrm>
          <a:off x="2287678" y="640862"/>
          <a:ext cx="494078" cy="91440"/>
        </a:xfrm>
        <a:custGeom>
          <a:avLst/>
          <a:gdLst/>
          <a:ahLst/>
          <a:cxnLst/>
          <a:rect l="0" t="0" r="0" b="0"/>
          <a:pathLst>
            <a:path>
              <a:moveTo>
                <a:pt x="0" y="45720"/>
              </a:moveTo>
              <a:lnTo>
                <a:pt x="494078"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2521600" y="683958"/>
        <a:ext cx="26233" cy="5246"/>
      </dsp:txXfrm>
    </dsp:sp>
    <dsp:sp modelId="{90987090-F571-469C-9D6B-53198AE74D2F}">
      <dsp:nvSpPr>
        <dsp:cNvPr id="0" name=""/>
        <dsp:cNvSpPr/>
      </dsp:nvSpPr>
      <dsp:spPr>
        <a:xfrm>
          <a:off x="8266" y="2218"/>
          <a:ext cx="2281211" cy="136872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81" tIns="117334" rIns="111781" bIns="117334" numCol="1" spcCol="1270" anchor="ctr" anchorCtr="0">
          <a:noAutofit/>
        </a:bodyPr>
        <a:lstStyle/>
        <a:p>
          <a:pPr marL="0" lvl="0" indent="0" algn="ctr" defTabSz="622300">
            <a:lnSpc>
              <a:spcPct val="90000"/>
            </a:lnSpc>
            <a:spcBef>
              <a:spcPct val="0"/>
            </a:spcBef>
            <a:spcAft>
              <a:spcPct val="35000"/>
            </a:spcAft>
            <a:buNone/>
          </a:pPr>
          <a:r>
            <a:rPr lang="el-GR" sz="1400" b="1" i="1" kern="1200">
              <a:solidFill>
                <a:schemeClr val="tx1"/>
              </a:solidFill>
            </a:rPr>
            <a:t>Εμπλουτισμός του μαθήματος οπτικο-ακουστικό υλικό </a:t>
          </a:r>
          <a:endParaRPr lang="en-US" sz="1400" b="1" kern="1200">
            <a:solidFill>
              <a:schemeClr val="tx1"/>
            </a:solidFill>
          </a:endParaRPr>
        </a:p>
      </dsp:txBody>
      <dsp:txXfrm>
        <a:off x="8266" y="2218"/>
        <a:ext cx="2281211" cy="1368726"/>
      </dsp:txXfrm>
    </dsp:sp>
    <dsp:sp modelId="{C8200E87-F8D5-4939-BED5-812062D84BA3}">
      <dsp:nvSpPr>
        <dsp:cNvPr id="0" name=""/>
        <dsp:cNvSpPr/>
      </dsp:nvSpPr>
      <dsp:spPr>
        <a:xfrm>
          <a:off x="5093568" y="640862"/>
          <a:ext cx="494078" cy="91440"/>
        </a:xfrm>
        <a:custGeom>
          <a:avLst/>
          <a:gdLst/>
          <a:ahLst/>
          <a:cxnLst/>
          <a:rect l="0" t="0" r="0" b="0"/>
          <a:pathLst>
            <a:path>
              <a:moveTo>
                <a:pt x="0" y="45720"/>
              </a:moveTo>
              <a:lnTo>
                <a:pt x="494078"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5327491" y="683958"/>
        <a:ext cx="26233" cy="5246"/>
      </dsp:txXfrm>
    </dsp:sp>
    <dsp:sp modelId="{D40D3CA1-4C7B-4C39-84DC-80B53A93F556}">
      <dsp:nvSpPr>
        <dsp:cNvPr id="0" name=""/>
        <dsp:cNvSpPr/>
      </dsp:nvSpPr>
      <dsp:spPr>
        <a:xfrm>
          <a:off x="2814157" y="2218"/>
          <a:ext cx="2281211" cy="136872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81" tIns="117334" rIns="111781" bIns="117334" numCol="1" spcCol="1270" anchor="ctr" anchorCtr="0">
          <a:noAutofit/>
        </a:bodyPr>
        <a:lstStyle/>
        <a:p>
          <a:pPr marL="0" lvl="0" indent="0" algn="ctr" defTabSz="622300">
            <a:lnSpc>
              <a:spcPct val="90000"/>
            </a:lnSpc>
            <a:spcBef>
              <a:spcPct val="0"/>
            </a:spcBef>
            <a:spcAft>
              <a:spcPct val="35000"/>
            </a:spcAft>
            <a:buNone/>
          </a:pPr>
          <a:r>
            <a:rPr lang="el-GR" sz="1400" b="1" kern="1200">
              <a:solidFill>
                <a:schemeClr val="tx1"/>
              </a:solidFill>
            </a:rPr>
            <a:t>Άμεση ανάδραση από τους εκπαιδευομένους. </a:t>
          </a:r>
          <a:endParaRPr lang="en-US" sz="1400" b="1" kern="1200">
            <a:solidFill>
              <a:schemeClr val="tx1"/>
            </a:solidFill>
          </a:endParaRPr>
        </a:p>
      </dsp:txBody>
      <dsp:txXfrm>
        <a:off x="2814157" y="2218"/>
        <a:ext cx="2281211" cy="1368726"/>
      </dsp:txXfrm>
    </dsp:sp>
    <dsp:sp modelId="{6B357927-D336-4763-BB4C-1D2169855195}">
      <dsp:nvSpPr>
        <dsp:cNvPr id="0" name=""/>
        <dsp:cNvSpPr/>
      </dsp:nvSpPr>
      <dsp:spPr>
        <a:xfrm>
          <a:off x="7899458" y="640862"/>
          <a:ext cx="494078" cy="91440"/>
        </a:xfrm>
        <a:custGeom>
          <a:avLst/>
          <a:gdLst/>
          <a:ahLst/>
          <a:cxnLst/>
          <a:rect l="0" t="0" r="0" b="0"/>
          <a:pathLst>
            <a:path>
              <a:moveTo>
                <a:pt x="0" y="45720"/>
              </a:moveTo>
              <a:lnTo>
                <a:pt x="494078"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8133381" y="683958"/>
        <a:ext cx="26233" cy="5246"/>
      </dsp:txXfrm>
    </dsp:sp>
    <dsp:sp modelId="{2193FA60-9EEC-4CF3-946C-ABEB2541893D}">
      <dsp:nvSpPr>
        <dsp:cNvPr id="0" name=""/>
        <dsp:cNvSpPr/>
      </dsp:nvSpPr>
      <dsp:spPr>
        <a:xfrm>
          <a:off x="5620047" y="2218"/>
          <a:ext cx="2281211" cy="136872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81" tIns="117334" rIns="111781" bIns="117334" numCol="1" spcCol="1270" anchor="ctr" anchorCtr="0">
          <a:noAutofit/>
        </a:bodyPr>
        <a:lstStyle/>
        <a:p>
          <a:pPr marL="0" lvl="0" indent="0" algn="ctr" defTabSz="622300">
            <a:lnSpc>
              <a:spcPct val="90000"/>
            </a:lnSpc>
            <a:spcBef>
              <a:spcPct val="0"/>
            </a:spcBef>
            <a:spcAft>
              <a:spcPct val="35000"/>
            </a:spcAft>
            <a:buNone/>
          </a:pPr>
          <a:r>
            <a:rPr lang="el-GR" sz="1400" b="1" kern="1200">
              <a:solidFill>
                <a:schemeClr val="tx1"/>
              </a:solidFill>
            </a:rPr>
            <a:t>Το μάθημα παρουσιάζεται με διαδραστικό τρόπο αξιοποιώντας τις ψηφιακές τεχνολογίες. </a:t>
          </a:r>
          <a:endParaRPr lang="en-US" sz="1400" b="1" kern="1200">
            <a:solidFill>
              <a:schemeClr val="tx1"/>
            </a:solidFill>
          </a:endParaRPr>
        </a:p>
      </dsp:txBody>
      <dsp:txXfrm>
        <a:off x="5620047" y="2218"/>
        <a:ext cx="2281211" cy="1368726"/>
      </dsp:txXfrm>
    </dsp:sp>
    <dsp:sp modelId="{73EA087A-43D6-4011-8D7F-617155DC1914}">
      <dsp:nvSpPr>
        <dsp:cNvPr id="0" name=""/>
        <dsp:cNvSpPr/>
      </dsp:nvSpPr>
      <dsp:spPr>
        <a:xfrm>
          <a:off x="1148872" y="1369145"/>
          <a:ext cx="8417670" cy="494078"/>
        </a:xfrm>
        <a:custGeom>
          <a:avLst/>
          <a:gdLst/>
          <a:ahLst/>
          <a:cxnLst/>
          <a:rect l="0" t="0" r="0" b="0"/>
          <a:pathLst>
            <a:path>
              <a:moveTo>
                <a:pt x="8417670" y="0"/>
              </a:moveTo>
              <a:lnTo>
                <a:pt x="8417670" y="264139"/>
              </a:lnTo>
              <a:lnTo>
                <a:pt x="0" y="264139"/>
              </a:lnTo>
              <a:lnTo>
                <a:pt x="0" y="494078"/>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5146857" y="1613561"/>
        <a:ext cx="421700" cy="5246"/>
      </dsp:txXfrm>
    </dsp:sp>
    <dsp:sp modelId="{5AAB4918-DCDB-4F08-A601-0EE002D36120}">
      <dsp:nvSpPr>
        <dsp:cNvPr id="0" name=""/>
        <dsp:cNvSpPr/>
      </dsp:nvSpPr>
      <dsp:spPr>
        <a:xfrm>
          <a:off x="8425937" y="2218"/>
          <a:ext cx="2281211" cy="136872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81" tIns="117334" rIns="111781" bIns="117334" numCol="1" spcCol="1270" anchor="ctr" anchorCtr="0">
          <a:noAutofit/>
        </a:bodyPr>
        <a:lstStyle/>
        <a:p>
          <a:pPr marL="0" lvl="0" indent="0" algn="ctr" defTabSz="622300">
            <a:lnSpc>
              <a:spcPct val="90000"/>
            </a:lnSpc>
            <a:spcBef>
              <a:spcPct val="0"/>
            </a:spcBef>
            <a:spcAft>
              <a:spcPct val="35000"/>
            </a:spcAft>
            <a:buNone/>
          </a:pPr>
          <a:r>
            <a:rPr lang="el-GR" sz="1400" b="1" kern="1200">
              <a:solidFill>
                <a:schemeClr val="tx1"/>
              </a:solidFill>
            </a:rPr>
            <a:t>Μείωση του χρόνου παράδοσης των ασκήσεων, παρουσιάσεων, βίντεο, κ.λπ. </a:t>
          </a:r>
          <a:endParaRPr lang="en-US" sz="1400" b="1" kern="1200">
            <a:solidFill>
              <a:schemeClr val="tx1"/>
            </a:solidFill>
          </a:endParaRPr>
        </a:p>
      </dsp:txBody>
      <dsp:txXfrm>
        <a:off x="8425937" y="2218"/>
        <a:ext cx="2281211" cy="1368726"/>
      </dsp:txXfrm>
    </dsp:sp>
    <dsp:sp modelId="{7F18D035-DC2F-400D-886D-E7D7C065BBF8}">
      <dsp:nvSpPr>
        <dsp:cNvPr id="0" name=""/>
        <dsp:cNvSpPr/>
      </dsp:nvSpPr>
      <dsp:spPr>
        <a:xfrm>
          <a:off x="2287678" y="2534268"/>
          <a:ext cx="494078" cy="91440"/>
        </a:xfrm>
        <a:custGeom>
          <a:avLst/>
          <a:gdLst/>
          <a:ahLst/>
          <a:cxnLst/>
          <a:rect l="0" t="0" r="0" b="0"/>
          <a:pathLst>
            <a:path>
              <a:moveTo>
                <a:pt x="0" y="45720"/>
              </a:moveTo>
              <a:lnTo>
                <a:pt x="494078" y="457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2521600" y="2577364"/>
        <a:ext cx="26233" cy="5246"/>
      </dsp:txXfrm>
    </dsp:sp>
    <dsp:sp modelId="{C88483D6-69DE-4094-A96A-CDC941C69A6C}">
      <dsp:nvSpPr>
        <dsp:cNvPr id="0" name=""/>
        <dsp:cNvSpPr/>
      </dsp:nvSpPr>
      <dsp:spPr>
        <a:xfrm>
          <a:off x="8266" y="1895624"/>
          <a:ext cx="2281211" cy="136872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81" tIns="117334" rIns="111781" bIns="117334" numCol="1" spcCol="1270" anchor="ctr" anchorCtr="0">
          <a:noAutofit/>
        </a:bodyPr>
        <a:lstStyle/>
        <a:p>
          <a:pPr marL="0" lvl="0" indent="0" algn="ctr" defTabSz="622300">
            <a:lnSpc>
              <a:spcPct val="90000"/>
            </a:lnSpc>
            <a:spcBef>
              <a:spcPct val="0"/>
            </a:spcBef>
            <a:spcAft>
              <a:spcPct val="35000"/>
            </a:spcAft>
            <a:buNone/>
          </a:pPr>
          <a:r>
            <a:rPr lang="el-GR" sz="1400" b="1" kern="1200">
              <a:solidFill>
                <a:schemeClr val="tx1"/>
              </a:solidFill>
            </a:rPr>
            <a:t>Διευκόλυνση για εκπαιδευομένους που εργάζονται ή για φοιτητές με κινητικά προβλήματα</a:t>
          </a:r>
          <a:endParaRPr lang="en-US" sz="1400" b="1" kern="1200">
            <a:solidFill>
              <a:schemeClr val="tx1"/>
            </a:solidFill>
          </a:endParaRPr>
        </a:p>
      </dsp:txBody>
      <dsp:txXfrm>
        <a:off x="8266" y="1895624"/>
        <a:ext cx="2281211" cy="1368726"/>
      </dsp:txXfrm>
    </dsp:sp>
    <dsp:sp modelId="{C17AEB3D-07B2-4A2E-8420-0F26E0B2792D}">
      <dsp:nvSpPr>
        <dsp:cNvPr id="0" name=""/>
        <dsp:cNvSpPr/>
      </dsp:nvSpPr>
      <dsp:spPr>
        <a:xfrm>
          <a:off x="5093568" y="2534268"/>
          <a:ext cx="494078" cy="91440"/>
        </a:xfrm>
        <a:custGeom>
          <a:avLst/>
          <a:gdLst/>
          <a:ahLst/>
          <a:cxnLst/>
          <a:rect l="0" t="0" r="0" b="0"/>
          <a:pathLst>
            <a:path>
              <a:moveTo>
                <a:pt x="0" y="45720"/>
              </a:moveTo>
              <a:lnTo>
                <a:pt x="494078"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5327491" y="2577364"/>
        <a:ext cx="26233" cy="5246"/>
      </dsp:txXfrm>
    </dsp:sp>
    <dsp:sp modelId="{02E788CD-89E8-4DB8-855D-AA7A0A08B22B}">
      <dsp:nvSpPr>
        <dsp:cNvPr id="0" name=""/>
        <dsp:cNvSpPr/>
      </dsp:nvSpPr>
      <dsp:spPr>
        <a:xfrm>
          <a:off x="2814157" y="1895624"/>
          <a:ext cx="2281211" cy="136872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81" tIns="117334" rIns="111781" bIns="117334" numCol="1" spcCol="1270" anchor="ctr" anchorCtr="0">
          <a:noAutofit/>
        </a:bodyPr>
        <a:lstStyle/>
        <a:p>
          <a:pPr marL="0" lvl="0" indent="0" algn="ctr" defTabSz="622300">
            <a:lnSpc>
              <a:spcPct val="90000"/>
            </a:lnSpc>
            <a:spcBef>
              <a:spcPct val="0"/>
            </a:spcBef>
            <a:spcAft>
              <a:spcPct val="35000"/>
            </a:spcAft>
            <a:buNone/>
          </a:pPr>
          <a:r>
            <a:rPr lang="el-GR" sz="1400" b="1" i="1" kern="1200">
              <a:solidFill>
                <a:schemeClr val="tx1"/>
              </a:solidFill>
            </a:rPr>
            <a:t>Αυξημένη συμμετοχή των εκπαιδευομένων σε α-/σύγχρονη συνεργασία</a:t>
          </a:r>
          <a:endParaRPr lang="en-US" sz="1400" b="1" kern="1200">
            <a:solidFill>
              <a:schemeClr val="tx1"/>
            </a:solidFill>
          </a:endParaRPr>
        </a:p>
      </dsp:txBody>
      <dsp:txXfrm>
        <a:off x="2814157" y="1895624"/>
        <a:ext cx="2281211" cy="1368726"/>
      </dsp:txXfrm>
    </dsp:sp>
    <dsp:sp modelId="{32E0F97D-644A-4B7C-9DC6-F41AB55385B1}">
      <dsp:nvSpPr>
        <dsp:cNvPr id="0" name=""/>
        <dsp:cNvSpPr/>
      </dsp:nvSpPr>
      <dsp:spPr>
        <a:xfrm>
          <a:off x="7899458" y="2534268"/>
          <a:ext cx="494078" cy="91440"/>
        </a:xfrm>
        <a:custGeom>
          <a:avLst/>
          <a:gdLst/>
          <a:ahLst/>
          <a:cxnLst/>
          <a:rect l="0" t="0" r="0" b="0"/>
          <a:pathLst>
            <a:path>
              <a:moveTo>
                <a:pt x="0" y="45720"/>
              </a:moveTo>
              <a:lnTo>
                <a:pt x="494078"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8133381" y="2577364"/>
        <a:ext cx="26233" cy="5246"/>
      </dsp:txXfrm>
    </dsp:sp>
    <dsp:sp modelId="{FD69B854-9342-4B9F-8141-22291D35E03B}">
      <dsp:nvSpPr>
        <dsp:cNvPr id="0" name=""/>
        <dsp:cNvSpPr/>
      </dsp:nvSpPr>
      <dsp:spPr>
        <a:xfrm>
          <a:off x="5620047" y="1895624"/>
          <a:ext cx="2281211" cy="136872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81" tIns="117334" rIns="111781" bIns="117334" numCol="1" spcCol="1270" anchor="ctr" anchorCtr="0">
          <a:noAutofit/>
        </a:bodyPr>
        <a:lstStyle/>
        <a:p>
          <a:pPr marL="0" lvl="0" indent="0" algn="ctr" defTabSz="622300">
            <a:lnSpc>
              <a:spcPct val="90000"/>
            </a:lnSpc>
            <a:spcBef>
              <a:spcPct val="0"/>
            </a:spcBef>
            <a:spcAft>
              <a:spcPct val="35000"/>
            </a:spcAft>
            <a:buNone/>
          </a:pPr>
          <a:r>
            <a:rPr lang="el-GR" sz="1400" b="1" kern="1200">
              <a:solidFill>
                <a:schemeClr val="tx1"/>
              </a:solidFill>
            </a:rPr>
            <a:t>Υλικό που είναι διαθέσιμο συνεχώς και σε συνεχή βάση (π.χ. σημειώσεις, εργασίες, βαθμολογίες, ανακοινώσεις, κ.λπ.). </a:t>
          </a:r>
          <a:endParaRPr lang="en-US" sz="1400" b="1" kern="1200">
            <a:solidFill>
              <a:schemeClr val="tx1"/>
            </a:solidFill>
          </a:endParaRPr>
        </a:p>
      </dsp:txBody>
      <dsp:txXfrm>
        <a:off x="5620047" y="1895624"/>
        <a:ext cx="2281211" cy="1368726"/>
      </dsp:txXfrm>
    </dsp:sp>
    <dsp:sp modelId="{F47BC481-604D-470E-ADF7-FCBDCE159389}">
      <dsp:nvSpPr>
        <dsp:cNvPr id="0" name=""/>
        <dsp:cNvSpPr/>
      </dsp:nvSpPr>
      <dsp:spPr>
        <a:xfrm>
          <a:off x="1148872" y="3262551"/>
          <a:ext cx="8417670" cy="494078"/>
        </a:xfrm>
        <a:custGeom>
          <a:avLst/>
          <a:gdLst/>
          <a:ahLst/>
          <a:cxnLst/>
          <a:rect l="0" t="0" r="0" b="0"/>
          <a:pathLst>
            <a:path>
              <a:moveTo>
                <a:pt x="8417670" y="0"/>
              </a:moveTo>
              <a:lnTo>
                <a:pt x="8417670" y="264139"/>
              </a:lnTo>
              <a:lnTo>
                <a:pt x="0" y="264139"/>
              </a:lnTo>
              <a:lnTo>
                <a:pt x="0" y="494078"/>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5146857" y="3506967"/>
        <a:ext cx="421700" cy="5246"/>
      </dsp:txXfrm>
    </dsp:sp>
    <dsp:sp modelId="{039508BD-31A3-44E0-A991-9E26601AC8EE}">
      <dsp:nvSpPr>
        <dsp:cNvPr id="0" name=""/>
        <dsp:cNvSpPr/>
      </dsp:nvSpPr>
      <dsp:spPr>
        <a:xfrm>
          <a:off x="8425937" y="1895624"/>
          <a:ext cx="2281211" cy="136872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81" tIns="117334" rIns="111781" bIns="117334" numCol="1" spcCol="1270" anchor="ctr" anchorCtr="0">
          <a:noAutofit/>
        </a:bodyPr>
        <a:lstStyle/>
        <a:p>
          <a:pPr marL="0" lvl="0" indent="0" algn="ctr" defTabSz="622300">
            <a:lnSpc>
              <a:spcPct val="90000"/>
            </a:lnSpc>
            <a:spcBef>
              <a:spcPct val="0"/>
            </a:spcBef>
            <a:spcAft>
              <a:spcPct val="35000"/>
            </a:spcAft>
            <a:buNone/>
          </a:pPr>
          <a:r>
            <a:rPr lang="el-GR" sz="1400" b="1" kern="1200">
              <a:solidFill>
                <a:schemeClr val="tx1"/>
              </a:solidFill>
            </a:rPr>
            <a:t>Ποικιλία πηγών και υλικού (link, βίντεο, διαφάνειες…). </a:t>
          </a:r>
          <a:endParaRPr lang="en-US" sz="1400" b="1" kern="1200">
            <a:solidFill>
              <a:schemeClr val="tx1"/>
            </a:solidFill>
          </a:endParaRPr>
        </a:p>
      </dsp:txBody>
      <dsp:txXfrm>
        <a:off x="8425937" y="1895624"/>
        <a:ext cx="2281211" cy="1368726"/>
      </dsp:txXfrm>
    </dsp:sp>
    <dsp:sp modelId="{DD597FBB-2910-4670-9E32-8FCB35DEFF04}">
      <dsp:nvSpPr>
        <dsp:cNvPr id="0" name=""/>
        <dsp:cNvSpPr/>
      </dsp:nvSpPr>
      <dsp:spPr>
        <a:xfrm>
          <a:off x="8266" y="3789030"/>
          <a:ext cx="2281211" cy="136872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81" tIns="117334" rIns="111781" bIns="117334" numCol="1" spcCol="1270" anchor="ctr" anchorCtr="0">
          <a:noAutofit/>
        </a:bodyPr>
        <a:lstStyle/>
        <a:p>
          <a:pPr marL="0" lvl="0" indent="0" algn="ctr" defTabSz="622300">
            <a:lnSpc>
              <a:spcPct val="90000"/>
            </a:lnSpc>
            <a:spcBef>
              <a:spcPct val="0"/>
            </a:spcBef>
            <a:spcAft>
              <a:spcPct val="35000"/>
            </a:spcAft>
            <a:buNone/>
          </a:pPr>
          <a:r>
            <a:rPr lang="el-GR" sz="1400" b="1" kern="1200">
              <a:solidFill>
                <a:schemeClr val="tx1"/>
              </a:solidFill>
            </a:rPr>
            <a:t>Συζητήσεις των εκπαιδευομένων, συνεργασία και αλληλοϋποστήριξη. </a:t>
          </a:r>
          <a:endParaRPr lang="en-US" sz="1400" b="1" kern="1200">
            <a:solidFill>
              <a:schemeClr val="tx1"/>
            </a:solidFill>
          </a:endParaRPr>
        </a:p>
      </dsp:txBody>
      <dsp:txXfrm>
        <a:off x="8266" y="3789030"/>
        <a:ext cx="2281211" cy="1368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1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351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090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609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30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398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064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109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11/17/2023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003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11/17/2023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6994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8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11/17/2023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3800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026" name="Picture 2" descr="Distance education">
            <a:extLst>
              <a:ext uri="{FF2B5EF4-FFF2-40B4-BE49-F238E27FC236}">
                <a16:creationId xmlns:a16="http://schemas.microsoft.com/office/drawing/2014/main" id="{27E1AF3D-41E2-4562-8938-265B16E7A5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075625"/>
            <a:ext cx="6275667" cy="470675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525A1A-70D7-41ED-B266-7564BB95687C}"/>
              </a:ext>
            </a:extLst>
          </p:cNvPr>
          <p:cNvSpPr>
            <a:spLocks noGrp="1"/>
          </p:cNvSpPr>
          <p:nvPr>
            <p:ph type="ctrTitle"/>
          </p:nvPr>
        </p:nvSpPr>
        <p:spPr>
          <a:xfrm>
            <a:off x="8096885" y="640080"/>
            <a:ext cx="3659246" cy="2926080"/>
          </a:xfrm>
        </p:spPr>
        <p:txBody>
          <a:bodyPr>
            <a:normAutofit/>
          </a:bodyPr>
          <a:lstStyle/>
          <a:p>
            <a:pPr marL="342900" marR="0" lvl="0" indent="-342900">
              <a:spcBef>
                <a:spcPts val="25"/>
              </a:spcBef>
              <a:spcAft>
                <a:spcPts val="0"/>
              </a:spcAft>
            </a:pPr>
            <a:r>
              <a:rPr lang="el-GR" sz="4400">
                <a:solidFill>
                  <a:srgbClr val="FFFFFF"/>
                </a:solidFill>
                <a:latin typeface="Times New Roman" panose="02020603050405020304" pitchFamily="18" charset="0"/>
                <a:ea typeface="Arial" panose="020B0604020202020204" pitchFamily="34" charset="0"/>
              </a:rPr>
              <a:t>Εξ αποστάσεως εκπαίδευση</a:t>
            </a:r>
            <a:endParaRPr lang="en-US" sz="4400">
              <a:solidFill>
                <a:srgbClr val="FFFFFF"/>
              </a:solidFill>
            </a:endParaRPr>
          </a:p>
        </p:txBody>
      </p:sp>
      <p:sp>
        <p:nvSpPr>
          <p:cNvPr id="3" name="Subtitle 2">
            <a:extLst>
              <a:ext uri="{FF2B5EF4-FFF2-40B4-BE49-F238E27FC236}">
                <a16:creationId xmlns:a16="http://schemas.microsoft.com/office/drawing/2014/main" id="{09FEC9C6-27E0-45B3-BD2E-51B31B2E52BA}"/>
              </a:ext>
            </a:extLst>
          </p:cNvPr>
          <p:cNvSpPr>
            <a:spLocks noGrp="1"/>
          </p:cNvSpPr>
          <p:nvPr>
            <p:ph type="subTitle" idx="1"/>
          </p:nvPr>
        </p:nvSpPr>
        <p:spPr>
          <a:xfrm>
            <a:off x="8096885" y="3578084"/>
            <a:ext cx="3659246" cy="2639835"/>
          </a:xfrm>
        </p:spPr>
        <p:txBody>
          <a:bodyPr>
            <a:normAutofit/>
          </a:bodyPr>
          <a:lstStyle/>
          <a:p>
            <a:r>
              <a:rPr lang="el-GR" sz="1500">
                <a:solidFill>
                  <a:srgbClr val="FFFFFF"/>
                </a:solidFill>
              </a:rPr>
              <a:t>Δρ. νικολαοσ πελλασ</a:t>
            </a:r>
            <a:endParaRPr lang="en-US" sz="1500">
              <a:solidFill>
                <a:srgbClr val="FFFFFF"/>
              </a:solidFill>
            </a:endParaRPr>
          </a:p>
        </p:txBody>
      </p:sp>
      <p:sp>
        <p:nvSpPr>
          <p:cNvPr id="1030" name="Rectangle 74">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4680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9DE88A-1EBD-4615-84FF-B2FF59368127}"/>
              </a:ext>
            </a:extLst>
          </p:cNvPr>
          <p:cNvSpPr>
            <a:spLocks noGrp="1"/>
          </p:cNvSpPr>
          <p:nvPr>
            <p:ph type="title"/>
          </p:nvPr>
        </p:nvSpPr>
        <p:spPr>
          <a:xfrm>
            <a:off x="492370" y="516835"/>
            <a:ext cx="3084844" cy="5772840"/>
          </a:xfrm>
        </p:spPr>
        <p:txBody>
          <a:bodyPr anchor="ctr">
            <a:normAutofit/>
          </a:bodyPr>
          <a:lstStyle/>
          <a:p>
            <a:r>
              <a:rPr lang="el-GR" sz="3600">
                <a:solidFill>
                  <a:srgbClr val="FFFFFF"/>
                </a:solidFill>
              </a:rPr>
              <a:t>4. Επίπεδο Μέσων και τεχνολογιών</a:t>
            </a:r>
            <a:endParaRPr lang="en-US" sz="360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220FD97-7FB3-41BC-BE1E-CB12CFFE6245}"/>
              </a:ext>
            </a:extLst>
          </p:cNvPr>
          <p:cNvGraphicFramePr>
            <a:graphicFrameLocks noGrp="1"/>
          </p:cNvGraphicFramePr>
          <p:nvPr>
            <p:ph idx="1"/>
            <p:extLst>
              <p:ext uri="{D42A27DB-BD31-4B8C-83A1-F6EECF244321}">
                <p14:modId xmlns:p14="http://schemas.microsoft.com/office/powerpoint/2010/main" val="300917207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66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75F88-30AE-4723-A129-95DF4668A4F5}"/>
              </a:ext>
            </a:extLst>
          </p:cNvPr>
          <p:cNvSpPr>
            <a:spLocks noGrp="1"/>
          </p:cNvSpPr>
          <p:nvPr>
            <p:ph type="title"/>
          </p:nvPr>
        </p:nvSpPr>
        <p:spPr>
          <a:xfrm>
            <a:off x="990932" y="286603"/>
            <a:ext cx="6750987" cy="1450757"/>
          </a:xfrm>
        </p:spPr>
        <p:txBody>
          <a:bodyPr>
            <a:normAutofit/>
          </a:bodyPr>
          <a:lstStyle/>
          <a:p>
            <a:r>
              <a:rPr lang="el-GR" sz="2600">
                <a:solidFill>
                  <a:schemeClr val="accent2"/>
                </a:solidFill>
                <a:latin typeface="Times New Roman" panose="02020603050405020304" pitchFamily="18" charset="0"/>
              </a:rPr>
              <a:t>Οι ποικίλοι τρόποι παρουσίασης του περιεχομένου προσφέρουν στους μαθητές ευκαιρίες για επαφή με το περιεχόμενο: </a:t>
            </a:r>
            <a:br>
              <a:rPr lang="el-GR" sz="2600">
                <a:solidFill>
                  <a:schemeClr val="accent2"/>
                </a:solidFill>
                <a:latin typeface="Times New Roman" panose="02020603050405020304" pitchFamily="18" charset="0"/>
              </a:rPr>
            </a:br>
            <a:endParaRPr lang="en-US" sz="2600">
              <a:solidFill>
                <a:schemeClr val="accent2"/>
              </a:solidFill>
            </a:endParaRPr>
          </a:p>
        </p:txBody>
      </p:sp>
      <p:sp>
        <p:nvSpPr>
          <p:cNvPr id="3" name="Content Placeholder 2">
            <a:extLst>
              <a:ext uri="{FF2B5EF4-FFF2-40B4-BE49-F238E27FC236}">
                <a16:creationId xmlns:a16="http://schemas.microsoft.com/office/drawing/2014/main" id="{13D4A9D4-FF1E-4202-A585-FF3BDD012054}"/>
              </a:ext>
            </a:extLst>
          </p:cNvPr>
          <p:cNvSpPr>
            <a:spLocks noGrp="1"/>
          </p:cNvSpPr>
          <p:nvPr>
            <p:ph idx="1"/>
          </p:nvPr>
        </p:nvSpPr>
        <p:spPr>
          <a:xfrm>
            <a:off x="1044204" y="1483744"/>
            <a:ext cx="6697715" cy="4873924"/>
          </a:xfrm>
        </p:spPr>
        <p:txBody>
          <a:bodyPr>
            <a:normAutofit/>
          </a:bodyPr>
          <a:lstStyle/>
          <a:p>
            <a:r>
              <a:rPr lang="el-GR" sz="2800" b="1" dirty="0">
                <a:latin typeface="Times New Roman" panose="02020603050405020304" pitchFamily="18" charset="0"/>
              </a:rPr>
              <a:t>Α. Πρακτική παρουσίαση </a:t>
            </a:r>
            <a:r>
              <a:rPr lang="el-GR" sz="2800" dirty="0">
                <a:latin typeface="Times New Roman" panose="02020603050405020304" pitchFamily="18" charset="0"/>
              </a:rPr>
              <a:t>(με ενέργειες, δραστηριότητες και πράξεις), </a:t>
            </a:r>
          </a:p>
          <a:p>
            <a:r>
              <a:rPr lang="el-GR" sz="2800" b="1" dirty="0">
                <a:latin typeface="Times New Roman" panose="02020603050405020304" pitchFamily="18" charset="0"/>
              </a:rPr>
              <a:t>Β. Εικονιστική παρουσίαση </a:t>
            </a:r>
            <a:r>
              <a:rPr lang="el-GR" sz="2800" dirty="0">
                <a:latin typeface="Times New Roman" panose="02020603050405020304" pitchFamily="18" charset="0"/>
              </a:rPr>
              <a:t>(με εικόνες, σχεδιαγράμματα, γραφικές παραστάσεις, που παρουσιάζουν ολιστικά τα δεδομένα της πραγματικό </a:t>
            </a:r>
            <a:r>
              <a:rPr lang="el-GR" sz="2800" dirty="0" err="1">
                <a:latin typeface="Times New Roman" panose="02020603050405020304" pitchFamily="18" charset="0"/>
              </a:rPr>
              <a:t>τητας</a:t>
            </a:r>
            <a:r>
              <a:rPr lang="el-GR" sz="2800" dirty="0">
                <a:latin typeface="Times New Roman" panose="02020603050405020304" pitchFamily="18" charset="0"/>
              </a:rPr>
              <a:t>), </a:t>
            </a:r>
          </a:p>
          <a:p>
            <a:r>
              <a:rPr lang="el-GR" sz="2800" b="1" dirty="0">
                <a:latin typeface="Times New Roman" panose="02020603050405020304" pitchFamily="18" charset="0"/>
              </a:rPr>
              <a:t>Γ. Συμβολική παρουσίαση </a:t>
            </a:r>
            <a:r>
              <a:rPr lang="el-GR" sz="2800" dirty="0">
                <a:latin typeface="Times New Roman" panose="02020603050405020304" pitchFamily="18" charset="0"/>
              </a:rPr>
              <a:t>(με μια σειρά αποτυπώσεων που αντλούνται είτε από συμβολικούς τύπους είτε από το γλωσσικό κώδικα, π.χ. μαθηματικοί τύποι, κείμενα</a:t>
            </a:r>
            <a:r>
              <a:rPr lang="en-US" sz="2800" dirty="0">
                <a:latin typeface="Times New Roman" panose="02020603050405020304" pitchFamily="18" charset="0"/>
              </a:rPr>
              <a:t>).</a:t>
            </a:r>
            <a:endParaRPr lang="el-GR" sz="2800" dirty="0">
              <a:latin typeface="Times New Roman" panose="02020603050405020304" pitchFamily="18" charset="0"/>
            </a:endParaRPr>
          </a:p>
          <a:p>
            <a:endParaRPr lang="en-US" sz="2800"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629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E2B1541-900B-44E0-B178-8A941F8A7F04}"/>
              </a:ext>
            </a:extLst>
          </p:cNvPr>
          <p:cNvGraphicFramePr>
            <a:graphicFrameLocks noGrp="1"/>
          </p:cNvGraphicFramePr>
          <p:nvPr>
            <p:ph idx="1"/>
            <p:extLst>
              <p:ext uri="{D42A27DB-BD31-4B8C-83A1-F6EECF244321}">
                <p14:modId xmlns:p14="http://schemas.microsoft.com/office/powerpoint/2010/main" val="3873410130"/>
              </p:ext>
            </p:extLst>
          </p:nvPr>
        </p:nvGraphicFramePr>
        <p:xfrm>
          <a:off x="733245" y="1086928"/>
          <a:ext cx="10422118" cy="4797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205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2EAC616-7108-40D0-8634-96871EC808E7}"/>
              </a:ext>
            </a:extLst>
          </p:cNvPr>
          <p:cNvGraphicFramePr>
            <a:graphicFrameLocks noGrp="1"/>
          </p:cNvGraphicFramePr>
          <p:nvPr>
            <p:ph idx="1"/>
            <p:extLst>
              <p:ext uri="{D42A27DB-BD31-4B8C-83A1-F6EECF244321}">
                <p14:modId xmlns:p14="http://schemas.microsoft.com/office/powerpoint/2010/main" val="386497783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720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775F88-30AE-4723-A129-95DF4668A4F5}"/>
              </a:ext>
            </a:extLst>
          </p:cNvPr>
          <p:cNvSpPr>
            <a:spLocks noGrp="1"/>
          </p:cNvSpPr>
          <p:nvPr>
            <p:ph type="title"/>
          </p:nvPr>
        </p:nvSpPr>
        <p:spPr>
          <a:xfrm>
            <a:off x="492370" y="516835"/>
            <a:ext cx="3084844" cy="5772840"/>
          </a:xfrm>
        </p:spPr>
        <p:txBody>
          <a:bodyPr anchor="ctr">
            <a:normAutofit/>
          </a:bodyPr>
          <a:lstStyle/>
          <a:p>
            <a:pPr marL="228600" lvl="0" indent="-228600">
              <a:spcBef>
                <a:spcPts val="1000"/>
              </a:spcBef>
            </a:pPr>
            <a:r>
              <a:rPr lang="el-GR" sz="3600" cap="none" dirty="0">
                <a:solidFill>
                  <a:srgbClr val="FFFFFF"/>
                </a:solidFill>
                <a:latin typeface="Times New Roman" panose="02020603050405020304" pitchFamily="18" charset="0"/>
                <a:ea typeface="+mn-ea"/>
                <a:cs typeface="+mn-cs"/>
              </a:rPr>
              <a:t>Οι γνώσεις/ικανότητες/δεξιότητες στις οποίες στοχεύουν και τα οποία θα μπορούν να παρέχουν: </a:t>
            </a:r>
            <a:br>
              <a:rPr lang="el-GR" sz="3600" cap="none" dirty="0">
                <a:solidFill>
                  <a:srgbClr val="FFFFFF"/>
                </a:solidFill>
                <a:latin typeface="Times New Roman" panose="02020603050405020304" pitchFamily="18" charset="0"/>
                <a:ea typeface="+mn-ea"/>
                <a:cs typeface="+mn-cs"/>
              </a:rPr>
            </a:br>
            <a:endParaRPr lang="en-US" sz="3600" dirty="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0AD550A-7C82-469E-9904-6947FEAEDB81}"/>
              </a:ext>
            </a:extLst>
          </p:cNvPr>
          <p:cNvGraphicFramePr>
            <a:graphicFrameLocks noGrp="1"/>
          </p:cNvGraphicFramePr>
          <p:nvPr>
            <p:ph idx="1"/>
            <p:extLst>
              <p:ext uri="{D42A27DB-BD31-4B8C-83A1-F6EECF244321}">
                <p14:modId xmlns:p14="http://schemas.microsoft.com/office/powerpoint/2010/main" val="337922500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300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DE88A-1EBD-4615-84FF-B2FF59368127}"/>
              </a:ext>
            </a:extLst>
          </p:cNvPr>
          <p:cNvSpPr>
            <a:spLocks noGrp="1"/>
          </p:cNvSpPr>
          <p:nvPr>
            <p:ph type="title"/>
          </p:nvPr>
        </p:nvSpPr>
        <p:spPr>
          <a:xfrm>
            <a:off x="781877" y="643467"/>
            <a:ext cx="3467569" cy="5571066"/>
          </a:xfrm>
        </p:spPr>
        <p:txBody>
          <a:bodyPr anchor="ctr">
            <a:normAutofit/>
          </a:bodyPr>
          <a:lstStyle/>
          <a:p>
            <a:r>
              <a:rPr lang="el-GR" sz="4000" dirty="0">
                <a:solidFill>
                  <a:srgbClr val="FFFFFF"/>
                </a:solidFill>
              </a:rPr>
              <a:t>Αξιολόγηση</a:t>
            </a:r>
            <a:endParaRPr lang="en-US" sz="4000" dirty="0">
              <a:solidFill>
                <a:srgbClr val="FFFFFF"/>
              </a:solidFill>
            </a:endParaRPr>
          </a:p>
        </p:txBody>
      </p:sp>
      <p:sp>
        <p:nvSpPr>
          <p:cNvPr id="15"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3832F27-7A34-45FD-88E6-95C5F420B87C}"/>
              </a:ext>
            </a:extLst>
          </p:cNvPr>
          <p:cNvSpPr>
            <a:spLocks noGrp="1"/>
          </p:cNvSpPr>
          <p:nvPr>
            <p:ph idx="1"/>
          </p:nvPr>
        </p:nvSpPr>
        <p:spPr>
          <a:xfrm>
            <a:off x="5124206" y="643467"/>
            <a:ext cx="6104288" cy="5571065"/>
          </a:xfrm>
        </p:spPr>
        <p:txBody>
          <a:bodyPr anchor="ctr">
            <a:normAutofit/>
          </a:bodyPr>
          <a:lstStyle/>
          <a:p>
            <a:r>
              <a:rPr lang="el-GR" sz="1700" b="1" dirty="0">
                <a:solidFill>
                  <a:schemeClr val="bg1"/>
                </a:solidFill>
                <a:latin typeface="Times New Roman" panose="02020603050405020304" pitchFamily="18" charset="0"/>
              </a:rPr>
              <a:t>Τεστ αναφοράς σε κριτήριο </a:t>
            </a:r>
          </a:p>
          <a:p>
            <a:r>
              <a:rPr lang="el-GR" sz="1700" b="1" dirty="0">
                <a:solidFill>
                  <a:schemeClr val="bg1"/>
                </a:solidFill>
                <a:latin typeface="Times New Roman" panose="02020603050405020304" pitchFamily="18" charset="0"/>
              </a:rPr>
              <a:t>Τα τεστ με αναφορά σε κριτήριο είναι εργαλεία ή δραστηριότητες που έχουν σχεδιαστεί, ώστε να μετρούν την επίτευξη από τους εκπαιδευομένους συγκεκριμένων στόχων ενός προγράμματος ή μαθήματος </a:t>
            </a:r>
          </a:p>
          <a:p>
            <a:r>
              <a:rPr lang="el-GR" sz="1700" b="1" dirty="0">
                <a:solidFill>
                  <a:schemeClr val="bg1"/>
                </a:solidFill>
                <a:latin typeface="Times New Roman" panose="02020603050405020304" pitchFamily="18" charset="0"/>
              </a:rPr>
              <a:t>Αυτό σημαίνει ότι ένα τέτοιου είδους εργαλείο χαρακτηρίζεται από τα παρακάτω στοιχεία: </a:t>
            </a:r>
          </a:p>
          <a:p>
            <a:pPr marL="342900" indent="-342900">
              <a:buFont typeface="+mj-lt"/>
              <a:buAutoNum type="arabicPeriod"/>
            </a:pPr>
            <a:r>
              <a:rPr lang="el-GR" sz="1700" b="1" dirty="0">
                <a:solidFill>
                  <a:schemeClr val="bg1"/>
                </a:solidFill>
                <a:latin typeface="Times New Roman" panose="02020603050405020304" pitchFamily="18" charset="0"/>
              </a:rPr>
              <a:t>Αναφέρεται μόνο στο πλαίσιο μιας συγκεκριμένης εκπαιδευτικής παρέμβασης και δεν μπορεί να έχει ισχύ έξω από αυτό. </a:t>
            </a:r>
          </a:p>
          <a:p>
            <a:pPr marL="342900" indent="-342900">
              <a:buFont typeface="+mj-lt"/>
              <a:buAutoNum type="arabicPeriod"/>
            </a:pPr>
            <a:r>
              <a:rPr lang="el-GR" sz="1700" b="1" dirty="0">
                <a:solidFill>
                  <a:schemeClr val="bg1"/>
                </a:solidFill>
                <a:latin typeface="Times New Roman" panose="02020603050405020304" pitchFamily="18" charset="0"/>
              </a:rPr>
              <a:t>Αναφέρεται σε κάποιο συγκεκριμένο μαθησιακό στόχο που έχει τεθεί από τον εκπαιδευτή/σχεδιαστή. </a:t>
            </a:r>
          </a:p>
          <a:p>
            <a:pPr marL="342900" indent="-342900">
              <a:buFont typeface="+mj-lt"/>
              <a:buAutoNum type="arabicPeriod"/>
            </a:pPr>
            <a:r>
              <a:rPr lang="el-GR" sz="1700" b="1" dirty="0">
                <a:solidFill>
                  <a:schemeClr val="bg1"/>
                </a:solidFill>
                <a:latin typeface="Times New Roman" panose="02020603050405020304" pitchFamily="18" charset="0"/>
              </a:rPr>
              <a:t>Η επίδοση του κάθε εκπαιδευομένου έχει σημασία και ερμηνεύεται ανεξάρτητα από τις επιδόσεις των υπόλοιπων εκπαιδευομένων. </a:t>
            </a:r>
          </a:p>
          <a:p>
            <a:pPr marL="342900" indent="-342900">
              <a:buFont typeface="+mj-lt"/>
              <a:buAutoNum type="arabicPeriod"/>
            </a:pPr>
            <a:r>
              <a:rPr lang="el-GR" sz="1700" b="1" dirty="0">
                <a:solidFill>
                  <a:schemeClr val="bg1"/>
                </a:solidFill>
                <a:latin typeface="Times New Roman" panose="02020603050405020304" pitchFamily="18" charset="0"/>
              </a:rPr>
              <a:t>Η επίδοση του κάθε εκπαιδευομένου καταδεικνύει τον βαθμό στον οποίο έχει αποκτήσει τη συγκεκριμένη γνώση, δεξιότητα ή ικανότητα, στην οποία αναφέρεται ο στόχος. </a:t>
            </a:r>
          </a:p>
          <a:p>
            <a:endParaRPr lang="en-US" sz="1700" dirty="0">
              <a:solidFill>
                <a:schemeClr val="bg1"/>
              </a:solidFill>
            </a:endParaRPr>
          </a:p>
        </p:txBody>
      </p:sp>
    </p:spTree>
    <p:extLst>
      <p:ext uri="{BB962C8B-B14F-4D97-AF65-F5344CB8AC3E}">
        <p14:creationId xmlns:p14="http://schemas.microsoft.com/office/powerpoint/2010/main" val="193631812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B3C9EF-9C7C-42AD-BE70-C314895453C6}"/>
              </a:ext>
            </a:extLst>
          </p:cNvPr>
          <p:cNvSpPr>
            <a:spLocks noGrp="1"/>
          </p:cNvSpPr>
          <p:nvPr>
            <p:ph type="title"/>
          </p:nvPr>
        </p:nvSpPr>
        <p:spPr>
          <a:xfrm>
            <a:off x="492370" y="605896"/>
            <a:ext cx="3084844" cy="5646208"/>
          </a:xfrm>
        </p:spPr>
        <p:txBody>
          <a:bodyPr anchor="ctr">
            <a:normAutofit/>
          </a:bodyPr>
          <a:lstStyle/>
          <a:p>
            <a:r>
              <a:rPr lang="el-GR" sz="3600" dirty="0">
                <a:solidFill>
                  <a:srgbClr val="FFFFFF"/>
                </a:solidFill>
              </a:rPr>
              <a:t>Πλεονεκτήματα αξιολόγησης με τη χρήση ηλεκτρονικών υπολογιστών</a:t>
            </a:r>
            <a:endParaRPr lang="en-US" sz="3600" dirty="0">
              <a:solidFill>
                <a:srgbClr val="FFFFFF"/>
              </a:solidFill>
            </a:endParaRP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D2A9202-EAD1-4406-9CB0-C1F40A66CE8D}"/>
              </a:ext>
            </a:extLst>
          </p:cNvPr>
          <p:cNvSpPr>
            <a:spLocks noGrp="1"/>
          </p:cNvSpPr>
          <p:nvPr>
            <p:ph idx="1"/>
          </p:nvPr>
        </p:nvSpPr>
        <p:spPr>
          <a:xfrm>
            <a:off x="4267563" y="284672"/>
            <a:ext cx="7516120" cy="6435305"/>
          </a:xfrm>
        </p:spPr>
        <p:txBody>
          <a:bodyPr anchor="ctr">
            <a:normAutofit fontScale="92500" lnSpcReduction="20000"/>
          </a:bodyPr>
          <a:lstStyle/>
          <a:p>
            <a:pPr marL="0" indent="0">
              <a:buNone/>
            </a:pPr>
            <a:r>
              <a:rPr lang="el-GR" sz="1600" dirty="0">
                <a:latin typeface="Times New Roman" panose="02020603050405020304" pitchFamily="18" charset="0"/>
              </a:rPr>
              <a:t>Τα ερωτήματα των εργαλείων αξιολόγησης μπορούν να αναδιαμορφώνονται και να δοκιμάζονται γρήγορα και με μικρό κόστος. </a:t>
            </a:r>
          </a:p>
          <a:p>
            <a:pPr marL="342900" indent="-342900">
              <a:buFont typeface="+mj-lt"/>
              <a:buAutoNum type="arabicPeriod"/>
            </a:pPr>
            <a:r>
              <a:rPr lang="el-GR" sz="1600" dirty="0">
                <a:latin typeface="Times New Roman" panose="02020603050405020304" pitchFamily="18" charset="0"/>
              </a:rPr>
              <a:t>Η χορήγηση και η βαθμολόγηση των εργαλείων είναι γρήγορη και εύκολη, καθώς δεν χρειάζεται να συλλεχτούν και να βαθμολογηθούν ξεχωριστά. </a:t>
            </a:r>
          </a:p>
          <a:p>
            <a:pPr marL="342900" indent="-342900">
              <a:buFont typeface="+mj-lt"/>
              <a:buAutoNum type="arabicPeriod"/>
            </a:pPr>
            <a:r>
              <a:rPr lang="el-GR" sz="1600" dirty="0">
                <a:latin typeface="Times New Roman" panose="02020603050405020304" pitchFamily="18" charset="0"/>
              </a:rPr>
              <a:t>Η προσβασιμότητα σε αυτά είναι ευκολότερη, καθώς η μορφή τους μπορεί να προσαρμοστεί εύκολα στις ιδιαίτερες ανάγκες των ομάδων των εκπαιδευομένων. Για παράδειγμα, μπορούν να χρησιμοποιηθούν διάφορες γραμματοσειρές, το φόντο της παρουσίασης μπορεί να μεταβάλλεται, μπορούν να χρησιμοποιηθούν γραφικά στοιχεία. </a:t>
            </a:r>
          </a:p>
          <a:p>
            <a:pPr marL="342900" indent="-342900">
              <a:buFont typeface="+mj-lt"/>
              <a:buAutoNum type="arabicPeriod"/>
            </a:pPr>
            <a:r>
              <a:rPr lang="el-GR" sz="1600" dirty="0">
                <a:latin typeface="Times New Roman" panose="02020603050405020304" pitchFamily="18" charset="0"/>
              </a:rPr>
              <a:t>Παρέχουν μεγαλύτερο επίπεδο ασφαλείας, καθώς η διανομή τους μπορεί να ελεγχθεί καλύτερα. </a:t>
            </a:r>
          </a:p>
          <a:p>
            <a:pPr marL="342900" indent="-342900">
              <a:buFont typeface="+mj-lt"/>
              <a:buAutoNum type="arabicPeriod"/>
            </a:pPr>
            <a:r>
              <a:rPr lang="el-GR" sz="1600" dirty="0">
                <a:latin typeface="Times New Roman" panose="02020603050405020304" pitchFamily="18" charset="0"/>
              </a:rPr>
              <a:t>Μπορούν να χρησιμοποιηθούν και ηχητικές εκφωνήσεις των ερωτήσεων, εάν παρουσιάζεται ανάγκη, όπως για παράδειγμα σε άτομα με ειδικές ανάγκες. </a:t>
            </a:r>
          </a:p>
          <a:p>
            <a:pPr marL="342900" indent="-342900">
              <a:buFont typeface="+mj-lt"/>
              <a:buAutoNum type="arabicPeriod"/>
            </a:pPr>
            <a:r>
              <a:rPr lang="el-GR" sz="1600" dirty="0">
                <a:latin typeface="Times New Roman" panose="02020603050405020304" pitchFamily="18" charset="0"/>
              </a:rPr>
              <a:t>Η βαθμολόγηση μπορεί να είναι αντικειμενικότερη, καθώς εμπλέκεται λιγότερο ο ανθρώπινος παράγοντας στη διαδικασία βαθμολόγησης. </a:t>
            </a:r>
          </a:p>
          <a:p>
            <a:pPr marL="342900" indent="-342900">
              <a:buFont typeface="+mj-lt"/>
              <a:buAutoNum type="arabicPeriod"/>
            </a:pPr>
            <a:r>
              <a:rPr lang="el-GR" sz="1600" dirty="0">
                <a:latin typeface="Times New Roman" panose="02020603050405020304" pitchFamily="18" charset="0"/>
              </a:rPr>
              <a:t>Τα αποτελέσματα παρουσιάζονται άμεσα στους εκπαιδευομένους. </a:t>
            </a:r>
          </a:p>
          <a:p>
            <a:pPr marL="342900" indent="-342900">
              <a:buFont typeface="+mj-lt"/>
              <a:buAutoNum type="arabicPeriod"/>
            </a:pPr>
            <a:r>
              <a:rPr lang="el-GR" sz="1600" dirty="0">
                <a:latin typeface="Times New Roman" panose="02020603050405020304" pitchFamily="18" charset="0"/>
              </a:rPr>
              <a:t>Μπορούν να εξασφαλιστούν οι ίδιες συνθήκες και προϋποθέσεις χορήγησης των εργαλείων για όλους τους εκπαιδευομένους. </a:t>
            </a:r>
          </a:p>
          <a:p>
            <a:pPr marL="342900" indent="-342900">
              <a:buFont typeface="+mj-lt"/>
              <a:buAutoNum type="arabicPeriod"/>
            </a:pPr>
            <a:r>
              <a:rPr lang="el-GR" sz="1600" dirty="0">
                <a:latin typeface="Times New Roman" panose="02020603050405020304" pitchFamily="18" charset="0"/>
              </a:rPr>
              <a:t>Υπάρχει η δυνατότητα να είναι διαθέσιμα σε διάφορες χρονικές στιγμές και σε διαφορετικά περιβάλλοντα. </a:t>
            </a:r>
          </a:p>
          <a:p>
            <a:pPr marL="342900" indent="-342900">
              <a:buFont typeface="+mj-lt"/>
              <a:buAutoNum type="arabicPeriod"/>
            </a:pPr>
            <a:r>
              <a:rPr lang="el-GR" sz="1600" dirty="0">
                <a:latin typeface="Times New Roman" panose="02020603050405020304" pitchFamily="18" charset="0"/>
              </a:rPr>
              <a:t>Υπάρχει η δυνατότητα να αναπτύσσονται τύποι ερωτήσεων που να περιλαμβάνουν διαδραστικά στοιχεία και πολυμέσα. </a:t>
            </a:r>
          </a:p>
          <a:p>
            <a:pPr marL="342900" indent="-342900">
              <a:buFont typeface="+mj-lt"/>
              <a:buAutoNum type="arabicPeriod"/>
            </a:pPr>
            <a:r>
              <a:rPr lang="el-GR" sz="1600" dirty="0">
                <a:latin typeface="Times New Roman" panose="02020603050405020304" pitchFamily="18" charset="0"/>
              </a:rPr>
              <a:t>Υπάρχει η δυνατότητα να αποθηκεύονται τα ερωτήματα που δημιουργούνται και να χρησιμοποιούνται με διαφορετική σειρά ή σε διαφορετικά τεστ. </a:t>
            </a:r>
          </a:p>
          <a:p>
            <a:pPr marL="342900" indent="-342900">
              <a:buFont typeface="+mj-lt"/>
              <a:buAutoNum type="arabicPeriod"/>
            </a:pPr>
            <a:r>
              <a:rPr lang="el-GR" sz="1600" dirty="0">
                <a:latin typeface="Times New Roman" panose="02020603050405020304" pitchFamily="18" charset="0"/>
              </a:rPr>
              <a:t>Υπάρχει η δυνατότητα να εξατομικεύονται εύκολα τα τεστ που χρησιμοποιούνται στις ανάγκες του κάθε εκπαιδευομένου. </a:t>
            </a:r>
          </a:p>
          <a:p>
            <a:endParaRPr lang="en-US" sz="1600" dirty="0"/>
          </a:p>
        </p:txBody>
      </p:sp>
      <p:pic>
        <p:nvPicPr>
          <p:cNvPr id="2050" name="Picture 2" descr="Lessons learned from the switch to online learning">
            <a:extLst>
              <a:ext uri="{FF2B5EF4-FFF2-40B4-BE49-F238E27FC236}">
                <a16:creationId xmlns:a16="http://schemas.microsoft.com/office/drawing/2014/main" id="{9C0726EE-7CDD-B46E-082A-0FF1D566B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74768" cy="167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6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73EF-19CB-4EB4-AA98-BFC2358A771C}"/>
              </a:ext>
            </a:extLst>
          </p:cNvPr>
          <p:cNvSpPr>
            <a:spLocks noGrp="1"/>
          </p:cNvSpPr>
          <p:nvPr>
            <p:ph type="title"/>
          </p:nvPr>
        </p:nvSpPr>
        <p:spPr>
          <a:xfrm>
            <a:off x="1141413" y="618518"/>
            <a:ext cx="9905998" cy="847675"/>
          </a:xfrm>
        </p:spPr>
        <p:txBody>
          <a:bodyPr/>
          <a:lstStyle/>
          <a:p>
            <a:pPr algn="ctr"/>
            <a:r>
              <a:rPr lang="el-GR" dirty="0"/>
              <a:t>Διδακτική στρατηγική</a:t>
            </a:r>
            <a:endParaRPr lang="en-US" dirty="0"/>
          </a:p>
        </p:txBody>
      </p:sp>
      <p:pic>
        <p:nvPicPr>
          <p:cNvPr id="4" name="Content Placeholder 3">
            <a:extLst>
              <a:ext uri="{FF2B5EF4-FFF2-40B4-BE49-F238E27FC236}">
                <a16:creationId xmlns:a16="http://schemas.microsoft.com/office/drawing/2014/main" id="{8A6C5975-4FEF-4593-B3A1-BE275CE095E2}"/>
              </a:ext>
            </a:extLst>
          </p:cNvPr>
          <p:cNvPicPr>
            <a:picLocks noGrp="1" noChangeAspect="1"/>
          </p:cNvPicPr>
          <p:nvPr>
            <p:ph idx="1"/>
          </p:nvPr>
        </p:nvPicPr>
        <p:blipFill>
          <a:blip r:embed="rId2"/>
          <a:stretch>
            <a:fillRect/>
          </a:stretch>
        </p:blipFill>
        <p:spPr>
          <a:xfrm>
            <a:off x="1768794" y="1341835"/>
            <a:ext cx="8738180" cy="5022859"/>
          </a:xfrm>
          <a:prstGeom prst="rect">
            <a:avLst/>
          </a:prstGeom>
        </p:spPr>
      </p:pic>
    </p:spTree>
    <p:extLst>
      <p:ext uri="{BB962C8B-B14F-4D97-AF65-F5344CB8AC3E}">
        <p14:creationId xmlns:p14="http://schemas.microsoft.com/office/powerpoint/2010/main" val="67182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775F88-30AE-4723-A129-95DF4668A4F5}"/>
              </a:ext>
            </a:extLst>
          </p:cNvPr>
          <p:cNvSpPr>
            <a:spLocks noGrp="1"/>
          </p:cNvSpPr>
          <p:nvPr>
            <p:ph type="title"/>
          </p:nvPr>
        </p:nvSpPr>
        <p:spPr>
          <a:xfrm>
            <a:off x="8177212" y="634946"/>
            <a:ext cx="3372529" cy="5055904"/>
          </a:xfrm>
        </p:spPr>
        <p:txBody>
          <a:bodyPr anchor="ctr">
            <a:normAutofit/>
          </a:bodyPr>
          <a:lstStyle/>
          <a:p>
            <a:r>
              <a:rPr lang="el-GR" b="1" dirty="0">
                <a:latin typeface="Times New Roman" panose="02020603050405020304" pitchFamily="18" charset="0"/>
              </a:rPr>
              <a:t>Το Σύστημα Διαχείρισης Μάθησης </a:t>
            </a:r>
            <a:r>
              <a:rPr lang="el-GR" b="1" dirty="0" err="1">
                <a:latin typeface="Times New Roman" panose="02020603050405020304" pitchFamily="18" charset="0"/>
              </a:rPr>
              <a:t>Moodle</a:t>
            </a:r>
            <a:r>
              <a:rPr lang="el-GR" b="1" dirty="0">
                <a:latin typeface="Times New Roman" panose="02020603050405020304" pitchFamily="18" charset="0"/>
              </a:rPr>
              <a:t> </a:t>
            </a:r>
            <a:endParaRPr lang="en-US" dirty="0"/>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3E74FD8-DDED-477F-B501-43C4FEB1B1D3}"/>
              </a:ext>
            </a:extLst>
          </p:cNvPr>
          <p:cNvGraphicFramePr>
            <a:graphicFrameLocks noGrp="1"/>
          </p:cNvGraphicFramePr>
          <p:nvPr>
            <p:ph idx="1"/>
            <p:extLst>
              <p:ext uri="{D42A27DB-BD31-4B8C-83A1-F6EECF244321}">
                <p14:modId xmlns:p14="http://schemas.microsoft.com/office/powerpoint/2010/main" val="2100857463"/>
              </p:ext>
            </p:extLst>
          </p:nvPr>
        </p:nvGraphicFramePr>
        <p:xfrm>
          <a:off x="633413" y="639763"/>
          <a:ext cx="6910387" cy="557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631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23F5-18D2-31F9-FE9F-2BEB690162C4}"/>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274B6C12-E04C-F2F2-FE13-A68E357C78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872" y="77104"/>
            <a:ext cx="9592574" cy="603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46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DE88A-1EBD-4615-84FF-B2FF59368127}"/>
              </a:ext>
            </a:extLst>
          </p:cNvPr>
          <p:cNvSpPr>
            <a:spLocks noGrp="1"/>
          </p:cNvSpPr>
          <p:nvPr>
            <p:ph type="title"/>
          </p:nvPr>
        </p:nvSpPr>
        <p:spPr>
          <a:xfrm>
            <a:off x="990932" y="286604"/>
            <a:ext cx="6750987" cy="702304"/>
          </a:xfrm>
        </p:spPr>
        <p:txBody>
          <a:bodyPr>
            <a:normAutofit fontScale="90000"/>
          </a:bodyPr>
          <a:lstStyle/>
          <a:p>
            <a:r>
              <a:rPr lang="el-GR" dirty="0">
                <a:solidFill>
                  <a:schemeClr val="accent2"/>
                </a:solidFill>
              </a:rPr>
              <a:t>Εννοιολογικοί ορισμοί</a:t>
            </a:r>
            <a:endParaRPr lang="en-US" dirty="0">
              <a:solidFill>
                <a:schemeClr val="accent2"/>
              </a:solidFill>
            </a:endParaRPr>
          </a:p>
        </p:txBody>
      </p:sp>
      <p:sp>
        <p:nvSpPr>
          <p:cNvPr id="3" name="Content Placeholder 2">
            <a:extLst>
              <a:ext uri="{FF2B5EF4-FFF2-40B4-BE49-F238E27FC236}">
                <a16:creationId xmlns:a16="http://schemas.microsoft.com/office/drawing/2014/main" id="{C3832F27-7A34-45FD-88E6-95C5F420B87C}"/>
              </a:ext>
            </a:extLst>
          </p:cNvPr>
          <p:cNvSpPr>
            <a:spLocks noGrp="1"/>
          </p:cNvSpPr>
          <p:nvPr>
            <p:ph idx="1"/>
          </p:nvPr>
        </p:nvSpPr>
        <p:spPr>
          <a:xfrm>
            <a:off x="258792" y="988908"/>
            <a:ext cx="7483127" cy="5411892"/>
          </a:xfrm>
        </p:spPr>
        <p:txBody>
          <a:bodyPr>
            <a:normAutofit fontScale="92500" lnSpcReduction="10000"/>
          </a:bodyPr>
          <a:lstStyle/>
          <a:p>
            <a:pPr algn="just"/>
            <a:r>
              <a:rPr lang="el-GR" sz="1400" b="1" dirty="0">
                <a:latin typeface="Times New Roman" panose="02020603050405020304" pitchFamily="18" charset="0"/>
              </a:rPr>
              <a:t>Εκπαίδευση εξ αποστάσεως: </a:t>
            </a:r>
            <a:r>
              <a:rPr lang="el-GR" sz="1400" dirty="0">
                <a:latin typeface="Times New Roman" panose="02020603050405020304" pitchFamily="18" charset="0"/>
              </a:rPr>
              <a:t>Η εκπαίδευση η οποία παρέχεται μέσω εκπαιδευτικού υλικού, όπως άρθρα, εκπαιδευτικοί οδηγοί και συμπληρωματικό υλικό, και ο εκπαιδευτής και ο εκπαιδευόμενος χωρίζονται χώρο-(και/ή) χρονικά. Η εξ αποστάσεως εκπαίδευση ποικίλει σε μεγάλο βαθμό ως προς τον τρόπο εφαρμογής της και εκτείνεται από τις κλασικές σπουδές δι’ αλληλογραφίας ως τη συνεργατική, μέσω διαδικτύου ενεργοποιούμενη </a:t>
            </a:r>
            <a:r>
              <a:rPr lang="el-GR" sz="1400" dirty="0" err="1">
                <a:latin typeface="Times New Roman" panose="02020603050405020304" pitchFamily="18" charset="0"/>
              </a:rPr>
              <a:t>πολυμεσική</a:t>
            </a:r>
            <a:r>
              <a:rPr lang="el-GR" sz="1400" dirty="0">
                <a:latin typeface="Times New Roman" panose="02020603050405020304" pitchFamily="18" charset="0"/>
              </a:rPr>
              <a:t> εκπαίδευση. 	</a:t>
            </a:r>
          </a:p>
          <a:p>
            <a:pPr algn="just"/>
            <a:r>
              <a:rPr lang="el-GR" sz="1400" b="1" dirty="0">
                <a:latin typeface="Times New Roman" panose="02020603050405020304" pitchFamily="18" charset="0"/>
              </a:rPr>
              <a:t>Ηλεκτρονική Μάθηση: </a:t>
            </a:r>
            <a:r>
              <a:rPr lang="el-GR" sz="1400" dirty="0">
                <a:latin typeface="Times New Roman" panose="02020603050405020304" pitchFamily="18" charset="0"/>
              </a:rPr>
              <a:t>Πρόκειται για τη χρήση τεχνολογικών εργαλείων για την εκπαίδευση (που μπορούν, κυρίως, να διατεθούν μέσω δικτύων, όπως το διαδίκτυο). Σχετίζεται με μια παιδαγωγική προσέγγιση η οποία ενισχύεται από την ψηφιακή τεχνολογία. Μπορεί να περιλαμβάνει τεχνολογίες εκτός συνδέσεως υπολογιστή (και εκτός δικτύου), όπως τα CD-ROM (οπτικός δίσκος πληροφοριών) ή τα DVD (ψηφιακά βίντεο). Η ηλεκτρονική εκπαίδευση, συνήθως, περιλαμβάνει ψηφιακές πηγές και επικοινωνία μέσω συσκευών ή προγραμμάτων συνδεδεμένων με υπολογιστή μέσω ενός περιφερειακού συστήματος, ως εργαλεία εκμάθησης. 	</a:t>
            </a:r>
          </a:p>
          <a:p>
            <a:pPr algn="just"/>
            <a:r>
              <a:rPr lang="el-GR" sz="1400" b="1" dirty="0">
                <a:latin typeface="Times New Roman" panose="02020603050405020304" pitchFamily="18" charset="0"/>
              </a:rPr>
              <a:t>Αλληλεπίδραση: </a:t>
            </a:r>
            <a:r>
              <a:rPr lang="el-GR" sz="1400" dirty="0">
                <a:latin typeface="Times New Roman" panose="02020603050405020304" pitchFamily="18" charset="0"/>
              </a:rPr>
              <a:t>Με αυτό τον όρο μπορεί να εννοηθεί η επιλογή ενός περιεχομένου ή ενός αντικειμένου από τον χρήστη στο πλαίσιο μιας προγραμματισμένης λειτουργίας σε ένα ηλεκτρονικό περιβάλλον, όπως για παράδειγμα η επιλογή ενός συνδέσμου, η προσαρμογή του ηλεκτρονικού περιεχομένου ή της διεπαφής χρήστη κ.ά. 	</a:t>
            </a:r>
          </a:p>
          <a:p>
            <a:pPr algn="just"/>
            <a:r>
              <a:rPr lang="el-GR" sz="1400" b="1" dirty="0">
                <a:latin typeface="Times New Roman" panose="02020603050405020304" pitchFamily="18" charset="0"/>
              </a:rPr>
              <a:t>Διάδραση: </a:t>
            </a:r>
            <a:r>
              <a:rPr lang="el-GR" sz="1400" dirty="0">
                <a:latin typeface="Times New Roman" panose="02020603050405020304" pitchFamily="18" charset="0"/>
              </a:rPr>
              <a:t>Αναφέρεται στην επικοινωνία, στη διαπροσωπική συζήτηση και στη δράση μεταξύ ατόμων που </a:t>
            </a:r>
            <a:r>
              <a:rPr lang="el-GR" sz="1400" dirty="0" err="1">
                <a:latin typeface="Times New Roman" panose="02020603050405020304" pitchFamily="18" charset="0"/>
              </a:rPr>
              <a:t>διαμεσολαβείται</a:t>
            </a:r>
            <a:r>
              <a:rPr lang="el-GR" sz="1400" dirty="0">
                <a:latin typeface="Times New Roman" panose="02020603050405020304" pitchFamily="18" charset="0"/>
              </a:rPr>
              <a:t> </a:t>
            </a:r>
            <a:r>
              <a:rPr lang="el-GR" sz="1400" dirty="0" err="1">
                <a:latin typeface="Times New Roman" panose="02020603050405020304" pitchFamily="18" charset="0"/>
              </a:rPr>
              <a:t>μιντιακά</a:t>
            </a:r>
            <a:r>
              <a:rPr lang="el-GR" sz="1400" dirty="0">
                <a:latin typeface="Times New Roman" panose="02020603050405020304" pitchFamily="18" charset="0"/>
              </a:rPr>
              <a:t>, π.χ. μέσα από μια διαδραστική τηλεδιάσκεψη ή ένα εικονικό περιβάλλον. 	</a:t>
            </a:r>
          </a:p>
          <a:p>
            <a:pPr algn="just"/>
            <a:r>
              <a:rPr lang="el-GR" sz="1400" b="1" dirty="0">
                <a:latin typeface="Times New Roman" panose="02020603050405020304" pitchFamily="18" charset="0"/>
              </a:rPr>
              <a:t>Εκπαιδευτικό Σύστημα Διαχείρισης ή Εικονικό Εκπαιδευτικό Περιβάλλον: </a:t>
            </a:r>
            <a:r>
              <a:rPr lang="el-GR" sz="1400" dirty="0">
                <a:latin typeface="Times New Roman" panose="02020603050405020304" pitchFamily="18" charset="0"/>
              </a:rPr>
              <a:t>Πρόκειται για ένα σύνολο εργαλείων ηλεκτρονικής μάθησης, διαθέσιμων μέσω μιας κοινής διαχειριστικής διεπαφής ή προγράμματος όπως </a:t>
            </a:r>
            <a:r>
              <a:rPr lang="el-GR" sz="1400" dirty="0" err="1">
                <a:latin typeface="Times New Roman" panose="02020603050405020304" pitchFamily="18" charset="0"/>
              </a:rPr>
              <a:t>Blackboard</a:t>
            </a:r>
            <a:r>
              <a:rPr lang="el-GR" sz="1400" dirty="0">
                <a:latin typeface="Times New Roman" panose="02020603050405020304" pitchFamily="18" charset="0"/>
              </a:rPr>
              <a:t>, </a:t>
            </a:r>
            <a:r>
              <a:rPr lang="el-GR" sz="1400" dirty="0" err="1">
                <a:latin typeface="Times New Roman" panose="02020603050405020304" pitchFamily="18" charset="0"/>
              </a:rPr>
              <a:t>WebCT</a:t>
            </a:r>
            <a:r>
              <a:rPr lang="el-GR" sz="1400" dirty="0">
                <a:latin typeface="Times New Roman" panose="02020603050405020304" pitchFamily="18" charset="0"/>
              </a:rPr>
              <a:t>, ή </a:t>
            </a:r>
            <a:r>
              <a:rPr lang="el-GR" sz="1400" dirty="0" err="1">
                <a:latin typeface="Times New Roman" panose="02020603050405020304" pitchFamily="18" charset="0"/>
              </a:rPr>
              <a:t>Moodle</a:t>
            </a:r>
            <a:r>
              <a:rPr lang="el-GR" sz="1400" dirty="0">
                <a:latin typeface="Times New Roman" panose="02020603050405020304" pitchFamily="18" charset="0"/>
              </a:rPr>
              <a:t>. Ένα τέτοιο Εκπαιδευτικό Περιβάλλον ή Εικονικό Εκπαιδευτικό Περιβάλλον αποτελεί την πλατφόρμα πάνω στην οποία συναρμόζονται και διατίθενται σειρές μαθημάτων </a:t>
            </a:r>
            <a:r>
              <a:rPr lang="el-GR" sz="1400" dirty="0" err="1">
                <a:latin typeface="Times New Roman" panose="02020603050405020304" pitchFamily="18" charset="0"/>
              </a:rPr>
              <a:t>online</a:t>
            </a:r>
            <a:r>
              <a:rPr lang="el-GR" sz="1400" dirty="0">
                <a:latin typeface="Times New Roman" panose="02020603050405020304" pitchFamily="18" charset="0"/>
              </a:rPr>
              <a:t> ή επιμέρους κεφάλαια σειρών μαθημάτων. 	</a:t>
            </a:r>
          </a:p>
          <a:p>
            <a:pPr algn="just"/>
            <a:r>
              <a:rPr lang="el-GR" sz="1400" b="1" dirty="0">
                <a:latin typeface="Times New Roman" panose="02020603050405020304" pitchFamily="18" charset="0"/>
              </a:rPr>
              <a:t>Μαθησιακό Αντικείμενο: </a:t>
            </a:r>
            <a:r>
              <a:rPr lang="el-GR" sz="1400" dirty="0">
                <a:latin typeface="Times New Roman" panose="02020603050405020304" pitchFamily="18" charset="0"/>
              </a:rPr>
              <a:t>Πρόκειται για ψηφιακές πηγές που μπορούν να επαναχρησιμοποιηθούν μέσα στο ευρύτερο πλαίσιο της ηλεκτρονικής μάθησης.	</a:t>
            </a:r>
          </a:p>
          <a:p>
            <a:pPr algn="just"/>
            <a:endParaRPr lang="en-US" sz="1400"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2022 Online Education Trends Report | BestColleges">
            <a:extLst>
              <a:ext uri="{FF2B5EF4-FFF2-40B4-BE49-F238E27FC236}">
                <a16:creationId xmlns:a16="http://schemas.microsoft.com/office/drawing/2014/main" id="{F2E13D35-110B-44B2-BA05-250CE9BE1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158" y="2924354"/>
            <a:ext cx="4031429" cy="305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23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5B94-7030-4E7D-3E45-312B46908D03}"/>
              </a:ext>
            </a:extLst>
          </p:cNvPr>
          <p:cNvSpPr>
            <a:spLocks noGrp="1"/>
          </p:cNvSpPr>
          <p:nvPr>
            <p:ph type="title"/>
          </p:nvPr>
        </p:nvSpPr>
        <p:spPr>
          <a:xfrm>
            <a:off x="1097280" y="286604"/>
            <a:ext cx="10058400" cy="774446"/>
          </a:xfrm>
        </p:spPr>
        <p:txBody>
          <a:bodyPr>
            <a:noAutofit/>
          </a:bodyPr>
          <a:lstStyle/>
          <a:p>
            <a:br>
              <a:rPr lang="el-GR" sz="1800" b="0" i="0" dirty="0">
                <a:effectLst/>
                <a:latin typeface="Söhne"/>
              </a:rPr>
            </a:br>
            <a:r>
              <a:rPr lang="el-GR" sz="1800" b="0" i="0" dirty="0">
                <a:effectLst/>
                <a:latin typeface="Söhne"/>
              </a:rPr>
              <a:t>Το Σύστημα Διαχείρισης Μάθησης (LMS) και τα Μαζικά Ανοικτά Διαδικτυακά Μαθήματα (</a:t>
            </a:r>
            <a:r>
              <a:rPr lang="el-GR" sz="1800" b="0" i="0" dirty="0" err="1">
                <a:effectLst/>
                <a:latin typeface="Söhne"/>
              </a:rPr>
              <a:t>MOOCs</a:t>
            </a:r>
            <a:r>
              <a:rPr lang="el-GR" sz="1800" b="0" i="0" dirty="0">
                <a:effectLst/>
                <a:latin typeface="Söhne"/>
              </a:rPr>
              <a:t>) είναι δύο διακριτικά αλλά σχετικά συστήματα που χρησιμοποιούνται στον τομέα της εκπαίδευσης. Ας δούμε τις κύριες διαφορές μεταξύ τους:</a:t>
            </a:r>
            <a:br>
              <a:rPr lang="el-GR" sz="1800" b="0" i="0" dirty="0">
                <a:effectLst/>
                <a:latin typeface="Söhne"/>
              </a:rPr>
            </a:br>
            <a:endParaRPr lang="en-US" sz="1800" dirty="0"/>
          </a:p>
        </p:txBody>
      </p:sp>
      <p:sp>
        <p:nvSpPr>
          <p:cNvPr id="3" name="Content Placeholder 2">
            <a:extLst>
              <a:ext uri="{FF2B5EF4-FFF2-40B4-BE49-F238E27FC236}">
                <a16:creationId xmlns:a16="http://schemas.microsoft.com/office/drawing/2014/main" id="{48D93495-BFDB-2026-8D26-4CAD1490C764}"/>
              </a:ext>
            </a:extLst>
          </p:cNvPr>
          <p:cNvSpPr>
            <a:spLocks noGrp="1"/>
          </p:cNvSpPr>
          <p:nvPr>
            <p:ph idx="1"/>
          </p:nvPr>
        </p:nvSpPr>
        <p:spPr>
          <a:xfrm>
            <a:off x="1097280" y="931652"/>
            <a:ext cx="10058400" cy="5144475"/>
          </a:xfrm>
        </p:spPr>
        <p:txBody>
          <a:bodyPr>
            <a:normAutofit fontScale="92500" lnSpcReduction="20000"/>
          </a:bodyPr>
          <a:lstStyle/>
          <a:p>
            <a:pPr algn="l">
              <a:buFont typeface="+mj-lt"/>
              <a:buAutoNum type="arabicPeriod"/>
            </a:pPr>
            <a:r>
              <a:rPr lang="el-GR" b="1" i="0" dirty="0">
                <a:effectLst/>
                <a:latin typeface="Söhne"/>
              </a:rPr>
              <a:t>Σκοπός:</a:t>
            </a:r>
            <a:endParaRPr lang="el-GR" b="0" i="0" dirty="0">
              <a:effectLst/>
              <a:latin typeface="Söhne"/>
            </a:endParaRPr>
          </a:p>
          <a:p>
            <a:pPr marL="742950" lvl="1" indent="-285750" algn="l">
              <a:buFont typeface="+mj-lt"/>
              <a:buAutoNum type="arabicPeriod"/>
            </a:pPr>
            <a:r>
              <a:rPr lang="el-GR" b="0" i="0" dirty="0">
                <a:effectLst/>
                <a:latin typeface="Söhne"/>
              </a:rPr>
              <a:t>Το LMS (Σύστημα Διαχείρισης Μάθησης) είναι μια πλατφόρμα που χρησιμοποιείται από εκπαιδευτικούς και οργανισμούς για τη διαχείριση του εκπαιδευτικού περιεχομένου, την παρακολούθηση των μαθητών, τη διανομή εργασιών και άλλες λειτουργίες διαχείρισης μάθησης.</a:t>
            </a:r>
          </a:p>
          <a:p>
            <a:pPr marL="742950" lvl="1" indent="-285750" algn="l">
              <a:buFont typeface="+mj-lt"/>
              <a:buAutoNum type="arabicPeriod"/>
            </a:pPr>
            <a:r>
              <a:rPr lang="el-GR" b="0" i="0" dirty="0">
                <a:effectLst/>
                <a:latin typeface="Söhne"/>
              </a:rPr>
              <a:t>Τα </a:t>
            </a:r>
            <a:r>
              <a:rPr lang="el-GR" b="0" i="0" dirty="0" err="1">
                <a:effectLst/>
                <a:latin typeface="Söhne"/>
              </a:rPr>
              <a:t>MOOCs</a:t>
            </a:r>
            <a:r>
              <a:rPr lang="el-GR" b="0" i="0" dirty="0">
                <a:effectLst/>
                <a:latin typeface="Söhne"/>
              </a:rPr>
              <a:t> (Μαζικά Ανοικτά Διαδικτυακά Μαθήματα) είναι διαδικτυακά μαθήματα που προσφέρονται δωρεάν ή με περιορισμένο κόστος σε μεγάλο αριθμό συμμετεχόντων από διάφορα μέρη του κόσμου.</a:t>
            </a:r>
          </a:p>
          <a:p>
            <a:pPr algn="l">
              <a:buFont typeface="+mj-lt"/>
              <a:buAutoNum type="arabicPeriod"/>
            </a:pPr>
            <a:r>
              <a:rPr lang="el-GR" b="1" i="0" dirty="0">
                <a:effectLst/>
                <a:latin typeface="Söhne"/>
              </a:rPr>
              <a:t>Στόχος Κοινό:</a:t>
            </a:r>
            <a:endParaRPr lang="el-GR" b="0" i="0" dirty="0">
              <a:effectLst/>
              <a:latin typeface="Söhne"/>
            </a:endParaRPr>
          </a:p>
          <a:p>
            <a:pPr marL="742950" lvl="1" indent="-285750" algn="l">
              <a:buFont typeface="+mj-lt"/>
              <a:buAutoNum type="arabicPeriod"/>
            </a:pPr>
            <a:r>
              <a:rPr lang="el-GR" b="0" i="0" dirty="0">
                <a:effectLst/>
                <a:latin typeface="Söhne"/>
              </a:rPr>
              <a:t>Το LMS είναι σχεδιασμένο για εκπαιδευτικούς και επιχειρήσεις που θέλουν να παρέχουν και να διαχειρίζονται εκπαιδευτικό περιεχόμενο για τους εργαζομένους τους ή τους μαθητές τους.</a:t>
            </a:r>
          </a:p>
          <a:p>
            <a:pPr marL="742950" lvl="1" indent="-285750" algn="l">
              <a:buFont typeface="+mj-lt"/>
              <a:buAutoNum type="arabicPeriod"/>
            </a:pPr>
            <a:r>
              <a:rPr lang="el-GR" b="0" i="0" dirty="0">
                <a:effectLst/>
                <a:latin typeface="Söhne"/>
              </a:rPr>
              <a:t>Τα </a:t>
            </a:r>
            <a:r>
              <a:rPr lang="el-GR" b="0" i="0" dirty="0" err="1">
                <a:effectLst/>
                <a:latin typeface="Söhne"/>
              </a:rPr>
              <a:t>MOOCs</a:t>
            </a:r>
            <a:r>
              <a:rPr lang="el-GR" b="0" i="0" dirty="0">
                <a:effectLst/>
                <a:latin typeface="Söhne"/>
              </a:rPr>
              <a:t> στοχεύουν σε ένα ευρύ κοινό και προσφέρονται συχνά από πανεπιστήμια και εκπαιδευτικά ιδρύματα σε παγκόσμια κλίμακα.</a:t>
            </a:r>
          </a:p>
          <a:p>
            <a:pPr algn="l">
              <a:buFont typeface="+mj-lt"/>
              <a:buAutoNum type="arabicPeriod"/>
            </a:pPr>
            <a:r>
              <a:rPr lang="el-GR" b="1" i="0" dirty="0">
                <a:effectLst/>
                <a:latin typeface="Söhne"/>
              </a:rPr>
              <a:t>Δομή Περιεχομένου:</a:t>
            </a:r>
            <a:endParaRPr lang="el-GR" b="0" i="0" dirty="0">
              <a:effectLst/>
              <a:latin typeface="Söhne"/>
            </a:endParaRPr>
          </a:p>
          <a:p>
            <a:pPr marL="742950" lvl="1" indent="-285750" algn="l">
              <a:buFont typeface="+mj-lt"/>
              <a:buAutoNum type="arabicPeriod"/>
            </a:pPr>
            <a:r>
              <a:rPr lang="el-GR" b="0" i="0" dirty="0">
                <a:effectLst/>
                <a:latin typeface="Söhne"/>
              </a:rPr>
              <a:t>Το LMS συχνά περιλαμβάνει εργαλεία για τη διαχείριση των μαθημάτων, τη δημιουργία περιεχομένου, τις αξιολογήσεις, και την παρακολούθηση της προόδου των μαθητών.</a:t>
            </a:r>
          </a:p>
          <a:p>
            <a:pPr marL="742950" lvl="1" indent="-285750" algn="l">
              <a:buFont typeface="+mj-lt"/>
              <a:buAutoNum type="arabicPeriod"/>
            </a:pPr>
            <a:r>
              <a:rPr lang="el-GR" b="0" i="0" dirty="0">
                <a:effectLst/>
                <a:latin typeface="Söhne"/>
              </a:rPr>
              <a:t>Τα </a:t>
            </a:r>
            <a:r>
              <a:rPr lang="el-GR" b="0" i="0" dirty="0" err="1">
                <a:effectLst/>
                <a:latin typeface="Söhne"/>
              </a:rPr>
              <a:t>MOOCs</a:t>
            </a:r>
            <a:r>
              <a:rPr lang="el-GR" b="0" i="0" dirty="0">
                <a:effectLst/>
                <a:latin typeface="Söhne"/>
              </a:rPr>
              <a:t> παρέχουν συνήθως πλούσιο περιεχόμενο σε μορφή βίντεο, κείμενα, εργασίες και διαδραστικά τεστ που επιτρέπουν στους συμμετέχοντες να μαθαίνουν </a:t>
            </a:r>
            <a:r>
              <a:rPr lang="el-GR" b="0" i="0" dirty="0" err="1">
                <a:effectLst/>
                <a:latin typeface="Söhne"/>
              </a:rPr>
              <a:t>αυτοδιακριτικά</a:t>
            </a:r>
            <a:r>
              <a:rPr lang="el-GR" b="0" i="0" dirty="0">
                <a:effectLst/>
                <a:latin typeface="Söhne"/>
              </a:rPr>
              <a:t>.</a:t>
            </a:r>
          </a:p>
          <a:p>
            <a:pPr algn="l">
              <a:buFont typeface="+mj-lt"/>
              <a:buAutoNum type="arabicPeriod"/>
            </a:pPr>
            <a:r>
              <a:rPr lang="el-GR" b="1" i="0" dirty="0">
                <a:effectLst/>
                <a:latin typeface="Söhne"/>
              </a:rPr>
              <a:t>Διασύνδεση:</a:t>
            </a:r>
            <a:endParaRPr lang="el-GR" b="0" i="0" dirty="0">
              <a:effectLst/>
              <a:latin typeface="Söhne"/>
            </a:endParaRPr>
          </a:p>
          <a:p>
            <a:pPr marL="742950" lvl="1" indent="-285750" algn="l">
              <a:buFont typeface="+mj-lt"/>
              <a:buAutoNum type="arabicPeriod"/>
            </a:pPr>
            <a:r>
              <a:rPr lang="el-GR" b="0" i="0" dirty="0">
                <a:effectLst/>
                <a:latin typeface="Söhne"/>
              </a:rPr>
              <a:t>Το LMS είναι συχνά ενσωματωμένο σε εκπαιδευτικές δομές, επιχειρήσεις και οργανισμούς.</a:t>
            </a:r>
          </a:p>
          <a:p>
            <a:pPr marL="742950" lvl="1" indent="-285750" algn="l">
              <a:buFont typeface="+mj-lt"/>
              <a:buAutoNum type="arabicPeriod"/>
            </a:pPr>
            <a:r>
              <a:rPr lang="el-GR" b="0" i="0" dirty="0">
                <a:effectLst/>
                <a:latin typeface="Söhne"/>
              </a:rPr>
              <a:t>Τα </a:t>
            </a:r>
            <a:r>
              <a:rPr lang="el-GR" b="0" i="0" dirty="0" err="1">
                <a:effectLst/>
                <a:latin typeface="Söhne"/>
              </a:rPr>
              <a:t>MOOCs</a:t>
            </a:r>
            <a:r>
              <a:rPr lang="el-GR" b="0" i="0" dirty="0">
                <a:effectLst/>
                <a:latin typeface="Söhne"/>
              </a:rPr>
              <a:t> είναι πιο ανοικτά και </a:t>
            </a:r>
            <a:r>
              <a:rPr lang="el-GR" b="0" i="0" dirty="0" err="1">
                <a:effectLst/>
                <a:latin typeface="Söhne"/>
              </a:rPr>
              <a:t>προσβάσιμα</a:t>
            </a:r>
            <a:r>
              <a:rPr lang="el-GR" b="0" i="0" dirty="0">
                <a:effectLst/>
                <a:latin typeface="Söhne"/>
              </a:rPr>
              <a:t> στο διαδίκτυο, με την δυνατότητα συμμετοχής από οποιοδήποτε άτομο με πρόσβαση στον ιστό.</a:t>
            </a:r>
          </a:p>
          <a:p>
            <a:endParaRPr lang="en-US" dirty="0"/>
          </a:p>
        </p:txBody>
      </p:sp>
    </p:spTree>
    <p:extLst>
      <p:ext uri="{BB962C8B-B14F-4D97-AF65-F5344CB8AC3E}">
        <p14:creationId xmlns:p14="http://schemas.microsoft.com/office/powerpoint/2010/main" val="329581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EC70-A1F0-2F00-1E4A-8FFE390891A8}"/>
              </a:ext>
            </a:extLst>
          </p:cNvPr>
          <p:cNvSpPr>
            <a:spLocks noGrp="1"/>
          </p:cNvSpPr>
          <p:nvPr>
            <p:ph type="title"/>
          </p:nvPr>
        </p:nvSpPr>
        <p:spPr/>
        <p:txBody>
          <a:bodyPr>
            <a:noAutofit/>
          </a:bodyPr>
          <a:lstStyle/>
          <a:p>
            <a:r>
              <a:rPr lang="el-GR" sz="2000" dirty="0"/>
              <a:t>Το MOOC είναι ένα Μαζικό Ανοικτό Διαδικτυακό Μάθημα (</a:t>
            </a:r>
            <a:r>
              <a:rPr lang="el-GR" sz="2000" dirty="0" err="1"/>
              <a:t>massive</a:t>
            </a:r>
            <a:r>
              <a:rPr lang="el-GR" sz="2000" dirty="0"/>
              <a:t> </a:t>
            </a:r>
            <a:r>
              <a:rPr lang="el-GR" sz="2000" dirty="0" err="1"/>
              <a:t>open</a:t>
            </a:r>
            <a:r>
              <a:rPr lang="el-GR" sz="2000" dirty="0"/>
              <a:t> </a:t>
            </a:r>
            <a:r>
              <a:rPr lang="el-GR" sz="2000" dirty="0" err="1"/>
              <a:t>online</a:t>
            </a:r>
            <a:r>
              <a:rPr lang="el-GR" sz="2000" dirty="0"/>
              <a:t> </a:t>
            </a:r>
            <a:r>
              <a:rPr lang="el-GR" sz="2000" dirty="0" err="1"/>
              <a:t>courses</a:t>
            </a:r>
            <a:r>
              <a:rPr lang="el-GR" sz="2000" dirty="0"/>
              <a:t>). Είναι ένα μάθημα που προσφέρεται διαδικτυακά σε μεγάλη κλίμακα και με παγκόσμια συμμετοχή σε οποιοδήποτε διαθέτει πρόσβαση στον διαδίκτυο χωρίς όρια. Τα </a:t>
            </a:r>
            <a:r>
              <a:rPr lang="el-GR" sz="2000" dirty="0" err="1"/>
              <a:t>MOOCs</a:t>
            </a:r>
            <a:r>
              <a:rPr lang="el-GR" sz="2000" dirty="0"/>
              <a:t> παρέχουν διαδραστικά φόρουμ συζήτησης τα οποία βοηθούν στην οικοδόμηση μίας κοινότητας για τους φοιτητές τους καθηγητές και το ευρύτερο μαθησιακό οικοσύστημα</a:t>
            </a:r>
            <a:r>
              <a:rPr lang="en-US" sz="2000" dirty="0"/>
              <a:t>.</a:t>
            </a:r>
          </a:p>
        </p:txBody>
      </p:sp>
      <p:sp>
        <p:nvSpPr>
          <p:cNvPr id="3" name="Content Placeholder 2">
            <a:extLst>
              <a:ext uri="{FF2B5EF4-FFF2-40B4-BE49-F238E27FC236}">
                <a16:creationId xmlns:a16="http://schemas.microsoft.com/office/drawing/2014/main" id="{1BC4B636-235D-C882-C4C5-E7143D53ECDE}"/>
              </a:ext>
            </a:extLst>
          </p:cNvPr>
          <p:cNvSpPr>
            <a:spLocks noGrp="1"/>
          </p:cNvSpPr>
          <p:nvPr>
            <p:ph idx="1"/>
          </p:nvPr>
        </p:nvSpPr>
        <p:spPr>
          <a:xfrm>
            <a:off x="1097280" y="2122098"/>
            <a:ext cx="10058400" cy="4183810"/>
          </a:xfrm>
        </p:spPr>
        <p:txBody>
          <a:bodyPr>
            <a:normAutofit/>
          </a:bodyPr>
          <a:lstStyle/>
          <a:p>
            <a:r>
              <a:rPr lang="el-GR" sz="2400" dirty="0"/>
              <a:t>Εκτός από τα παραδοσιακά υλικά εκμάθησης, όπως βιντεοσκοπημένες ομιλίες, υλικά μελέτης και προβλήματα, πολλά ΜΑΔΜ παρέχουν διαδραστικά </a:t>
            </a:r>
            <a:r>
              <a:rPr lang="el-GR" sz="2400" dirty="0" err="1"/>
              <a:t>forums</a:t>
            </a:r>
            <a:r>
              <a:rPr lang="el-GR" sz="2400" dirty="0"/>
              <a:t> χρηστών για την υποστήριξη αλληλεπιδράσεων μεταξύ των σπουδαστών, καθηγητών και βοηθών διδασκαλίας. Τα ΜΑΔΜ είναι μια πρόσφατη και ευρέως μελετημένη εξέλιξη της εξ αποστάσεως εκπαίδευσης[2] τα οποία εισάχθηκαν αρχικά το 2008 και έχουν εξελιχθεί σε δημοφιλές μέσο μάθησης το 2012</a:t>
            </a:r>
            <a:r>
              <a:rPr lang="en-US" sz="2400" dirty="0"/>
              <a:t>.</a:t>
            </a:r>
          </a:p>
          <a:p>
            <a:r>
              <a:rPr lang="el-GR" sz="2400" dirty="0"/>
              <a:t>Τα πρώιμα ΜΑΔΜ συνήθως τόνιζαν τα χαρακτηριστικά ανοικτής πρόσβασής τους, όπως ανοικτές άδειες περιεχομένου, δομή και σκοπούς μάθησης, για να προωθήσουν την επαναχρησιμοποίηση των πόρων τους. Αργότερα, κάποια ΜΑΔΜ χρησιμοποιούν κλειστές άδειες για το υλικό των μαθημάτων τους, ενώ κρατούν ελεύθερη την πρόσβαση για τους σπουδαστές</a:t>
            </a:r>
            <a:endParaRPr lang="en-US" sz="2400" dirty="0"/>
          </a:p>
        </p:txBody>
      </p:sp>
    </p:spTree>
    <p:extLst>
      <p:ext uri="{BB962C8B-B14F-4D97-AF65-F5344CB8AC3E}">
        <p14:creationId xmlns:p14="http://schemas.microsoft.com/office/powerpoint/2010/main" val="2362562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9DE88A-1EBD-4615-84FF-B2FF59368127}"/>
              </a:ext>
            </a:extLst>
          </p:cNvPr>
          <p:cNvSpPr>
            <a:spLocks noGrp="1"/>
          </p:cNvSpPr>
          <p:nvPr>
            <p:ph type="title"/>
          </p:nvPr>
        </p:nvSpPr>
        <p:spPr>
          <a:xfrm>
            <a:off x="492370" y="605896"/>
            <a:ext cx="3084844" cy="5646208"/>
          </a:xfrm>
        </p:spPr>
        <p:txBody>
          <a:bodyPr anchor="ctr">
            <a:normAutofit/>
          </a:bodyPr>
          <a:lstStyle/>
          <a:p>
            <a:r>
              <a:rPr lang="el-GR" sz="3600" dirty="0">
                <a:solidFill>
                  <a:srgbClr val="FFFFFF"/>
                </a:solidFill>
              </a:rPr>
              <a:t>Οφέλη αξιοποίησης</a:t>
            </a:r>
            <a:endParaRPr lang="en-US"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3832F27-7A34-45FD-88E6-95C5F420B87C}"/>
              </a:ext>
            </a:extLst>
          </p:cNvPr>
          <p:cNvSpPr>
            <a:spLocks noGrp="1"/>
          </p:cNvSpPr>
          <p:nvPr>
            <p:ph idx="1"/>
          </p:nvPr>
        </p:nvSpPr>
        <p:spPr>
          <a:xfrm>
            <a:off x="4742016" y="605896"/>
            <a:ext cx="6413663" cy="5646208"/>
          </a:xfrm>
        </p:spPr>
        <p:txBody>
          <a:bodyPr anchor="ctr">
            <a:normAutofit/>
          </a:bodyPr>
          <a:lstStyle/>
          <a:p>
            <a:pPr marL="0" indent="0">
              <a:buNone/>
            </a:pPr>
            <a:r>
              <a:rPr lang="el-GR" sz="1600" i="1" dirty="0">
                <a:latin typeface="Times New Roman" panose="02020603050405020304" pitchFamily="18" charset="0"/>
              </a:rPr>
              <a:t>Άμεση επικοινωνία με τους εκπαιδευομένους </a:t>
            </a:r>
            <a:endParaRPr lang="el-GR" sz="1600" dirty="0">
              <a:latin typeface="Times New Roman" panose="02020603050405020304" pitchFamily="18" charset="0"/>
            </a:endParaRPr>
          </a:p>
          <a:p>
            <a:r>
              <a:rPr lang="el-GR" sz="1600" dirty="0">
                <a:latin typeface="Times New Roman" panose="02020603050405020304" pitchFamily="18" charset="0"/>
              </a:rPr>
              <a:t>Πολλαπλές μορφές επικοινωνίας με τον εκπαιδευόμενο [συνομιλία πραγματικού χρόνου - </a:t>
            </a:r>
            <a:r>
              <a:rPr lang="el-GR" sz="1600" dirty="0" err="1">
                <a:latin typeface="Times New Roman" panose="02020603050405020304" pitchFamily="18" charset="0"/>
              </a:rPr>
              <a:t>chats</a:t>
            </a:r>
            <a:r>
              <a:rPr lang="el-GR" sz="1600" dirty="0">
                <a:latin typeface="Times New Roman" panose="02020603050405020304" pitchFamily="18" charset="0"/>
              </a:rPr>
              <a:t>, ομάδες συζητήσεων (</a:t>
            </a:r>
            <a:r>
              <a:rPr lang="el-GR" sz="1600" dirty="0" err="1">
                <a:latin typeface="Times New Roman" panose="02020603050405020304" pitchFamily="18" charset="0"/>
              </a:rPr>
              <a:t>forums</a:t>
            </a:r>
            <a:r>
              <a:rPr lang="el-GR" sz="1600" dirty="0">
                <a:latin typeface="Times New Roman" panose="02020603050405020304" pitchFamily="18" charset="0"/>
              </a:rPr>
              <a:t>), κ.λπ.]. </a:t>
            </a:r>
          </a:p>
          <a:p>
            <a:r>
              <a:rPr lang="el-GR" sz="1600" dirty="0">
                <a:latin typeface="Times New Roman" panose="02020603050405020304" pitchFamily="18" charset="0"/>
              </a:rPr>
              <a:t>Εύκολη διάθεση μαθησιακού υλικού (μαγνητοσκοπημένο υλικό, </a:t>
            </a:r>
            <a:r>
              <a:rPr lang="el-GR" sz="1600" dirty="0" err="1">
                <a:latin typeface="Times New Roman" panose="02020603050405020304" pitchFamily="18" charset="0"/>
              </a:rPr>
              <a:t>διαδραστικές</a:t>
            </a:r>
            <a:r>
              <a:rPr lang="el-GR" sz="1600" dirty="0">
                <a:latin typeface="Times New Roman" panose="02020603050405020304" pitchFamily="18" charset="0"/>
              </a:rPr>
              <a:t> εφαρμογές, κ.λπ.). </a:t>
            </a:r>
          </a:p>
          <a:p>
            <a:r>
              <a:rPr lang="el-GR" sz="1600" dirty="0">
                <a:latin typeface="Times New Roman" panose="02020603050405020304" pitchFamily="18" charset="0"/>
              </a:rPr>
              <a:t>Εξοικονόμηση χρόνου στη διανομή υλικού και στην αξιολόγηση των εκπαιδευομένων. </a:t>
            </a:r>
          </a:p>
          <a:p>
            <a:r>
              <a:rPr lang="el-GR" sz="1600" dirty="0">
                <a:latin typeface="Times New Roman" panose="02020603050405020304" pitchFamily="18" charset="0"/>
              </a:rPr>
              <a:t>Τροποποίηση, προσθήκη, αφαίρεση υλικού μαθήματος και αρχειοθέτηση εύκολα και στο ίδιο μέρος. </a:t>
            </a:r>
          </a:p>
          <a:p>
            <a:endParaRPr lang="en-US" sz="1600" dirty="0">
              <a:latin typeface="Times New Roman" panose="02020603050405020304" pitchFamily="18" charset="0"/>
            </a:endParaRPr>
          </a:p>
          <a:p>
            <a:pPr marL="0" indent="0">
              <a:buNone/>
            </a:pPr>
            <a:r>
              <a:rPr lang="el-GR" sz="1600" i="1" dirty="0">
                <a:latin typeface="Times New Roman" panose="02020603050405020304" pitchFamily="18" charset="0"/>
              </a:rPr>
              <a:t>Αξιολόγηση και αποτίμηση με βαθμολογία </a:t>
            </a:r>
            <a:endParaRPr lang="el-GR" sz="1600" dirty="0">
              <a:latin typeface="Times New Roman" panose="02020603050405020304" pitchFamily="18" charset="0"/>
            </a:endParaRPr>
          </a:p>
          <a:p>
            <a:r>
              <a:rPr lang="el-GR" sz="1600" dirty="0">
                <a:latin typeface="Times New Roman" panose="02020603050405020304" pitchFamily="18" charset="0"/>
              </a:rPr>
              <a:t>Παρακολούθηση της (ατομικής και ομαδικής) δραστηριότητας και της συμμετοχής των εκπαιδευομένων. </a:t>
            </a:r>
          </a:p>
          <a:p>
            <a:r>
              <a:rPr lang="el-GR" sz="1600" dirty="0">
                <a:latin typeface="Times New Roman" panose="02020603050405020304" pitchFamily="18" charset="0"/>
              </a:rPr>
              <a:t>Πλήθος δεδομένων ανάδρασης (</a:t>
            </a:r>
            <a:r>
              <a:rPr lang="en-US" sz="1600" dirty="0">
                <a:latin typeface="Times New Roman" panose="02020603050405020304" pitchFamily="18" charset="0"/>
              </a:rPr>
              <a:t>feedback). </a:t>
            </a:r>
          </a:p>
          <a:p>
            <a:r>
              <a:rPr lang="el-GR" sz="1600" dirty="0">
                <a:latin typeface="Times New Roman" panose="02020603050405020304" pitchFamily="18" charset="0"/>
              </a:rPr>
              <a:t>Διάθεση πολλαπλών μορφών υλικού και τεχνικών αξιολόγησης. </a:t>
            </a:r>
          </a:p>
          <a:p>
            <a:r>
              <a:rPr lang="el-GR" sz="1600" dirty="0">
                <a:latin typeface="Times New Roman" panose="02020603050405020304" pitchFamily="18" charset="0"/>
              </a:rPr>
              <a:t>Αναλυτική αποτίμηση με βαθμολογία ανά εκπαιδευόμενο ή ομάδας εκπαιδευομένων άμεσα διαθέσιμη. </a:t>
            </a:r>
          </a:p>
          <a:p>
            <a:endParaRPr lang="en-US" sz="1600" dirty="0"/>
          </a:p>
        </p:txBody>
      </p:sp>
    </p:spTree>
    <p:extLst>
      <p:ext uri="{BB962C8B-B14F-4D97-AF65-F5344CB8AC3E}">
        <p14:creationId xmlns:p14="http://schemas.microsoft.com/office/powerpoint/2010/main" val="207000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F175CAD-73A7-4D1B-808A-4A1B289693A6}"/>
              </a:ext>
            </a:extLst>
          </p:cNvPr>
          <p:cNvGraphicFramePr>
            <a:graphicFrameLocks noGrp="1"/>
          </p:cNvGraphicFramePr>
          <p:nvPr>
            <p:ph idx="1"/>
            <p:extLst>
              <p:ext uri="{D42A27DB-BD31-4B8C-83A1-F6EECF244321}">
                <p14:modId xmlns:p14="http://schemas.microsoft.com/office/powerpoint/2010/main" val="3054491441"/>
              </p:ext>
            </p:extLst>
          </p:nvPr>
        </p:nvGraphicFramePr>
        <p:xfrm>
          <a:off x="439947" y="724619"/>
          <a:ext cx="10715416" cy="5159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068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60EA7D9-081C-4915-8E92-A1640A80DAE0}"/>
              </a:ext>
            </a:extLst>
          </p:cNvPr>
          <p:cNvPicPr>
            <a:picLocks noGrp="1" noChangeAspect="1"/>
          </p:cNvPicPr>
          <p:nvPr>
            <p:ph idx="1"/>
          </p:nvPr>
        </p:nvPicPr>
        <p:blipFill>
          <a:blip r:embed="rId2"/>
          <a:stretch>
            <a:fillRect/>
          </a:stretch>
        </p:blipFill>
        <p:spPr>
          <a:xfrm>
            <a:off x="2304393" y="433333"/>
            <a:ext cx="7583214" cy="5617959"/>
          </a:xfrm>
          <a:prstGeom prst="rect">
            <a:avLst/>
          </a:prstGeom>
        </p:spPr>
      </p:pic>
    </p:spTree>
    <p:extLst>
      <p:ext uri="{BB962C8B-B14F-4D97-AF65-F5344CB8AC3E}">
        <p14:creationId xmlns:p14="http://schemas.microsoft.com/office/powerpoint/2010/main" val="386802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7048AAB-A852-4673-AF07-B95041B0C232}"/>
              </a:ext>
            </a:extLst>
          </p:cNvPr>
          <p:cNvSpPr>
            <a:spLocks noGrp="1"/>
          </p:cNvSpPr>
          <p:nvPr>
            <p:ph type="title"/>
          </p:nvPr>
        </p:nvSpPr>
        <p:spPr>
          <a:xfrm>
            <a:off x="492370" y="605896"/>
            <a:ext cx="3084844" cy="5646208"/>
          </a:xfrm>
        </p:spPr>
        <p:txBody>
          <a:bodyPr anchor="ctr">
            <a:normAutofit/>
          </a:bodyPr>
          <a:lstStyle/>
          <a:p>
            <a:r>
              <a:rPr lang="el-GR" sz="3600">
                <a:solidFill>
                  <a:srgbClr val="FFFFFF"/>
                </a:solidFill>
              </a:rPr>
              <a:t>Οι βασικοί στόχοι που τα πρότυπα έρχονται να διασφαλίσουν για το ηλεκτρονικό εκπαιδευτικό περιεχόμενο είναι οι παρακάτω</a:t>
            </a:r>
            <a:endParaRPr lang="en-US" sz="3600">
              <a:solidFill>
                <a:srgbClr val="FFFFFF"/>
              </a:solidFill>
            </a:endParaRP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C93CBC9-A2DD-48ED-973F-6B2DB6949807}"/>
              </a:ext>
            </a:extLst>
          </p:cNvPr>
          <p:cNvSpPr>
            <a:spLocks noGrp="1"/>
          </p:cNvSpPr>
          <p:nvPr>
            <p:ph idx="1"/>
          </p:nvPr>
        </p:nvSpPr>
        <p:spPr>
          <a:xfrm>
            <a:off x="4742016" y="605896"/>
            <a:ext cx="6413663" cy="5646208"/>
          </a:xfrm>
        </p:spPr>
        <p:txBody>
          <a:bodyPr anchor="ctr">
            <a:normAutofit/>
          </a:bodyPr>
          <a:lstStyle/>
          <a:p>
            <a:endParaRPr lang="en-US" sz="1300" dirty="0">
              <a:latin typeface="Times New Roman" panose="02020603050405020304" pitchFamily="18" charset="0"/>
            </a:endParaRPr>
          </a:p>
          <a:p>
            <a:r>
              <a:rPr lang="el-GR" sz="1300" b="1" dirty="0">
                <a:latin typeface="Times New Roman" panose="02020603050405020304" pitchFamily="18" charset="0"/>
              </a:rPr>
              <a:t>Διαλειτουργικότητα </a:t>
            </a:r>
            <a:r>
              <a:rPr lang="el-GR" sz="1300" dirty="0">
                <a:latin typeface="Times New Roman" panose="02020603050405020304" pitchFamily="18" charset="0"/>
              </a:rPr>
              <a:t>(</a:t>
            </a:r>
            <a:r>
              <a:rPr lang="el-GR" sz="1300" i="1" dirty="0" err="1">
                <a:latin typeface="Times New Roman" panose="02020603050405020304" pitchFamily="18" charset="0"/>
              </a:rPr>
              <a:t>interoperability</a:t>
            </a:r>
            <a:r>
              <a:rPr lang="el-GR" sz="1300" dirty="0">
                <a:latin typeface="Times New Roman" panose="02020603050405020304" pitchFamily="18" charset="0"/>
              </a:rPr>
              <a:t>). Το περιεχόμενο μπορεί να υποστηρίξει τη μάθηση ανεξαρτήτως λειτουργικού συστήματος, υλικού υπολογιστή, </a:t>
            </a:r>
            <a:r>
              <a:rPr lang="el-GR" sz="1300" dirty="0" err="1">
                <a:latin typeface="Times New Roman" panose="02020603050405020304" pitchFamily="18" charset="0"/>
              </a:rPr>
              <a:t>φυλλομετρητή</a:t>
            </a:r>
            <a:r>
              <a:rPr lang="el-GR" sz="1300" dirty="0">
                <a:latin typeface="Times New Roman" panose="02020603050405020304" pitchFamily="18" charset="0"/>
              </a:rPr>
              <a:t>, συσκευής πρόσβασης. </a:t>
            </a:r>
          </a:p>
          <a:p>
            <a:r>
              <a:rPr lang="el-GR" sz="1300" b="1" dirty="0" err="1">
                <a:latin typeface="Times New Roman" panose="02020603050405020304" pitchFamily="18" charset="0"/>
              </a:rPr>
              <a:t>Επαναχρησιμοποιησιμότητα</a:t>
            </a:r>
            <a:r>
              <a:rPr lang="el-GR" sz="1300" b="1" dirty="0">
                <a:latin typeface="Times New Roman" panose="02020603050405020304" pitchFamily="18" charset="0"/>
              </a:rPr>
              <a:t> </a:t>
            </a:r>
            <a:r>
              <a:rPr lang="el-GR" sz="1300" dirty="0">
                <a:latin typeface="Times New Roman" panose="02020603050405020304" pitchFamily="18" charset="0"/>
              </a:rPr>
              <a:t>(</a:t>
            </a:r>
            <a:r>
              <a:rPr lang="el-GR" sz="1300" i="1" dirty="0" err="1">
                <a:latin typeface="Times New Roman" panose="02020603050405020304" pitchFamily="18" charset="0"/>
              </a:rPr>
              <a:t>reusability</a:t>
            </a:r>
            <a:r>
              <a:rPr lang="el-GR" sz="1300" dirty="0">
                <a:latin typeface="Times New Roman" panose="02020603050405020304" pitchFamily="18" charset="0"/>
              </a:rPr>
              <a:t>). Η δυνατότητα χρήσης του ίδιου ψηφιακού υλικού για άλλο σκοπό, π.χ. για άλλο ηλεκτρονικό μάθημα (</a:t>
            </a:r>
            <a:r>
              <a:rPr lang="el-GR" sz="1300" i="1" dirty="0" err="1">
                <a:latin typeface="Times New Roman" panose="02020603050405020304" pitchFamily="18" charset="0"/>
              </a:rPr>
              <a:t>repurposing</a:t>
            </a:r>
            <a:r>
              <a:rPr lang="el-GR" sz="1300" i="1" dirty="0">
                <a:latin typeface="Times New Roman" panose="02020603050405020304" pitchFamily="18" charset="0"/>
              </a:rPr>
              <a:t> of </a:t>
            </a:r>
            <a:r>
              <a:rPr lang="el-GR" sz="1300" i="1" dirty="0" err="1">
                <a:latin typeface="Times New Roman" panose="02020603050405020304" pitchFamily="18" charset="0"/>
              </a:rPr>
              <a:t>content</a:t>
            </a:r>
            <a:r>
              <a:rPr lang="el-GR" sz="1300" dirty="0">
                <a:latin typeface="Times New Roman" panose="02020603050405020304" pitchFamily="18" charset="0"/>
              </a:rPr>
              <a:t>). Αυτό συνεπάγεται και έναν δευτερεύοντα στόχο, αυτόν της ευκολίας εύρεσης ( </a:t>
            </a:r>
            <a:r>
              <a:rPr lang="el-GR" sz="1300" i="1" dirty="0" err="1">
                <a:latin typeface="Times New Roman" panose="02020603050405020304" pitchFamily="18" charset="0"/>
              </a:rPr>
              <a:t>findability</a:t>
            </a:r>
            <a:r>
              <a:rPr lang="el-GR" sz="1300" dirty="0">
                <a:latin typeface="Times New Roman" panose="02020603050405020304" pitchFamily="18" charset="0"/>
              </a:rPr>
              <a:t>), δηλαδή της δυνατότητας αναζήτησης και εύρεσης του συγκεκριμένου ψηφιακού υλικού στο Διαδίκτυο. </a:t>
            </a:r>
          </a:p>
          <a:p>
            <a:r>
              <a:rPr lang="el-GR" sz="1300" b="1" dirty="0">
                <a:latin typeface="Times New Roman" panose="02020603050405020304" pitchFamily="18" charset="0"/>
              </a:rPr>
              <a:t>Προσαρμοστικότητα </a:t>
            </a:r>
            <a:r>
              <a:rPr lang="el-GR" sz="1300" dirty="0">
                <a:latin typeface="Times New Roman" panose="02020603050405020304" pitchFamily="18" charset="0"/>
              </a:rPr>
              <a:t>(</a:t>
            </a:r>
            <a:r>
              <a:rPr lang="el-GR" sz="1300" i="1" dirty="0" err="1">
                <a:latin typeface="Times New Roman" panose="02020603050405020304" pitchFamily="18" charset="0"/>
              </a:rPr>
              <a:t>adaptability</a:t>
            </a:r>
            <a:r>
              <a:rPr lang="el-GR" sz="1300" dirty="0">
                <a:latin typeface="Times New Roman" panose="02020603050405020304" pitchFamily="18" charset="0"/>
              </a:rPr>
              <a:t>). Για παράδειγμα, προσαρμογή του υλικού σε διαφορετικά στυλ μάθησης και επίπεδα γνώσεων των εκπαιδευομένων. </a:t>
            </a:r>
          </a:p>
          <a:p>
            <a:r>
              <a:rPr lang="el-GR" sz="1300" b="1" dirty="0">
                <a:latin typeface="Times New Roman" panose="02020603050405020304" pitchFamily="18" charset="0"/>
              </a:rPr>
              <a:t>Προσβασιμότητα </a:t>
            </a:r>
            <a:r>
              <a:rPr lang="el-GR" sz="1300" dirty="0">
                <a:latin typeface="Times New Roman" panose="02020603050405020304" pitchFamily="18" charset="0"/>
              </a:rPr>
              <a:t>(</a:t>
            </a:r>
            <a:r>
              <a:rPr lang="el-GR" sz="1300" i="1" dirty="0" err="1">
                <a:latin typeface="Times New Roman" panose="02020603050405020304" pitchFamily="18" charset="0"/>
              </a:rPr>
              <a:t>accessibility</a:t>
            </a:r>
            <a:r>
              <a:rPr lang="el-GR" sz="1300" dirty="0">
                <a:latin typeface="Times New Roman" panose="02020603050405020304" pitchFamily="18" charset="0"/>
              </a:rPr>
              <a:t>). Αφορά τη δυνατότητα προσφοράς του ψηφιακού περιεχομένου σε διάφορες μορφές για πρόσβαση από άτομα με ειδικές ανάγκες. </a:t>
            </a:r>
          </a:p>
          <a:p>
            <a:r>
              <a:rPr lang="el-GR" sz="1300" b="1" dirty="0">
                <a:latin typeface="Times New Roman" panose="02020603050405020304" pitchFamily="18" charset="0"/>
              </a:rPr>
              <a:t>Διάρκεια </a:t>
            </a:r>
            <a:r>
              <a:rPr lang="el-GR" sz="1300" dirty="0">
                <a:latin typeface="Times New Roman" panose="02020603050405020304" pitchFamily="18" charset="0"/>
              </a:rPr>
              <a:t>(</a:t>
            </a:r>
            <a:r>
              <a:rPr lang="el-GR" sz="1300" i="1" dirty="0" err="1">
                <a:latin typeface="Times New Roman" panose="02020603050405020304" pitchFamily="18" charset="0"/>
              </a:rPr>
              <a:t>durability</a:t>
            </a:r>
            <a:r>
              <a:rPr lang="el-GR" sz="1300" dirty="0">
                <a:latin typeface="Times New Roman" panose="02020603050405020304" pitchFamily="18" charset="0"/>
              </a:rPr>
              <a:t>). Το παραγόμενο εκπαιδευτικό υλικό θα πρέπει να μην επηρεάζεται από αλλαγές σε τεχνολογίες υλικού και λογισμικού, έτσι ώστε να έχει μεγαλύτερο κύκλο ζωής. </a:t>
            </a:r>
          </a:p>
          <a:p>
            <a:r>
              <a:rPr lang="el-GR" sz="1300" b="1" dirty="0">
                <a:latin typeface="Times New Roman" panose="02020603050405020304" pitchFamily="18" charset="0"/>
              </a:rPr>
              <a:t>Ποιότητα </a:t>
            </a:r>
            <a:r>
              <a:rPr lang="el-GR" sz="1300" dirty="0">
                <a:latin typeface="Times New Roman" panose="02020603050405020304" pitchFamily="18" charset="0"/>
              </a:rPr>
              <a:t>(</a:t>
            </a:r>
            <a:r>
              <a:rPr lang="el-GR" sz="1300" i="1" dirty="0" err="1">
                <a:latin typeface="Times New Roman" panose="02020603050405020304" pitchFamily="18" charset="0"/>
              </a:rPr>
              <a:t>quality</a:t>
            </a:r>
            <a:r>
              <a:rPr lang="el-GR" sz="1300" dirty="0">
                <a:latin typeface="Times New Roman" panose="02020603050405020304" pitchFamily="18" charset="0"/>
              </a:rPr>
              <a:t>). Αναφορικά με την έννοια της </a:t>
            </a:r>
            <a:r>
              <a:rPr lang="el-GR" sz="1300" b="1" dirty="0">
                <a:latin typeface="Times New Roman" panose="02020603050405020304" pitchFamily="18" charset="0"/>
              </a:rPr>
              <a:t>ποιότητας </a:t>
            </a:r>
            <a:r>
              <a:rPr lang="el-GR" sz="1300" dirty="0">
                <a:latin typeface="Times New Roman" panose="02020603050405020304" pitchFamily="18" charset="0"/>
              </a:rPr>
              <a:t>στο e-Learning, στη βιβλιογραφία υπάρχουν διαφορετικές προσεγγίσεις της ποιότητας: ως υπέρβαση των καθιερωμένων, ως προσέγγιση σε μια τέλεια κατάσταση, ως λειτουργία αναφερόμενη στον βαθμό χρησιμότητας/ωφέλειας, ως λόγος κόστους/απόδοσης και ως μέτρο προόδου του εκπαιδευομένου. Επίσης, η ποιότητα αναφέρεται στη </a:t>
            </a:r>
            <a:r>
              <a:rPr lang="el-GR" sz="1300" i="1" dirty="0">
                <a:latin typeface="Times New Roman" panose="02020603050405020304" pitchFamily="18" charset="0"/>
              </a:rPr>
              <a:t>διαθεσιμότητα και ικανότητα της τεχνολογικής υποδομής του προσωπικού, στον βαθμό εμπλοκής των εκπαιδευομένων</a:t>
            </a:r>
            <a:r>
              <a:rPr lang="el-GR" sz="1300" dirty="0">
                <a:latin typeface="Times New Roman" panose="02020603050405020304" pitchFamily="18" charset="0"/>
              </a:rPr>
              <a:t>, στο </a:t>
            </a:r>
            <a:r>
              <a:rPr lang="el-GR" sz="1300" i="1" dirty="0">
                <a:latin typeface="Times New Roman" panose="02020603050405020304" pitchFamily="18" charset="0"/>
              </a:rPr>
              <a:t>εκπαιδευτικό περιεχόμενο, </a:t>
            </a:r>
            <a:r>
              <a:rPr lang="el-GR" sz="1300" dirty="0">
                <a:latin typeface="Times New Roman" panose="02020603050405020304" pitchFamily="18" charset="0"/>
              </a:rPr>
              <a:t>στις </a:t>
            </a:r>
            <a:r>
              <a:rPr lang="el-GR" sz="1300" i="1" dirty="0">
                <a:latin typeface="Times New Roman" panose="02020603050405020304" pitchFamily="18" charset="0"/>
              </a:rPr>
              <a:t>δραστηριότητες</a:t>
            </a:r>
            <a:r>
              <a:rPr lang="el-GR" sz="1300" dirty="0">
                <a:latin typeface="Times New Roman" panose="02020603050405020304" pitchFamily="18" charset="0"/>
              </a:rPr>
              <a:t>, στους </a:t>
            </a:r>
            <a:r>
              <a:rPr lang="el-GR" sz="1300" i="1" dirty="0">
                <a:latin typeface="Times New Roman" panose="02020603050405020304" pitchFamily="18" charset="0"/>
              </a:rPr>
              <a:t>εκπαιδευτικούς στόχους </a:t>
            </a:r>
            <a:r>
              <a:rPr lang="el-GR" sz="1300" dirty="0">
                <a:latin typeface="Times New Roman" panose="02020603050405020304" pitchFamily="18" charset="0"/>
              </a:rPr>
              <a:t>και </a:t>
            </a:r>
            <a:r>
              <a:rPr lang="el-GR" sz="1300" i="1" dirty="0">
                <a:latin typeface="Times New Roman" panose="02020603050405020304" pitchFamily="18" charset="0"/>
              </a:rPr>
              <a:t>μαθησιακά αποτελέσματα</a:t>
            </a:r>
            <a:r>
              <a:rPr lang="el-GR" sz="1300" dirty="0">
                <a:latin typeface="Times New Roman" panose="02020603050405020304" pitchFamily="18" charset="0"/>
              </a:rPr>
              <a:t>, όπως τον βαθμό ενδυνάμωσης των επαγγελματικών δεξιοτήτων των εκπαιδευομένων. </a:t>
            </a:r>
          </a:p>
          <a:p>
            <a:endParaRPr lang="en-US" sz="1300" dirty="0"/>
          </a:p>
        </p:txBody>
      </p:sp>
    </p:spTree>
    <p:extLst>
      <p:ext uri="{BB962C8B-B14F-4D97-AF65-F5344CB8AC3E}">
        <p14:creationId xmlns:p14="http://schemas.microsoft.com/office/powerpoint/2010/main" val="64142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48AAB-A852-4673-AF07-B95041B0C232}"/>
              </a:ext>
            </a:extLst>
          </p:cNvPr>
          <p:cNvSpPr>
            <a:spLocks noGrp="1"/>
          </p:cNvSpPr>
          <p:nvPr>
            <p:ph type="title"/>
          </p:nvPr>
        </p:nvSpPr>
        <p:spPr>
          <a:xfrm>
            <a:off x="965030" y="963997"/>
            <a:ext cx="3254691" cy="4938361"/>
          </a:xfrm>
        </p:spPr>
        <p:txBody>
          <a:bodyPr anchor="ctr">
            <a:normAutofit/>
          </a:bodyPr>
          <a:lstStyle/>
          <a:p>
            <a:pPr algn="r"/>
            <a:r>
              <a:rPr lang="el-GR" sz="4100" dirty="0">
                <a:latin typeface="Times New Roman" panose="02020603050405020304" pitchFamily="18" charset="0"/>
              </a:rPr>
              <a:t>Στοιχεία κόστους ενός προγράμματος e-</a:t>
            </a:r>
            <a:r>
              <a:rPr lang="el-GR" sz="4100" dirty="0" err="1">
                <a:latin typeface="Times New Roman" panose="02020603050405020304" pitchFamily="18" charset="0"/>
              </a:rPr>
              <a:t>learning</a:t>
            </a:r>
            <a:r>
              <a:rPr lang="el-GR" sz="4100" dirty="0">
                <a:latin typeface="Times New Roman" panose="02020603050405020304" pitchFamily="18" charset="0"/>
              </a:rPr>
              <a:t> </a:t>
            </a:r>
            <a:endParaRPr lang="en-US" sz="4100" dirty="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93CBC9-A2DD-48ED-973F-6B2DB6949807}"/>
              </a:ext>
            </a:extLst>
          </p:cNvPr>
          <p:cNvSpPr>
            <a:spLocks noGrp="1"/>
          </p:cNvSpPr>
          <p:nvPr>
            <p:ph idx="1"/>
          </p:nvPr>
        </p:nvSpPr>
        <p:spPr>
          <a:xfrm>
            <a:off x="4863188" y="963507"/>
            <a:ext cx="6406792" cy="5420040"/>
          </a:xfrm>
        </p:spPr>
        <p:txBody>
          <a:bodyPr anchor="ctr">
            <a:normAutofit fontScale="92500" lnSpcReduction="20000"/>
          </a:bodyPr>
          <a:lstStyle/>
          <a:p>
            <a:pPr algn="just"/>
            <a:endParaRPr lang="en-US" sz="1400" dirty="0">
              <a:latin typeface="Times New Roman" panose="02020603050405020304" pitchFamily="18" charset="0"/>
            </a:endParaRPr>
          </a:p>
          <a:p>
            <a:pPr algn="just"/>
            <a:r>
              <a:rPr lang="el-GR" sz="1400" b="1" dirty="0">
                <a:latin typeface="Times New Roman" panose="02020603050405020304" pitchFamily="18" charset="0"/>
              </a:rPr>
              <a:t>1. Κόστος έρευνας και πειραματισμού, </a:t>
            </a:r>
            <a:r>
              <a:rPr lang="el-GR" sz="1400" dirty="0">
                <a:latin typeface="Times New Roman" panose="02020603050405020304" pitchFamily="18" charset="0"/>
              </a:rPr>
              <a:t>τα οποία αναφέρονται σε ιδιαίτερα κόστη για τον πειραματισμό με τις τεχνολογίες και τις υποδομές που τελικά θα αξιοποιηθούν για το e-</a:t>
            </a:r>
            <a:r>
              <a:rPr lang="el-GR" sz="1400" dirty="0" err="1">
                <a:latin typeface="Times New Roman" panose="02020603050405020304" pitchFamily="18" charset="0"/>
              </a:rPr>
              <a:t>learning</a:t>
            </a:r>
            <a:r>
              <a:rPr lang="el-GR" sz="1400" dirty="0">
                <a:latin typeface="Times New Roman" panose="02020603050405020304" pitchFamily="18" charset="0"/>
              </a:rPr>
              <a:t> και προκύπτουν τόσο από την επένδυση χρόνου όσο και από το κόστος προμήθειας υλικών και λογισμικών. </a:t>
            </a:r>
          </a:p>
          <a:p>
            <a:pPr algn="just"/>
            <a:r>
              <a:rPr lang="el-GR" sz="1400" b="1" dirty="0">
                <a:latin typeface="Times New Roman" panose="02020603050405020304" pitchFamily="18" charset="0"/>
              </a:rPr>
              <a:t>2. Κόστος σχεδιασμού και ανάπτυξης, </a:t>
            </a:r>
            <a:r>
              <a:rPr lang="el-GR" sz="1400" dirty="0">
                <a:latin typeface="Times New Roman" panose="02020603050405020304" pitchFamily="18" charset="0"/>
              </a:rPr>
              <a:t>το οποίο αναφέρεται σε όλες τις διαδικασίες εκπαιδευτικού σχεδιασμού του προγράμματος και στον σχεδιασμό των εκπαιδευτικών υλικών και του εκπαιδευτικού περιβάλλοντος. </a:t>
            </a:r>
          </a:p>
          <a:p>
            <a:pPr algn="just"/>
            <a:r>
              <a:rPr lang="el-GR" sz="1400" b="1" dirty="0">
                <a:latin typeface="Times New Roman" panose="02020603050405020304" pitchFamily="18" charset="0"/>
              </a:rPr>
              <a:t>3. Κόστος παραγωγής, </a:t>
            </a:r>
            <a:r>
              <a:rPr lang="el-GR" sz="1400" dirty="0">
                <a:latin typeface="Times New Roman" panose="02020603050405020304" pitchFamily="18" charset="0"/>
              </a:rPr>
              <a:t>που αφορούν δαπάνες που άμεσα μπορούν να αποδοθούν στην παραγωγή του εκπαιδευτικού υλικού, όπως τα πνευματικά και λοιπά δικαιώματα, η ανάπτυξη του περιεχόμενου, ο σχεδιασμός της διδασκαλίας και του υλικού που θα χρησιμοποιηθεί, και τα άμεσα διοικητικά κόστη. </a:t>
            </a:r>
          </a:p>
          <a:p>
            <a:pPr algn="just"/>
            <a:r>
              <a:rPr lang="el-GR" sz="1400" b="1" dirty="0">
                <a:latin typeface="Times New Roman" panose="02020603050405020304" pitchFamily="18" charset="0"/>
              </a:rPr>
              <a:t>4. Κόστος Διανομής, </a:t>
            </a:r>
            <a:r>
              <a:rPr lang="el-GR" sz="1400" dirty="0">
                <a:latin typeface="Times New Roman" panose="02020603050405020304" pitchFamily="18" charset="0"/>
              </a:rPr>
              <a:t>το οποίο μπορεί να αναφέρεται τόσο στην αμοιβή των διδασκόντων σε ένα πρόγραμμα όσο και σε οποιοδήποτε άλλο κόστος σχετίζεται με την προσφορά του στους εκπαιδευομένους και τη συμμετοχή τους σε αυτό, καθώς και σε αμοιβές τρίτων για την ενδεχόμενη χρήση απαραίτητων υπηρεσιών τους, ώστε να μπορεί να προσφερθεί το εκπαιδευτικό πρόγραμμα, όπως για παράδειγμα οι υπηρεσίες σύνδεσης στο διαδίκτυο. </a:t>
            </a:r>
          </a:p>
          <a:p>
            <a:pPr algn="just"/>
            <a:r>
              <a:rPr lang="el-GR" sz="1400" b="1" dirty="0">
                <a:latin typeface="Times New Roman" panose="02020603050405020304" pitchFamily="18" charset="0"/>
              </a:rPr>
              <a:t>5. Κόστος συντήρησης και ενημέρωσης, </a:t>
            </a:r>
            <a:r>
              <a:rPr lang="el-GR" sz="1400" dirty="0">
                <a:latin typeface="Times New Roman" panose="02020603050405020304" pitchFamily="18" charset="0"/>
              </a:rPr>
              <a:t>για το οποίο συνήθως εκτιμάται ο κύκλος ζωής του προγράμματος και του υλικού και ορίζεται ένα ποσοστό της αξίας κτήσης του ως το ετήσιο κόστος συντήρησης και ενημέρωσης. Το κόστος αυτό ορίζεται σε μαθήματα ή προγράμματα που δημιουργούνται για πολλαπλή χρήση ή, στην περίπτωση χρήσης ενός υλικού, στο διηνεκές, με συνεχείς όμως ανανεώσεις του περιεχομένου του. </a:t>
            </a:r>
          </a:p>
          <a:p>
            <a:pPr algn="just"/>
            <a:r>
              <a:rPr lang="el-GR" sz="1400" b="1" dirty="0">
                <a:latin typeface="Times New Roman" panose="02020603050405020304" pitchFamily="18" charset="0"/>
              </a:rPr>
              <a:t>6. Κόστος διαχείρισης των εκπαιδευομένων, </a:t>
            </a:r>
            <a:r>
              <a:rPr lang="el-GR" sz="1400" dirty="0">
                <a:latin typeface="Times New Roman" panose="02020603050405020304" pitchFamily="18" charset="0"/>
              </a:rPr>
              <a:t>της </a:t>
            </a:r>
            <a:r>
              <a:rPr lang="el-GR" sz="1400" b="1" dirty="0">
                <a:latin typeface="Times New Roman" panose="02020603050405020304" pitchFamily="18" charset="0"/>
              </a:rPr>
              <a:t>τεχνικής υποστήριξής </a:t>
            </a:r>
            <a:r>
              <a:rPr lang="el-GR" sz="1400" dirty="0">
                <a:latin typeface="Times New Roman" panose="02020603050405020304" pitchFamily="18" charset="0"/>
              </a:rPr>
              <a:t>και </a:t>
            </a:r>
            <a:r>
              <a:rPr lang="el-GR" sz="1400" b="1" dirty="0">
                <a:latin typeface="Times New Roman" panose="02020603050405020304" pitchFamily="18" charset="0"/>
              </a:rPr>
              <a:t>πιστοποίησης</a:t>
            </a:r>
            <a:r>
              <a:rPr lang="el-GR" sz="1400" dirty="0">
                <a:latin typeface="Times New Roman" panose="02020603050405020304" pitchFamily="18" charset="0"/>
              </a:rPr>
              <a:t>, το οποίο αναφέρεται στην παροχή υποστηρικτικών στους εκπαιδευομένους υπηρεσιών (π.χ. ύπαρξη γραμματείας) και τεχνικών υπηρεσιών, όπως για παράδειγμα η ανάγκη απασχόλησης εξειδικευμένου τεχνικού προσωπικού για την υποστήριξη των τεχνολογικών μέσων που απαιτούνται </a:t>
            </a:r>
          </a:p>
          <a:p>
            <a:pPr algn="just"/>
            <a:endParaRPr lang="el-GR" sz="1400" dirty="0">
              <a:latin typeface="Times New Roman" panose="02020603050405020304" pitchFamily="18" charset="0"/>
            </a:endParaRPr>
          </a:p>
          <a:p>
            <a:pPr algn="just"/>
            <a:endParaRPr lang="en-US" sz="1400" dirty="0"/>
          </a:p>
        </p:txBody>
      </p:sp>
    </p:spTree>
    <p:extLst>
      <p:ext uri="{BB962C8B-B14F-4D97-AF65-F5344CB8AC3E}">
        <p14:creationId xmlns:p14="http://schemas.microsoft.com/office/powerpoint/2010/main" val="274798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BB19-549B-4E0B-9F60-17450A4A8E30}"/>
              </a:ext>
            </a:extLst>
          </p:cNvPr>
          <p:cNvSpPr>
            <a:spLocks noGrp="1"/>
          </p:cNvSpPr>
          <p:nvPr>
            <p:ph type="title"/>
          </p:nvPr>
        </p:nvSpPr>
        <p:spPr>
          <a:xfrm>
            <a:off x="1351138" y="90012"/>
            <a:ext cx="9905998" cy="690164"/>
          </a:xfrm>
        </p:spPr>
        <p:txBody>
          <a:bodyPr>
            <a:normAutofit fontScale="90000"/>
          </a:bodyPr>
          <a:lstStyle/>
          <a:p>
            <a:r>
              <a:rPr lang="el-GR" dirty="0"/>
              <a:t>Εργαλεία αξιολόγησης </a:t>
            </a:r>
            <a:endParaRPr lang="en-US" dirty="0"/>
          </a:p>
        </p:txBody>
      </p:sp>
      <p:sp>
        <p:nvSpPr>
          <p:cNvPr id="3" name="Content Placeholder 2">
            <a:extLst>
              <a:ext uri="{FF2B5EF4-FFF2-40B4-BE49-F238E27FC236}">
                <a16:creationId xmlns:a16="http://schemas.microsoft.com/office/drawing/2014/main" id="{632E48CF-071F-497A-85A5-53D7761CB4D7}"/>
              </a:ext>
            </a:extLst>
          </p:cNvPr>
          <p:cNvSpPr>
            <a:spLocks noGrp="1"/>
          </p:cNvSpPr>
          <p:nvPr>
            <p:ph idx="1"/>
          </p:nvPr>
        </p:nvSpPr>
        <p:spPr>
          <a:xfrm>
            <a:off x="1141412" y="1266737"/>
            <a:ext cx="9905999" cy="5360565"/>
          </a:xfrm>
        </p:spPr>
        <p:txBody>
          <a:bodyPr>
            <a:normAutofit/>
          </a:bodyPr>
          <a:lstStyle/>
          <a:p>
            <a:pPr marL="0" indent="0">
              <a:buNone/>
            </a:pPr>
            <a:r>
              <a:rPr lang="en-US" sz="2800" dirty="0">
                <a:solidFill>
                  <a:schemeClr val="tx1"/>
                </a:solidFill>
              </a:rPr>
              <a:t>1</a:t>
            </a:r>
            <a:r>
              <a:rPr lang="en-US" sz="2800" b="1" dirty="0">
                <a:solidFill>
                  <a:schemeClr val="tx1"/>
                </a:solidFill>
              </a:rPr>
              <a:t>. </a:t>
            </a:r>
            <a:r>
              <a:rPr lang="el-GR" sz="2800" b="1" dirty="0">
                <a:solidFill>
                  <a:schemeClr val="tx1"/>
                </a:solidFill>
              </a:rPr>
              <a:t>Σε εργαλεία αξιολόγησης των συμπεριφορών για την ένταξη σε μια εκπαιδευτική παρέμβαση</a:t>
            </a:r>
            <a:r>
              <a:rPr lang="en-US" sz="2800" b="1" dirty="0">
                <a:solidFill>
                  <a:schemeClr val="tx1"/>
                </a:solidFill>
              </a:rPr>
              <a:t> </a:t>
            </a:r>
            <a:r>
              <a:rPr lang="el-GR" sz="2800" b="1" dirty="0">
                <a:solidFill>
                  <a:schemeClr val="tx1"/>
                </a:solidFill>
              </a:rPr>
              <a:t>(</a:t>
            </a:r>
            <a:r>
              <a:rPr lang="el-GR" sz="2800" b="1" dirty="0" err="1">
                <a:solidFill>
                  <a:schemeClr val="tx1"/>
                </a:solidFill>
              </a:rPr>
              <a:t>Entry</a:t>
            </a:r>
            <a:r>
              <a:rPr lang="el-GR" sz="2800" b="1" dirty="0">
                <a:solidFill>
                  <a:schemeClr val="tx1"/>
                </a:solidFill>
              </a:rPr>
              <a:t> Behavior </a:t>
            </a:r>
            <a:r>
              <a:rPr lang="el-GR" sz="2800" b="1" dirty="0" err="1">
                <a:solidFill>
                  <a:schemeClr val="tx1"/>
                </a:solidFill>
              </a:rPr>
              <a:t>Tests</a:t>
            </a:r>
            <a:r>
              <a:rPr lang="el-GR" sz="2800" b="1" dirty="0">
                <a:solidFill>
                  <a:schemeClr val="tx1"/>
                </a:solidFill>
              </a:rPr>
              <a:t>). </a:t>
            </a:r>
            <a:r>
              <a:rPr lang="el-GR" sz="2800" dirty="0">
                <a:solidFill>
                  <a:schemeClr val="tx1"/>
                </a:solidFill>
              </a:rPr>
              <a:t>Τα εργαλεία αυτά συμπληρώνονται από τους εκπαιδευομένους πριν την</a:t>
            </a:r>
            <a:r>
              <a:rPr lang="en-US" sz="2800" dirty="0">
                <a:solidFill>
                  <a:schemeClr val="tx1"/>
                </a:solidFill>
              </a:rPr>
              <a:t> </a:t>
            </a:r>
            <a:r>
              <a:rPr lang="el-GR" sz="2800" dirty="0">
                <a:solidFill>
                  <a:schemeClr val="tx1"/>
                </a:solidFill>
              </a:rPr>
              <a:t>έναρξη της παρέμβασης και στόχο έχουν να διαπιστώσουν εάν διαθέτουν τις κατάλληλες γνώσεις, ικανότητες, δεξιότητες, προκειμένου να μπορέσουν να ανταποκριθούν στις απαιτήσεις της παρέμβασης.</a:t>
            </a:r>
          </a:p>
          <a:p>
            <a:pPr marL="0" indent="0">
              <a:buNone/>
            </a:pPr>
            <a:r>
              <a:rPr lang="el-GR" sz="2800" dirty="0">
                <a:solidFill>
                  <a:schemeClr val="tx1"/>
                </a:solidFill>
              </a:rPr>
              <a:t>2</a:t>
            </a:r>
            <a:r>
              <a:rPr lang="el-GR" sz="2800" b="1" dirty="0">
                <a:solidFill>
                  <a:schemeClr val="tx1"/>
                </a:solidFill>
              </a:rPr>
              <a:t>. Σε εργαλεία αξιολόγησης πριν την έναρξη της εκπαιδευτικής παρέμβασης (</a:t>
            </a:r>
            <a:r>
              <a:rPr lang="el-GR" sz="2800" b="1" dirty="0" err="1">
                <a:solidFill>
                  <a:schemeClr val="tx1"/>
                </a:solidFill>
              </a:rPr>
              <a:t>Pretests</a:t>
            </a:r>
            <a:r>
              <a:rPr lang="el-GR" sz="2800" b="1" dirty="0">
                <a:solidFill>
                  <a:schemeClr val="tx1"/>
                </a:solidFill>
              </a:rPr>
              <a:t>). </a:t>
            </a:r>
            <a:r>
              <a:rPr lang="el-GR" sz="2800" dirty="0">
                <a:solidFill>
                  <a:schemeClr val="tx1"/>
                </a:solidFill>
              </a:rPr>
              <a:t>Ο σκοπός</a:t>
            </a:r>
            <a:r>
              <a:rPr lang="en-US" sz="2800" dirty="0">
                <a:solidFill>
                  <a:schemeClr val="tx1"/>
                </a:solidFill>
              </a:rPr>
              <a:t> </a:t>
            </a:r>
            <a:r>
              <a:rPr lang="el-GR" sz="2800" dirty="0">
                <a:solidFill>
                  <a:schemeClr val="tx1"/>
                </a:solidFill>
              </a:rPr>
              <a:t>των εργαλείων αυτών είναι να παράσχουν την απαραίτητη πληροφορία σχετικά με το περιεχόμενο της</a:t>
            </a:r>
            <a:r>
              <a:rPr lang="en-US" sz="2800" dirty="0">
                <a:solidFill>
                  <a:schemeClr val="tx1"/>
                </a:solidFill>
              </a:rPr>
              <a:t> </a:t>
            </a:r>
            <a:r>
              <a:rPr lang="el-GR" sz="2800" dirty="0">
                <a:solidFill>
                  <a:schemeClr val="tx1"/>
                </a:solidFill>
              </a:rPr>
              <a:t>εκπαίδευσης, το οποίο έχει ήδη προγραμματιστεί να συμπεριληφθεί στην εκπαιδευτική παρέμβαση</a:t>
            </a:r>
            <a:r>
              <a:rPr lang="en-US" sz="2800" dirty="0">
                <a:solidFill>
                  <a:schemeClr val="tx1"/>
                </a:solidFill>
              </a:rPr>
              <a:t> </a:t>
            </a:r>
            <a:r>
              <a:rPr lang="el-GR" sz="2800" dirty="0">
                <a:solidFill>
                  <a:schemeClr val="tx1"/>
                </a:solidFill>
              </a:rPr>
              <a:t>και την αναγκαιότητα της παρουσίασής του ή όχι.</a:t>
            </a:r>
            <a:endParaRPr lang="en-US" sz="2800" dirty="0">
              <a:solidFill>
                <a:schemeClr val="tx1"/>
              </a:solidFill>
            </a:endParaRPr>
          </a:p>
        </p:txBody>
      </p:sp>
    </p:spTree>
    <p:extLst>
      <p:ext uri="{BB962C8B-B14F-4D97-AF65-F5344CB8AC3E}">
        <p14:creationId xmlns:p14="http://schemas.microsoft.com/office/powerpoint/2010/main" val="2444080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B2EA1-2307-4EE6-AA6E-947B689BC800}"/>
              </a:ext>
            </a:extLst>
          </p:cNvPr>
          <p:cNvSpPr>
            <a:spLocks noGrp="1"/>
          </p:cNvSpPr>
          <p:nvPr>
            <p:ph idx="1"/>
          </p:nvPr>
        </p:nvSpPr>
        <p:spPr>
          <a:xfrm>
            <a:off x="1141412" y="134224"/>
            <a:ext cx="9905999" cy="6484690"/>
          </a:xfrm>
        </p:spPr>
        <p:txBody>
          <a:bodyPr>
            <a:normAutofit/>
          </a:bodyPr>
          <a:lstStyle/>
          <a:p>
            <a:endParaRPr lang="en-US" sz="3200" dirty="0">
              <a:solidFill>
                <a:srgbClr val="000000"/>
              </a:solidFill>
              <a:latin typeface="Times New Roman" panose="02020603050405020304" pitchFamily="18" charset="0"/>
            </a:endParaRPr>
          </a:p>
          <a:p>
            <a:r>
              <a:rPr lang="el-GR" sz="2400" b="1" dirty="0">
                <a:solidFill>
                  <a:srgbClr val="000000"/>
                </a:solidFill>
                <a:latin typeface="Times New Roman" panose="02020603050405020304" pitchFamily="18" charset="0"/>
              </a:rPr>
              <a:t>Σε εργαλεία πρακτικής εξάσκησης κατά τη διάρκεια της εκπαιδευτικής παρέμβασης (</a:t>
            </a:r>
            <a:r>
              <a:rPr lang="el-GR" sz="2400" b="1" dirty="0" err="1">
                <a:solidFill>
                  <a:srgbClr val="000000"/>
                </a:solidFill>
                <a:latin typeface="Times New Roman" panose="02020603050405020304" pitchFamily="18" charset="0"/>
              </a:rPr>
              <a:t>Practice</a:t>
            </a:r>
            <a:r>
              <a:rPr lang="el-GR" sz="2400" b="1" dirty="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t</a:t>
            </a:r>
            <a:r>
              <a:rPr lang="el-GR" sz="2400" b="1" dirty="0" err="1">
                <a:solidFill>
                  <a:srgbClr val="000000"/>
                </a:solidFill>
                <a:latin typeface="Times New Roman" panose="02020603050405020304" pitchFamily="18" charset="0"/>
              </a:rPr>
              <a:t>ests</a:t>
            </a:r>
            <a:r>
              <a:rPr lang="el-GR" sz="2400" b="1" dirty="0">
                <a:solidFill>
                  <a:srgbClr val="000000"/>
                </a:solidFill>
                <a:latin typeface="Times New Roman" panose="02020603050405020304" pitchFamily="18" charset="0"/>
              </a:rPr>
              <a:t>). </a:t>
            </a:r>
            <a:r>
              <a:rPr lang="el-GR" sz="2400" dirty="0">
                <a:solidFill>
                  <a:srgbClr val="000000"/>
                </a:solidFill>
                <a:latin typeface="Times New Roman" panose="02020603050405020304" pitchFamily="18" charset="0"/>
              </a:rPr>
              <a:t>Τα εργαλεία αυτά υποβοηθούν την προσπάθεια των εκπαιδευομένων παρέχοντάς τους τη δυνατότητα επανάληψης των νέων ικανοτήτων, δεξιοτήτων και γνώσεων κατά τη διάρκεια της εκπαιδευτικής παρέμβασης. Επίσης, χρησιμοποιούνται από τους εκπαιδευτικούς για την παροχή ανατροφοδότησης προς τους εκπαιδευομένους σχετικά με την πορεία τους στην εκπαιδευτική παρέμβαση. </a:t>
            </a:r>
          </a:p>
          <a:p>
            <a:r>
              <a:rPr lang="el-GR" sz="2400" b="1" dirty="0">
                <a:solidFill>
                  <a:srgbClr val="000000"/>
                </a:solidFill>
                <a:latin typeface="Times New Roman" panose="02020603050405020304" pitchFamily="18" charset="0"/>
              </a:rPr>
              <a:t>Σε εργαλεία αξιολόγησης μετά την ολοκλήρωση της εκπαιδευτικής παρέμβασης (Post-</a:t>
            </a:r>
            <a:r>
              <a:rPr lang="el-GR" sz="2400" b="1" dirty="0" err="1">
                <a:solidFill>
                  <a:srgbClr val="000000"/>
                </a:solidFill>
                <a:latin typeface="Times New Roman" panose="02020603050405020304" pitchFamily="18" charset="0"/>
              </a:rPr>
              <a:t>tests</a:t>
            </a:r>
            <a:r>
              <a:rPr lang="el-GR" sz="2400" b="1" dirty="0">
                <a:solidFill>
                  <a:srgbClr val="000000"/>
                </a:solidFill>
                <a:latin typeface="Times New Roman" panose="02020603050405020304" pitchFamily="18" charset="0"/>
              </a:rPr>
              <a:t>). </a:t>
            </a:r>
            <a:r>
              <a:rPr lang="el-GR" sz="2400" dirty="0">
                <a:solidFill>
                  <a:srgbClr val="000000"/>
                </a:solidFill>
                <a:latin typeface="Times New Roman" panose="02020603050405020304" pitchFamily="18" charset="0"/>
              </a:rPr>
              <a:t>Με τα εργαλεία αυτά διαπιστώνεται εάν οι εκπαιδευόμενοι έχουν επιτύχει τους στόχους που έχουν τεθεί στην εκπαιδευτική παρέμβαση και εάν έχει επιτευχθεί ο σκοπός της. Κάθε δραστηριότητα που σχεδιάζεται για την αξιολόγηση αυτή είναι σημαντικό να αναφέρεται στους επιμέρους στόχους που έχουν τεθεί για την παρέμβαση και να είναι διαμορφωμένη με τέτοιον τρόπο, ώστε να εκπληρώνει τον σκοπό που έχει τεθεί. </a:t>
            </a:r>
          </a:p>
          <a:p>
            <a:endParaRPr lang="en-US" sz="2400" dirty="0"/>
          </a:p>
        </p:txBody>
      </p:sp>
    </p:spTree>
    <p:extLst>
      <p:ext uri="{BB962C8B-B14F-4D97-AF65-F5344CB8AC3E}">
        <p14:creationId xmlns:p14="http://schemas.microsoft.com/office/powerpoint/2010/main" val="1385349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0BEA-1A8D-453C-9D38-7CCAC1DE128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0CA84A3-044E-4F15-A318-C1E72BAC6EC2}"/>
              </a:ext>
            </a:extLst>
          </p:cNvPr>
          <p:cNvPicPr>
            <a:picLocks noGrp="1" noChangeAspect="1"/>
          </p:cNvPicPr>
          <p:nvPr>
            <p:ph idx="1"/>
          </p:nvPr>
        </p:nvPicPr>
        <p:blipFill>
          <a:blip r:embed="rId2"/>
          <a:stretch>
            <a:fillRect/>
          </a:stretch>
        </p:blipFill>
        <p:spPr>
          <a:xfrm>
            <a:off x="2398965" y="2522482"/>
            <a:ext cx="7394070" cy="2407063"/>
          </a:xfrm>
          <a:prstGeom prst="rect">
            <a:avLst/>
          </a:prstGeom>
        </p:spPr>
      </p:pic>
    </p:spTree>
    <p:extLst>
      <p:ext uri="{BB962C8B-B14F-4D97-AF65-F5344CB8AC3E}">
        <p14:creationId xmlns:p14="http://schemas.microsoft.com/office/powerpoint/2010/main" val="194396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1E6703-98D0-4BD0-98AE-029E6909E36C}"/>
              </a:ext>
            </a:extLst>
          </p:cNvPr>
          <p:cNvSpPr>
            <a:spLocks noGrp="1"/>
          </p:cNvSpPr>
          <p:nvPr>
            <p:ph type="title"/>
          </p:nvPr>
        </p:nvSpPr>
        <p:spPr>
          <a:xfrm>
            <a:off x="492370" y="516835"/>
            <a:ext cx="3084844" cy="5772840"/>
          </a:xfrm>
        </p:spPr>
        <p:txBody>
          <a:bodyPr anchor="ctr">
            <a:normAutofit/>
          </a:bodyPr>
          <a:lstStyle/>
          <a:p>
            <a:r>
              <a:rPr lang="el-GR" sz="3600" b="1">
                <a:solidFill>
                  <a:srgbClr val="FFFFFF"/>
                </a:solidFill>
              </a:rPr>
              <a:t>Εννοιολογική προσέγγιση και βασικά χαρακτηριστικά της εξ αποστάσεως εκπαίδευσης</a:t>
            </a:r>
            <a:endParaRPr lang="en-US" sz="3600" b="1">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DEB429B-ED0A-4FBE-B0FC-F8FD42D0A162}"/>
              </a:ext>
            </a:extLst>
          </p:cNvPr>
          <p:cNvGraphicFramePr>
            <a:graphicFrameLocks noGrp="1"/>
          </p:cNvGraphicFramePr>
          <p:nvPr>
            <p:ph idx="1"/>
            <p:extLst>
              <p:ext uri="{D42A27DB-BD31-4B8C-83A1-F6EECF244321}">
                <p14:modId xmlns:p14="http://schemas.microsoft.com/office/powerpoint/2010/main" val="3341815322"/>
              </p:ext>
            </p:extLst>
          </p:nvPr>
        </p:nvGraphicFramePr>
        <p:xfrm>
          <a:off x="4364967" y="86264"/>
          <a:ext cx="7174572" cy="6203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4903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1F92-3A21-4CE7-9EA1-58C9BA40BE6C}"/>
              </a:ext>
            </a:extLst>
          </p:cNvPr>
          <p:cNvSpPr>
            <a:spLocks noGrp="1"/>
          </p:cNvSpPr>
          <p:nvPr>
            <p:ph type="title"/>
          </p:nvPr>
        </p:nvSpPr>
        <p:spPr/>
        <p:txBody>
          <a:bodyPr/>
          <a:lstStyle/>
          <a:p>
            <a:pPr algn="ctr"/>
            <a:r>
              <a:rPr lang="el-GR" b="1" dirty="0"/>
              <a:t>Ευχαριστώ για την προσοχή σας! </a:t>
            </a:r>
            <a:br>
              <a:rPr lang="el-GR" b="1" dirty="0"/>
            </a:br>
            <a:r>
              <a:rPr lang="el-GR" b="1" dirty="0"/>
              <a:t>Συζήτηση και ερωτήσεις </a:t>
            </a:r>
            <a:endParaRPr lang="en-US" b="1" dirty="0"/>
          </a:p>
        </p:txBody>
      </p:sp>
      <p:pic>
        <p:nvPicPr>
          <p:cNvPr id="4" name="Content Placeholder 6" descr="http://www.jobinterviewtools.com/blog/wp-content/uploads/2010/01/dreamstimemedium_19473030-300x300.jpg">
            <a:extLst>
              <a:ext uri="{FF2B5EF4-FFF2-40B4-BE49-F238E27FC236}">
                <a16:creationId xmlns:a16="http://schemas.microsoft.com/office/drawing/2014/main" id="{3B44E51C-82F1-4BD4-81A8-5C45D1A9F1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7250" y="257254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0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15E5-15D1-4F55-98CD-F02F0D18D03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A7B0F2E-9B80-4E35-9AD0-8B5B595904A3}"/>
              </a:ext>
            </a:extLst>
          </p:cNvPr>
          <p:cNvPicPr>
            <a:picLocks noGrp="1" noChangeAspect="1"/>
          </p:cNvPicPr>
          <p:nvPr>
            <p:ph idx="1"/>
          </p:nvPr>
        </p:nvPicPr>
        <p:blipFill>
          <a:blip r:embed="rId2">
            <a:duotone>
              <a:schemeClr val="accent2">
                <a:shade val="45000"/>
                <a:satMod val="135000"/>
              </a:schemeClr>
              <a:prstClr val="white"/>
            </a:duotone>
            <a:lum bright="20000" contrast="-20000"/>
          </a:blip>
          <a:stretch>
            <a:fillRect/>
          </a:stretch>
        </p:blipFill>
        <p:spPr>
          <a:xfrm>
            <a:off x="86264" y="379562"/>
            <a:ext cx="11890416" cy="3979367"/>
          </a:xfrm>
          <a:prstGeom prst="rect">
            <a:avLst/>
          </a:prstGeom>
        </p:spPr>
      </p:pic>
    </p:spTree>
    <p:extLst>
      <p:ext uri="{BB962C8B-B14F-4D97-AF65-F5344CB8AC3E}">
        <p14:creationId xmlns:p14="http://schemas.microsoft.com/office/powerpoint/2010/main" val="74708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5F88-30AE-4723-A129-95DF4668A4F5}"/>
              </a:ext>
            </a:extLst>
          </p:cNvPr>
          <p:cNvSpPr>
            <a:spLocks noGrp="1"/>
          </p:cNvSpPr>
          <p:nvPr>
            <p:ph type="title"/>
          </p:nvPr>
        </p:nvSpPr>
        <p:spPr>
          <a:xfrm>
            <a:off x="1143001" y="918955"/>
            <a:ext cx="9905998" cy="448281"/>
          </a:xfrm>
        </p:spPr>
        <p:txBody>
          <a:bodyPr>
            <a:normAutofit fontScale="90000"/>
          </a:bodyPr>
          <a:lstStyle/>
          <a:p>
            <a:pPr algn="ctr"/>
            <a:r>
              <a:rPr lang="el-GR" dirty="0"/>
              <a:t> Δέκα βασικές παιδαγωγικές θέσεις για την ηλεκτρονική μάθηση</a:t>
            </a:r>
            <a:endParaRPr lang="en-US" dirty="0"/>
          </a:p>
        </p:txBody>
      </p:sp>
      <p:sp>
        <p:nvSpPr>
          <p:cNvPr id="3" name="Content Placeholder 2">
            <a:extLst>
              <a:ext uri="{FF2B5EF4-FFF2-40B4-BE49-F238E27FC236}">
                <a16:creationId xmlns:a16="http://schemas.microsoft.com/office/drawing/2014/main" id="{13D4A9D4-FF1E-4202-A585-FF3BDD012054}"/>
              </a:ext>
            </a:extLst>
          </p:cNvPr>
          <p:cNvSpPr>
            <a:spLocks noGrp="1"/>
          </p:cNvSpPr>
          <p:nvPr>
            <p:ph idx="1"/>
          </p:nvPr>
        </p:nvSpPr>
        <p:spPr>
          <a:xfrm>
            <a:off x="1037895" y="1892457"/>
            <a:ext cx="10351650" cy="5707117"/>
          </a:xfrm>
        </p:spPr>
        <p:txBody>
          <a:bodyPr>
            <a:normAutofit/>
          </a:bodyPr>
          <a:lstStyle/>
          <a:p>
            <a:r>
              <a:rPr lang="el-GR" b="1" u="sng" dirty="0">
                <a:solidFill>
                  <a:srgbClr val="000000"/>
                </a:solidFill>
                <a:latin typeface="Times New Roman" panose="02020603050405020304" pitchFamily="18" charset="0"/>
              </a:rPr>
              <a:t>Πρώτη θέση: </a:t>
            </a:r>
            <a:r>
              <a:rPr lang="el-GR" dirty="0">
                <a:solidFill>
                  <a:srgbClr val="000000"/>
                </a:solidFill>
                <a:latin typeface="Times New Roman" panose="02020603050405020304" pitchFamily="18" charset="0"/>
              </a:rPr>
              <a:t>Η ηλεκτρονική μάθηση (e-Learning) διαμορφώνει ένα νέο εκπαιδευτικό μέσο που διευκολύνει την εκπαιδευτική διαδικασία και μπορεί να εφαρμοστεί σε διάφορα μοντέλα της εκπαίδευσης (για παράδειγμα, στη δια ζώσης διδασκαλία εντός ενός εκπαιδευτικού ιδρύματος ή στην εξ αποστάσεως εκπαίδευση). Είναι δε συμβατή με θεωρητικές προσεγγίσεις που σχετίζονται με τη μάθηση και τον τρόπο οργάνωσης της εκπαιδευτικής διαδικασίας (για παράδειγμα, συμπεριφοριστική και κονστρουκτιβισμός).</a:t>
            </a:r>
          </a:p>
          <a:p>
            <a:r>
              <a:rPr lang="el-GR" b="1" u="sng" dirty="0">
                <a:solidFill>
                  <a:srgbClr val="000000"/>
                </a:solidFill>
                <a:latin typeface="Times New Roman" panose="02020603050405020304" pitchFamily="18" charset="0"/>
              </a:rPr>
              <a:t>Δεύτερη Θέση: </a:t>
            </a:r>
            <a:r>
              <a:rPr lang="el-GR" dirty="0">
                <a:solidFill>
                  <a:srgbClr val="000000"/>
                </a:solidFill>
                <a:latin typeface="Times New Roman" panose="02020603050405020304" pitchFamily="18" charset="0"/>
              </a:rPr>
              <a:t>Η σημασία της ηλεκτρονικής μάθησης ως προηγμένης εκπαιδευτικής τεχνολογίας έγκειται στις ιδιαίτερες και τις μοναδικές μορφές εκπαίδευσης, οι οποίες συνδυάζουν τα υπάρχοντα παραδείγματα της δια ζώσης και της εξ αποστάσεως εκπαίδευσης. 	</a:t>
            </a:r>
          </a:p>
          <a:p>
            <a:r>
              <a:rPr lang="el-GR" b="1" u="sng" dirty="0">
                <a:solidFill>
                  <a:srgbClr val="000000"/>
                </a:solidFill>
                <a:latin typeface="Times New Roman" panose="02020603050405020304" pitchFamily="18" charset="0"/>
              </a:rPr>
              <a:t>Τρίτη θέση: </a:t>
            </a:r>
            <a:r>
              <a:rPr lang="el-GR" dirty="0">
                <a:solidFill>
                  <a:srgbClr val="000000"/>
                </a:solidFill>
                <a:latin typeface="Times New Roman" panose="02020603050405020304" pitchFamily="18" charset="0"/>
              </a:rPr>
              <a:t>Προτεραιότητα έχει η παιδαγωγική προσέγγιση. Η επιλογή των εργαλείων και η λειτουργία τους στην ηλεκτρονική μάθηση ακολουθεί τον παιδαγωγικό σχεδιασμό και όχι αντίστροφα. 	</a:t>
            </a:r>
          </a:p>
          <a:p>
            <a:endParaRPr lang="el-GR"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2576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32F27-7A34-45FD-88E6-95C5F420B87C}"/>
              </a:ext>
            </a:extLst>
          </p:cNvPr>
          <p:cNvSpPr>
            <a:spLocks noGrp="1"/>
          </p:cNvSpPr>
          <p:nvPr>
            <p:ph idx="1"/>
          </p:nvPr>
        </p:nvSpPr>
        <p:spPr>
          <a:xfrm>
            <a:off x="1141412" y="141890"/>
            <a:ext cx="9905999" cy="6542689"/>
          </a:xfrm>
        </p:spPr>
        <p:txBody>
          <a:bodyPr>
            <a:normAutofit/>
          </a:bodyPr>
          <a:lstStyle/>
          <a:p>
            <a:r>
              <a:rPr lang="el-GR" b="1" u="sng" dirty="0">
                <a:solidFill>
                  <a:srgbClr val="000000"/>
                </a:solidFill>
                <a:latin typeface="Times New Roman" panose="02020603050405020304" pitchFamily="18" charset="0"/>
              </a:rPr>
              <a:t>Τέταρτη θέση: </a:t>
            </a:r>
            <a:r>
              <a:rPr lang="el-GR" dirty="0">
                <a:solidFill>
                  <a:srgbClr val="000000"/>
                </a:solidFill>
                <a:latin typeface="Times New Roman" panose="02020603050405020304" pitchFamily="18" charset="0"/>
              </a:rPr>
              <a:t>Η ηλεκτρονική μάθηση εξελίσσεται κυρίως μέσω της επιτυχούς εφαρμογής της στην παιδαγωγική καινοτομία. 	</a:t>
            </a:r>
          </a:p>
          <a:p>
            <a:r>
              <a:rPr lang="el-GR" b="1" u="sng" dirty="0">
                <a:solidFill>
                  <a:srgbClr val="000000"/>
                </a:solidFill>
                <a:latin typeface="Times New Roman" panose="02020603050405020304" pitchFamily="18" charset="0"/>
              </a:rPr>
              <a:t>Πέμπτη θέση: </a:t>
            </a:r>
            <a:r>
              <a:rPr lang="el-GR" dirty="0">
                <a:solidFill>
                  <a:srgbClr val="000000"/>
                </a:solidFill>
                <a:latin typeface="Times New Roman" panose="02020603050405020304" pitchFamily="18" charset="0"/>
              </a:rPr>
              <a:t>Η ηλεκτρονική μάθηση σχετίζεται άμεσα και μπορεί να αξιοποιηθεί σε δύο βασικά υποσύνολα της εκπαιδευτικής διαδικασίας: την παρουσίαση του εκπαιδευτικού περιεχομένου και τη διευκόλυνση της εκπαίδευσης 	</a:t>
            </a:r>
          </a:p>
          <a:p>
            <a:r>
              <a:rPr lang="el-GR" b="1" u="sng" dirty="0">
                <a:solidFill>
                  <a:srgbClr val="000000"/>
                </a:solidFill>
                <a:latin typeface="Times New Roman" panose="02020603050405020304" pitchFamily="18" charset="0"/>
              </a:rPr>
              <a:t>Έκτη θέση: </a:t>
            </a:r>
            <a:r>
              <a:rPr lang="el-GR" dirty="0">
                <a:solidFill>
                  <a:srgbClr val="000000"/>
                </a:solidFill>
                <a:latin typeface="Times New Roman" panose="02020603050405020304" pitchFamily="18" charset="0"/>
              </a:rPr>
              <a:t>Τα εργαλεία της ηλεκτρονικής μάθησης είναι καλύτερα να σχεδιάζονται για να λειτουργούν μέσα σε ένα προσεκτικά επιλεγμένο και βέλτιστο μοντέλο σχεδιασμού. 	</a:t>
            </a:r>
          </a:p>
          <a:p>
            <a:r>
              <a:rPr lang="el-GR" b="1" u="sng" dirty="0">
                <a:solidFill>
                  <a:srgbClr val="000000"/>
                </a:solidFill>
                <a:latin typeface="Times New Roman" panose="02020603050405020304" pitchFamily="18" charset="0"/>
              </a:rPr>
              <a:t>Έβδομη θέση: </a:t>
            </a:r>
            <a:r>
              <a:rPr lang="el-GR" dirty="0">
                <a:solidFill>
                  <a:srgbClr val="000000"/>
                </a:solidFill>
                <a:latin typeface="Times New Roman" panose="02020603050405020304" pitchFamily="18" charset="0"/>
              </a:rPr>
              <a:t>Τα εργαλεία και οι τεχνικές της ηλεκτρονικής μάθησης πρέπει να χρησιμοποιούνται μόνο ύστερα από εξέταση, αν αυτά είναι σκόπιμο να παρέχονται μέσω διαδικτύου ή αν θα πρέπει να προσφέρονται χωρίς διαδικτυακή σύνδεση. 	</a:t>
            </a:r>
          </a:p>
          <a:p>
            <a:r>
              <a:rPr lang="el-GR" b="1" u="sng" dirty="0">
                <a:solidFill>
                  <a:srgbClr val="000000"/>
                </a:solidFill>
                <a:latin typeface="Times New Roman" panose="02020603050405020304" pitchFamily="18" charset="0"/>
              </a:rPr>
              <a:t>Όγδοη θέση: </a:t>
            </a:r>
            <a:r>
              <a:rPr lang="el-GR" dirty="0">
                <a:solidFill>
                  <a:srgbClr val="000000"/>
                </a:solidFill>
                <a:latin typeface="Times New Roman" panose="02020603050405020304" pitchFamily="18" charset="0"/>
              </a:rPr>
              <a:t>Όπως κάθε αποτελεσματική διδασκαλία, έτσι και μια καλά οργανωμένη ηλεκτρονική μάθηση πρέπει να παρέχει ποικίλες δυνατότητες ενεργής εμπλοκής του εκπαιδευομένου με το μαθησιακό αντικείμενο. 	</a:t>
            </a:r>
          </a:p>
          <a:p>
            <a:r>
              <a:rPr lang="el-GR" b="1" u="sng" dirty="0">
                <a:solidFill>
                  <a:srgbClr val="000000"/>
                </a:solidFill>
                <a:latin typeface="Times New Roman" panose="02020603050405020304" pitchFamily="18" charset="0"/>
              </a:rPr>
              <a:t>Ένατη θέση: </a:t>
            </a:r>
            <a:r>
              <a:rPr lang="el-GR" dirty="0">
                <a:solidFill>
                  <a:srgbClr val="000000"/>
                </a:solidFill>
                <a:latin typeface="Times New Roman" panose="02020603050405020304" pitchFamily="18" charset="0"/>
              </a:rPr>
              <a:t>Η απαραίτητη διαδικασία της εκπαίδευσης (αυτή, δηλαδή, που επιτρέπει στον εκπαιδευόμενο να επιτύχει τους εκπαιδευτικούς στόχους και τους στόχους απόδοσης) δεν αλλάζει, όταν εφαρμόζεται ηλεκτρονική μάθηση. 	</a:t>
            </a:r>
          </a:p>
          <a:p>
            <a:r>
              <a:rPr lang="el-GR" sz="1800" b="1" u="sng" dirty="0">
                <a:solidFill>
                  <a:srgbClr val="000000"/>
                </a:solidFill>
                <a:latin typeface="Times New Roman" panose="02020603050405020304" pitchFamily="18" charset="0"/>
              </a:rPr>
              <a:t>Δέκατη θέση: </a:t>
            </a:r>
            <a:r>
              <a:rPr lang="el-GR" sz="1800" dirty="0">
                <a:solidFill>
                  <a:srgbClr val="000000"/>
                </a:solidFill>
                <a:latin typeface="Times New Roman" panose="02020603050405020304" pitchFamily="18" charset="0"/>
              </a:rPr>
              <a:t>Σημείο αναφοράς για την αξιοποίηση των εργαλείων της ηλεκτρονικής μάθησης μπορούν να αποτελέσουν μόνο οι παιδαγωγικά τεκμηριωμένοι συλλογισμοί και τα εκπαιδευτικά πλεονεκτήματα 	</a:t>
            </a:r>
          </a:p>
          <a:p>
            <a:endParaRPr lang="en-US" dirty="0"/>
          </a:p>
        </p:txBody>
      </p:sp>
    </p:spTree>
    <p:extLst>
      <p:ext uri="{BB962C8B-B14F-4D97-AF65-F5344CB8AC3E}">
        <p14:creationId xmlns:p14="http://schemas.microsoft.com/office/powerpoint/2010/main" val="305859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775F88-30AE-4723-A129-95DF4668A4F5}"/>
              </a:ext>
            </a:extLst>
          </p:cNvPr>
          <p:cNvSpPr>
            <a:spLocks noGrp="1"/>
          </p:cNvSpPr>
          <p:nvPr>
            <p:ph type="title"/>
          </p:nvPr>
        </p:nvSpPr>
        <p:spPr>
          <a:xfrm>
            <a:off x="492370" y="605896"/>
            <a:ext cx="3084844" cy="5646208"/>
          </a:xfrm>
        </p:spPr>
        <p:txBody>
          <a:bodyPr anchor="ctr">
            <a:normAutofit/>
          </a:bodyPr>
          <a:lstStyle/>
          <a:p>
            <a:r>
              <a:rPr lang="el-GR" sz="3600">
                <a:solidFill>
                  <a:srgbClr val="FFFFFF"/>
                </a:solidFill>
              </a:rPr>
              <a:t>1. Επίπεδο οργάνωσης της μάθησης</a:t>
            </a:r>
            <a:endParaRPr lang="en-US"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3D4A9D4-FF1E-4202-A585-FF3BDD012054}"/>
              </a:ext>
            </a:extLst>
          </p:cNvPr>
          <p:cNvSpPr>
            <a:spLocks noGrp="1"/>
          </p:cNvSpPr>
          <p:nvPr>
            <p:ph idx="1"/>
          </p:nvPr>
        </p:nvSpPr>
        <p:spPr>
          <a:xfrm>
            <a:off x="4742016" y="605896"/>
            <a:ext cx="6413663" cy="5646208"/>
          </a:xfrm>
        </p:spPr>
        <p:txBody>
          <a:bodyPr anchor="ctr">
            <a:normAutofit/>
          </a:bodyPr>
          <a:lstStyle/>
          <a:p>
            <a:endParaRPr lang="en-US" sz="1600">
              <a:latin typeface="Times New Roman" panose="02020603050405020304" pitchFamily="18" charset="0"/>
            </a:endParaRPr>
          </a:p>
          <a:p>
            <a:r>
              <a:rPr lang="el-GR" sz="1600" i="1" err="1">
                <a:latin typeface="Times New Roman" panose="02020603050405020304" pitchFamily="18" charset="0"/>
              </a:rPr>
              <a:t>Ανοικτότητα</a:t>
            </a:r>
            <a:r>
              <a:rPr lang="el-GR" sz="1600" i="1">
                <a:latin typeface="Times New Roman" panose="02020603050405020304" pitchFamily="18" charset="0"/>
              </a:rPr>
              <a:t> της πρόσβασης: </a:t>
            </a:r>
            <a:r>
              <a:rPr lang="el-GR" sz="1600">
                <a:latin typeface="Times New Roman" panose="02020603050405020304" pitchFamily="18" charset="0"/>
              </a:rPr>
              <a:t>αναφέρεται στη δυνατότητα συμμετοχής χωρίς </a:t>
            </a:r>
            <a:r>
              <a:rPr lang="el-GR" sz="1600" i="1">
                <a:latin typeface="Times New Roman" panose="02020603050405020304" pitchFamily="18" charset="0"/>
              </a:rPr>
              <a:t>οικονομικούς, ηλικιακούς, γεωγραφικούς και κοινωνικούς </a:t>
            </a:r>
            <a:r>
              <a:rPr lang="el-GR" sz="1600">
                <a:latin typeface="Times New Roman" panose="02020603050405020304" pitchFamily="18" charset="0"/>
              </a:rPr>
              <a:t>περιορισμούς. </a:t>
            </a:r>
          </a:p>
          <a:p>
            <a:r>
              <a:rPr lang="el-GR" sz="1600" i="1" err="1">
                <a:latin typeface="Times New Roman" panose="02020603050405020304" pitchFamily="18" charset="0"/>
              </a:rPr>
              <a:t>Ανοικτότητα</a:t>
            </a:r>
            <a:r>
              <a:rPr lang="el-GR" sz="1600" i="1">
                <a:latin typeface="Times New Roman" panose="02020603050405020304" pitchFamily="18" charset="0"/>
              </a:rPr>
              <a:t> οργανωτικής διαχείρισης: </a:t>
            </a:r>
            <a:r>
              <a:rPr lang="el-GR" sz="1600">
                <a:latin typeface="Times New Roman" panose="02020603050405020304" pitchFamily="18" charset="0"/>
              </a:rPr>
              <a:t>η διάσταση αυτή σχετίζεται με τη δυνατότητα α) να δηλώσει ένας μαθητής τη συμμετοχή του σε ένα πρόγραμμα ή μάθημα και να το ολοκληρώνει σε μη συγκεκριμένες χρονικές περιόδους και β) να υποβάλλει εργασίες σε μη καθορισμένες ημερομηνίες. </a:t>
            </a:r>
          </a:p>
          <a:p>
            <a:r>
              <a:rPr lang="el-GR" sz="1600" i="1" err="1">
                <a:latin typeface="Times New Roman" panose="02020603050405020304" pitchFamily="18" charset="0"/>
              </a:rPr>
              <a:t>Ανοικτότητα</a:t>
            </a:r>
            <a:r>
              <a:rPr lang="el-GR" sz="1600" i="1">
                <a:latin typeface="Times New Roman" panose="02020603050405020304" pitchFamily="18" charset="0"/>
              </a:rPr>
              <a:t> χώρου και χρόνου: </a:t>
            </a:r>
            <a:r>
              <a:rPr lang="el-GR" sz="1600">
                <a:latin typeface="Times New Roman" panose="02020603050405020304" pitchFamily="18" charset="0"/>
              </a:rPr>
              <a:t>οι μαθητές έχουν τη δυνατότητα να κάνουν τόσο μη </a:t>
            </a:r>
            <a:r>
              <a:rPr lang="el-GR" sz="1600" i="1">
                <a:latin typeface="Times New Roman" panose="02020603050405020304" pitchFamily="18" charset="0"/>
              </a:rPr>
              <a:t>συγχρονισμένες δραστηριότητες </a:t>
            </a:r>
            <a:r>
              <a:rPr lang="el-GR" sz="1600">
                <a:latin typeface="Times New Roman" panose="02020603050405020304" pitchFamily="18" charset="0"/>
              </a:rPr>
              <a:t>(όπως ατομική εργασία σε εκπαιδευτικό υλικό, ετεροχρονισμένη αποστολή εργασιών) όσο και συγχρονισμένες (όπως τηλεδιασκέψεις, </a:t>
            </a:r>
            <a:r>
              <a:rPr lang="el-GR" sz="1600" err="1">
                <a:latin typeface="Times New Roman" panose="02020603050405020304" pitchFamily="18" charset="0"/>
              </a:rPr>
              <a:t>μιντιακά</a:t>
            </a:r>
            <a:r>
              <a:rPr lang="el-GR" sz="1600">
                <a:latin typeface="Times New Roman" panose="02020603050405020304" pitchFamily="18" charset="0"/>
              </a:rPr>
              <a:t> </a:t>
            </a:r>
            <a:r>
              <a:rPr lang="el-GR" sz="1600" err="1">
                <a:latin typeface="Times New Roman" panose="02020603050405020304" pitchFamily="18" charset="0"/>
              </a:rPr>
              <a:t>διαμεσολαβούμενες</a:t>
            </a:r>
            <a:r>
              <a:rPr lang="el-GR" sz="1600">
                <a:latin typeface="Times New Roman" panose="02020603050405020304" pitchFamily="18" charset="0"/>
              </a:rPr>
              <a:t> συνομιλίες) εκπαιδευτικές διαδικασίες από το σπίτι ή από το κινητό τηλέφωνο. </a:t>
            </a:r>
          </a:p>
          <a:p>
            <a:r>
              <a:rPr lang="el-GR" sz="1600" i="1">
                <a:latin typeface="Times New Roman" panose="02020603050405020304" pitchFamily="18" charset="0"/>
              </a:rPr>
              <a:t>Διδακτική </a:t>
            </a:r>
            <a:r>
              <a:rPr lang="el-GR" sz="1600" i="1" err="1">
                <a:latin typeface="Times New Roman" panose="02020603050405020304" pitchFamily="18" charset="0"/>
              </a:rPr>
              <a:t>ανοικτότητα</a:t>
            </a:r>
            <a:r>
              <a:rPr lang="el-GR" sz="1600" i="1">
                <a:latin typeface="Times New Roman" panose="02020603050405020304" pitchFamily="18" charset="0"/>
              </a:rPr>
              <a:t> και ευελιξία: </a:t>
            </a:r>
            <a:r>
              <a:rPr lang="el-GR" sz="1600">
                <a:latin typeface="Times New Roman" panose="02020603050405020304" pitchFamily="18" charset="0"/>
              </a:rPr>
              <a:t>η διδακτική διευθέτηση των περιβαλλόντων μάθησης, η οποία περιλαμβάνει στοιχεία ενίσχυσης της μάθησης για ενεργή και ουσιαστική μάθηση. Οι μαθητές έχουν τη δυνατότητα να επιλέξουν τον τρόπο </a:t>
            </a:r>
            <a:r>
              <a:rPr lang="el-GR" sz="1600" i="1">
                <a:latin typeface="Times New Roman" panose="02020603050405020304" pitchFamily="18" charset="0"/>
              </a:rPr>
              <a:t>διδακτικής οργάνωσης </a:t>
            </a:r>
            <a:r>
              <a:rPr lang="el-GR" sz="1600">
                <a:latin typeface="Times New Roman" panose="02020603050405020304" pitchFamily="18" charset="0"/>
              </a:rPr>
              <a:t>(πρόσωπο με πρόσωπο, ομαδική, ατομική εργασία, το είδος των εργασιών που εκπονούν), την </a:t>
            </a:r>
            <a:r>
              <a:rPr lang="el-GR" sz="1600" err="1">
                <a:latin typeface="Times New Roman" panose="02020603050405020304" pitchFamily="18" charset="0"/>
              </a:rPr>
              <a:t>τροπικότητα</a:t>
            </a:r>
            <a:r>
              <a:rPr lang="el-GR" sz="1600">
                <a:latin typeface="Times New Roman" panose="02020603050405020304" pitchFamily="18" charset="0"/>
              </a:rPr>
              <a:t> των πηγών και κειμένων (</a:t>
            </a:r>
            <a:r>
              <a:rPr lang="el-GR" sz="1600" err="1">
                <a:latin typeface="Times New Roman" panose="02020603050405020304" pitchFamily="18" charset="0"/>
              </a:rPr>
              <a:t>κειμενική</a:t>
            </a:r>
            <a:r>
              <a:rPr lang="el-GR" sz="1600">
                <a:latin typeface="Times New Roman" panose="02020603050405020304" pitchFamily="18" charset="0"/>
              </a:rPr>
              <a:t>, οπτική ακουστική, πολυμεσική), το </a:t>
            </a:r>
            <a:r>
              <a:rPr lang="el-GR" sz="1600" i="1">
                <a:latin typeface="Times New Roman" panose="02020603050405020304" pitchFamily="18" charset="0"/>
              </a:rPr>
              <a:t>επίπεδο δυσκολίας και πολυπλοκότητας </a:t>
            </a:r>
            <a:r>
              <a:rPr lang="el-GR" sz="1600">
                <a:latin typeface="Times New Roman" panose="02020603050405020304" pitchFamily="18" charset="0"/>
              </a:rPr>
              <a:t>του περιεχομένου </a:t>
            </a:r>
          </a:p>
          <a:p>
            <a:endParaRPr lang="en-US" sz="1600"/>
          </a:p>
        </p:txBody>
      </p:sp>
    </p:spTree>
    <p:extLst>
      <p:ext uri="{BB962C8B-B14F-4D97-AF65-F5344CB8AC3E}">
        <p14:creationId xmlns:p14="http://schemas.microsoft.com/office/powerpoint/2010/main" val="397516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DE88A-1EBD-4615-84FF-B2FF59368127}"/>
              </a:ext>
            </a:extLst>
          </p:cNvPr>
          <p:cNvSpPr>
            <a:spLocks noGrp="1"/>
          </p:cNvSpPr>
          <p:nvPr>
            <p:ph type="title"/>
          </p:nvPr>
        </p:nvSpPr>
        <p:spPr>
          <a:xfrm>
            <a:off x="990932" y="286603"/>
            <a:ext cx="6750987" cy="1450757"/>
          </a:xfrm>
        </p:spPr>
        <p:txBody>
          <a:bodyPr>
            <a:normAutofit/>
          </a:bodyPr>
          <a:lstStyle/>
          <a:p>
            <a:r>
              <a:rPr lang="el-GR" sz="3400">
                <a:solidFill>
                  <a:schemeClr val="accent2"/>
                </a:solidFill>
              </a:rPr>
              <a:t>2. Επίπεδο διαμόρφωσης προσωπικών και αναπτυξιακών μορφωτικών πορειών</a:t>
            </a:r>
            <a:endParaRPr lang="en-US" sz="3400">
              <a:solidFill>
                <a:schemeClr val="accent2"/>
              </a:solidFill>
            </a:endParaRPr>
          </a:p>
        </p:txBody>
      </p:sp>
      <p:sp>
        <p:nvSpPr>
          <p:cNvPr id="3" name="Content Placeholder 2">
            <a:extLst>
              <a:ext uri="{FF2B5EF4-FFF2-40B4-BE49-F238E27FC236}">
                <a16:creationId xmlns:a16="http://schemas.microsoft.com/office/drawing/2014/main" id="{C3832F27-7A34-45FD-88E6-95C5F420B87C}"/>
              </a:ext>
            </a:extLst>
          </p:cNvPr>
          <p:cNvSpPr>
            <a:spLocks noGrp="1"/>
          </p:cNvSpPr>
          <p:nvPr>
            <p:ph idx="1"/>
          </p:nvPr>
        </p:nvSpPr>
        <p:spPr>
          <a:xfrm>
            <a:off x="1044204" y="2023962"/>
            <a:ext cx="6697715" cy="3845131"/>
          </a:xfrm>
        </p:spPr>
        <p:txBody>
          <a:bodyPr>
            <a:normAutofit/>
          </a:bodyPr>
          <a:lstStyle/>
          <a:p>
            <a:endParaRPr lang="en-US" sz="1400">
              <a:latin typeface="Times New Roman" panose="02020603050405020304" pitchFamily="18" charset="0"/>
            </a:endParaRPr>
          </a:p>
          <a:p>
            <a:r>
              <a:rPr lang="el-GR" sz="1400" i="1" err="1">
                <a:latin typeface="Times New Roman" panose="02020603050405020304" pitchFamily="18" charset="0"/>
              </a:rPr>
              <a:t>Ανοικτότητα</a:t>
            </a:r>
            <a:r>
              <a:rPr lang="el-GR" sz="1400" i="1">
                <a:latin typeface="Times New Roman" panose="02020603050405020304" pitchFamily="18" charset="0"/>
              </a:rPr>
              <a:t> περιεχομένου: </a:t>
            </a:r>
            <a:r>
              <a:rPr lang="el-GR" sz="1400">
                <a:latin typeface="Times New Roman" panose="02020603050405020304" pitchFamily="18" charset="0"/>
              </a:rPr>
              <a:t>οι μαθητές έχουν πρόσβαση α) σε διάφορα περιεχόμενα μάθησης και β) σε διαβαθμισμένα επίπεδα δυσκολίας που μπορούν να τα επιλέξουν σύμφωνα με τα προσωπικά τους ενδιαφέροντα και τις μορφωτικές τους προτιμήσεις. </a:t>
            </a:r>
          </a:p>
          <a:p>
            <a:r>
              <a:rPr lang="el-GR" sz="1400" i="1" err="1">
                <a:latin typeface="Times New Roman" panose="02020603050405020304" pitchFamily="18" charset="0"/>
              </a:rPr>
              <a:t>Ανοικτότητα</a:t>
            </a:r>
            <a:r>
              <a:rPr lang="el-GR" sz="1400" i="1">
                <a:latin typeface="Times New Roman" panose="02020603050405020304" pitchFamily="18" charset="0"/>
              </a:rPr>
              <a:t> οργάνωσης και μεθόδου: </a:t>
            </a:r>
            <a:r>
              <a:rPr lang="el-GR" sz="1400">
                <a:latin typeface="Times New Roman" panose="02020603050405020304" pitchFamily="18" charset="0"/>
              </a:rPr>
              <a:t>οι μαθητές έχουν τη δυνατότητα να επιλέξουν α) διαφορετικές προσεγγίσεις και β) βήματα εργασίας για την επεξεργασία ενός θέματος. </a:t>
            </a:r>
          </a:p>
          <a:p>
            <a:r>
              <a:rPr lang="el-GR" sz="1400" i="1" err="1">
                <a:latin typeface="Times New Roman" panose="02020603050405020304" pitchFamily="18" charset="0"/>
              </a:rPr>
              <a:t>Ανοικτότητα</a:t>
            </a:r>
            <a:r>
              <a:rPr lang="el-GR" sz="1400" i="1">
                <a:latin typeface="Times New Roman" panose="02020603050405020304" pitchFamily="18" charset="0"/>
              </a:rPr>
              <a:t> ρυθμού εργασίας: </a:t>
            </a:r>
            <a:r>
              <a:rPr lang="el-GR" sz="1400">
                <a:latin typeface="Times New Roman" panose="02020603050405020304" pitchFamily="18" charset="0"/>
              </a:rPr>
              <a:t>οι μαθητές μπορούν να προσδιορίσουν τον ρυθμό και το επίπεδο του προς επεξεργασία θέματος. </a:t>
            </a:r>
          </a:p>
          <a:p>
            <a:r>
              <a:rPr lang="el-GR" sz="1400" i="1">
                <a:latin typeface="Times New Roman" panose="02020603050405020304" pitchFamily="18" charset="0"/>
              </a:rPr>
              <a:t>Προσωπική </a:t>
            </a:r>
            <a:r>
              <a:rPr lang="el-GR" sz="1400" i="1" err="1">
                <a:latin typeface="Times New Roman" panose="02020603050405020304" pitchFamily="18" charset="0"/>
              </a:rPr>
              <a:t>ανοικτότητα</a:t>
            </a:r>
            <a:r>
              <a:rPr lang="el-GR" sz="1400" i="1">
                <a:latin typeface="Times New Roman" panose="02020603050405020304" pitchFamily="18" charset="0"/>
              </a:rPr>
              <a:t>: </a:t>
            </a:r>
            <a:r>
              <a:rPr lang="el-GR" sz="1400">
                <a:latin typeface="Times New Roman" panose="02020603050405020304" pitchFamily="18" charset="0"/>
              </a:rPr>
              <a:t>οι μαθητές εργάζονται στη βάση των στάσεων, των προσωπικών θέσεων, γνώσεων και δεξιοτήτων τους πάνω σε διάφορες μεθόδους και, μέσα από τη διδακτική διαδικασία, αποκτούν </a:t>
            </a:r>
            <a:r>
              <a:rPr lang="el-GR" sz="1400" err="1">
                <a:latin typeface="Times New Roman" panose="02020603050405020304" pitchFamily="18" charset="0"/>
              </a:rPr>
              <a:t>μεταγνώση</a:t>
            </a:r>
            <a:r>
              <a:rPr lang="el-GR" sz="1400">
                <a:latin typeface="Times New Roman" panose="02020603050405020304" pitchFamily="18" charset="0"/>
              </a:rPr>
              <a:t> για τις δυνάμεις τους ή τις ελλείψεις τους σε σχέση με την προσωπική διαδικασία ανάπτυξης και μόρφωσής τους. </a:t>
            </a:r>
          </a:p>
          <a:p>
            <a:endParaRPr lang="en-US" sz="140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36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775F88-30AE-4723-A129-95DF4668A4F5}"/>
              </a:ext>
            </a:extLst>
          </p:cNvPr>
          <p:cNvSpPr>
            <a:spLocks noGrp="1"/>
          </p:cNvSpPr>
          <p:nvPr>
            <p:ph type="title"/>
          </p:nvPr>
        </p:nvSpPr>
        <p:spPr>
          <a:xfrm>
            <a:off x="492370" y="516835"/>
            <a:ext cx="3084844" cy="5772840"/>
          </a:xfrm>
        </p:spPr>
        <p:txBody>
          <a:bodyPr anchor="ctr">
            <a:normAutofit/>
          </a:bodyPr>
          <a:lstStyle/>
          <a:p>
            <a:r>
              <a:rPr lang="el-GR" sz="3600">
                <a:solidFill>
                  <a:srgbClr val="FFFFFF"/>
                </a:solidFill>
              </a:rPr>
              <a:t>3. Επίπεδο κοινωνικής επικοινωνίας και συνεργασίας</a:t>
            </a:r>
            <a:endParaRPr lang="en-US" sz="360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302FCD3-FCE9-448B-BDF6-A04A1BF5F6E2}"/>
              </a:ext>
            </a:extLst>
          </p:cNvPr>
          <p:cNvGraphicFramePr>
            <a:graphicFrameLocks noGrp="1"/>
          </p:cNvGraphicFramePr>
          <p:nvPr>
            <p:ph idx="1"/>
            <p:extLst>
              <p:ext uri="{D42A27DB-BD31-4B8C-83A1-F6EECF244321}">
                <p14:modId xmlns:p14="http://schemas.microsoft.com/office/powerpoint/2010/main" val="180487753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8346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317</TotalTime>
  <Words>3784</Words>
  <Application>Microsoft Office PowerPoint</Application>
  <PresentationFormat>Widescreen</PresentationFormat>
  <Paragraphs>156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Calibri Light</vt:lpstr>
      <vt:lpstr>Söhne</vt:lpstr>
      <vt:lpstr>Times New Roman</vt:lpstr>
      <vt:lpstr>Retrospect</vt:lpstr>
      <vt:lpstr>Εξ αποστάσεως εκπαίδευση</vt:lpstr>
      <vt:lpstr>Εννοιολογικοί ορισμοί</vt:lpstr>
      <vt:lpstr>Εννοιολογική προσέγγιση και βασικά χαρακτηριστικά της εξ αποστάσεως εκπαίδευσης</vt:lpstr>
      <vt:lpstr>PowerPoint Presentation</vt:lpstr>
      <vt:lpstr> Δέκα βασικές παιδαγωγικές θέσεις για την ηλεκτρονική μάθηση</vt:lpstr>
      <vt:lpstr>PowerPoint Presentation</vt:lpstr>
      <vt:lpstr>1. Επίπεδο οργάνωσης της μάθησης</vt:lpstr>
      <vt:lpstr>2. Επίπεδο διαμόρφωσης προσωπικών και αναπτυξιακών μορφωτικών πορειών</vt:lpstr>
      <vt:lpstr>3. Επίπεδο κοινωνικής επικοινωνίας και συνεργασίας</vt:lpstr>
      <vt:lpstr>4. Επίπεδο Μέσων και τεχνολογιών</vt:lpstr>
      <vt:lpstr>Οι ποικίλοι τρόποι παρουσίασης του περιεχομένου προσφέρουν στους μαθητές ευκαιρίες για επαφή με το περιεχόμενο:  </vt:lpstr>
      <vt:lpstr>PowerPoint Presentation</vt:lpstr>
      <vt:lpstr>PowerPoint Presentation</vt:lpstr>
      <vt:lpstr>Οι γνώσεις/ικανότητες/δεξιότητες στις οποίες στοχεύουν και τα οποία θα μπορούν να παρέχουν:  </vt:lpstr>
      <vt:lpstr>Αξιολόγηση</vt:lpstr>
      <vt:lpstr>Πλεονεκτήματα αξιολόγησης με τη χρήση ηλεκτρονικών υπολογιστών</vt:lpstr>
      <vt:lpstr>Διδακτική στρατηγική</vt:lpstr>
      <vt:lpstr>Το Σύστημα Διαχείρισης Μάθησης Moodle </vt:lpstr>
      <vt:lpstr>PowerPoint Presentation</vt:lpstr>
      <vt:lpstr> Το Σύστημα Διαχείρισης Μάθησης (LMS) και τα Μαζικά Ανοικτά Διαδικτυακά Μαθήματα (MOOCs) είναι δύο διακριτικά αλλά σχετικά συστήματα που χρησιμοποιούνται στον τομέα της εκπαίδευσης. Ας δούμε τις κύριες διαφορές μεταξύ τους: </vt:lpstr>
      <vt:lpstr>Το MOOC είναι ένα Μαζικό Ανοικτό Διαδικτυακό Μάθημα (massive open online courses). Είναι ένα μάθημα που προσφέρεται διαδικτυακά σε μεγάλη κλίμακα και με παγκόσμια συμμετοχή σε οποιοδήποτε διαθέτει πρόσβαση στον διαδίκτυο χωρίς όρια. Τα MOOCs παρέχουν διαδραστικά φόρουμ συζήτησης τα οποία βοηθούν στην οικοδόμηση μίας κοινότητας για τους φοιτητές τους καθηγητές και το ευρύτερο μαθησιακό οικοσύστημα.</vt:lpstr>
      <vt:lpstr>Οφέλη αξιοποίησης</vt:lpstr>
      <vt:lpstr>PowerPoint Presentation</vt:lpstr>
      <vt:lpstr>PowerPoint Presentation</vt:lpstr>
      <vt:lpstr>Οι βασικοί στόχοι που τα πρότυπα έρχονται να διασφαλίσουν για το ηλεκτρονικό εκπαιδευτικό περιεχόμενο είναι οι παρακάτω</vt:lpstr>
      <vt:lpstr>Στοιχεία κόστους ενός προγράμματος e-learning </vt:lpstr>
      <vt:lpstr>Εργαλεία αξιολόγησης </vt:lpstr>
      <vt:lpstr>PowerPoint Presentation</vt:lpstr>
      <vt:lpstr>PowerPoint Presentation</vt:lpstr>
      <vt:lpstr>Ευχαριστώ για την προσοχή σας!  Συζήτηση και ερωτήσεις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Nikolaos Pellas</dc:creator>
  <cp:lastModifiedBy>Nikolaos Pellas</cp:lastModifiedBy>
  <cp:revision>56</cp:revision>
  <dcterms:created xsi:type="dcterms:W3CDTF">2019-12-15T09:03:58Z</dcterms:created>
  <dcterms:modified xsi:type="dcterms:W3CDTF">2023-11-17T07:43:54Z</dcterms:modified>
</cp:coreProperties>
</file>