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388" r:id="rId3"/>
    <p:sldId id="268" r:id="rId4"/>
    <p:sldId id="267" r:id="rId5"/>
    <p:sldId id="348" r:id="rId6"/>
    <p:sldId id="349" r:id="rId7"/>
    <p:sldId id="350" r:id="rId8"/>
    <p:sldId id="351" r:id="rId9"/>
    <p:sldId id="352" r:id="rId10"/>
    <p:sldId id="353" r:id="rId11"/>
    <p:sldId id="354" r:id="rId12"/>
    <p:sldId id="355" r:id="rId13"/>
    <p:sldId id="272" r:id="rId14"/>
    <p:sldId id="347" r:id="rId15"/>
    <p:sldId id="275" r:id="rId16"/>
    <p:sldId id="280" r:id="rId17"/>
    <p:sldId id="279" r:id="rId18"/>
    <p:sldId id="278" r:id="rId19"/>
    <p:sldId id="390" r:id="rId20"/>
    <p:sldId id="286" r:id="rId21"/>
    <p:sldId id="375" r:id="rId22"/>
    <p:sldId id="396" r:id="rId23"/>
    <p:sldId id="306" r:id="rId24"/>
    <p:sldId id="326" r:id="rId25"/>
    <p:sldId id="397" r:id="rId26"/>
    <p:sldId id="381" r:id="rId27"/>
    <p:sldId id="382" r:id="rId28"/>
    <p:sldId id="311" r:id="rId29"/>
    <p:sldId id="393" r:id="rId30"/>
    <p:sldId id="384" r:id="rId31"/>
    <p:sldId id="399" r:id="rId32"/>
    <p:sldId id="283" r:id="rId33"/>
    <p:sldId id="284" r:id="rId34"/>
    <p:sldId id="262" r:id="rId35"/>
    <p:sldId id="398" r:id="rId36"/>
    <p:sldId id="287" r:id="rId37"/>
    <p:sldId id="288" r:id="rId38"/>
    <p:sldId id="297" r:id="rId39"/>
    <p:sldId id="298" r:id="rId40"/>
    <p:sldId id="3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7" autoAdjust="0"/>
    <p:restoredTop sz="94660"/>
  </p:normalViewPr>
  <p:slideViewPr>
    <p:cSldViewPr snapToGrid="0">
      <p:cViewPr varScale="1">
        <p:scale>
          <a:sx n="113" d="100"/>
          <a:sy n="113" d="100"/>
        </p:scale>
        <p:origin x="20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3C42F-12E0-4FB6-AD10-A398B68584CD}"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F0940B9-AD6D-4440-A24F-2A4D5A230385}">
      <dgm:prSet/>
      <dgm:spPr/>
      <dgm:t>
        <a:bodyPr/>
        <a:lstStyle/>
        <a:p>
          <a:r>
            <a:rPr lang="en-US" b="1" i="1"/>
            <a:t>4. </a:t>
          </a:r>
          <a:r>
            <a:rPr lang="el-GR" b="1" i="1"/>
            <a:t>Σύγκρουση/ανταγωνισμός/πρόκληση/αντιπαράθεση</a:t>
          </a:r>
          <a:r>
            <a:rPr lang="el-GR" b="1"/>
            <a:t>: </a:t>
          </a:r>
          <a:r>
            <a:rPr lang="el-GR"/>
            <a:t>Η σύγκρουση, ο ανταγωνισμός, η πρόκληση και η αντιπαράθεση είναι τα χαρακτηριστικά του παιχνιδιού που παρουσιάζονται στον χρήστη ως καταστάσεις που πρέπει να αντιμετωπίσει στην προσπάθειά του να επιλύσει προβλήματα και να φτάσει στο στόχο του. </a:t>
          </a:r>
          <a:endParaRPr lang="en-US"/>
        </a:p>
      </dgm:t>
    </dgm:pt>
    <dgm:pt modelId="{559274D9-0D2C-4371-83F9-D56D5FF6019B}" type="parTrans" cxnId="{56453FD6-5400-4C59-879D-0B10A2CB8BAE}">
      <dgm:prSet/>
      <dgm:spPr/>
      <dgm:t>
        <a:bodyPr/>
        <a:lstStyle/>
        <a:p>
          <a:endParaRPr lang="en-US"/>
        </a:p>
      </dgm:t>
    </dgm:pt>
    <dgm:pt modelId="{FC607A38-B221-42B4-8B6C-474AD2C755EC}" type="sibTrans" cxnId="{56453FD6-5400-4C59-879D-0B10A2CB8BAE}">
      <dgm:prSet/>
      <dgm:spPr/>
      <dgm:t>
        <a:bodyPr/>
        <a:lstStyle/>
        <a:p>
          <a:endParaRPr lang="en-US"/>
        </a:p>
      </dgm:t>
    </dgm:pt>
    <dgm:pt modelId="{C8A2C243-D3AC-4DE0-B1A6-48F4BCD28217}">
      <dgm:prSet/>
      <dgm:spPr/>
      <dgm:t>
        <a:bodyPr/>
        <a:lstStyle/>
        <a:p>
          <a:r>
            <a:rPr lang="en-US" b="1" i="1"/>
            <a:t>5. </a:t>
          </a:r>
          <a:r>
            <a:rPr lang="el-GR" b="1" i="1"/>
            <a:t>Διάδραση</a:t>
          </a:r>
          <a:r>
            <a:rPr lang="el-GR" b="1"/>
            <a:t>: </a:t>
          </a:r>
          <a:r>
            <a:rPr lang="el-GR"/>
            <a:t>Η διάδραση επιτυγχάνεται σε δύο επίπεδα και αφορά στη σχέση του παίχτη με τον ηλεκτρονικό υπολογιστή και στη σχέση του παίχτη με τους άλλους παίχτες (κοινωνικός χαρακτήρας παιχνιδιών). </a:t>
          </a:r>
          <a:endParaRPr lang="en-US"/>
        </a:p>
      </dgm:t>
    </dgm:pt>
    <dgm:pt modelId="{802120F5-0A95-435B-8C5F-5980D811A501}" type="parTrans" cxnId="{1D5A581D-2526-4F5B-8ADA-FC7C6C1494ED}">
      <dgm:prSet/>
      <dgm:spPr/>
      <dgm:t>
        <a:bodyPr/>
        <a:lstStyle/>
        <a:p>
          <a:endParaRPr lang="en-US"/>
        </a:p>
      </dgm:t>
    </dgm:pt>
    <dgm:pt modelId="{DCAED4A0-7F25-48E3-9C1B-6E4908DF6960}" type="sibTrans" cxnId="{1D5A581D-2526-4F5B-8ADA-FC7C6C1494ED}">
      <dgm:prSet/>
      <dgm:spPr/>
      <dgm:t>
        <a:bodyPr/>
        <a:lstStyle/>
        <a:p>
          <a:endParaRPr lang="en-US"/>
        </a:p>
      </dgm:t>
    </dgm:pt>
    <dgm:pt modelId="{198D5700-66B8-49D8-A0F0-686274C628DE}">
      <dgm:prSet/>
      <dgm:spPr/>
      <dgm:t>
        <a:bodyPr/>
        <a:lstStyle/>
        <a:p>
          <a:r>
            <a:rPr lang="en-US" b="1" i="1"/>
            <a:t>6. </a:t>
          </a:r>
          <a:r>
            <a:rPr lang="el-GR" b="1" i="1"/>
            <a:t>Σενάριο</a:t>
          </a:r>
          <a:r>
            <a:rPr lang="el-GR" b="1"/>
            <a:t>: </a:t>
          </a:r>
          <a:r>
            <a:rPr lang="el-GR"/>
            <a:t>Τέλος, το σενάριο εμπεριέχεται σε κάθε παιχνίδι και αναφέρεται σε κάποιο θέμα, αφηρημένο ή συγκεκριμένο, άμεσο ή έμμεσο και περιλαμβάνει όλα τα αφηγηματικά στοιχεία του παιχνιδιού. Εμπεριέχει το στοιχείο της φαντασίας, το οποίο είναι σημαντική παράμετρος καθορισμού της ταυτότητας ενός παιχνιδιού. </a:t>
          </a:r>
          <a:endParaRPr lang="en-US"/>
        </a:p>
      </dgm:t>
    </dgm:pt>
    <dgm:pt modelId="{6E138613-9BA7-4362-830F-3D5635FE7042}" type="parTrans" cxnId="{94F44A16-C941-44F1-ADA2-7E9EAD8794C1}">
      <dgm:prSet/>
      <dgm:spPr/>
      <dgm:t>
        <a:bodyPr/>
        <a:lstStyle/>
        <a:p>
          <a:endParaRPr lang="en-US"/>
        </a:p>
      </dgm:t>
    </dgm:pt>
    <dgm:pt modelId="{5179E178-0CFD-46C2-9459-8C4E008A3A81}" type="sibTrans" cxnId="{94F44A16-C941-44F1-ADA2-7E9EAD8794C1}">
      <dgm:prSet/>
      <dgm:spPr/>
      <dgm:t>
        <a:bodyPr/>
        <a:lstStyle/>
        <a:p>
          <a:endParaRPr lang="en-US"/>
        </a:p>
      </dgm:t>
    </dgm:pt>
    <dgm:pt modelId="{3BE9C795-09BD-488D-A80A-8782A8FCA276}" type="pres">
      <dgm:prSet presAssocID="{F233C42F-12E0-4FB6-AD10-A398B68584CD}" presName="outerComposite" presStyleCnt="0">
        <dgm:presLayoutVars>
          <dgm:chMax val="5"/>
          <dgm:dir/>
          <dgm:resizeHandles val="exact"/>
        </dgm:presLayoutVars>
      </dgm:prSet>
      <dgm:spPr/>
    </dgm:pt>
    <dgm:pt modelId="{A673D4AF-2429-41DB-BF1E-0DA27CE86BF0}" type="pres">
      <dgm:prSet presAssocID="{F233C42F-12E0-4FB6-AD10-A398B68584CD}" presName="dummyMaxCanvas" presStyleCnt="0">
        <dgm:presLayoutVars/>
      </dgm:prSet>
      <dgm:spPr/>
    </dgm:pt>
    <dgm:pt modelId="{CDFA0E56-D11F-44A1-BADB-9930D3919FE9}" type="pres">
      <dgm:prSet presAssocID="{F233C42F-12E0-4FB6-AD10-A398B68584CD}" presName="ThreeNodes_1" presStyleLbl="node1" presStyleIdx="0" presStyleCnt="3">
        <dgm:presLayoutVars>
          <dgm:bulletEnabled val="1"/>
        </dgm:presLayoutVars>
      </dgm:prSet>
      <dgm:spPr/>
    </dgm:pt>
    <dgm:pt modelId="{2679B9D2-2707-4873-A194-6B98D9A5BF63}" type="pres">
      <dgm:prSet presAssocID="{F233C42F-12E0-4FB6-AD10-A398B68584CD}" presName="ThreeNodes_2" presStyleLbl="node1" presStyleIdx="1" presStyleCnt="3">
        <dgm:presLayoutVars>
          <dgm:bulletEnabled val="1"/>
        </dgm:presLayoutVars>
      </dgm:prSet>
      <dgm:spPr/>
    </dgm:pt>
    <dgm:pt modelId="{218ED972-72BE-4C4A-A274-86E7F1A5EDE8}" type="pres">
      <dgm:prSet presAssocID="{F233C42F-12E0-4FB6-AD10-A398B68584CD}" presName="ThreeNodes_3" presStyleLbl="node1" presStyleIdx="2" presStyleCnt="3">
        <dgm:presLayoutVars>
          <dgm:bulletEnabled val="1"/>
        </dgm:presLayoutVars>
      </dgm:prSet>
      <dgm:spPr/>
    </dgm:pt>
    <dgm:pt modelId="{FEDB8225-6796-480A-A958-3A038B1050AF}" type="pres">
      <dgm:prSet presAssocID="{F233C42F-12E0-4FB6-AD10-A398B68584CD}" presName="ThreeConn_1-2" presStyleLbl="fgAccFollowNode1" presStyleIdx="0" presStyleCnt="2">
        <dgm:presLayoutVars>
          <dgm:bulletEnabled val="1"/>
        </dgm:presLayoutVars>
      </dgm:prSet>
      <dgm:spPr/>
    </dgm:pt>
    <dgm:pt modelId="{52B43B9D-7835-47E0-8791-0A2C2368F1BE}" type="pres">
      <dgm:prSet presAssocID="{F233C42F-12E0-4FB6-AD10-A398B68584CD}" presName="ThreeConn_2-3" presStyleLbl="fgAccFollowNode1" presStyleIdx="1" presStyleCnt="2">
        <dgm:presLayoutVars>
          <dgm:bulletEnabled val="1"/>
        </dgm:presLayoutVars>
      </dgm:prSet>
      <dgm:spPr/>
    </dgm:pt>
    <dgm:pt modelId="{A7949A6B-AC8A-4DA5-AA32-D9DBD8F70EE6}" type="pres">
      <dgm:prSet presAssocID="{F233C42F-12E0-4FB6-AD10-A398B68584CD}" presName="ThreeNodes_1_text" presStyleLbl="node1" presStyleIdx="2" presStyleCnt="3">
        <dgm:presLayoutVars>
          <dgm:bulletEnabled val="1"/>
        </dgm:presLayoutVars>
      </dgm:prSet>
      <dgm:spPr/>
    </dgm:pt>
    <dgm:pt modelId="{A44784B9-419C-42EA-B929-5086F0167A57}" type="pres">
      <dgm:prSet presAssocID="{F233C42F-12E0-4FB6-AD10-A398B68584CD}" presName="ThreeNodes_2_text" presStyleLbl="node1" presStyleIdx="2" presStyleCnt="3">
        <dgm:presLayoutVars>
          <dgm:bulletEnabled val="1"/>
        </dgm:presLayoutVars>
      </dgm:prSet>
      <dgm:spPr/>
    </dgm:pt>
    <dgm:pt modelId="{8D573185-61AE-4992-A2A0-6514B33847DF}" type="pres">
      <dgm:prSet presAssocID="{F233C42F-12E0-4FB6-AD10-A398B68584CD}" presName="ThreeNodes_3_text" presStyleLbl="node1" presStyleIdx="2" presStyleCnt="3">
        <dgm:presLayoutVars>
          <dgm:bulletEnabled val="1"/>
        </dgm:presLayoutVars>
      </dgm:prSet>
      <dgm:spPr/>
    </dgm:pt>
  </dgm:ptLst>
  <dgm:cxnLst>
    <dgm:cxn modelId="{BBDD2607-3952-45E4-AFCA-DD51A8D7D983}" type="presOf" srcId="{198D5700-66B8-49D8-A0F0-686274C628DE}" destId="{218ED972-72BE-4C4A-A274-86E7F1A5EDE8}" srcOrd="0" destOrd="0" presId="urn:microsoft.com/office/officeart/2005/8/layout/vProcess5"/>
    <dgm:cxn modelId="{94F44A16-C941-44F1-ADA2-7E9EAD8794C1}" srcId="{F233C42F-12E0-4FB6-AD10-A398B68584CD}" destId="{198D5700-66B8-49D8-A0F0-686274C628DE}" srcOrd="2" destOrd="0" parTransId="{6E138613-9BA7-4362-830F-3D5635FE7042}" sibTransId="{5179E178-0CFD-46C2-9459-8C4E008A3A81}"/>
    <dgm:cxn modelId="{1D5A581D-2526-4F5B-8ADA-FC7C6C1494ED}" srcId="{F233C42F-12E0-4FB6-AD10-A398B68584CD}" destId="{C8A2C243-D3AC-4DE0-B1A6-48F4BCD28217}" srcOrd="1" destOrd="0" parTransId="{802120F5-0A95-435B-8C5F-5980D811A501}" sibTransId="{DCAED4A0-7F25-48E3-9C1B-6E4908DF6960}"/>
    <dgm:cxn modelId="{2EBBC35B-EE1D-4439-BC9F-21D5503779F9}" type="presOf" srcId="{DCAED4A0-7F25-48E3-9C1B-6E4908DF6960}" destId="{52B43B9D-7835-47E0-8791-0A2C2368F1BE}" srcOrd="0" destOrd="0" presId="urn:microsoft.com/office/officeart/2005/8/layout/vProcess5"/>
    <dgm:cxn modelId="{1BA68549-76B7-4FE9-AFC0-4080E6EC4DA3}" type="presOf" srcId="{C8A2C243-D3AC-4DE0-B1A6-48F4BCD28217}" destId="{2679B9D2-2707-4873-A194-6B98D9A5BF63}" srcOrd="0" destOrd="0" presId="urn:microsoft.com/office/officeart/2005/8/layout/vProcess5"/>
    <dgm:cxn modelId="{E79EBC71-76D5-4CDD-9929-7D3630F96DA2}" type="presOf" srcId="{F233C42F-12E0-4FB6-AD10-A398B68584CD}" destId="{3BE9C795-09BD-488D-A80A-8782A8FCA276}" srcOrd="0" destOrd="0" presId="urn:microsoft.com/office/officeart/2005/8/layout/vProcess5"/>
    <dgm:cxn modelId="{A13FCA8F-33B7-4730-B7B1-4B93FE5887F0}" type="presOf" srcId="{198D5700-66B8-49D8-A0F0-686274C628DE}" destId="{8D573185-61AE-4992-A2A0-6514B33847DF}" srcOrd="1" destOrd="0" presId="urn:microsoft.com/office/officeart/2005/8/layout/vProcess5"/>
    <dgm:cxn modelId="{5B3626A7-A4AB-4B8D-8FAD-7468AAC3A350}" type="presOf" srcId="{C8A2C243-D3AC-4DE0-B1A6-48F4BCD28217}" destId="{A44784B9-419C-42EA-B929-5086F0167A57}" srcOrd="1" destOrd="0" presId="urn:microsoft.com/office/officeart/2005/8/layout/vProcess5"/>
    <dgm:cxn modelId="{D9A3D6C5-16A7-4CBB-A45B-2C456BC99870}" type="presOf" srcId="{5F0940B9-AD6D-4440-A24F-2A4D5A230385}" destId="{CDFA0E56-D11F-44A1-BADB-9930D3919FE9}" srcOrd="0" destOrd="0" presId="urn:microsoft.com/office/officeart/2005/8/layout/vProcess5"/>
    <dgm:cxn modelId="{393DC7C9-9D5C-4F3A-B464-42A0418B30E3}" type="presOf" srcId="{FC607A38-B221-42B4-8B6C-474AD2C755EC}" destId="{FEDB8225-6796-480A-A958-3A038B1050AF}" srcOrd="0" destOrd="0" presId="urn:microsoft.com/office/officeart/2005/8/layout/vProcess5"/>
    <dgm:cxn modelId="{56453FD6-5400-4C59-879D-0B10A2CB8BAE}" srcId="{F233C42F-12E0-4FB6-AD10-A398B68584CD}" destId="{5F0940B9-AD6D-4440-A24F-2A4D5A230385}" srcOrd="0" destOrd="0" parTransId="{559274D9-0D2C-4371-83F9-D56D5FF6019B}" sibTransId="{FC607A38-B221-42B4-8B6C-474AD2C755EC}"/>
    <dgm:cxn modelId="{6DBDC0D9-90C5-4C5B-ABDE-12F49716F0E5}" type="presOf" srcId="{5F0940B9-AD6D-4440-A24F-2A4D5A230385}" destId="{A7949A6B-AC8A-4DA5-AA32-D9DBD8F70EE6}" srcOrd="1" destOrd="0" presId="urn:microsoft.com/office/officeart/2005/8/layout/vProcess5"/>
    <dgm:cxn modelId="{E5CC5C4E-35A4-439B-B037-75B9EFE3D083}" type="presParOf" srcId="{3BE9C795-09BD-488D-A80A-8782A8FCA276}" destId="{A673D4AF-2429-41DB-BF1E-0DA27CE86BF0}" srcOrd="0" destOrd="0" presId="urn:microsoft.com/office/officeart/2005/8/layout/vProcess5"/>
    <dgm:cxn modelId="{5F21E2D0-4239-452E-A8C0-3A384425C651}" type="presParOf" srcId="{3BE9C795-09BD-488D-A80A-8782A8FCA276}" destId="{CDFA0E56-D11F-44A1-BADB-9930D3919FE9}" srcOrd="1" destOrd="0" presId="urn:microsoft.com/office/officeart/2005/8/layout/vProcess5"/>
    <dgm:cxn modelId="{0F22D0DB-C22A-4B74-8A2B-EBF9FF9259B5}" type="presParOf" srcId="{3BE9C795-09BD-488D-A80A-8782A8FCA276}" destId="{2679B9D2-2707-4873-A194-6B98D9A5BF63}" srcOrd="2" destOrd="0" presId="urn:microsoft.com/office/officeart/2005/8/layout/vProcess5"/>
    <dgm:cxn modelId="{0A70E3B1-B1BD-45BF-B41A-04E81FAC4672}" type="presParOf" srcId="{3BE9C795-09BD-488D-A80A-8782A8FCA276}" destId="{218ED972-72BE-4C4A-A274-86E7F1A5EDE8}" srcOrd="3" destOrd="0" presId="urn:microsoft.com/office/officeart/2005/8/layout/vProcess5"/>
    <dgm:cxn modelId="{300CC31B-99FB-40D7-A1A1-AB1AEF655409}" type="presParOf" srcId="{3BE9C795-09BD-488D-A80A-8782A8FCA276}" destId="{FEDB8225-6796-480A-A958-3A038B1050AF}" srcOrd="4" destOrd="0" presId="urn:microsoft.com/office/officeart/2005/8/layout/vProcess5"/>
    <dgm:cxn modelId="{2B48E815-2EC9-4D66-AEAB-E8123F7F663D}" type="presParOf" srcId="{3BE9C795-09BD-488D-A80A-8782A8FCA276}" destId="{52B43B9D-7835-47E0-8791-0A2C2368F1BE}" srcOrd="5" destOrd="0" presId="urn:microsoft.com/office/officeart/2005/8/layout/vProcess5"/>
    <dgm:cxn modelId="{465DC5B6-54A0-4153-AF79-9B26D06A8FD9}" type="presParOf" srcId="{3BE9C795-09BD-488D-A80A-8782A8FCA276}" destId="{A7949A6B-AC8A-4DA5-AA32-D9DBD8F70EE6}" srcOrd="6" destOrd="0" presId="urn:microsoft.com/office/officeart/2005/8/layout/vProcess5"/>
    <dgm:cxn modelId="{82E464C8-0074-42EB-B955-5C9A97CFA873}" type="presParOf" srcId="{3BE9C795-09BD-488D-A80A-8782A8FCA276}" destId="{A44784B9-419C-42EA-B929-5086F0167A57}" srcOrd="7" destOrd="0" presId="urn:microsoft.com/office/officeart/2005/8/layout/vProcess5"/>
    <dgm:cxn modelId="{CF1D5721-D469-4724-8F76-8957305DB9DE}" type="presParOf" srcId="{3BE9C795-09BD-488D-A80A-8782A8FCA276}" destId="{8D573185-61AE-4992-A2A0-6514B33847D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BCFEE-5FE1-42EC-AE0A-FE28A68078A4}" type="doc">
      <dgm:prSet loTypeId="urn:microsoft.com/office/officeart/2016/7/layout/BasicProcessNew" loCatId="process" qsTypeId="urn:microsoft.com/office/officeart/2005/8/quickstyle/simple4" qsCatId="simple" csTypeId="urn:microsoft.com/office/officeart/2005/8/colors/colorful1" csCatId="colorful"/>
      <dgm:spPr/>
      <dgm:t>
        <a:bodyPr/>
        <a:lstStyle/>
        <a:p>
          <a:endParaRPr lang="en-US"/>
        </a:p>
      </dgm:t>
    </dgm:pt>
    <dgm:pt modelId="{2EC09088-C2DB-4A37-A542-322815BA48F0}">
      <dgm:prSet/>
      <dgm:spPr/>
      <dgm:t>
        <a:bodyPr/>
        <a:lstStyle/>
        <a:p>
          <a:r>
            <a:rPr lang="el-GR"/>
            <a:t>α)Τη </a:t>
          </a:r>
          <a:r>
            <a:rPr lang="el-GR" b="1"/>
            <a:t>διεπαφή παιχνιδιού-χρήστη </a:t>
          </a:r>
          <a:r>
            <a:rPr lang="el-GR"/>
            <a:t>και τις ενέργειες που μπορεί/επιτρέπεται να κάνει ο χρήστης παίζοντας το παιχνίδι, και β) μηχανισμοί λειτουργίας του παιχνιδιού (Game Mechanics). </a:t>
          </a:r>
          <a:endParaRPr lang="en-US"/>
        </a:p>
      </dgm:t>
    </dgm:pt>
    <dgm:pt modelId="{A0953AFB-5FD5-4E57-BDD4-F598386C5E59}" type="parTrans" cxnId="{75DD39C7-D64C-4885-A994-DC71F58E5576}">
      <dgm:prSet/>
      <dgm:spPr/>
      <dgm:t>
        <a:bodyPr/>
        <a:lstStyle/>
        <a:p>
          <a:endParaRPr lang="en-US"/>
        </a:p>
      </dgm:t>
    </dgm:pt>
    <dgm:pt modelId="{547C892D-FD06-470B-BF89-D2A39363374D}" type="sibTrans" cxnId="{75DD39C7-D64C-4885-A994-DC71F58E5576}">
      <dgm:prSet/>
      <dgm:spPr/>
      <dgm:t>
        <a:bodyPr/>
        <a:lstStyle/>
        <a:p>
          <a:endParaRPr lang="en-US"/>
        </a:p>
      </dgm:t>
    </dgm:pt>
    <dgm:pt modelId="{E4D7C193-8DCD-485B-98E7-2FB0673E3C24}">
      <dgm:prSet/>
      <dgm:spPr/>
      <dgm:t>
        <a:bodyPr/>
        <a:lstStyle/>
        <a:p>
          <a:r>
            <a:rPr lang="el-GR"/>
            <a:t>Η διεπαφή χρήστη και παιχνιδιού έχει έναν πιο σύνθετο ρόλο σε σχέση με άλλα λογισμικά, γιατί δεν επιδιώκει μόνο να εξυπηρετήσει τον χρήστη, αλλά και να τον ψυχαγωγήσει. Η διεπαφή μετατρέπει τις προκλήσεις που παράγονται από τα core mechanics, σε γραφικά ήχο και σε χειρισμό των συσκευών εισόδου (πληκτρολόγιο, ποντίκι, κτλ). Λόγω του διαμεσολαβητικού της χαρακτήρα, η διεπαφή χρήστη των παιχνιδιών αναφέρεται συχνά ως αναπαραστατικό επίπεδο. </a:t>
          </a:r>
          <a:endParaRPr lang="en-US"/>
        </a:p>
      </dgm:t>
    </dgm:pt>
    <dgm:pt modelId="{E98F6B89-4CA2-444D-BD79-331BD34B0198}" type="parTrans" cxnId="{8AF33C80-D570-4F66-A38D-AB0F776A7855}">
      <dgm:prSet/>
      <dgm:spPr/>
      <dgm:t>
        <a:bodyPr/>
        <a:lstStyle/>
        <a:p>
          <a:endParaRPr lang="en-US"/>
        </a:p>
      </dgm:t>
    </dgm:pt>
    <dgm:pt modelId="{BCD61A66-3606-416F-B7D0-8CED0EFFB982}" type="sibTrans" cxnId="{8AF33C80-D570-4F66-A38D-AB0F776A7855}">
      <dgm:prSet/>
      <dgm:spPr/>
      <dgm:t>
        <a:bodyPr/>
        <a:lstStyle/>
        <a:p>
          <a:endParaRPr lang="en-US"/>
        </a:p>
      </dgm:t>
    </dgm:pt>
    <dgm:pt modelId="{083715AF-240F-4378-B7E7-99889A830585}">
      <dgm:prSet/>
      <dgm:spPr/>
      <dgm:t>
        <a:bodyPr/>
        <a:lstStyle/>
        <a:p>
          <a:r>
            <a:rPr lang="el-GR"/>
            <a:t>Τα core/game mechanics είναι μια σύνθετη έννοια. Στη βάση τους είναι αλγόριθμοι που υλοποιούν τους γενικούς κανόνες του παιχνιδιού, που με τη σειρά τους αποτελούν τη βάση πάνω στην οποία υλοποιείται το λογισμικό του παιχνιδιού. </a:t>
          </a:r>
          <a:endParaRPr lang="en-US"/>
        </a:p>
      </dgm:t>
    </dgm:pt>
    <dgm:pt modelId="{62224082-F10D-4FCB-858E-7E2D2FD4248C}" type="parTrans" cxnId="{E6C86151-EF16-4973-9A50-C6D36482F88D}">
      <dgm:prSet/>
      <dgm:spPr/>
      <dgm:t>
        <a:bodyPr/>
        <a:lstStyle/>
        <a:p>
          <a:endParaRPr lang="en-US"/>
        </a:p>
      </dgm:t>
    </dgm:pt>
    <dgm:pt modelId="{A6761C2D-558C-4840-BEBB-097A98CF5C22}" type="sibTrans" cxnId="{E6C86151-EF16-4973-9A50-C6D36482F88D}">
      <dgm:prSet/>
      <dgm:spPr/>
      <dgm:t>
        <a:bodyPr/>
        <a:lstStyle/>
        <a:p>
          <a:endParaRPr lang="en-US"/>
        </a:p>
      </dgm:t>
    </dgm:pt>
    <dgm:pt modelId="{13AD90EF-215D-4E72-8C11-CE694F43514B}">
      <dgm:prSet/>
      <dgm:spPr/>
      <dgm:t>
        <a:bodyPr/>
        <a:lstStyle/>
        <a:p>
          <a:r>
            <a:rPr lang="el-GR"/>
            <a:t>Η σύνθεση core mechanics μέσα σε ένα παιχνίδι καθορίζει την </a:t>
          </a:r>
          <a:r>
            <a:rPr lang="el-GR" b="1"/>
            <a:t>πολυπλοκότητα του παιχνιδιού</a:t>
          </a:r>
          <a:r>
            <a:rPr lang="el-GR"/>
            <a:t>, αλλά και το επίπεδο αλληλεπίδρασης του παίκτη με το παιχνίδι. Σε συνδυασμό με το περιβάλλον του παιχνιδιού και τη χρήση των πόρων του, καθορίζουν την ισορροπία του παιχνιδιού (game balance). </a:t>
          </a:r>
          <a:endParaRPr lang="en-US"/>
        </a:p>
      </dgm:t>
    </dgm:pt>
    <dgm:pt modelId="{CC942ADE-B48D-4716-8E46-98328F773FA0}" type="parTrans" cxnId="{D3127EC5-1226-425B-AB1E-51EE856AF515}">
      <dgm:prSet/>
      <dgm:spPr/>
      <dgm:t>
        <a:bodyPr/>
        <a:lstStyle/>
        <a:p>
          <a:endParaRPr lang="en-US"/>
        </a:p>
      </dgm:t>
    </dgm:pt>
    <dgm:pt modelId="{76A237AC-0359-44EB-BCC4-6BA11866BE0C}" type="sibTrans" cxnId="{D3127EC5-1226-425B-AB1E-51EE856AF515}">
      <dgm:prSet/>
      <dgm:spPr/>
      <dgm:t>
        <a:bodyPr/>
        <a:lstStyle/>
        <a:p>
          <a:endParaRPr lang="en-US"/>
        </a:p>
      </dgm:t>
    </dgm:pt>
    <dgm:pt modelId="{50AE2AB3-CD55-4EBF-81F9-A3FB8C92ABEE}">
      <dgm:prSet/>
      <dgm:spPr/>
      <dgm:t>
        <a:bodyPr/>
        <a:lstStyle/>
        <a:p>
          <a:r>
            <a:rPr lang="el-GR"/>
            <a:t>Η πολυπλοκότητα των game mechanics </a:t>
          </a:r>
          <a:r>
            <a:rPr lang="el-GR" b="1"/>
            <a:t>δεν πρέπει να συγχέεται με το βάθος του παιχνιδιού ή τον ρεαλισμό του.</a:t>
          </a:r>
          <a:r>
            <a:rPr lang="el-GR"/>
            <a:t> </a:t>
          </a:r>
          <a:endParaRPr lang="en-US"/>
        </a:p>
      </dgm:t>
    </dgm:pt>
    <dgm:pt modelId="{E1B24C0E-DFB3-4F4E-84AD-810ED7A53620}" type="parTrans" cxnId="{60EA706A-80A2-4E47-9355-538879019D96}">
      <dgm:prSet/>
      <dgm:spPr/>
      <dgm:t>
        <a:bodyPr/>
        <a:lstStyle/>
        <a:p>
          <a:endParaRPr lang="en-US"/>
        </a:p>
      </dgm:t>
    </dgm:pt>
    <dgm:pt modelId="{D967D0F0-A18C-4C9E-9CC8-BFAB021B615F}" type="sibTrans" cxnId="{60EA706A-80A2-4E47-9355-538879019D96}">
      <dgm:prSet/>
      <dgm:spPr/>
      <dgm:t>
        <a:bodyPr/>
        <a:lstStyle/>
        <a:p>
          <a:endParaRPr lang="en-US"/>
        </a:p>
      </dgm:t>
    </dgm:pt>
    <dgm:pt modelId="{5682A7AA-0D18-46ED-824D-8C5D1A33DCEF}" type="pres">
      <dgm:prSet presAssocID="{2A8BCFEE-5FE1-42EC-AE0A-FE28A68078A4}" presName="Name0" presStyleCnt="0">
        <dgm:presLayoutVars>
          <dgm:dir/>
          <dgm:resizeHandles val="exact"/>
        </dgm:presLayoutVars>
      </dgm:prSet>
      <dgm:spPr/>
    </dgm:pt>
    <dgm:pt modelId="{68C119F3-0FF4-431E-9F3E-B0BD31932AC2}" type="pres">
      <dgm:prSet presAssocID="{2EC09088-C2DB-4A37-A542-322815BA48F0}" presName="node" presStyleLbl="node1" presStyleIdx="0" presStyleCnt="9">
        <dgm:presLayoutVars>
          <dgm:bulletEnabled val="1"/>
        </dgm:presLayoutVars>
      </dgm:prSet>
      <dgm:spPr/>
    </dgm:pt>
    <dgm:pt modelId="{99EA486F-84D6-46F6-9B9E-9BE795A80019}" type="pres">
      <dgm:prSet presAssocID="{547C892D-FD06-470B-BF89-D2A39363374D}" presName="sibTransSpacerBeforeConnector" presStyleCnt="0"/>
      <dgm:spPr/>
    </dgm:pt>
    <dgm:pt modelId="{FE3357AB-E052-4BF1-8287-6DF017502E6A}" type="pres">
      <dgm:prSet presAssocID="{547C892D-FD06-470B-BF89-D2A39363374D}" presName="sibTrans" presStyleLbl="node1" presStyleIdx="1" presStyleCnt="9"/>
      <dgm:spPr/>
    </dgm:pt>
    <dgm:pt modelId="{88047ABE-7A8B-4F9E-A5AC-A04BA6CCFAED}" type="pres">
      <dgm:prSet presAssocID="{547C892D-FD06-470B-BF89-D2A39363374D}" presName="sibTransSpacerAfterConnector" presStyleCnt="0"/>
      <dgm:spPr/>
    </dgm:pt>
    <dgm:pt modelId="{42BFCE46-947F-49BE-9777-A8C3E26E3659}" type="pres">
      <dgm:prSet presAssocID="{E4D7C193-8DCD-485B-98E7-2FB0673E3C24}" presName="node" presStyleLbl="node1" presStyleIdx="2" presStyleCnt="9">
        <dgm:presLayoutVars>
          <dgm:bulletEnabled val="1"/>
        </dgm:presLayoutVars>
      </dgm:prSet>
      <dgm:spPr/>
    </dgm:pt>
    <dgm:pt modelId="{958627A9-A362-45E6-A91A-3B1B97F099B4}" type="pres">
      <dgm:prSet presAssocID="{BCD61A66-3606-416F-B7D0-8CED0EFFB982}" presName="sibTransSpacerBeforeConnector" presStyleCnt="0"/>
      <dgm:spPr/>
    </dgm:pt>
    <dgm:pt modelId="{9A78C05D-2411-43A3-A252-AC47FCBB62C9}" type="pres">
      <dgm:prSet presAssocID="{BCD61A66-3606-416F-B7D0-8CED0EFFB982}" presName="sibTrans" presStyleLbl="node1" presStyleIdx="3" presStyleCnt="9"/>
      <dgm:spPr/>
    </dgm:pt>
    <dgm:pt modelId="{17FB8DCD-02A1-4614-BA46-026CE38A199C}" type="pres">
      <dgm:prSet presAssocID="{BCD61A66-3606-416F-B7D0-8CED0EFFB982}" presName="sibTransSpacerAfterConnector" presStyleCnt="0"/>
      <dgm:spPr/>
    </dgm:pt>
    <dgm:pt modelId="{EF990294-5163-44F6-B298-178D4CE7990E}" type="pres">
      <dgm:prSet presAssocID="{083715AF-240F-4378-B7E7-99889A830585}" presName="node" presStyleLbl="node1" presStyleIdx="4" presStyleCnt="9">
        <dgm:presLayoutVars>
          <dgm:bulletEnabled val="1"/>
        </dgm:presLayoutVars>
      </dgm:prSet>
      <dgm:spPr/>
    </dgm:pt>
    <dgm:pt modelId="{1B202A5E-9FC7-4BC4-AB00-3527CCD1110A}" type="pres">
      <dgm:prSet presAssocID="{A6761C2D-558C-4840-BEBB-097A98CF5C22}" presName="sibTransSpacerBeforeConnector" presStyleCnt="0"/>
      <dgm:spPr/>
    </dgm:pt>
    <dgm:pt modelId="{29AB00FE-C31F-405F-98A6-F6B2F9698262}" type="pres">
      <dgm:prSet presAssocID="{A6761C2D-558C-4840-BEBB-097A98CF5C22}" presName="sibTrans" presStyleLbl="node1" presStyleIdx="5" presStyleCnt="9"/>
      <dgm:spPr/>
    </dgm:pt>
    <dgm:pt modelId="{BE6ABF8E-DA04-460F-9740-AF2653D9CF8E}" type="pres">
      <dgm:prSet presAssocID="{A6761C2D-558C-4840-BEBB-097A98CF5C22}" presName="sibTransSpacerAfterConnector" presStyleCnt="0"/>
      <dgm:spPr/>
    </dgm:pt>
    <dgm:pt modelId="{51F3C178-EE3E-477A-954C-B0F6ECACE883}" type="pres">
      <dgm:prSet presAssocID="{13AD90EF-215D-4E72-8C11-CE694F43514B}" presName="node" presStyleLbl="node1" presStyleIdx="6" presStyleCnt="9">
        <dgm:presLayoutVars>
          <dgm:bulletEnabled val="1"/>
        </dgm:presLayoutVars>
      </dgm:prSet>
      <dgm:spPr/>
    </dgm:pt>
    <dgm:pt modelId="{568CE0A4-D466-41B6-8F35-F6AD94E921B8}" type="pres">
      <dgm:prSet presAssocID="{76A237AC-0359-44EB-BCC4-6BA11866BE0C}" presName="sibTransSpacerBeforeConnector" presStyleCnt="0"/>
      <dgm:spPr/>
    </dgm:pt>
    <dgm:pt modelId="{675345E3-0712-4A24-A990-8CC0A60DDCD9}" type="pres">
      <dgm:prSet presAssocID="{76A237AC-0359-44EB-BCC4-6BA11866BE0C}" presName="sibTrans" presStyleLbl="node1" presStyleIdx="7" presStyleCnt="9"/>
      <dgm:spPr/>
    </dgm:pt>
    <dgm:pt modelId="{FC9ED08D-6146-4FED-802F-5AC900F56F60}" type="pres">
      <dgm:prSet presAssocID="{76A237AC-0359-44EB-BCC4-6BA11866BE0C}" presName="sibTransSpacerAfterConnector" presStyleCnt="0"/>
      <dgm:spPr/>
    </dgm:pt>
    <dgm:pt modelId="{0248A452-09C6-41CE-AA62-CEA872664C18}" type="pres">
      <dgm:prSet presAssocID="{50AE2AB3-CD55-4EBF-81F9-A3FB8C92ABEE}" presName="node" presStyleLbl="node1" presStyleIdx="8" presStyleCnt="9">
        <dgm:presLayoutVars>
          <dgm:bulletEnabled val="1"/>
        </dgm:presLayoutVars>
      </dgm:prSet>
      <dgm:spPr/>
    </dgm:pt>
  </dgm:ptLst>
  <dgm:cxnLst>
    <dgm:cxn modelId="{CDC0F116-6DED-41C0-963E-291CBD7F717F}" type="presOf" srcId="{547C892D-FD06-470B-BF89-D2A39363374D}" destId="{FE3357AB-E052-4BF1-8287-6DF017502E6A}" srcOrd="0" destOrd="0" presId="urn:microsoft.com/office/officeart/2016/7/layout/BasicProcessNew"/>
    <dgm:cxn modelId="{31ACD317-CAD3-4612-9882-D65C93257F2F}" type="presOf" srcId="{BCD61A66-3606-416F-B7D0-8CED0EFFB982}" destId="{9A78C05D-2411-43A3-A252-AC47FCBB62C9}" srcOrd="0" destOrd="0" presId="urn:microsoft.com/office/officeart/2016/7/layout/BasicProcessNew"/>
    <dgm:cxn modelId="{BE00B75D-4AF6-4692-829C-AC190FAE1C43}" type="presOf" srcId="{50AE2AB3-CD55-4EBF-81F9-A3FB8C92ABEE}" destId="{0248A452-09C6-41CE-AA62-CEA872664C18}" srcOrd="0" destOrd="0" presId="urn:microsoft.com/office/officeart/2016/7/layout/BasicProcessNew"/>
    <dgm:cxn modelId="{FA604C5F-FC45-4C05-8C9E-0EC40C5B0B8F}" type="presOf" srcId="{2A8BCFEE-5FE1-42EC-AE0A-FE28A68078A4}" destId="{5682A7AA-0D18-46ED-824D-8C5D1A33DCEF}" srcOrd="0" destOrd="0" presId="urn:microsoft.com/office/officeart/2016/7/layout/BasicProcessNew"/>
    <dgm:cxn modelId="{60EA706A-80A2-4E47-9355-538879019D96}" srcId="{2A8BCFEE-5FE1-42EC-AE0A-FE28A68078A4}" destId="{50AE2AB3-CD55-4EBF-81F9-A3FB8C92ABEE}" srcOrd="4" destOrd="0" parTransId="{E1B24C0E-DFB3-4F4E-84AD-810ED7A53620}" sibTransId="{D967D0F0-A18C-4C9E-9CC8-BFAB021B615F}"/>
    <dgm:cxn modelId="{E6C86151-EF16-4973-9A50-C6D36482F88D}" srcId="{2A8BCFEE-5FE1-42EC-AE0A-FE28A68078A4}" destId="{083715AF-240F-4378-B7E7-99889A830585}" srcOrd="2" destOrd="0" parTransId="{62224082-F10D-4FCB-858E-7E2D2FD4248C}" sibTransId="{A6761C2D-558C-4840-BEBB-097A98CF5C22}"/>
    <dgm:cxn modelId="{8AF33C80-D570-4F66-A38D-AB0F776A7855}" srcId="{2A8BCFEE-5FE1-42EC-AE0A-FE28A68078A4}" destId="{E4D7C193-8DCD-485B-98E7-2FB0673E3C24}" srcOrd="1" destOrd="0" parTransId="{E98F6B89-4CA2-444D-BD79-331BD34B0198}" sibTransId="{BCD61A66-3606-416F-B7D0-8CED0EFFB982}"/>
    <dgm:cxn modelId="{E252B88F-D9C0-4DBD-9C90-A08AF6451CFC}" type="presOf" srcId="{083715AF-240F-4378-B7E7-99889A830585}" destId="{EF990294-5163-44F6-B298-178D4CE7990E}" srcOrd="0" destOrd="0" presId="urn:microsoft.com/office/officeart/2016/7/layout/BasicProcessNew"/>
    <dgm:cxn modelId="{47D17A91-D156-4825-B4B4-191BF6B2FA6B}" type="presOf" srcId="{2EC09088-C2DB-4A37-A542-322815BA48F0}" destId="{68C119F3-0FF4-431E-9F3E-B0BD31932AC2}" srcOrd="0" destOrd="0" presId="urn:microsoft.com/office/officeart/2016/7/layout/BasicProcessNew"/>
    <dgm:cxn modelId="{7C3C7997-ACEF-4EBA-97D5-B1E085FF6EC3}" type="presOf" srcId="{76A237AC-0359-44EB-BCC4-6BA11866BE0C}" destId="{675345E3-0712-4A24-A990-8CC0A60DDCD9}" srcOrd="0" destOrd="0" presId="urn:microsoft.com/office/officeart/2016/7/layout/BasicProcessNew"/>
    <dgm:cxn modelId="{DA24ABBD-4970-4312-980F-252715886952}" type="presOf" srcId="{A6761C2D-558C-4840-BEBB-097A98CF5C22}" destId="{29AB00FE-C31F-405F-98A6-F6B2F9698262}" srcOrd="0" destOrd="0" presId="urn:microsoft.com/office/officeart/2016/7/layout/BasicProcessNew"/>
    <dgm:cxn modelId="{D3127EC5-1226-425B-AB1E-51EE856AF515}" srcId="{2A8BCFEE-5FE1-42EC-AE0A-FE28A68078A4}" destId="{13AD90EF-215D-4E72-8C11-CE694F43514B}" srcOrd="3" destOrd="0" parTransId="{CC942ADE-B48D-4716-8E46-98328F773FA0}" sibTransId="{76A237AC-0359-44EB-BCC4-6BA11866BE0C}"/>
    <dgm:cxn modelId="{75DD39C7-D64C-4885-A994-DC71F58E5576}" srcId="{2A8BCFEE-5FE1-42EC-AE0A-FE28A68078A4}" destId="{2EC09088-C2DB-4A37-A542-322815BA48F0}" srcOrd="0" destOrd="0" parTransId="{A0953AFB-5FD5-4E57-BDD4-F598386C5E59}" sibTransId="{547C892D-FD06-470B-BF89-D2A39363374D}"/>
    <dgm:cxn modelId="{4AA16CC8-1E40-446C-8E48-8DC08674814B}" type="presOf" srcId="{13AD90EF-215D-4E72-8C11-CE694F43514B}" destId="{51F3C178-EE3E-477A-954C-B0F6ECACE883}" srcOrd="0" destOrd="0" presId="urn:microsoft.com/office/officeart/2016/7/layout/BasicProcessNew"/>
    <dgm:cxn modelId="{363096D1-DBCA-485E-8E45-8FB3CE2F8D01}" type="presOf" srcId="{E4D7C193-8DCD-485B-98E7-2FB0673E3C24}" destId="{42BFCE46-947F-49BE-9777-A8C3E26E3659}" srcOrd="0" destOrd="0" presId="urn:microsoft.com/office/officeart/2016/7/layout/BasicProcessNew"/>
    <dgm:cxn modelId="{FE27FC09-CAA0-4A36-8989-ECD9F1A23451}" type="presParOf" srcId="{5682A7AA-0D18-46ED-824D-8C5D1A33DCEF}" destId="{68C119F3-0FF4-431E-9F3E-B0BD31932AC2}" srcOrd="0" destOrd="0" presId="urn:microsoft.com/office/officeart/2016/7/layout/BasicProcessNew"/>
    <dgm:cxn modelId="{C7B2351D-8EDF-4136-BE38-7BC5F712014C}" type="presParOf" srcId="{5682A7AA-0D18-46ED-824D-8C5D1A33DCEF}" destId="{99EA486F-84D6-46F6-9B9E-9BE795A80019}" srcOrd="1" destOrd="0" presId="urn:microsoft.com/office/officeart/2016/7/layout/BasicProcessNew"/>
    <dgm:cxn modelId="{D5DB44C0-2052-4671-A23D-722E1E2AB946}" type="presParOf" srcId="{5682A7AA-0D18-46ED-824D-8C5D1A33DCEF}" destId="{FE3357AB-E052-4BF1-8287-6DF017502E6A}" srcOrd="2" destOrd="0" presId="urn:microsoft.com/office/officeart/2016/7/layout/BasicProcessNew"/>
    <dgm:cxn modelId="{79B96577-B3E0-47E7-9DF4-0CCF269EC5DF}" type="presParOf" srcId="{5682A7AA-0D18-46ED-824D-8C5D1A33DCEF}" destId="{88047ABE-7A8B-4F9E-A5AC-A04BA6CCFAED}" srcOrd="3" destOrd="0" presId="urn:microsoft.com/office/officeart/2016/7/layout/BasicProcessNew"/>
    <dgm:cxn modelId="{855B598A-FC9D-4AE6-B5D5-98110D567433}" type="presParOf" srcId="{5682A7AA-0D18-46ED-824D-8C5D1A33DCEF}" destId="{42BFCE46-947F-49BE-9777-A8C3E26E3659}" srcOrd="4" destOrd="0" presId="urn:microsoft.com/office/officeart/2016/7/layout/BasicProcessNew"/>
    <dgm:cxn modelId="{FBB69549-77C7-46FB-9019-D66C962EDBB5}" type="presParOf" srcId="{5682A7AA-0D18-46ED-824D-8C5D1A33DCEF}" destId="{958627A9-A362-45E6-A91A-3B1B97F099B4}" srcOrd="5" destOrd="0" presId="urn:microsoft.com/office/officeart/2016/7/layout/BasicProcessNew"/>
    <dgm:cxn modelId="{B972D32A-C380-4B7C-9E38-4FB8C6CF82BD}" type="presParOf" srcId="{5682A7AA-0D18-46ED-824D-8C5D1A33DCEF}" destId="{9A78C05D-2411-43A3-A252-AC47FCBB62C9}" srcOrd="6" destOrd="0" presId="urn:microsoft.com/office/officeart/2016/7/layout/BasicProcessNew"/>
    <dgm:cxn modelId="{E0AFD208-3AC7-4E75-910B-E613407BF43D}" type="presParOf" srcId="{5682A7AA-0D18-46ED-824D-8C5D1A33DCEF}" destId="{17FB8DCD-02A1-4614-BA46-026CE38A199C}" srcOrd="7" destOrd="0" presId="urn:microsoft.com/office/officeart/2016/7/layout/BasicProcessNew"/>
    <dgm:cxn modelId="{60844A41-1BEC-41C6-A64B-C88029D29C9E}" type="presParOf" srcId="{5682A7AA-0D18-46ED-824D-8C5D1A33DCEF}" destId="{EF990294-5163-44F6-B298-178D4CE7990E}" srcOrd="8" destOrd="0" presId="urn:microsoft.com/office/officeart/2016/7/layout/BasicProcessNew"/>
    <dgm:cxn modelId="{C2C70B2B-BAB3-44FF-BB7D-B0013F33DEE2}" type="presParOf" srcId="{5682A7AA-0D18-46ED-824D-8C5D1A33DCEF}" destId="{1B202A5E-9FC7-4BC4-AB00-3527CCD1110A}" srcOrd="9" destOrd="0" presId="urn:microsoft.com/office/officeart/2016/7/layout/BasicProcessNew"/>
    <dgm:cxn modelId="{12C8D85E-8F15-4DB2-A798-C1FC16505F2A}" type="presParOf" srcId="{5682A7AA-0D18-46ED-824D-8C5D1A33DCEF}" destId="{29AB00FE-C31F-405F-98A6-F6B2F9698262}" srcOrd="10" destOrd="0" presId="urn:microsoft.com/office/officeart/2016/7/layout/BasicProcessNew"/>
    <dgm:cxn modelId="{38EE3D5C-9E01-4530-9DED-BEF6A04275F4}" type="presParOf" srcId="{5682A7AA-0D18-46ED-824D-8C5D1A33DCEF}" destId="{BE6ABF8E-DA04-460F-9740-AF2653D9CF8E}" srcOrd="11" destOrd="0" presId="urn:microsoft.com/office/officeart/2016/7/layout/BasicProcessNew"/>
    <dgm:cxn modelId="{ECC0C71A-76BF-40F7-A438-1260DD267AA3}" type="presParOf" srcId="{5682A7AA-0D18-46ED-824D-8C5D1A33DCEF}" destId="{51F3C178-EE3E-477A-954C-B0F6ECACE883}" srcOrd="12" destOrd="0" presId="urn:microsoft.com/office/officeart/2016/7/layout/BasicProcessNew"/>
    <dgm:cxn modelId="{2BAE46F6-61FA-4805-9916-1D61CB3C2A84}" type="presParOf" srcId="{5682A7AA-0D18-46ED-824D-8C5D1A33DCEF}" destId="{568CE0A4-D466-41B6-8F35-F6AD94E921B8}" srcOrd="13" destOrd="0" presId="urn:microsoft.com/office/officeart/2016/7/layout/BasicProcessNew"/>
    <dgm:cxn modelId="{52598234-EBE4-4F6D-AC0D-D58DBE63F067}" type="presParOf" srcId="{5682A7AA-0D18-46ED-824D-8C5D1A33DCEF}" destId="{675345E3-0712-4A24-A990-8CC0A60DDCD9}" srcOrd="14" destOrd="0" presId="urn:microsoft.com/office/officeart/2016/7/layout/BasicProcessNew"/>
    <dgm:cxn modelId="{75F2D031-06D8-42FD-A26E-5E5F2D9E5F4C}" type="presParOf" srcId="{5682A7AA-0D18-46ED-824D-8C5D1A33DCEF}" destId="{FC9ED08D-6146-4FED-802F-5AC900F56F60}" srcOrd="15" destOrd="0" presId="urn:microsoft.com/office/officeart/2016/7/layout/BasicProcessNew"/>
    <dgm:cxn modelId="{10293CF3-06A1-4424-87CD-78158666A872}" type="presParOf" srcId="{5682A7AA-0D18-46ED-824D-8C5D1A33DCEF}" destId="{0248A452-09C6-41CE-AA62-CEA872664C18}"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20042-0815-4A91-83BE-34BE3C918FE6}"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C7594366-E9F0-4601-8240-55F84B5E9C70}">
      <dgm:prSet/>
      <dgm:spPr/>
      <dgm:t>
        <a:bodyPr/>
        <a:lstStyle/>
        <a:p>
          <a:r>
            <a:rPr lang="en-US" b="1"/>
            <a:t>1. </a:t>
          </a:r>
          <a:r>
            <a:rPr lang="el-GR" b="1"/>
            <a:t>Επίπεδα</a:t>
          </a:r>
          <a:r>
            <a:rPr lang="en-US" b="1"/>
            <a:t> (Level</a:t>
          </a:r>
          <a:r>
            <a:rPr lang="el-GR" b="1"/>
            <a:t>s</a:t>
          </a:r>
          <a:r>
            <a:rPr lang="en-US" b="1"/>
            <a:t>)</a:t>
          </a:r>
          <a:r>
            <a:rPr lang="el-GR" b="1"/>
            <a:t>: </a:t>
          </a:r>
          <a:r>
            <a:rPr lang="el-GR"/>
            <a:t>Το επίπεδο είναι μία θεμελιώδης έννοια για σχεδόν όλα τα παιχνίδια (ηλεκτρονικά και μη). Σε γενικές γραμμές, ένα επίπεδο είναι ένα τμήμα του παιχνιδιού στο οποίο πραγματοποιούνται και ολοκληρώνονται ορισμένες ενέργειες. Στη συνέχεια, το παιχνίδι μπορεί να συνεχίσει στον επόμενο γύρο, όπου μπορεί να επαναληφθούν οι ίδιες ενέργειες ή να γίνουν άλλες. </a:t>
          </a:r>
          <a:endParaRPr lang="en-US"/>
        </a:p>
      </dgm:t>
    </dgm:pt>
    <dgm:pt modelId="{FD913F63-4FDE-4B4D-9E2D-290ACD017C7E}" type="parTrans" cxnId="{81457793-F883-4EE8-84C4-3EDC9B9CD380}">
      <dgm:prSet/>
      <dgm:spPr/>
      <dgm:t>
        <a:bodyPr/>
        <a:lstStyle/>
        <a:p>
          <a:endParaRPr lang="en-US"/>
        </a:p>
      </dgm:t>
    </dgm:pt>
    <dgm:pt modelId="{065291F6-FAED-42ED-8D84-E7C85052BA5B}" type="sibTrans" cxnId="{81457793-F883-4EE8-84C4-3EDC9B9CD380}">
      <dgm:prSet/>
      <dgm:spPr/>
      <dgm:t>
        <a:bodyPr/>
        <a:lstStyle/>
        <a:p>
          <a:endParaRPr lang="en-US"/>
        </a:p>
      </dgm:t>
    </dgm:pt>
    <dgm:pt modelId="{CD46BE2C-84F2-4F84-83B8-C5C56DCBE6AD}">
      <dgm:prSet/>
      <dgm:spPr/>
      <dgm:t>
        <a:bodyPr/>
        <a:lstStyle/>
        <a:p>
          <a:r>
            <a:rPr lang="en-US" b="1"/>
            <a:t>2. </a:t>
          </a:r>
          <a:r>
            <a:rPr lang="el-GR" b="1"/>
            <a:t>Πόντοι/Βαθμοί ενέργειας/δράσης (Action points): </a:t>
          </a:r>
          <a:r>
            <a:rPr lang="el-GR"/>
            <a:t>Κάθε παίκτης έχει κάποιους βαθμούς τους οποίους μπορεί να αξιοποιήσει κατά βούληση και σύμφωνα με τους κανόνες του παιχνιδιού, όπως για παράδειγμα να κινήσει τα πιόνια του, να αγοράσει αντικείμενα κτλ. </a:t>
          </a:r>
          <a:endParaRPr lang="en-US"/>
        </a:p>
      </dgm:t>
    </dgm:pt>
    <dgm:pt modelId="{8A0F1DC2-FCF7-4C74-9B50-F78204638F4B}" type="parTrans" cxnId="{9AB6ED1E-BB0C-4AC8-AE7B-027C9B275CC9}">
      <dgm:prSet/>
      <dgm:spPr/>
      <dgm:t>
        <a:bodyPr/>
        <a:lstStyle/>
        <a:p>
          <a:endParaRPr lang="en-US"/>
        </a:p>
      </dgm:t>
    </dgm:pt>
    <dgm:pt modelId="{C59C2860-C19C-45F6-A4DD-58F7A02A9046}" type="sibTrans" cxnId="{9AB6ED1E-BB0C-4AC8-AE7B-027C9B275CC9}">
      <dgm:prSet/>
      <dgm:spPr/>
      <dgm:t>
        <a:bodyPr/>
        <a:lstStyle/>
        <a:p>
          <a:endParaRPr lang="en-US"/>
        </a:p>
      </dgm:t>
    </dgm:pt>
    <dgm:pt modelId="{258DEBE1-B924-4B67-ADC2-BE9D9BFC9B66}">
      <dgm:prSet/>
      <dgm:spPr/>
      <dgm:t>
        <a:bodyPr/>
        <a:lstStyle/>
        <a:p>
          <a:r>
            <a:rPr lang="el-GR" b="1"/>
            <a:t>3. Δημοπρασία/Στοίχημα</a:t>
          </a:r>
          <a:r>
            <a:rPr lang="en-US" b="1"/>
            <a:t> (</a:t>
          </a:r>
          <a:r>
            <a:rPr lang="el-GR" b="1"/>
            <a:t>Auction/Bids</a:t>
          </a:r>
          <a:r>
            <a:rPr lang="en-US" b="1"/>
            <a:t>)</a:t>
          </a:r>
          <a:r>
            <a:rPr lang="el-GR" b="1"/>
            <a:t>: </a:t>
          </a:r>
          <a:r>
            <a:rPr lang="el-GR"/>
            <a:t>Σε κάποια παιχνίδια, οι παίκτες μπορούν να στοιχηματίσουν για το ποιος θα αποκτήσει το δικαίωμα να εκτελέσει κάποιες ενέργειες ή να αποκτήσει κάποια προνόμια. Ο νικητής του στοιχήματος/δημοπρασίας, "πληρώνει" τους άλλους παίκτες για το προνόμιο που αποκτά. Κλασσικό παράδειγμα είναι το bridge. </a:t>
          </a:r>
          <a:endParaRPr lang="en-US"/>
        </a:p>
      </dgm:t>
    </dgm:pt>
    <dgm:pt modelId="{E8F6A886-2674-4B9C-91FE-37B1816CEF26}" type="parTrans" cxnId="{0529F811-9AA4-4748-8D20-BA7FE02E4831}">
      <dgm:prSet/>
      <dgm:spPr/>
      <dgm:t>
        <a:bodyPr/>
        <a:lstStyle/>
        <a:p>
          <a:endParaRPr lang="en-US"/>
        </a:p>
      </dgm:t>
    </dgm:pt>
    <dgm:pt modelId="{2DA8E839-D0B4-4378-BA9B-826CA8E6457D}" type="sibTrans" cxnId="{0529F811-9AA4-4748-8D20-BA7FE02E4831}">
      <dgm:prSet/>
      <dgm:spPr/>
      <dgm:t>
        <a:bodyPr/>
        <a:lstStyle/>
        <a:p>
          <a:endParaRPr lang="en-US"/>
        </a:p>
      </dgm:t>
    </dgm:pt>
    <dgm:pt modelId="{6E8ED31F-9BB4-49A3-85F6-4B1C5CD9571F}" type="pres">
      <dgm:prSet presAssocID="{07820042-0815-4A91-83BE-34BE3C918FE6}" presName="Name0" presStyleCnt="0">
        <dgm:presLayoutVars>
          <dgm:dir/>
          <dgm:resizeHandles val="exact"/>
        </dgm:presLayoutVars>
      </dgm:prSet>
      <dgm:spPr/>
    </dgm:pt>
    <dgm:pt modelId="{4C459AD3-F2D8-4B7B-BB9E-391EE6C2B42A}" type="pres">
      <dgm:prSet presAssocID="{C7594366-E9F0-4601-8240-55F84B5E9C70}" presName="node" presStyleLbl="node1" presStyleIdx="0" presStyleCnt="3">
        <dgm:presLayoutVars>
          <dgm:bulletEnabled val="1"/>
        </dgm:presLayoutVars>
      </dgm:prSet>
      <dgm:spPr/>
    </dgm:pt>
    <dgm:pt modelId="{3666C057-1181-4F92-9D9A-09B67A3D9268}" type="pres">
      <dgm:prSet presAssocID="{065291F6-FAED-42ED-8D84-E7C85052BA5B}" presName="sibTrans" presStyleLbl="sibTrans2D1" presStyleIdx="0" presStyleCnt="2"/>
      <dgm:spPr/>
    </dgm:pt>
    <dgm:pt modelId="{2CC30D5D-213C-4AAF-9B8F-0B795CE6D1F5}" type="pres">
      <dgm:prSet presAssocID="{065291F6-FAED-42ED-8D84-E7C85052BA5B}" presName="connectorText" presStyleLbl="sibTrans2D1" presStyleIdx="0" presStyleCnt="2"/>
      <dgm:spPr/>
    </dgm:pt>
    <dgm:pt modelId="{3FF99FD3-EE76-4F12-AC23-E92F0ECCA643}" type="pres">
      <dgm:prSet presAssocID="{CD46BE2C-84F2-4F84-83B8-C5C56DCBE6AD}" presName="node" presStyleLbl="node1" presStyleIdx="1" presStyleCnt="3">
        <dgm:presLayoutVars>
          <dgm:bulletEnabled val="1"/>
        </dgm:presLayoutVars>
      </dgm:prSet>
      <dgm:spPr/>
    </dgm:pt>
    <dgm:pt modelId="{65F76E54-D15B-47E9-823C-5D8D9EEF54F1}" type="pres">
      <dgm:prSet presAssocID="{C59C2860-C19C-45F6-A4DD-58F7A02A9046}" presName="sibTrans" presStyleLbl="sibTrans2D1" presStyleIdx="1" presStyleCnt="2"/>
      <dgm:spPr/>
    </dgm:pt>
    <dgm:pt modelId="{3D342EDF-B5C2-4E01-AB20-CF083825E901}" type="pres">
      <dgm:prSet presAssocID="{C59C2860-C19C-45F6-A4DD-58F7A02A9046}" presName="connectorText" presStyleLbl="sibTrans2D1" presStyleIdx="1" presStyleCnt="2"/>
      <dgm:spPr/>
    </dgm:pt>
    <dgm:pt modelId="{90672B51-4276-448F-990E-CF9DD4E96B19}" type="pres">
      <dgm:prSet presAssocID="{258DEBE1-B924-4B67-ADC2-BE9D9BFC9B66}" presName="node" presStyleLbl="node1" presStyleIdx="2" presStyleCnt="3">
        <dgm:presLayoutVars>
          <dgm:bulletEnabled val="1"/>
        </dgm:presLayoutVars>
      </dgm:prSet>
      <dgm:spPr/>
    </dgm:pt>
  </dgm:ptLst>
  <dgm:cxnLst>
    <dgm:cxn modelId="{0529F811-9AA4-4748-8D20-BA7FE02E4831}" srcId="{07820042-0815-4A91-83BE-34BE3C918FE6}" destId="{258DEBE1-B924-4B67-ADC2-BE9D9BFC9B66}" srcOrd="2" destOrd="0" parTransId="{E8F6A886-2674-4B9C-91FE-37B1816CEF26}" sibTransId="{2DA8E839-D0B4-4378-BA9B-826CA8E6457D}"/>
    <dgm:cxn modelId="{9AB6ED1E-BB0C-4AC8-AE7B-027C9B275CC9}" srcId="{07820042-0815-4A91-83BE-34BE3C918FE6}" destId="{CD46BE2C-84F2-4F84-83B8-C5C56DCBE6AD}" srcOrd="1" destOrd="0" parTransId="{8A0F1DC2-FCF7-4C74-9B50-F78204638F4B}" sibTransId="{C59C2860-C19C-45F6-A4DD-58F7A02A9046}"/>
    <dgm:cxn modelId="{89E8A32B-1F53-417C-B158-BE39CEB20B11}" type="presOf" srcId="{C59C2860-C19C-45F6-A4DD-58F7A02A9046}" destId="{65F76E54-D15B-47E9-823C-5D8D9EEF54F1}" srcOrd="0" destOrd="0" presId="urn:microsoft.com/office/officeart/2005/8/layout/process1"/>
    <dgm:cxn modelId="{F4C5A82C-BF47-4F9E-8050-9568A3DEA158}" type="presOf" srcId="{C7594366-E9F0-4601-8240-55F84B5E9C70}" destId="{4C459AD3-F2D8-4B7B-BB9E-391EE6C2B42A}" srcOrd="0" destOrd="0" presId="urn:microsoft.com/office/officeart/2005/8/layout/process1"/>
    <dgm:cxn modelId="{615AB444-2891-4B2A-8645-97A7C00A5C91}" type="presOf" srcId="{CD46BE2C-84F2-4F84-83B8-C5C56DCBE6AD}" destId="{3FF99FD3-EE76-4F12-AC23-E92F0ECCA643}" srcOrd="0" destOrd="0" presId="urn:microsoft.com/office/officeart/2005/8/layout/process1"/>
    <dgm:cxn modelId="{CE374765-AD5C-4567-AE1F-F95B0970379D}" type="presOf" srcId="{07820042-0815-4A91-83BE-34BE3C918FE6}" destId="{6E8ED31F-9BB4-49A3-85F6-4B1C5CD9571F}" srcOrd="0" destOrd="0" presId="urn:microsoft.com/office/officeart/2005/8/layout/process1"/>
    <dgm:cxn modelId="{2F0D6A53-05E3-4E4F-BD6B-349045015D91}" type="presOf" srcId="{C59C2860-C19C-45F6-A4DD-58F7A02A9046}" destId="{3D342EDF-B5C2-4E01-AB20-CF083825E901}" srcOrd="1" destOrd="0" presId="urn:microsoft.com/office/officeart/2005/8/layout/process1"/>
    <dgm:cxn modelId="{B226BF7A-6CDC-45A4-92F7-8600C00FD3F2}" type="presOf" srcId="{258DEBE1-B924-4B67-ADC2-BE9D9BFC9B66}" destId="{90672B51-4276-448F-990E-CF9DD4E96B19}" srcOrd="0" destOrd="0" presId="urn:microsoft.com/office/officeart/2005/8/layout/process1"/>
    <dgm:cxn modelId="{B61E9188-0536-4BAE-9B1C-54A4F7AEB0C3}" type="presOf" srcId="{065291F6-FAED-42ED-8D84-E7C85052BA5B}" destId="{2CC30D5D-213C-4AAF-9B8F-0B795CE6D1F5}" srcOrd="1" destOrd="0" presId="urn:microsoft.com/office/officeart/2005/8/layout/process1"/>
    <dgm:cxn modelId="{81457793-F883-4EE8-84C4-3EDC9B9CD380}" srcId="{07820042-0815-4A91-83BE-34BE3C918FE6}" destId="{C7594366-E9F0-4601-8240-55F84B5E9C70}" srcOrd="0" destOrd="0" parTransId="{FD913F63-4FDE-4B4D-9E2D-290ACD017C7E}" sibTransId="{065291F6-FAED-42ED-8D84-E7C85052BA5B}"/>
    <dgm:cxn modelId="{A5133D97-226B-4E5C-9666-64B31989A9A1}" type="presOf" srcId="{065291F6-FAED-42ED-8D84-E7C85052BA5B}" destId="{3666C057-1181-4F92-9D9A-09B67A3D9268}" srcOrd="0" destOrd="0" presId="urn:microsoft.com/office/officeart/2005/8/layout/process1"/>
    <dgm:cxn modelId="{B3B4279A-6589-47AA-B1A7-FE7251842C29}" type="presParOf" srcId="{6E8ED31F-9BB4-49A3-85F6-4B1C5CD9571F}" destId="{4C459AD3-F2D8-4B7B-BB9E-391EE6C2B42A}" srcOrd="0" destOrd="0" presId="urn:microsoft.com/office/officeart/2005/8/layout/process1"/>
    <dgm:cxn modelId="{3ED1D738-AD9E-4BCA-8551-40B627D8F222}" type="presParOf" srcId="{6E8ED31F-9BB4-49A3-85F6-4B1C5CD9571F}" destId="{3666C057-1181-4F92-9D9A-09B67A3D9268}" srcOrd="1" destOrd="0" presId="urn:microsoft.com/office/officeart/2005/8/layout/process1"/>
    <dgm:cxn modelId="{22B8E15B-4001-4C1C-96DF-BF803B0EDF3A}" type="presParOf" srcId="{3666C057-1181-4F92-9D9A-09B67A3D9268}" destId="{2CC30D5D-213C-4AAF-9B8F-0B795CE6D1F5}" srcOrd="0" destOrd="0" presId="urn:microsoft.com/office/officeart/2005/8/layout/process1"/>
    <dgm:cxn modelId="{314B477D-58D5-4258-9182-656C20A73939}" type="presParOf" srcId="{6E8ED31F-9BB4-49A3-85F6-4B1C5CD9571F}" destId="{3FF99FD3-EE76-4F12-AC23-E92F0ECCA643}" srcOrd="2" destOrd="0" presId="urn:microsoft.com/office/officeart/2005/8/layout/process1"/>
    <dgm:cxn modelId="{72F09B56-3D36-4A52-8CA8-C2BE1349F8FF}" type="presParOf" srcId="{6E8ED31F-9BB4-49A3-85F6-4B1C5CD9571F}" destId="{65F76E54-D15B-47E9-823C-5D8D9EEF54F1}" srcOrd="3" destOrd="0" presId="urn:microsoft.com/office/officeart/2005/8/layout/process1"/>
    <dgm:cxn modelId="{2BBE0BFC-2B70-46AF-8414-F9C22EE9F04E}" type="presParOf" srcId="{65F76E54-D15B-47E9-823C-5D8D9EEF54F1}" destId="{3D342EDF-B5C2-4E01-AB20-CF083825E901}" srcOrd="0" destOrd="0" presId="urn:microsoft.com/office/officeart/2005/8/layout/process1"/>
    <dgm:cxn modelId="{3982E8C0-3E00-4888-9E0C-671F31D31720}" type="presParOf" srcId="{6E8ED31F-9BB4-49A3-85F6-4B1C5CD9571F}" destId="{90672B51-4276-448F-990E-CF9DD4E96B1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FFE59C-2E6E-463E-A41B-B10B867DFC6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010F219-13FC-4A2B-823B-37330EF91D53}">
      <dgm:prSet/>
      <dgm:spPr/>
      <dgm:t>
        <a:bodyPr/>
        <a:lstStyle/>
        <a:p>
          <a:r>
            <a:rPr lang="el-GR" b="1"/>
            <a:t>4. Κάρτες (Cards):</a:t>
          </a:r>
          <a:r>
            <a:rPr lang="el-GR"/>
            <a:t> Οι κάρτες προσθέτουν το στοιχείο του τυχαίου σε ένα παιχνίδι. Ανακατεύονται και τοποθετούνται δίπλα στον κυρίως χώρο του παιχνιδιού. Όταν απαιτείται από το παιχνίδι, ο παίκτης σηκώνει μία κάρτα, την αποκαλύπτει και εκτελεί ότι περιγράφεται σε αυτή. Σε άλλες περιπτώσεις ο παίκτης μπορεί να κρατήσει κρυφό το περιεχόμενο της κάρτας και να την αξιοποιήσει όταν το κρίνει απαραίτητο. Τέλος, οι κάρτες χρησιμοποιούνται ως τεκμήρια και σύμβολα επίτευξης κάποιου σημαντικού στόχου του παιχνιδιού ή ως σύμβολα ισχύος του παίκτη. </a:t>
          </a:r>
          <a:endParaRPr lang="en-US"/>
        </a:p>
      </dgm:t>
    </dgm:pt>
    <dgm:pt modelId="{17F75369-21B8-4E8D-BDBA-1DDDC4297F3B}" type="parTrans" cxnId="{89139F2E-5E03-4FA4-A499-5EC218D84974}">
      <dgm:prSet/>
      <dgm:spPr/>
      <dgm:t>
        <a:bodyPr/>
        <a:lstStyle/>
        <a:p>
          <a:endParaRPr lang="en-US"/>
        </a:p>
      </dgm:t>
    </dgm:pt>
    <dgm:pt modelId="{B4645E09-26B4-4E97-B3B2-5843D79C892B}" type="sibTrans" cxnId="{89139F2E-5E03-4FA4-A499-5EC218D84974}">
      <dgm:prSet/>
      <dgm:spPr/>
      <dgm:t>
        <a:bodyPr/>
        <a:lstStyle/>
        <a:p>
          <a:endParaRPr lang="en-US"/>
        </a:p>
      </dgm:t>
    </dgm:pt>
    <dgm:pt modelId="{2F558D7C-D292-4930-B083-520104CB38D6}">
      <dgm:prSet/>
      <dgm:spPr/>
      <dgm:t>
        <a:bodyPr/>
        <a:lstStyle/>
        <a:p>
          <a:r>
            <a:rPr lang="el-GR" b="1"/>
            <a:t>5. Σύλληψη/Εξάλειψη (Capture/Eliminat</a:t>
          </a:r>
          <a:r>
            <a:rPr lang="en-US" b="1"/>
            <a:t>ion)</a:t>
          </a:r>
          <a:r>
            <a:rPr lang="el-GR" b="1"/>
            <a:t>: </a:t>
          </a:r>
          <a:r>
            <a:rPr lang="el-GR"/>
            <a:t>Σε μερικά παιχνίδια, η δύναμη του κάθε παίκτη εκφράζεται με σύμβολα που έχει τοποθετήσει στο χώρο του παιχνιδιού (όχι κατ' ανάγκη όλα ίσης αξίας). Συνεπώς, οι παίκτες, για να έρθουν σε θέση ισχύος, θα πρέπει να μπορούν να αιχμαλωτίσουν και να εξαλείψουν από το παιχνίδι τα σύμβολα των αντιπάλων τους. Αυτό μπορεί να γίνει με αρκετούς τρόπους. Στο σκάκι ο παίκτης κινεί ένα πιόνι σε μια θέση ήδη κατειλημμένη από τον αντίπαλο και υπερισχύει το μεγαλύτερο σε αξία πιόνι. Στη ντάμα το πιόνι πηδά πάνω από αυτό του αντιπάλου. Στο Stratego και σε παρόμοια παιχνίδια, ο παίκτης "επιτίθεται" στον αντίπαλο και η έκβαση είτε καθορίζεται από τους κανόνες του παιχνιδιού είτε έχει κάποιο βαθμό τυχαιότητας. </a:t>
          </a:r>
          <a:endParaRPr lang="en-US"/>
        </a:p>
      </dgm:t>
    </dgm:pt>
    <dgm:pt modelId="{7C07C179-0790-4567-B57A-85295E11BD5C}" type="parTrans" cxnId="{7F0BD184-23D8-4EA4-A7B1-615B1A3DD2C0}">
      <dgm:prSet/>
      <dgm:spPr/>
      <dgm:t>
        <a:bodyPr/>
        <a:lstStyle/>
        <a:p>
          <a:endParaRPr lang="en-US"/>
        </a:p>
      </dgm:t>
    </dgm:pt>
    <dgm:pt modelId="{E82101E2-94AC-477D-B926-E968AD46E1D1}" type="sibTrans" cxnId="{7F0BD184-23D8-4EA4-A7B1-615B1A3DD2C0}">
      <dgm:prSet/>
      <dgm:spPr/>
      <dgm:t>
        <a:bodyPr/>
        <a:lstStyle/>
        <a:p>
          <a:endParaRPr lang="en-US"/>
        </a:p>
      </dgm:t>
    </dgm:pt>
    <dgm:pt modelId="{82EADBF5-A587-4C38-9D1D-6B8CB7C23DE2}" type="pres">
      <dgm:prSet presAssocID="{4FFFE59C-2E6E-463E-A41B-B10B867DFC60}" presName="vert0" presStyleCnt="0">
        <dgm:presLayoutVars>
          <dgm:dir/>
          <dgm:animOne val="branch"/>
          <dgm:animLvl val="lvl"/>
        </dgm:presLayoutVars>
      </dgm:prSet>
      <dgm:spPr/>
    </dgm:pt>
    <dgm:pt modelId="{F9E4EEE8-C2BA-4938-A5D7-811170651B41}" type="pres">
      <dgm:prSet presAssocID="{B010F219-13FC-4A2B-823B-37330EF91D53}" presName="thickLine" presStyleLbl="alignNode1" presStyleIdx="0" presStyleCnt="2"/>
      <dgm:spPr/>
    </dgm:pt>
    <dgm:pt modelId="{4F4826D0-25B7-41E4-85B9-78B13222C539}" type="pres">
      <dgm:prSet presAssocID="{B010F219-13FC-4A2B-823B-37330EF91D53}" presName="horz1" presStyleCnt="0"/>
      <dgm:spPr/>
    </dgm:pt>
    <dgm:pt modelId="{0B9D3611-B7CF-46B1-ACA1-B182E4588432}" type="pres">
      <dgm:prSet presAssocID="{B010F219-13FC-4A2B-823B-37330EF91D53}" presName="tx1" presStyleLbl="revTx" presStyleIdx="0" presStyleCnt="2"/>
      <dgm:spPr/>
    </dgm:pt>
    <dgm:pt modelId="{77943EA3-852B-4B7B-8861-630C1EF67509}" type="pres">
      <dgm:prSet presAssocID="{B010F219-13FC-4A2B-823B-37330EF91D53}" presName="vert1" presStyleCnt="0"/>
      <dgm:spPr/>
    </dgm:pt>
    <dgm:pt modelId="{142DFCA8-CDFA-490A-8553-689F3EDB0313}" type="pres">
      <dgm:prSet presAssocID="{2F558D7C-D292-4930-B083-520104CB38D6}" presName="thickLine" presStyleLbl="alignNode1" presStyleIdx="1" presStyleCnt="2"/>
      <dgm:spPr/>
    </dgm:pt>
    <dgm:pt modelId="{20FB690E-3AB8-4D13-B419-143447EA8320}" type="pres">
      <dgm:prSet presAssocID="{2F558D7C-D292-4930-B083-520104CB38D6}" presName="horz1" presStyleCnt="0"/>
      <dgm:spPr/>
    </dgm:pt>
    <dgm:pt modelId="{8F983045-36D4-4983-8750-D86851409FD0}" type="pres">
      <dgm:prSet presAssocID="{2F558D7C-D292-4930-B083-520104CB38D6}" presName="tx1" presStyleLbl="revTx" presStyleIdx="1" presStyleCnt="2"/>
      <dgm:spPr/>
    </dgm:pt>
    <dgm:pt modelId="{38C2FB39-77CF-40B7-89CD-5EC761978AF0}" type="pres">
      <dgm:prSet presAssocID="{2F558D7C-D292-4930-B083-520104CB38D6}" presName="vert1" presStyleCnt="0"/>
      <dgm:spPr/>
    </dgm:pt>
  </dgm:ptLst>
  <dgm:cxnLst>
    <dgm:cxn modelId="{040EDF08-8307-4B22-BCE9-84DD806ACBE9}" type="presOf" srcId="{B010F219-13FC-4A2B-823B-37330EF91D53}" destId="{0B9D3611-B7CF-46B1-ACA1-B182E4588432}" srcOrd="0" destOrd="0" presId="urn:microsoft.com/office/officeart/2008/layout/LinedList"/>
    <dgm:cxn modelId="{0886A21E-7B78-4212-972C-57902D324592}" type="presOf" srcId="{2F558D7C-D292-4930-B083-520104CB38D6}" destId="{8F983045-36D4-4983-8750-D86851409FD0}" srcOrd="0" destOrd="0" presId="urn:microsoft.com/office/officeart/2008/layout/LinedList"/>
    <dgm:cxn modelId="{89139F2E-5E03-4FA4-A499-5EC218D84974}" srcId="{4FFFE59C-2E6E-463E-A41B-B10B867DFC60}" destId="{B010F219-13FC-4A2B-823B-37330EF91D53}" srcOrd="0" destOrd="0" parTransId="{17F75369-21B8-4E8D-BDBA-1DDDC4297F3B}" sibTransId="{B4645E09-26B4-4E97-B3B2-5843D79C892B}"/>
    <dgm:cxn modelId="{67E0D64C-32E1-48AE-B1FD-E9A01A95DDFB}" type="presOf" srcId="{4FFFE59C-2E6E-463E-A41B-B10B867DFC60}" destId="{82EADBF5-A587-4C38-9D1D-6B8CB7C23DE2}" srcOrd="0" destOrd="0" presId="urn:microsoft.com/office/officeart/2008/layout/LinedList"/>
    <dgm:cxn modelId="{7F0BD184-23D8-4EA4-A7B1-615B1A3DD2C0}" srcId="{4FFFE59C-2E6E-463E-A41B-B10B867DFC60}" destId="{2F558D7C-D292-4930-B083-520104CB38D6}" srcOrd="1" destOrd="0" parTransId="{7C07C179-0790-4567-B57A-85295E11BD5C}" sibTransId="{E82101E2-94AC-477D-B926-E968AD46E1D1}"/>
    <dgm:cxn modelId="{9A6C7D69-A052-4281-ADDA-AF4A81B321CD}" type="presParOf" srcId="{82EADBF5-A587-4C38-9D1D-6B8CB7C23DE2}" destId="{F9E4EEE8-C2BA-4938-A5D7-811170651B41}" srcOrd="0" destOrd="0" presId="urn:microsoft.com/office/officeart/2008/layout/LinedList"/>
    <dgm:cxn modelId="{C9265375-EB61-41CF-A402-396906CF55DE}" type="presParOf" srcId="{82EADBF5-A587-4C38-9D1D-6B8CB7C23DE2}" destId="{4F4826D0-25B7-41E4-85B9-78B13222C539}" srcOrd="1" destOrd="0" presId="urn:microsoft.com/office/officeart/2008/layout/LinedList"/>
    <dgm:cxn modelId="{2B63690A-2DDC-4DC0-BAE7-F98D044DCECF}" type="presParOf" srcId="{4F4826D0-25B7-41E4-85B9-78B13222C539}" destId="{0B9D3611-B7CF-46B1-ACA1-B182E4588432}" srcOrd="0" destOrd="0" presId="urn:microsoft.com/office/officeart/2008/layout/LinedList"/>
    <dgm:cxn modelId="{B16A8E65-5970-4500-A49B-06C6D4864DBB}" type="presParOf" srcId="{4F4826D0-25B7-41E4-85B9-78B13222C539}" destId="{77943EA3-852B-4B7B-8861-630C1EF67509}" srcOrd="1" destOrd="0" presId="urn:microsoft.com/office/officeart/2008/layout/LinedList"/>
    <dgm:cxn modelId="{60458AC5-B8A8-41A8-A11E-52EFFAFC72CF}" type="presParOf" srcId="{82EADBF5-A587-4C38-9D1D-6B8CB7C23DE2}" destId="{142DFCA8-CDFA-490A-8553-689F3EDB0313}" srcOrd="2" destOrd="0" presId="urn:microsoft.com/office/officeart/2008/layout/LinedList"/>
    <dgm:cxn modelId="{3A8F3913-66F5-48CF-8703-5BC86DB68809}" type="presParOf" srcId="{82EADBF5-A587-4C38-9D1D-6B8CB7C23DE2}" destId="{20FB690E-3AB8-4D13-B419-143447EA8320}" srcOrd="3" destOrd="0" presId="urn:microsoft.com/office/officeart/2008/layout/LinedList"/>
    <dgm:cxn modelId="{198FB861-B5DF-417F-B2C8-C2E104120A99}" type="presParOf" srcId="{20FB690E-3AB8-4D13-B419-143447EA8320}" destId="{8F983045-36D4-4983-8750-D86851409FD0}" srcOrd="0" destOrd="0" presId="urn:microsoft.com/office/officeart/2008/layout/LinedList"/>
    <dgm:cxn modelId="{E34450DD-F491-4CBF-9084-D2C7BA8D8EA5}" type="presParOf" srcId="{20FB690E-3AB8-4D13-B419-143447EA8320}" destId="{38C2FB39-77CF-40B7-89CD-5EC761978A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C3C55A-EB06-47A1-97C1-E234D8A9718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E7ACFE05-A727-4D81-B107-F993311B0C0E}">
      <dgm:prSet/>
      <dgm:spPr/>
      <dgm:t>
        <a:bodyPr/>
        <a:lstStyle/>
        <a:p>
          <a:r>
            <a:rPr lang="en-US" b="1" i="1"/>
            <a:t>6. </a:t>
          </a:r>
          <a:r>
            <a:rPr lang="el-GR" b="1" i="1"/>
            <a:t>Κίνηση</a:t>
          </a:r>
          <a:r>
            <a:rPr lang="en-US" b="1" i="1"/>
            <a:t> (</a:t>
          </a:r>
          <a:r>
            <a:rPr lang="el-GR" b="1" i="1"/>
            <a:t>Movement</a:t>
          </a:r>
          <a:r>
            <a:rPr lang="en-US" b="1" i="1"/>
            <a:t>)</a:t>
          </a:r>
          <a:r>
            <a:rPr lang="el-GR"/>
            <a:t>: Πάρα πολλά παιχνίδια στηρίζονται στην κίνηση πιονιών ή αντικειμένων που συμβολίζουν τους παίκτες. Σε κάποια, ο χώρος είναι χωρισμένος σε τετράγωνα ή σε ισομεγέθεις περιοχές και ο παίκτης κινείται σε αυτά με βάση τους κανόνες του παιχνιδιού. Σε άλλα, όπου δεν υπάρχει η έννοια των τετραγώνων, η κίνηση υπολογίζεται με βάση την απόσταση που επιτρέπεται να διανυθεί. </a:t>
          </a:r>
          <a:endParaRPr lang="en-US"/>
        </a:p>
      </dgm:t>
    </dgm:pt>
    <dgm:pt modelId="{63DAE072-0581-462C-AE95-15F4A4CFE944}" type="parTrans" cxnId="{AB07E87A-94D5-4523-87D3-BE9AFD1BFB93}">
      <dgm:prSet/>
      <dgm:spPr/>
      <dgm:t>
        <a:bodyPr/>
        <a:lstStyle/>
        <a:p>
          <a:endParaRPr lang="en-US"/>
        </a:p>
      </dgm:t>
    </dgm:pt>
    <dgm:pt modelId="{4DECBCB0-D040-4909-A1E8-C91886CA81F3}" type="sibTrans" cxnId="{AB07E87A-94D5-4523-87D3-BE9AFD1BFB93}">
      <dgm:prSet/>
      <dgm:spPr/>
      <dgm:t>
        <a:bodyPr/>
        <a:lstStyle/>
        <a:p>
          <a:endParaRPr lang="en-US"/>
        </a:p>
      </dgm:t>
    </dgm:pt>
    <dgm:pt modelId="{6E7DB2C0-6E5C-4C16-A3C0-94CEB067C289}">
      <dgm:prSet/>
      <dgm:spPr/>
      <dgm:t>
        <a:bodyPr/>
        <a:lstStyle/>
        <a:p>
          <a:r>
            <a:rPr lang="en-US" b="1" i="1"/>
            <a:t>7. </a:t>
          </a:r>
          <a:r>
            <a:rPr lang="el-GR" b="1" i="1"/>
            <a:t>Διαχείριση πόρων</a:t>
          </a:r>
          <a:r>
            <a:rPr lang="en-US" b="1" i="1"/>
            <a:t> (</a:t>
          </a:r>
          <a:r>
            <a:rPr lang="el-GR" b="1" i="1"/>
            <a:t>Resource Management</a:t>
          </a:r>
          <a:r>
            <a:rPr lang="en-US" b="1" i="1"/>
            <a:t>)</a:t>
          </a:r>
          <a:r>
            <a:rPr lang="el-GR" b="1"/>
            <a:t>: </a:t>
          </a:r>
          <a:r>
            <a:rPr lang="el-GR"/>
            <a:t>Σε αρκετά παιχνίδια, ο παίκτης καλείται να διαχειριστεί κάποια μορφή πόρων. Οι πόροι μπορεί να είναι χρήματα, πρώτες ύλες ή ακόμα πόντοι του παιχνιδιού. Οι κανόνες του παιχνιδιού ορίζουν όλα τα επιμέρους στοιχεία των πόρων (αύξηση, κατανάλωση, αξία) και τη μεταξύ τους σχέση </a:t>
          </a:r>
          <a:endParaRPr lang="en-US"/>
        </a:p>
      </dgm:t>
    </dgm:pt>
    <dgm:pt modelId="{B87BB903-2201-48C8-811C-363C9AE9B532}" type="parTrans" cxnId="{729F5355-045A-4CB3-8D75-F4C820FEE278}">
      <dgm:prSet/>
      <dgm:spPr/>
      <dgm:t>
        <a:bodyPr/>
        <a:lstStyle/>
        <a:p>
          <a:endParaRPr lang="en-US"/>
        </a:p>
      </dgm:t>
    </dgm:pt>
    <dgm:pt modelId="{0BDCE925-0669-4A2D-8E07-FFA04F2AD396}" type="sibTrans" cxnId="{729F5355-045A-4CB3-8D75-F4C820FEE278}">
      <dgm:prSet/>
      <dgm:spPr/>
      <dgm:t>
        <a:bodyPr/>
        <a:lstStyle/>
        <a:p>
          <a:endParaRPr lang="en-US"/>
        </a:p>
      </dgm:t>
    </dgm:pt>
    <dgm:pt modelId="{2CA49162-584E-43E4-805A-F0DD1C9762AD}">
      <dgm:prSet/>
      <dgm:spPr/>
      <dgm:t>
        <a:bodyPr/>
        <a:lstStyle/>
        <a:p>
          <a:r>
            <a:rPr lang="en-US" b="1" i="1"/>
            <a:t>8. </a:t>
          </a:r>
          <a:r>
            <a:rPr lang="el-GR" b="1" i="1"/>
            <a:t>Ρίσκο και ανταμοιβή</a:t>
          </a:r>
          <a:r>
            <a:rPr lang="en-US" b="1" i="1"/>
            <a:t> (</a:t>
          </a:r>
          <a:r>
            <a:rPr lang="el-GR" b="1" i="1"/>
            <a:t>Risk and reward</a:t>
          </a:r>
          <a:r>
            <a:rPr lang="en-US" b="1" i="1"/>
            <a:t>)</a:t>
          </a:r>
          <a:r>
            <a:rPr lang="el-GR" b="1"/>
            <a:t>:</a:t>
          </a:r>
          <a:r>
            <a:rPr lang="el-GR"/>
            <a:t> Είναι η περίπτωση εκείνη όπου το παιχνίδι παρουσιάζει μία κατάσταση στην οποία ο παίκτης θα πρέπει να ζυγίσει κατά πόσο τον συμφέρει να συμπεριφερθεί "επικίνδυνα" προσδοκώντας ένα μεγαλύτερο όφελος (αλλά με κίνδυνο να χάσει) ή να υιοθετήσει μια πιο συντηρητική προσέγγιση (χάνοντας όμως κάποια πιθανά σημαντικά οφέλη). </a:t>
          </a:r>
          <a:endParaRPr lang="en-US"/>
        </a:p>
      </dgm:t>
    </dgm:pt>
    <dgm:pt modelId="{675C49E6-7125-49F0-BE9A-ADF75744246B}" type="parTrans" cxnId="{54ED35D6-263B-45F5-8E5B-84D94832C08A}">
      <dgm:prSet/>
      <dgm:spPr/>
      <dgm:t>
        <a:bodyPr/>
        <a:lstStyle/>
        <a:p>
          <a:endParaRPr lang="en-US"/>
        </a:p>
      </dgm:t>
    </dgm:pt>
    <dgm:pt modelId="{8EDC12AE-D3A2-4CC6-8765-178A0F33FE63}" type="sibTrans" cxnId="{54ED35D6-263B-45F5-8E5B-84D94832C08A}">
      <dgm:prSet/>
      <dgm:spPr/>
      <dgm:t>
        <a:bodyPr/>
        <a:lstStyle/>
        <a:p>
          <a:endParaRPr lang="en-US"/>
        </a:p>
      </dgm:t>
    </dgm:pt>
    <dgm:pt modelId="{8B30B306-DAD9-45F3-86AC-EFEAE529C6E5}">
      <dgm:prSet/>
      <dgm:spPr/>
      <dgm:t>
        <a:bodyPr/>
        <a:lstStyle/>
        <a:p>
          <a:r>
            <a:rPr lang="en-US" b="1" i="1"/>
            <a:t>9. </a:t>
          </a:r>
          <a:r>
            <a:rPr lang="el-GR" b="1" i="1"/>
            <a:t>Παιχνίδι ρόλων</a:t>
          </a:r>
          <a:r>
            <a:rPr lang="en-US" b="1" i="1"/>
            <a:t> (</a:t>
          </a:r>
          <a:r>
            <a:rPr lang="el-GR" b="1" i="1"/>
            <a:t>Role-playing</a:t>
          </a:r>
          <a:r>
            <a:rPr lang="en-US" b="1" i="1"/>
            <a:t>)</a:t>
          </a:r>
          <a:r>
            <a:rPr lang="el-GR" b="1"/>
            <a:t>: </a:t>
          </a:r>
          <a:r>
            <a:rPr lang="el-GR"/>
            <a:t>Είναι το σύστημα</a:t>
          </a:r>
          <a:r>
            <a:rPr lang="en-US"/>
            <a:t> </a:t>
          </a:r>
          <a:r>
            <a:rPr lang="el-GR"/>
            <a:t>και εν προκειμένω ο σχεδιαστής που καθορίζει την αποτελεσματικότητα των ενεργειών του παίκτη, σε σχέση με το πόσο καλά παίζει το ρόλο του ως ήρωας του παιχνιδιού </a:t>
          </a:r>
          <a:endParaRPr lang="en-US"/>
        </a:p>
      </dgm:t>
    </dgm:pt>
    <dgm:pt modelId="{7173E0CD-3A41-4F3A-9681-63684796B696}" type="parTrans" cxnId="{FE3E93A6-4357-4EC5-AFF4-8DB4CBC52E12}">
      <dgm:prSet/>
      <dgm:spPr/>
      <dgm:t>
        <a:bodyPr/>
        <a:lstStyle/>
        <a:p>
          <a:endParaRPr lang="en-US"/>
        </a:p>
      </dgm:t>
    </dgm:pt>
    <dgm:pt modelId="{BB5241D4-A02B-4A94-A0E7-F1DC6D775541}" type="sibTrans" cxnId="{FE3E93A6-4357-4EC5-AFF4-8DB4CBC52E12}">
      <dgm:prSet/>
      <dgm:spPr/>
      <dgm:t>
        <a:bodyPr/>
        <a:lstStyle/>
        <a:p>
          <a:endParaRPr lang="en-US"/>
        </a:p>
      </dgm:t>
    </dgm:pt>
    <dgm:pt modelId="{E02D54AE-0F69-4714-B1F9-C499EDA7DE77}" type="pres">
      <dgm:prSet presAssocID="{A6C3C55A-EB06-47A1-97C1-E234D8A97184}" presName="outerComposite" presStyleCnt="0">
        <dgm:presLayoutVars>
          <dgm:chMax val="5"/>
          <dgm:dir/>
          <dgm:resizeHandles val="exact"/>
        </dgm:presLayoutVars>
      </dgm:prSet>
      <dgm:spPr/>
    </dgm:pt>
    <dgm:pt modelId="{3184027A-796A-4887-9859-873B8D9614E3}" type="pres">
      <dgm:prSet presAssocID="{A6C3C55A-EB06-47A1-97C1-E234D8A97184}" presName="dummyMaxCanvas" presStyleCnt="0">
        <dgm:presLayoutVars/>
      </dgm:prSet>
      <dgm:spPr/>
    </dgm:pt>
    <dgm:pt modelId="{8B1BD226-682D-48A4-A163-BE173F9A930A}" type="pres">
      <dgm:prSet presAssocID="{A6C3C55A-EB06-47A1-97C1-E234D8A97184}" presName="FourNodes_1" presStyleLbl="node1" presStyleIdx="0" presStyleCnt="4">
        <dgm:presLayoutVars>
          <dgm:bulletEnabled val="1"/>
        </dgm:presLayoutVars>
      </dgm:prSet>
      <dgm:spPr/>
    </dgm:pt>
    <dgm:pt modelId="{9A0D06BB-3155-4787-9E1D-878F60FCB3D8}" type="pres">
      <dgm:prSet presAssocID="{A6C3C55A-EB06-47A1-97C1-E234D8A97184}" presName="FourNodes_2" presStyleLbl="node1" presStyleIdx="1" presStyleCnt="4">
        <dgm:presLayoutVars>
          <dgm:bulletEnabled val="1"/>
        </dgm:presLayoutVars>
      </dgm:prSet>
      <dgm:spPr/>
    </dgm:pt>
    <dgm:pt modelId="{32815CA0-AA9A-4748-9DA5-85B5616F6A35}" type="pres">
      <dgm:prSet presAssocID="{A6C3C55A-EB06-47A1-97C1-E234D8A97184}" presName="FourNodes_3" presStyleLbl="node1" presStyleIdx="2" presStyleCnt="4">
        <dgm:presLayoutVars>
          <dgm:bulletEnabled val="1"/>
        </dgm:presLayoutVars>
      </dgm:prSet>
      <dgm:spPr/>
    </dgm:pt>
    <dgm:pt modelId="{AFE5C193-D2C7-485E-BBCA-193477D26BBA}" type="pres">
      <dgm:prSet presAssocID="{A6C3C55A-EB06-47A1-97C1-E234D8A97184}" presName="FourNodes_4" presStyleLbl="node1" presStyleIdx="3" presStyleCnt="4">
        <dgm:presLayoutVars>
          <dgm:bulletEnabled val="1"/>
        </dgm:presLayoutVars>
      </dgm:prSet>
      <dgm:spPr/>
    </dgm:pt>
    <dgm:pt modelId="{B8FEB36B-8540-4C43-8DC4-B126DFE28798}" type="pres">
      <dgm:prSet presAssocID="{A6C3C55A-EB06-47A1-97C1-E234D8A97184}" presName="FourConn_1-2" presStyleLbl="fgAccFollowNode1" presStyleIdx="0" presStyleCnt="3">
        <dgm:presLayoutVars>
          <dgm:bulletEnabled val="1"/>
        </dgm:presLayoutVars>
      </dgm:prSet>
      <dgm:spPr/>
    </dgm:pt>
    <dgm:pt modelId="{9AE4C1E8-2156-4F1E-AB39-11D223125CA9}" type="pres">
      <dgm:prSet presAssocID="{A6C3C55A-EB06-47A1-97C1-E234D8A97184}" presName="FourConn_2-3" presStyleLbl="fgAccFollowNode1" presStyleIdx="1" presStyleCnt="3">
        <dgm:presLayoutVars>
          <dgm:bulletEnabled val="1"/>
        </dgm:presLayoutVars>
      </dgm:prSet>
      <dgm:spPr/>
    </dgm:pt>
    <dgm:pt modelId="{B94AD3C4-D2DA-403B-B510-00CF258F55FD}" type="pres">
      <dgm:prSet presAssocID="{A6C3C55A-EB06-47A1-97C1-E234D8A97184}" presName="FourConn_3-4" presStyleLbl="fgAccFollowNode1" presStyleIdx="2" presStyleCnt="3">
        <dgm:presLayoutVars>
          <dgm:bulletEnabled val="1"/>
        </dgm:presLayoutVars>
      </dgm:prSet>
      <dgm:spPr/>
    </dgm:pt>
    <dgm:pt modelId="{70009DD5-9AD0-43B3-A74C-C7D8D73BCE6F}" type="pres">
      <dgm:prSet presAssocID="{A6C3C55A-EB06-47A1-97C1-E234D8A97184}" presName="FourNodes_1_text" presStyleLbl="node1" presStyleIdx="3" presStyleCnt="4">
        <dgm:presLayoutVars>
          <dgm:bulletEnabled val="1"/>
        </dgm:presLayoutVars>
      </dgm:prSet>
      <dgm:spPr/>
    </dgm:pt>
    <dgm:pt modelId="{6D4C921B-5FA6-4F4B-B265-7B12D87103A0}" type="pres">
      <dgm:prSet presAssocID="{A6C3C55A-EB06-47A1-97C1-E234D8A97184}" presName="FourNodes_2_text" presStyleLbl="node1" presStyleIdx="3" presStyleCnt="4">
        <dgm:presLayoutVars>
          <dgm:bulletEnabled val="1"/>
        </dgm:presLayoutVars>
      </dgm:prSet>
      <dgm:spPr/>
    </dgm:pt>
    <dgm:pt modelId="{D651BBE7-872B-448D-8C9E-0CCEF5BE239F}" type="pres">
      <dgm:prSet presAssocID="{A6C3C55A-EB06-47A1-97C1-E234D8A97184}" presName="FourNodes_3_text" presStyleLbl="node1" presStyleIdx="3" presStyleCnt="4">
        <dgm:presLayoutVars>
          <dgm:bulletEnabled val="1"/>
        </dgm:presLayoutVars>
      </dgm:prSet>
      <dgm:spPr/>
    </dgm:pt>
    <dgm:pt modelId="{343F2434-62E4-4DD8-9057-53562F1BE3E0}" type="pres">
      <dgm:prSet presAssocID="{A6C3C55A-EB06-47A1-97C1-E234D8A97184}" presName="FourNodes_4_text" presStyleLbl="node1" presStyleIdx="3" presStyleCnt="4">
        <dgm:presLayoutVars>
          <dgm:bulletEnabled val="1"/>
        </dgm:presLayoutVars>
      </dgm:prSet>
      <dgm:spPr/>
    </dgm:pt>
  </dgm:ptLst>
  <dgm:cxnLst>
    <dgm:cxn modelId="{F65AA21C-58FA-4CF7-AA54-ECCAB3B7333C}" type="presOf" srcId="{6E7DB2C0-6E5C-4C16-A3C0-94CEB067C289}" destId="{9A0D06BB-3155-4787-9E1D-878F60FCB3D8}" srcOrd="0" destOrd="0" presId="urn:microsoft.com/office/officeart/2005/8/layout/vProcess5"/>
    <dgm:cxn modelId="{C114081F-7167-4608-8EFE-ED935AA7C191}" type="presOf" srcId="{E7ACFE05-A727-4D81-B107-F993311B0C0E}" destId="{70009DD5-9AD0-43B3-A74C-C7D8D73BCE6F}" srcOrd="1" destOrd="0" presId="urn:microsoft.com/office/officeart/2005/8/layout/vProcess5"/>
    <dgm:cxn modelId="{5E419732-050B-4F06-AEB7-09E5B3F121C0}" type="presOf" srcId="{E7ACFE05-A727-4D81-B107-F993311B0C0E}" destId="{8B1BD226-682D-48A4-A163-BE173F9A930A}" srcOrd="0" destOrd="0" presId="urn:microsoft.com/office/officeart/2005/8/layout/vProcess5"/>
    <dgm:cxn modelId="{4932625E-1334-4357-9F1C-D3D387F79E6C}" type="presOf" srcId="{8B30B306-DAD9-45F3-86AC-EFEAE529C6E5}" destId="{343F2434-62E4-4DD8-9057-53562F1BE3E0}" srcOrd="1" destOrd="0" presId="urn:microsoft.com/office/officeart/2005/8/layout/vProcess5"/>
    <dgm:cxn modelId="{729F5355-045A-4CB3-8D75-F4C820FEE278}" srcId="{A6C3C55A-EB06-47A1-97C1-E234D8A97184}" destId="{6E7DB2C0-6E5C-4C16-A3C0-94CEB067C289}" srcOrd="1" destOrd="0" parTransId="{B87BB903-2201-48C8-811C-363C9AE9B532}" sibTransId="{0BDCE925-0669-4A2D-8E07-FFA04F2AD396}"/>
    <dgm:cxn modelId="{9273CE78-41E7-4800-97EC-7FA3DBF5D740}" type="presOf" srcId="{6E7DB2C0-6E5C-4C16-A3C0-94CEB067C289}" destId="{6D4C921B-5FA6-4F4B-B265-7B12D87103A0}" srcOrd="1" destOrd="0" presId="urn:microsoft.com/office/officeart/2005/8/layout/vProcess5"/>
    <dgm:cxn modelId="{AB07E87A-94D5-4523-87D3-BE9AFD1BFB93}" srcId="{A6C3C55A-EB06-47A1-97C1-E234D8A97184}" destId="{E7ACFE05-A727-4D81-B107-F993311B0C0E}" srcOrd="0" destOrd="0" parTransId="{63DAE072-0581-462C-AE95-15F4A4CFE944}" sibTransId="{4DECBCB0-D040-4909-A1E8-C91886CA81F3}"/>
    <dgm:cxn modelId="{391C8087-62B0-4A83-88D7-879E453844FC}" type="presOf" srcId="{2CA49162-584E-43E4-805A-F0DD1C9762AD}" destId="{D651BBE7-872B-448D-8C9E-0CCEF5BE239F}" srcOrd="1" destOrd="0" presId="urn:microsoft.com/office/officeart/2005/8/layout/vProcess5"/>
    <dgm:cxn modelId="{B5704E97-1841-45EB-A113-1C830213F1A0}" type="presOf" srcId="{8B30B306-DAD9-45F3-86AC-EFEAE529C6E5}" destId="{AFE5C193-D2C7-485E-BBCA-193477D26BBA}" srcOrd="0" destOrd="0" presId="urn:microsoft.com/office/officeart/2005/8/layout/vProcess5"/>
    <dgm:cxn modelId="{FE3E93A6-4357-4EC5-AFF4-8DB4CBC52E12}" srcId="{A6C3C55A-EB06-47A1-97C1-E234D8A97184}" destId="{8B30B306-DAD9-45F3-86AC-EFEAE529C6E5}" srcOrd="3" destOrd="0" parTransId="{7173E0CD-3A41-4F3A-9681-63684796B696}" sibTransId="{BB5241D4-A02B-4A94-A0E7-F1DC6D775541}"/>
    <dgm:cxn modelId="{C990AACE-83D3-4AB5-91EF-2A61CA9C0D42}" type="presOf" srcId="{2CA49162-584E-43E4-805A-F0DD1C9762AD}" destId="{32815CA0-AA9A-4748-9DA5-85B5616F6A35}" srcOrd="0" destOrd="0" presId="urn:microsoft.com/office/officeart/2005/8/layout/vProcess5"/>
    <dgm:cxn modelId="{2F6AE7D0-A9B9-4C25-83A2-F5290F393021}" type="presOf" srcId="{4DECBCB0-D040-4909-A1E8-C91886CA81F3}" destId="{B8FEB36B-8540-4C43-8DC4-B126DFE28798}" srcOrd="0" destOrd="0" presId="urn:microsoft.com/office/officeart/2005/8/layout/vProcess5"/>
    <dgm:cxn modelId="{54ED35D6-263B-45F5-8E5B-84D94832C08A}" srcId="{A6C3C55A-EB06-47A1-97C1-E234D8A97184}" destId="{2CA49162-584E-43E4-805A-F0DD1C9762AD}" srcOrd="2" destOrd="0" parTransId="{675C49E6-7125-49F0-BE9A-ADF75744246B}" sibTransId="{8EDC12AE-D3A2-4CC6-8765-178A0F33FE63}"/>
    <dgm:cxn modelId="{B66B0EE1-5EAB-40EF-8908-33A283F84192}" type="presOf" srcId="{A6C3C55A-EB06-47A1-97C1-E234D8A97184}" destId="{E02D54AE-0F69-4714-B1F9-C499EDA7DE77}" srcOrd="0" destOrd="0" presId="urn:microsoft.com/office/officeart/2005/8/layout/vProcess5"/>
    <dgm:cxn modelId="{8D78CBF6-3C57-487D-B437-EBFFBB704D18}" type="presOf" srcId="{0BDCE925-0669-4A2D-8E07-FFA04F2AD396}" destId="{9AE4C1E8-2156-4F1E-AB39-11D223125CA9}" srcOrd="0" destOrd="0" presId="urn:microsoft.com/office/officeart/2005/8/layout/vProcess5"/>
    <dgm:cxn modelId="{D4AB08FA-7876-4C74-9936-FAD05C015D56}" type="presOf" srcId="{8EDC12AE-D3A2-4CC6-8765-178A0F33FE63}" destId="{B94AD3C4-D2DA-403B-B510-00CF258F55FD}" srcOrd="0" destOrd="0" presId="urn:microsoft.com/office/officeart/2005/8/layout/vProcess5"/>
    <dgm:cxn modelId="{9EB33250-B273-453E-8B3F-A314FA4ABD68}" type="presParOf" srcId="{E02D54AE-0F69-4714-B1F9-C499EDA7DE77}" destId="{3184027A-796A-4887-9859-873B8D9614E3}" srcOrd="0" destOrd="0" presId="urn:microsoft.com/office/officeart/2005/8/layout/vProcess5"/>
    <dgm:cxn modelId="{C539A90F-48B1-4A46-B1A4-B33964F333BE}" type="presParOf" srcId="{E02D54AE-0F69-4714-B1F9-C499EDA7DE77}" destId="{8B1BD226-682D-48A4-A163-BE173F9A930A}" srcOrd="1" destOrd="0" presId="urn:microsoft.com/office/officeart/2005/8/layout/vProcess5"/>
    <dgm:cxn modelId="{085EAE4F-F55B-45D6-8862-A7E31EDB7074}" type="presParOf" srcId="{E02D54AE-0F69-4714-B1F9-C499EDA7DE77}" destId="{9A0D06BB-3155-4787-9E1D-878F60FCB3D8}" srcOrd="2" destOrd="0" presId="urn:microsoft.com/office/officeart/2005/8/layout/vProcess5"/>
    <dgm:cxn modelId="{5EF2AA3E-A059-4506-8C09-B1BA0FB8D135}" type="presParOf" srcId="{E02D54AE-0F69-4714-B1F9-C499EDA7DE77}" destId="{32815CA0-AA9A-4748-9DA5-85B5616F6A35}" srcOrd="3" destOrd="0" presId="urn:microsoft.com/office/officeart/2005/8/layout/vProcess5"/>
    <dgm:cxn modelId="{9C332C27-829C-4D40-B656-9665DECF6619}" type="presParOf" srcId="{E02D54AE-0F69-4714-B1F9-C499EDA7DE77}" destId="{AFE5C193-D2C7-485E-BBCA-193477D26BBA}" srcOrd="4" destOrd="0" presId="urn:microsoft.com/office/officeart/2005/8/layout/vProcess5"/>
    <dgm:cxn modelId="{D6432B53-1233-425D-8599-0C9087E3CCCA}" type="presParOf" srcId="{E02D54AE-0F69-4714-B1F9-C499EDA7DE77}" destId="{B8FEB36B-8540-4C43-8DC4-B126DFE28798}" srcOrd="5" destOrd="0" presId="urn:microsoft.com/office/officeart/2005/8/layout/vProcess5"/>
    <dgm:cxn modelId="{F6D59D46-62FB-47B6-8AEB-2342B24C1FDA}" type="presParOf" srcId="{E02D54AE-0F69-4714-B1F9-C499EDA7DE77}" destId="{9AE4C1E8-2156-4F1E-AB39-11D223125CA9}" srcOrd="6" destOrd="0" presId="urn:microsoft.com/office/officeart/2005/8/layout/vProcess5"/>
    <dgm:cxn modelId="{0FD9E4CC-16FC-44BA-8E4B-8EE4EAB1B4C9}" type="presParOf" srcId="{E02D54AE-0F69-4714-B1F9-C499EDA7DE77}" destId="{B94AD3C4-D2DA-403B-B510-00CF258F55FD}" srcOrd="7" destOrd="0" presId="urn:microsoft.com/office/officeart/2005/8/layout/vProcess5"/>
    <dgm:cxn modelId="{F4D78F5B-AD28-47AD-859F-0D4474A8FF58}" type="presParOf" srcId="{E02D54AE-0F69-4714-B1F9-C499EDA7DE77}" destId="{70009DD5-9AD0-43B3-A74C-C7D8D73BCE6F}" srcOrd="8" destOrd="0" presId="urn:microsoft.com/office/officeart/2005/8/layout/vProcess5"/>
    <dgm:cxn modelId="{7FD84FF0-021B-402A-8814-88F96B269E64}" type="presParOf" srcId="{E02D54AE-0F69-4714-B1F9-C499EDA7DE77}" destId="{6D4C921B-5FA6-4F4B-B265-7B12D87103A0}" srcOrd="9" destOrd="0" presId="urn:microsoft.com/office/officeart/2005/8/layout/vProcess5"/>
    <dgm:cxn modelId="{7EC7A654-6760-414E-BAE2-CF987546CCCD}" type="presParOf" srcId="{E02D54AE-0F69-4714-B1F9-C499EDA7DE77}" destId="{D651BBE7-872B-448D-8C9E-0CCEF5BE239F}" srcOrd="10" destOrd="0" presId="urn:microsoft.com/office/officeart/2005/8/layout/vProcess5"/>
    <dgm:cxn modelId="{0E0A8E73-F7CB-4E8E-AFE6-18A139693543}" type="presParOf" srcId="{E02D54AE-0F69-4714-B1F9-C499EDA7DE77}" destId="{343F2434-62E4-4DD8-9057-53562F1BE3E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46E06B-FB20-4656-917D-3E322BDEA888}"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B73FA414-24F3-477E-B749-DF91C7935057}">
      <dgm:prSet/>
      <dgm:spPr/>
      <dgm:t>
        <a:bodyPr/>
        <a:lstStyle/>
        <a:p>
          <a:r>
            <a:rPr lang="el-GR" b="1" i="1"/>
            <a:t>10. Πλακίδια (Tiles)</a:t>
          </a:r>
          <a:r>
            <a:rPr lang="el-GR" b="1"/>
            <a:t>: </a:t>
          </a:r>
          <a:r>
            <a:rPr lang="el-GR"/>
            <a:t>Σε πολλά παιχνίδια γίνεται χρήση πλακιδίων που ο παίκτης τοποθετεί σε συγκεκριμένη θέση και με συγκεκριμένο τρόπο, με σκοπό να κυριαρχήσει των αντιπάλων του. Συνήθως έχουν σύμβολα ή τιμές που καθορίζουν την αξία τους ή τη δύναμή τους. Χρησιμοποιούνται είτε μόνα τους είτε σε συνδυασμό με άλλα πλακίδια </a:t>
          </a:r>
          <a:endParaRPr lang="en-US"/>
        </a:p>
      </dgm:t>
    </dgm:pt>
    <dgm:pt modelId="{A7D5A864-37B8-4354-84EF-7233A82DE7CC}" type="parTrans" cxnId="{D2B61349-BAB2-4C8D-9503-9A8AA72A68AE}">
      <dgm:prSet/>
      <dgm:spPr/>
      <dgm:t>
        <a:bodyPr/>
        <a:lstStyle/>
        <a:p>
          <a:endParaRPr lang="en-US"/>
        </a:p>
      </dgm:t>
    </dgm:pt>
    <dgm:pt modelId="{87A390FB-ABE3-4248-9AC5-EA3F00AD4AE3}" type="sibTrans" cxnId="{D2B61349-BAB2-4C8D-9503-9A8AA72A68AE}">
      <dgm:prSet/>
      <dgm:spPr/>
      <dgm:t>
        <a:bodyPr/>
        <a:lstStyle/>
        <a:p>
          <a:endParaRPr lang="en-US"/>
        </a:p>
      </dgm:t>
    </dgm:pt>
    <dgm:pt modelId="{596D871A-E05B-4C93-BD56-A1FFBCFB3F68}">
      <dgm:prSet/>
      <dgm:spPr/>
      <dgm:t>
        <a:bodyPr/>
        <a:lstStyle/>
        <a:p>
          <a:r>
            <a:rPr lang="el-GR" b="1" i="1"/>
            <a:t>11. Τοποθέτηση εργατών (Worker placement)</a:t>
          </a:r>
          <a:r>
            <a:rPr lang="el-GR" b="1"/>
            <a:t>: </a:t>
          </a:r>
          <a:r>
            <a:rPr lang="el-GR"/>
            <a:t>Είναι ένας μηχανισμός όπου ο παίκτης τοποθετεί περιορισμένο αριθμό από πιόνια ή σύμβολα σε πολλές θέσεις έτσι ώστε να πραγματοποιηθούν διάφορες προκαθορισμένες ενέργειες </a:t>
          </a:r>
          <a:endParaRPr lang="en-US"/>
        </a:p>
      </dgm:t>
    </dgm:pt>
    <dgm:pt modelId="{BB5C1B0A-46D3-48FF-B088-A12414173F34}" type="parTrans" cxnId="{996A54C9-50FC-4DC3-9C8A-12E3E9BA2DD9}">
      <dgm:prSet/>
      <dgm:spPr/>
      <dgm:t>
        <a:bodyPr/>
        <a:lstStyle/>
        <a:p>
          <a:endParaRPr lang="en-US"/>
        </a:p>
      </dgm:t>
    </dgm:pt>
    <dgm:pt modelId="{AB3C050A-D34E-4A75-A4B7-552153AC93BC}" type="sibTrans" cxnId="{996A54C9-50FC-4DC3-9C8A-12E3E9BA2DD9}">
      <dgm:prSet/>
      <dgm:spPr/>
      <dgm:t>
        <a:bodyPr/>
        <a:lstStyle/>
        <a:p>
          <a:endParaRPr lang="en-US"/>
        </a:p>
      </dgm:t>
    </dgm:pt>
    <dgm:pt modelId="{80DAE110-CB72-4C2E-9DBF-48B2674F4639}" type="pres">
      <dgm:prSet presAssocID="{C746E06B-FB20-4656-917D-3E322BDEA888}" presName="outerComposite" presStyleCnt="0">
        <dgm:presLayoutVars>
          <dgm:chMax val="5"/>
          <dgm:dir/>
          <dgm:resizeHandles val="exact"/>
        </dgm:presLayoutVars>
      </dgm:prSet>
      <dgm:spPr/>
    </dgm:pt>
    <dgm:pt modelId="{D239118F-C56F-430B-8984-0F54126BB87C}" type="pres">
      <dgm:prSet presAssocID="{C746E06B-FB20-4656-917D-3E322BDEA888}" presName="dummyMaxCanvas" presStyleCnt="0">
        <dgm:presLayoutVars/>
      </dgm:prSet>
      <dgm:spPr/>
    </dgm:pt>
    <dgm:pt modelId="{8BEE8353-6736-447A-8F48-C88497FB0E92}" type="pres">
      <dgm:prSet presAssocID="{C746E06B-FB20-4656-917D-3E322BDEA888}" presName="TwoNodes_1" presStyleLbl="node1" presStyleIdx="0" presStyleCnt="2">
        <dgm:presLayoutVars>
          <dgm:bulletEnabled val="1"/>
        </dgm:presLayoutVars>
      </dgm:prSet>
      <dgm:spPr/>
    </dgm:pt>
    <dgm:pt modelId="{630C3BFB-BD7C-435C-A180-56FE153E3DD8}" type="pres">
      <dgm:prSet presAssocID="{C746E06B-FB20-4656-917D-3E322BDEA888}" presName="TwoNodes_2" presStyleLbl="node1" presStyleIdx="1" presStyleCnt="2">
        <dgm:presLayoutVars>
          <dgm:bulletEnabled val="1"/>
        </dgm:presLayoutVars>
      </dgm:prSet>
      <dgm:spPr/>
    </dgm:pt>
    <dgm:pt modelId="{65BD65E8-A457-483B-9E39-3A618ABA25C5}" type="pres">
      <dgm:prSet presAssocID="{C746E06B-FB20-4656-917D-3E322BDEA888}" presName="TwoConn_1-2" presStyleLbl="fgAccFollowNode1" presStyleIdx="0" presStyleCnt="1">
        <dgm:presLayoutVars>
          <dgm:bulletEnabled val="1"/>
        </dgm:presLayoutVars>
      </dgm:prSet>
      <dgm:spPr/>
    </dgm:pt>
    <dgm:pt modelId="{4D03AE57-20C1-4BC8-BF86-C5ECE53503A2}" type="pres">
      <dgm:prSet presAssocID="{C746E06B-FB20-4656-917D-3E322BDEA888}" presName="TwoNodes_1_text" presStyleLbl="node1" presStyleIdx="1" presStyleCnt="2">
        <dgm:presLayoutVars>
          <dgm:bulletEnabled val="1"/>
        </dgm:presLayoutVars>
      </dgm:prSet>
      <dgm:spPr/>
    </dgm:pt>
    <dgm:pt modelId="{8DB8B987-4AF2-4131-8A88-37075986E46A}" type="pres">
      <dgm:prSet presAssocID="{C746E06B-FB20-4656-917D-3E322BDEA888}" presName="TwoNodes_2_text" presStyleLbl="node1" presStyleIdx="1" presStyleCnt="2">
        <dgm:presLayoutVars>
          <dgm:bulletEnabled val="1"/>
        </dgm:presLayoutVars>
      </dgm:prSet>
      <dgm:spPr/>
    </dgm:pt>
  </dgm:ptLst>
  <dgm:cxnLst>
    <dgm:cxn modelId="{E1B04A0C-EDF9-49AC-A061-65644E017BBE}" type="presOf" srcId="{C746E06B-FB20-4656-917D-3E322BDEA888}" destId="{80DAE110-CB72-4C2E-9DBF-48B2674F4639}" srcOrd="0" destOrd="0" presId="urn:microsoft.com/office/officeart/2005/8/layout/vProcess5"/>
    <dgm:cxn modelId="{9ACF331B-37F1-4EBB-B4BF-A8518CF6A92B}" type="presOf" srcId="{B73FA414-24F3-477E-B749-DF91C7935057}" destId="{4D03AE57-20C1-4BC8-BF86-C5ECE53503A2}" srcOrd="1" destOrd="0" presId="urn:microsoft.com/office/officeart/2005/8/layout/vProcess5"/>
    <dgm:cxn modelId="{D2B61349-BAB2-4C8D-9503-9A8AA72A68AE}" srcId="{C746E06B-FB20-4656-917D-3E322BDEA888}" destId="{B73FA414-24F3-477E-B749-DF91C7935057}" srcOrd="0" destOrd="0" parTransId="{A7D5A864-37B8-4354-84EF-7233A82DE7CC}" sibTransId="{87A390FB-ABE3-4248-9AC5-EA3F00AD4AE3}"/>
    <dgm:cxn modelId="{7A41A49A-77E3-487C-803F-CEADF42B30E3}" type="presOf" srcId="{87A390FB-ABE3-4248-9AC5-EA3F00AD4AE3}" destId="{65BD65E8-A457-483B-9E39-3A618ABA25C5}" srcOrd="0" destOrd="0" presId="urn:microsoft.com/office/officeart/2005/8/layout/vProcess5"/>
    <dgm:cxn modelId="{F0235EC6-488E-4440-B5AC-40564FD1DE79}" type="presOf" srcId="{596D871A-E05B-4C93-BD56-A1FFBCFB3F68}" destId="{8DB8B987-4AF2-4131-8A88-37075986E46A}" srcOrd="1" destOrd="0" presId="urn:microsoft.com/office/officeart/2005/8/layout/vProcess5"/>
    <dgm:cxn modelId="{996A54C9-50FC-4DC3-9C8A-12E3E9BA2DD9}" srcId="{C746E06B-FB20-4656-917D-3E322BDEA888}" destId="{596D871A-E05B-4C93-BD56-A1FFBCFB3F68}" srcOrd="1" destOrd="0" parTransId="{BB5C1B0A-46D3-48FF-B088-A12414173F34}" sibTransId="{AB3C050A-D34E-4A75-A4B7-552153AC93BC}"/>
    <dgm:cxn modelId="{40FEFAD4-CD06-4374-9693-2F22C29A3DEE}" type="presOf" srcId="{596D871A-E05B-4C93-BD56-A1FFBCFB3F68}" destId="{630C3BFB-BD7C-435C-A180-56FE153E3DD8}" srcOrd="0" destOrd="0" presId="urn:microsoft.com/office/officeart/2005/8/layout/vProcess5"/>
    <dgm:cxn modelId="{9940C8D6-3C5C-42A0-8F4E-476FCF9177C0}" type="presOf" srcId="{B73FA414-24F3-477E-B749-DF91C7935057}" destId="{8BEE8353-6736-447A-8F48-C88497FB0E92}" srcOrd="0" destOrd="0" presId="urn:microsoft.com/office/officeart/2005/8/layout/vProcess5"/>
    <dgm:cxn modelId="{F0910DA3-A548-4B28-AD7E-67306B7D68EC}" type="presParOf" srcId="{80DAE110-CB72-4C2E-9DBF-48B2674F4639}" destId="{D239118F-C56F-430B-8984-0F54126BB87C}" srcOrd="0" destOrd="0" presId="urn:microsoft.com/office/officeart/2005/8/layout/vProcess5"/>
    <dgm:cxn modelId="{7F977434-F51F-482D-A106-4325A4EC2888}" type="presParOf" srcId="{80DAE110-CB72-4C2E-9DBF-48B2674F4639}" destId="{8BEE8353-6736-447A-8F48-C88497FB0E92}" srcOrd="1" destOrd="0" presId="urn:microsoft.com/office/officeart/2005/8/layout/vProcess5"/>
    <dgm:cxn modelId="{F068A37D-7311-45A0-ACA5-E70EBA3082B3}" type="presParOf" srcId="{80DAE110-CB72-4C2E-9DBF-48B2674F4639}" destId="{630C3BFB-BD7C-435C-A180-56FE153E3DD8}" srcOrd="2" destOrd="0" presId="urn:microsoft.com/office/officeart/2005/8/layout/vProcess5"/>
    <dgm:cxn modelId="{49542BAC-8298-46ED-99CC-61CAEC9755B1}" type="presParOf" srcId="{80DAE110-CB72-4C2E-9DBF-48B2674F4639}" destId="{65BD65E8-A457-483B-9E39-3A618ABA25C5}" srcOrd="3" destOrd="0" presId="urn:microsoft.com/office/officeart/2005/8/layout/vProcess5"/>
    <dgm:cxn modelId="{663E4670-9A9A-4540-A7CA-80E1A8648EAA}" type="presParOf" srcId="{80DAE110-CB72-4C2E-9DBF-48B2674F4639}" destId="{4D03AE57-20C1-4BC8-BF86-C5ECE53503A2}" srcOrd="4" destOrd="0" presId="urn:microsoft.com/office/officeart/2005/8/layout/vProcess5"/>
    <dgm:cxn modelId="{A94D8A5E-92F3-48DC-BFA5-CF352A4CAB6B}" type="presParOf" srcId="{80DAE110-CB72-4C2E-9DBF-48B2674F4639}" destId="{8DB8B987-4AF2-4131-8A88-37075986E46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8325EE-BB9F-4342-8632-4DACCA944EC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D7E68480-D979-4636-BC4E-E5B434E95F24}">
      <dgm:prSet custT="1"/>
      <dgm:spPr/>
      <dgm:t>
        <a:bodyPr/>
        <a:lstStyle/>
        <a:p>
          <a:r>
            <a:rPr lang="el-GR" sz="1400" i="1" dirty="0"/>
            <a:t>ΕΦΑΡΜΟΓΗ </a:t>
          </a:r>
          <a:r>
            <a:rPr lang="el-GR" sz="1400" dirty="0"/>
            <a:t>(</a:t>
          </a:r>
          <a:r>
            <a:rPr lang="en-US" sz="1400" dirty="0"/>
            <a:t>Game Application</a:t>
          </a:r>
          <a:r>
            <a:rPr lang="el-GR" sz="1400" dirty="0"/>
            <a:t>): Υλοποιεί τις βασικές λειτουργίες του παιχνιδιού. </a:t>
          </a:r>
          <a:endParaRPr lang="en-US" sz="1400" dirty="0"/>
        </a:p>
      </dgm:t>
    </dgm:pt>
    <dgm:pt modelId="{713C8F20-969A-4013-94AB-538F7538D8C1}" type="parTrans" cxnId="{A05BB76D-710A-425F-AC88-EFFAE97E0A47}">
      <dgm:prSet/>
      <dgm:spPr/>
      <dgm:t>
        <a:bodyPr/>
        <a:lstStyle/>
        <a:p>
          <a:endParaRPr lang="en-US"/>
        </a:p>
      </dgm:t>
    </dgm:pt>
    <dgm:pt modelId="{C1F9DB21-290F-4FAF-8961-3F869F584B18}" type="sibTrans" cxnId="{A05BB76D-710A-425F-AC88-EFFAE97E0A47}">
      <dgm:prSet/>
      <dgm:spPr/>
      <dgm:t>
        <a:bodyPr/>
        <a:lstStyle/>
        <a:p>
          <a:endParaRPr lang="en-US"/>
        </a:p>
      </dgm:t>
    </dgm:pt>
    <dgm:pt modelId="{4D6FEA9D-278C-430B-A8DE-10633B5A52BB}">
      <dgm:prSet custT="1"/>
      <dgm:spPr/>
      <dgm:t>
        <a:bodyPr/>
        <a:lstStyle/>
        <a:p>
          <a:r>
            <a:rPr lang="el-GR" sz="1200" i="1" dirty="0"/>
            <a:t>ΛΟΓΙΚΗ </a:t>
          </a:r>
          <a:r>
            <a:rPr lang="el-GR" sz="1200" dirty="0"/>
            <a:t>(</a:t>
          </a:r>
          <a:r>
            <a:rPr lang="en-US" sz="1200" dirty="0"/>
            <a:t>Game Logic</a:t>
          </a:r>
          <a:r>
            <a:rPr lang="el-GR" sz="1200" dirty="0"/>
            <a:t>): Υλοποιεί τους κανόνες εξέλιξης και διάδρασης του παιχνιδιού με τον εξωτερικό κόσμο. </a:t>
          </a:r>
          <a:endParaRPr lang="en-US" sz="1200" dirty="0"/>
        </a:p>
      </dgm:t>
    </dgm:pt>
    <dgm:pt modelId="{A67407E0-169B-4EA0-A610-BBAC4D058E98}" type="parTrans" cxnId="{636B7F23-C138-4DFE-AEE8-5C9F2F0AD8C7}">
      <dgm:prSet/>
      <dgm:spPr/>
      <dgm:t>
        <a:bodyPr/>
        <a:lstStyle/>
        <a:p>
          <a:endParaRPr lang="en-US"/>
        </a:p>
      </dgm:t>
    </dgm:pt>
    <dgm:pt modelId="{5D60A14F-0EC7-420F-9001-FD75FE6659DD}" type="sibTrans" cxnId="{636B7F23-C138-4DFE-AEE8-5C9F2F0AD8C7}">
      <dgm:prSet/>
      <dgm:spPr/>
      <dgm:t>
        <a:bodyPr/>
        <a:lstStyle/>
        <a:p>
          <a:endParaRPr lang="en-US"/>
        </a:p>
      </dgm:t>
    </dgm:pt>
    <dgm:pt modelId="{D099BEA2-FD04-4C13-89E2-E564799CA074}">
      <dgm:prSet custT="1"/>
      <dgm:spPr/>
      <dgm:t>
        <a:bodyPr/>
        <a:lstStyle/>
        <a:p>
          <a:pPr algn="l"/>
          <a:r>
            <a:rPr lang="el-GR" sz="800" i="1" dirty="0"/>
            <a:t>ΟΠΤΙΚΗ </a:t>
          </a:r>
          <a:r>
            <a:rPr lang="el-GR" sz="800" dirty="0"/>
            <a:t>(</a:t>
          </a:r>
          <a:r>
            <a:rPr lang="en-US" sz="800" dirty="0"/>
            <a:t>Game View</a:t>
          </a:r>
          <a:r>
            <a:rPr lang="el-GR" sz="800" dirty="0"/>
            <a:t>): Υλοποιεί την παρουσίαση του</a:t>
          </a:r>
          <a:r>
            <a:rPr lang="en-US" sz="800" dirty="0"/>
            <a:t> </a:t>
          </a:r>
          <a:r>
            <a:rPr lang="el-GR" sz="800" dirty="0"/>
            <a:t>παιχνιδιού με χρήση –συνήθως– πολλαπλών οπτικών,</a:t>
          </a:r>
          <a:r>
            <a:rPr lang="en-US" sz="800" dirty="0"/>
            <a:t> </a:t>
          </a:r>
          <a:r>
            <a:rPr lang="el-GR" sz="800" dirty="0"/>
            <a:t>ανάλογα με τις ανάγκες εξέλιξης του παιχνιδιού. Μπορεί να διακρίνεται σε: </a:t>
          </a:r>
          <a:r>
            <a:rPr lang="en-US" sz="800" dirty="0"/>
            <a:t>Human View</a:t>
          </a:r>
          <a:r>
            <a:rPr lang="el-GR" sz="800" dirty="0"/>
            <a:t> (δηλ. οπτικές θέασης του παιχνιδιού που αφορούν τον άνθρωπο-παίκτη) και </a:t>
          </a:r>
          <a:r>
            <a:rPr lang="en-US" sz="800" dirty="0"/>
            <a:t>AI Agent View</a:t>
          </a:r>
          <a:r>
            <a:rPr lang="el-GR" sz="800" dirty="0"/>
            <a:t> (αφορούν αντίστοιχα το τμήμα τεχνητής νοημοσύνης –</a:t>
          </a:r>
          <a:r>
            <a:rPr lang="en-US" sz="800" dirty="0"/>
            <a:t>Artificial Intelligence</a:t>
          </a:r>
          <a:r>
            <a:rPr lang="el-GR" sz="800" dirty="0"/>
            <a:t>– του παιχνιδιού). </a:t>
          </a:r>
          <a:endParaRPr lang="en-US" sz="800" dirty="0"/>
        </a:p>
      </dgm:t>
    </dgm:pt>
    <dgm:pt modelId="{5ECF0544-D61F-47C0-A548-0ACB757EE10D}" type="parTrans" cxnId="{290EDD7D-A513-45DD-94F2-3D636AF08653}">
      <dgm:prSet/>
      <dgm:spPr/>
      <dgm:t>
        <a:bodyPr/>
        <a:lstStyle/>
        <a:p>
          <a:endParaRPr lang="en-US"/>
        </a:p>
      </dgm:t>
    </dgm:pt>
    <dgm:pt modelId="{B3CE1081-3B56-4FA1-827E-327F6E7A5E28}" type="sibTrans" cxnId="{290EDD7D-A513-45DD-94F2-3D636AF08653}">
      <dgm:prSet/>
      <dgm:spPr/>
      <dgm:t>
        <a:bodyPr/>
        <a:lstStyle/>
        <a:p>
          <a:endParaRPr lang="en-US"/>
        </a:p>
      </dgm:t>
    </dgm:pt>
    <dgm:pt modelId="{1732E04B-6498-44D5-A6FD-39CFBCAC8492}" type="pres">
      <dgm:prSet presAssocID="{D48325EE-BB9F-4342-8632-4DACCA944ECE}" presName="outerComposite" presStyleCnt="0">
        <dgm:presLayoutVars>
          <dgm:chMax val="5"/>
          <dgm:dir/>
          <dgm:resizeHandles val="exact"/>
        </dgm:presLayoutVars>
      </dgm:prSet>
      <dgm:spPr/>
    </dgm:pt>
    <dgm:pt modelId="{F3BA0C61-B4B1-4054-BE54-350B9664F665}" type="pres">
      <dgm:prSet presAssocID="{D48325EE-BB9F-4342-8632-4DACCA944ECE}" presName="dummyMaxCanvas" presStyleCnt="0">
        <dgm:presLayoutVars/>
      </dgm:prSet>
      <dgm:spPr/>
    </dgm:pt>
    <dgm:pt modelId="{C8B1F32C-035E-4C4C-8A3E-F3FEB77E6617}" type="pres">
      <dgm:prSet presAssocID="{D48325EE-BB9F-4342-8632-4DACCA944ECE}" presName="ThreeNodes_1" presStyleLbl="node1" presStyleIdx="0" presStyleCnt="3">
        <dgm:presLayoutVars>
          <dgm:bulletEnabled val="1"/>
        </dgm:presLayoutVars>
      </dgm:prSet>
      <dgm:spPr/>
    </dgm:pt>
    <dgm:pt modelId="{0206640A-7F1F-4C48-9E59-0CB3D3A904BA}" type="pres">
      <dgm:prSet presAssocID="{D48325EE-BB9F-4342-8632-4DACCA944ECE}" presName="ThreeNodes_2" presStyleLbl="node1" presStyleIdx="1" presStyleCnt="3">
        <dgm:presLayoutVars>
          <dgm:bulletEnabled val="1"/>
        </dgm:presLayoutVars>
      </dgm:prSet>
      <dgm:spPr/>
    </dgm:pt>
    <dgm:pt modelId="{4D261A3C-6C32-4AF4-8B5A-51E414E43684}" type="pres">
      <dgm:prSet presAssocID="{D48325EE-BB9F-4342-8632-4DACCA944ECE}" presName="ThreeNodes_3" presStyleLbl="node1" presStyleIdx="2" presStyleCnt="3" custScaleX="117647" custScaleY="88792">
        <dgm:presLayoutVars>
          <dgm:bulletEnabled val="1"/>
        </dgm:presLayoutVars>
      </dgm:prSet>
      <dgm:spPr/>
    </dgm:pt>
    <dgm:pt modelId="{FCFF327C-4150-4E38-B9E3-9157F5E44E7A}" type="pres">
      <dgm:prSet presAssocID="{D48325EE-BB9F-4342-8632-4DACCA944ECE}" presName="ThreeConn_1-2" presStyleLbl="fgAccFollowNode1" presStyleIdx="0" presStyleCnt="2">
        <dgm:presLayoutVars>
          <dgm:bulletEnabled val="1"/>
        </dgm:presLayoutVars>
      </dgm:prSet>
      <dgm:spPr/>
    </dgm:pt>
    <dgm:pt modelId="{ECCE6A38-297A-4713-9BFC-7C6891AB4C54}" type="pres">
      <dgm:prSet presAssocID="{D48325EE-BB9F-4342-8632-4DACCA944ECE}" presName="ThreeConn_2-3" presStyleLbl="fgAccFollowNode1" presStyleIdx="1" presStyleCnt="2">
        <dgm:presLayoutVars>
          <dgm:bulletEnabled val="1"/>
        </dgm:presLayoutVars>
      </dgm:prSet>
      <dgm:spPr/>
    </dgm:pt>
    <dgm:pt modelId="{858D09F9-065F-4BE2-988E-C1C62DB0D4FC}" type="pres">
      <dgm:prSet presAssocID="{D48325EE-BB9F-4342-8632-4DACCA944ECE}" presName="ThreeNodes_1_text" presStyleLbl="node1" presStyleIdx="2" presStyleCnt="3">
        <dgm:presLayoutVars>
          <dgm:bulletEnabled val="1"/>
        </dgm:presLayoutVars>
      </dgm:prSet>
      <dgm:spPr/>
    </dgm:pt>
    <dgm:pt modelId="{63DD05B3-9853-4AA2-9AA4-94E7B7A5D2C7}" type="pres">
      <dgm:prSet presAssocID="{D48325EE-BB9F-4342-8632-4DACCA944ECE}" presName="ThreeNodes_2_text" presStyleLbl="node1" presStyleIdx="2" presStyleCnt="3">
        <dgm:presLayoutVars>
          <dgm:bulletEnabled val="1"/>
        </dgm:presLayoutVars>
      </dgm:prSet>
      <dgm:spPr/>
    </dgm:pt>
    <dgm:pt modelId="{AFE1DFC0-EB74-4363-A7F9-927C1C881711}" type="pres">
      <dgm:prSet presAssocID="{D48325EE-BB9F-4342-8632-4DACCA944ECE}" presName="ThreeNodes_3_text" presStyleLbl="node1" presStyleIdx="2" presStyleCnt="3">
        <dgm:presLayoutVars>
          <dgm:bulletEnabled val="1"/>
        </dgm:presLayoutVars>
      </dgm:prSet>
      <dgm:spPr/>
    </dgm:pt>
  </dgm:ptLst>
  <dgm:cxnLst>
    <dgm:cxn modelId="{488C8E15-0BC5-4250-9693-11795772942F}" type="presOf" srcId="{D099BEA2-FD04-4C13-89E2-E564799CA074}" destId="{AFE1DFC0-EB74-4363-A7F9-927C1C881711}" srcOrd="1" destOrd="0" presId="urn:microsoft.com/office/officeart/2005/8/layout/vProcess5"/>
    <dgm:cxn modelId="{7574F419-2B55-4C81-B25D-69FC28686F45}" type="presOf" srcId="{D7E68480-D979-4636-BC4E-E5B434E95F24}" destId="{858D09F9-065F-4BE2-988E-C1C62DB0D4FC}" srcOrd="1" destOrd="0" presId="urn:microsoft.com/office/officeart/2005/8/layout/vProcess5"/>
    <dgm:cxn modelId="{636B7F23-C138-4DFE-AEE8-5C9F2F0AD8C7}" srcId="{D48325EE-BB9F-4342-8632-4DACCA944ECE}" destId="{4D6FEA9D-278C-430B-A8DE-10633B5A52BB}" srcOrd="1" destOrd="0" parTransId="{A67407E0-169B-4EA0-A610-BBAC4D058E98}" sibTransId="{5D60A14F-0EC7-420F-9001-FD75FE6659DD}"/>
    <dgm:cxn modelId="{10E34963-4B7A-4E83-8B54-833FBB35C4BF}" type="presOf" srcId="{4D6FEA9D-278C-430B-A8DE-10633B5A52BB}" destId="{63DD05B3-9853-4AA2-9AA4-94E7B7A5D2C7}" srcOrd="1" destOrd="0" presId="urn:microsoft.com/office/officeart/2005/8/layout/vProcess5"/>
    <dgm:cxn modelId="{A05BB76D-710A-425F-AC88-EFFAE97E0A47}" srcId="{D48325EE-BB9F-4342-8632-4DACCA944ECE}" destId="{D7E68480-D979-4636-BC4E-E5B434E95F24}" srcOrd="0" destOrd="0" parTransId="{713C8F20-969A-4013-94AB-538F7538D8C1}" sibTransId="{C1F9DB21-290F-4FAF-8961-3F869F584B18}"/>
    <dgm:cxn modelId="{290EDD7D-A513-45DD-94F2-3D636AF08653}" srcId="{D48325EE-BB9F-4342-8632-4DACCA944ECE}" destId="{D099BEA2-FD04-4C13-89E2-E564799CA074}" srcOrd="2" destOrd="0" parTransId="{5ECF0544-D61F-47C0-A548-0ACB757EE10D}" sibTransId="{B3CE1081-3B56-4FA1-827E-327F6E7A5E28}"/>
    <dgm:cxn modelId="{DC32027F-6D99-476E-AB18-0695FADE2884}" type="presOf" srcId="{5D60A14F-0EC7-420F-9001-FD75FE6659DD}" destId="{ECCE6A38-297A-4713-9BFC-7C6891AB4C54}" srcOrd="0" destOrd="0" presId="urn:microsoft.com/office/officeart/2005/8/layout/vProcess5"/>
    <dgm:cxn modelId="{5E72CB89-3022-4BA3-BEA2-CC62E3EAD4DD}" type="presOf" srcId="{D48325EE-BB9F-4342-8632-4DACCA944ECE}" destId="{1732E04B-6498-44D5-A6FD-39CFBCAC8492}" srcOrd="0" destOrd="0" presId="urn:microsoft.com/office/officeart/2005/8/layout/vProcess5"/>
    <dgm:cxn modelId="{0B7D0C99-5D0C-4C94-9AB1-85BE4ED121EF}" type="presOf" srcId="{D099BEA2-FD04-4C13-89E2-E564799CA074}" destId="{4D261A3C-6C32-4AF4-8B5A-51E414E43684}" srcOrd="0" destOrd="0" presId="urn:microsoft.com/office/officeart/2005/8/layout/vProcess5"/>
    <dgm:cxn modelId="{FB5BF9D4-E9EF-42EB-B89D-69DECADDCAB4}" type="presOf" srcId="{C1F9DB21-290F-4FAF-8961-3F869F584B18}" destId="{FCFF327C-4150-4E38-B9E3-9157F5E44E7A}" srcOrd="0" destOrd="0" presId="urn:microsoft.com/office/officeart/2005/8/layout/vProcess5"/>
    <dgm:cxn modelId="{6F9FB3DD-8655-4E27-AC76-DC4A14560929}" type="presOf" srcId="{D7E68480-D979-4636-BC4E-E5B434E95F24}" destId="{C8B1F32C-035E-4C4C-8A3E-F3FEB77E6617}" srcOrd="0" destOrd="0" presId="urn:microsoft.com/office/officeart/2005/8/layout/vProcess5"/>
    <dgm:cxn modelId="{09D480FC-9840-4C94-B7D2-E9CEEF8FD8CA}" type="presOf" srcId="{4D6FEA9D-278C-430B-A8DE-10633B5A52BB}" destId="{0206640A-7F1F-4C48-9E59-0CB3D3A904BA}" srcOrd="0" destOrd="0" presId="urn:microsoft.com/office/officeart/2005/8/layout/vProcess5"/>
    <dgm:cxn modelId="{36A677B9-EF83-44F7-B4AE-A5D93A08585B}" type="presParOf" srcId="{1732E04B-6498-44D5-A6FD-39CFBCAC8492}" destId="{F3BA0C61-B4B1-4054-BE54-350B9664F665}" srcOrd="0" destOrd="0" presId="urn:microsoft.com/office/officeart/2005/8/layout/vProcess5"/>
    <dgm:cxn modelId="{ADAB873D-DDDB-4D4A-B73E-D41BE97BF221}" type="presParOf" srcId="{1732E04B-6498-44D5-A6FD-39CFBCAC8492}" destId="{C8B1F32C-035E-4C4C-8A3E-F3FEB77E6617}" srcOrd="1" destOrd="0" presId="urn:microsoft.com/office/officeart/2005/8/layout/vProcess5"/>
    <dgm:cxn modelId="{6BBD1DB9-3865-4B02-9711-5CEC6230693D}" type="presParOf" srcId="{1732E04B-6498-44D5-A6FD-39CFBCAC8492}" destId="{0206640A-7F1F-4C48-9E59-0CB3D3A904BA}" srcOrd="2" destOrd="0" presId="urn:microsoft.com/office/officeart/2005/8/layout/vProcess5"/>
    <dgm:cxn modelId="{4D4D6958-DD94-4793-909A-DB7181417802}" type="presParOf" srcId="{1732E04B-6498-44D5-A6FD-39CFBCAC8492}" destId="{4D261A3C-6C32-4AF4-8B5A-51E414E43684}" srcOrd="3" destOrd="0" presId="urn:microsoft.com/office/officeart/2005/8/layout/vProcess5"/>
    <dgm:cxn modelId="{D56670C9-A255-403A-B0A7-DA6D69183648}" type="presParOf" srcId="{1732E04B-6498-44D5-A6FD-39CFBCAC8492}" destId="{FCFF327C-4150-4E38-B9E3-9157F5E44E7A}" srcOrd="4" destOrd="0" presId="urn:microsoft.com/office/officeart/2005/8/layout/vProcess5"/>
    <dgm:cxn modelId="{A036ABE7-7FDF-4372-A650-8553334CEDA9}" type="presParOf" srcId="{1732E04B-6498-44D5-A6FD-39CFBCAC8492}" destId="{ECCE6A38-297A-4713-9BFC-7C6891AB4C54}" srcOrd="5" destOrd="0" presId="urn:microsoft.com/office/officeart/2005/8/layout/vProcess5"/>
    <dgm:cxn modelId="{72544957-89CB-4D87-8237-EF84BF80E145}" type="presParOf" srcId="{1732E04B-6498-44D5-A6FD-39CFBCAC8492}" destId="{858D09F9-065F-4BE2-988E-C1C62DB0D4FC}" srcOrd="6" destOrd="0" presId="urn:microsoft.com/office/officeart/2005/8/layout/vProcess5"/>
    <dgm:cxn modelId="{46EE7644-5768-45E7-A4D9-E05160CABB1E}" type="presParOf" srcId="{1732E04B-6498-44D5-A6FD-39CFBCAC8492}" destId="{63DD05B3-9853-4AA2-9AA4-94E7B7A5D2C7}" srcOrd="7" destOrd="0" presId="urn:microsoft.com/office/officeart/2005/8/layout/vProcess5"/>
    <dgm:cxn modelId="{F4EC4990-9B63-4BDE-A96B-1A767C4D1BCE}" type="presParOf" srcId="{1732E04B-6498-44D5-A6FD-39CFBCAC8492}" destId="{AFE1DFC0-EB74-4363-A7F9-927C1C88171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CAC860-3CE5-4951-98CF-A653AD3CAC4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29726DE-DAD5-4027-B86C-CEAE23D5C79C}">
      <dgm:prSet/>
      <dgm:spPr/>
      <dgm:t>
        <a:bodyPr/>
        <a:lstStyle/>
        <a:p>
          <a:r>
            <a:rPr lang="el-GR" b="1"/>
            <a:t>Θέλει σκέψη…(γενικοί προβληματισμοί)</a:t>
          </a:r>
          <a:endParaRPr lang="en-US"/>
        </a:p>
      </dgm:t>
    </dgm:pt>
    <dgm:pt modelId="{482E1757-A6BF-4285-B807-A59CC26225F1}" type="parTrans" cxnId="{E6330691-BC0E-4D88-90D9-33D83956AA5B}">
      <dgm:prSet/>
      <dgm:spPr/>
      <dgm:t>
        <a:bodyPr/>
        <a:lstStyle/>
        <a:p>
          <a:endParaRPr lang="en-US"/>
        </a:p>
      </dgm:t>
    </dgm:pt>
    <dgm:pt modelId="{6EEC2206-C9D0-426B-BB86-2B618C86C749}" type="sibTrans" cxnId="{E6330691-BC0E-4D88-90D9-33D83956AA5B}">
      <dgm:prSet/>
      <dgm:spPr/>
      <dgm:t>
        <a:bodyPr/>
        <a:lstStyle/>
        <a:p>
          <a:endParaRPr lang="en-US"/>
        </a:p>
      </dgm:t>
    </dgm:pt>
    <dgm:pt modelId="{5DFA5DC8-DD5A-4C89-B897-D39F580354F0}">
      <dgm:prSet/>
      <dgm:spPr/>
      <dgm:t>
        <a:bodyPr/>
        <a:lstStyle/>
        <a:p>
          <a:r>
            <a:rPr lang="el-GR"/>
            <a:t>Το </a:t>
          </a:r>
          <a:r>
            <a:rPr lang="el-GR" b="1"/>
            <a:t>πρώτο πρόβλημα </a:t>
          </a:r>
          <a:r>
            <a:rPr lang="el-GR"/>
            <a:t>αντιμετωπίζεται με τον προσδιορισμό της ικανότητας των εκπαιδευομένων </a:t>
          </a:r>
          <a:r>
            <a:rPr lang="el-GR" b="1"/>
            <a:t>εντός πλαισίου </a:t>
          </a:r>
          <a:r>
            <a:rPr lang="el-GR"/>
            <a:t>του παιχνιδιού. Αυτό καθορίζει την απόφαση που πρέπει να λάβει ένα σχεδιαστής σχετικά με το ποια δυνατότητα ο μαθητής θέλουμε να αποκτήσει με αυτό το παιχνίδι. </a:t>
          </a:r>
          <a:endParaRPr lang="en-US"/>
        </a:p>
      </dgm:t>
    </dgm:pt>
    <dgm:pt modelId="{8EDC38D0-AD5E-40C9-A029-0F43E28D81FE}" type="parTrans" cxnId="{42B52886-9F7B-4D0B-9E33-19F03A3C41AE}">
      <dgm:prSet/>
      <dgm:spPr/>
      <dgm:t>
        <a:bodyPr/>
        <a:lstStyle/>
        <a:p>
          <a:endParaRPr lang="en-US"/>
        </a:p>
      </dgm:t>
    </dgm:pt>
    <dgm:pt modelId="{88E7CF9A-A13E-4AB8-986C-0F7F84E1DD5D}" type="sibTrans" cxnId="{42B52886-9F7B-4D0B-9E33-19F03A3C41AE}">
      <dgm:prSet/>
      <dgm:spPr/>
      <dgm:t>
        <a:bodyPr/>
        <a:lstStyle/>
        <a:p>
          <a:endParaRPr lang="en-US"/>
        </a:p>
      </dgm:t>
    </dgm:pt>
    <dgm:pt modelId="{913E77B6-19AF-4FCF-897D-6AE0564E5536}">
      <dgm:prSet/>
      <dgm:spPr/>
      <dgm:t>
        <a:bodyPr/>
        <a:lstStyle/>
        <a:p>
          <a:r>
            <a:rPr lang="el-GR"/>
            <a:t>Το </a:t>
          </a:r>
          <a:r>
            <a:rPr lang="el-GR" b="1"/>
            <a:t>δεύτερο πρόβλημα </a:t>
          </a:r>
          <a:r>
            <a:rPr lang="el-GR"/>
            <a:t>αφορά την χρήση των προτύπων της αξιολόγησης, την </a:t>
          </a:r>
          <a:r>
            <a:rPr lang="el-GR" b="1"/>
            <a:t>επίτευξη στόχων και την ανατροφοδότηση </a:t>
          </a:r>
          <a:r>
            <a:rPr lang="el-GR"/>
            <a:t>που παρέχει το σύστημα στο χρήστη μπορεί να λειτουργήσει «ποιοτικά» για τη δημιουργία πρότυπων σοβαρών εκπαιδευτικών παιχνιδιών. </a:t>
          </a:r>
          <a:endParaRPr lang="en-US"/>
        </a:p>
      </dgm:t>
    </dgm:pt>
    <dgm:pt modelId="{411ABAF6-8F91-49C2-9AC0-283EA1258B26}" type="parTrans" cxnId="{3A1F8AAD-B590-4480-8F06-B903F44144EA}">
      <dgm:prSet/>
      <dgm:spPr/>
      <dgm:t>
        <a:bodyPr/>
        <a:lstStyle/>
        <a:p>
          <a:endParaRPr lang="en-US"/>
        </a:p>
      </dgm:t>
    </dgm:pt>
    <dgm:pt modelId="{961BF45A-90CD-4FC2-B1FE-985B9E2F7E0E}" type="sibTrans" cxnId="{3A1F8AAD-B590-4480-8F06-B903F44144EA}">
      <dgm:prSet/>
      <dgm:spPr/>
      <dgm:t>
        <a:bodyPr/>
        <a:lstStyle/>
        <a:p>
          <a:endParaRPr lang="en-US"/>
        </a:p>
      </dgm:t>
    </dgm:pt>
    <dgm:pt modelId="{A0FBFFE8-C34E-446F-B10A-7B4131F7E461}">
      <dgm:prSet/>
      <dgm:spPr/>
      <dgm:t>
        <a:bodyPr/>
        <a:lstStyle/>
        <a:p>
          <a:r>
            <a:rPr lang="el-GR"/>
            <a:t>Το </a:t>
          </a:r>
          <a:r>
            <a:rPr lang="el-GR" b="1"/>
            <a:t>τρίτο πρόβλημα </a:t>
          </a:r>
          <a:r>
            <a:rPr lang="el-GR"/>
            <a:t>αντιμετωπίζεται με τον καθορισμό του εκπαιδευτικού περιεχομένου, στο πλαίσιο, όπως το θέμα αντιμετωπίζεται από τον μαθητή για να ενεργήσει αυτόνομα και θα πρέπει να συνδέεται και να επιτυγχάνεται μέσα από την </a:t>
          </a:r>
          <a:r>
            <a:rPr lang="el-GR" b="1"/>
            <a:t>επίτευξη των στόχους για τα αναμενόμενα μαθησιακά αποτελέσματα</a:t>
          </a:r>
          <a:r>
            <a:rPr lang="el-GR"/>
            <a:t>. </a:t>
          </a:r>
          <a:endParaRPr lang="en-US"/>
        </a:p>
      </dgm:t>
    </dgm:pt>
    <dgm:pt modelId="{ED56F59A-A13D-4463-8E96-B82652DCDE97}" type="parTrans" cxnId="{6FCB7D1D-0560-408E-BC8E-8C6FF5602927}">
      <dgm:prSet/>
      <dgm:spPr/>
      <dgm:t>
        <a:bodyPr/>
        <a:lstStyle/>
        <a:p>
          <a:endParaRPr lang="en-US"/>
        </a:p>
      </dgm:t>
    </dgm:pt>
    <dgm:pt modelId="{552A988B-2296-4E1E-A7BB-C3708254DC51}" type="sibTrans" cxnId="{6FCB7D1D-0560-408E-BC8E-8C6FF5602927}">
      <dgm:prSet/>
      <dgm:spPr/>
      <dgm:t>
        <a:bodyPr/>
        <a:lstStyle/>
        <a:p>
          <a:endParaRPr lang="en-US"/>
        </a:p>
      </dgm:t>
    </dgm:pt>
    <dgm:pt modelId="{521CEB82-BDBD-4BE3-BA03-BEFE83C216C1}" type="pres">
      <dgm:prSet presAssocID="{C0CAC860-3CE5-4951-98CF-A653AD3CAC42}" presName="linear" presStyleCnt="0">
        <dgm:presLayoutVars>
          <dgm:animLvl val="lvl"/>
          <dgm:resizeHandles val="exact"/>
        </dgm:presLayoutVars>
      </dgm:prSet>
      <dgm:spPr/>
    </dgm:pt>
    <dgm:pt modelId="{45843F31-299A-4672-BCD9-9E3A0BB995E0}" type="pres">
      <dgm:prSet presAssocID="{729726DE-DAD5-4027-B86C-CEAE23D5C79C}" presName="parentText" presStyleLbl="node1" presStyleIdx="0" presStyleCnt="1">
        <dgm:presLayoutVars>
          <dgm:chMax val="0"/>
          <dgm:bulletEnabled val="1"/>
        </dgm:presLayoutVars>
      </dgm:prSet>
      <dgm:spPr/>
    </dgm:pt>
    <dgm:pt modelId="{2E460ECF-6341-4B68-B74F-A9167B625080}" type="pres">
      <dgm:prSet presAssocID="{729726DE-DAD5-4027-B86C-CEAE23D5C79C}" presName="childText" presStyleLbl="revTx" presStyleIdx="0" presStyleCnt="1">
        <dgm:presLayoutVars>
          <dgm:bulletEnabled val="1"/>
        </dgm:presLayoutVars>
      </dgm:prSet>
      <dgm:spPr/>
    </dgm:pt>
  </dgm:ptLst>
  <dgm:cxnLst>
    <dgm:cxn modelId="{F80DD606-9B21-4BC4-9153-33B759EB4E07}" type="presOf" srcId="{729726DE-DAD5-4027-B86C-CEAE23D5C79C}" destId="{45843F31-299A-4672-BCD9-9E3A0BB995E0}" srcOrd="0" destOrd="0" presId="urn:microsoft.com/office/officeart/2005/8/layout/vList2"/>
    <dgm:cxn modelId="{6FCB7D1D-0560-408E-BC8E-8C6FF5602927}" srcId="{729726DE-DAD5-4027-B86C-CEAE23D5C79C}" destId="{A0FBFFE8-C34E-446F-B10A-7B4131F7E461}" srcOrd="2" destOrd="0" parTransId="{ED56F59A-A13D-4463-8E96-B82652DCDE97}" sibTransId="{552A988B-2296-4E1E-A7BB-C3708254DC51}"/>
    <dgm:cxn modelId="{1DD8F623-7EC7-40E1-BD15-9DD34829801A}" type="presOf" srcId="{C0CAC860-3CE5-4951-98CF-A653AD3CAC42}" destId="{521CEB82-BDBD-4BE3-BA03-BEFE83C216C1}" srcOrd="0" destOrd="0" presId="urn:microsoft.com/office/officeart/2005/8/layout/vList2"/>
    <dgm:cxn modelId="{C20D6140-9506-4E1B-BA8C-46584157A0AC}" type="presOf" srcId="{A0FBFFE8-C34E-446F-B10A-7B4131F7E461}" destId="{2E460ECF-6341-4B68-B74F-A9167B625080}" srcOrd="0" destOrd="2" presId="urn:microsoft.com/office/officeart/2005/8/layout/vList2"/>
    <dgm:cxn modelId="{42B52886-9F7B-4D0B-9E33-19F03A3C41AE}" srcId="{729726DE-DAD5-4027-B86C-CEAE23D5C79C}" destId="{5DFA5DC8-DD5A-4C89-B897-D39F580354F0}" srcOrd="0" destOrd="0" parTransId="{8EDC38D0-AD5E-40C9-A029-0F43E28D81FE}" sibTransId="{88E7CF9A-A13E-4AB8-986C-0F7F84E1DD5D}"/>
    <dgm:cxn modelId="{E6330691-BC0E-4D88-90D9-33D83956AA5B}" srcId="{C0CAC860-3CE5-4951-98CF-A653AD3CAC42}" destId="{729726DE-DAD5-4027-B86C-CEAE23D5C79C}" srcOrd="0" destOrd="0" parTransId="{482E1757-A6BF-4285-B807-A59CC26225F1}" sibTransId="{6EEC2206-C9D0-426B-BB86-2B618C86C749}"/>
    <dgm:cxn modelId="{A942E49F-D81F-4294-AE6A-3280D8359DF8}" type="presOf" srcId="{5DFA5DC8-DD5A-4C89-B897-D39F580354F0}" destId="{2E460ECF-6341-4B68-B74F-A9167B625080}" srcOrd="0" destOrd="0" presId="urn:microsoft.com/office/officeart/2005/8/layout/vList2"/>
    <dgm:cxn modelId="{3A1F8AAD-B590-4480-8F06-B903F44144EA}" srcId="{729726DE-DAD5-4027-B86C-CEAE23D5C79C}" destId="{913E77B6-19AF-4FCF-897D-6AE0564E5536}" srcOrd="1" destOrd="0" parTransId="{411ABAF6-8F91-49C2-9AC0-283EA1258B26}" sibTransId="{961BF45A-90CD-4FC2-B1FE-985B9E2F7E0E}"/>
    <dgm:cxn modelId="{BC9CF8EF-6125-4072-8A48-4EB10E7D7DC7}" type="presOf" srcId="{913E77B6-19AF-4FCF-897D-6AE0564E5536}" destId="{2E460ECF-6341-4B68-B74F-A9167B625080}" srcOrd="0" destOrd="1" presId="urn:microsoft.com/office/officeart/2005/8/layout/vList2"/>
    <dgm:cxn modelId="{13BF82EA-2CA8-4BC2-8417-24EC270331FE}" type="presParOf" srcId="{521CEB82-BDBD-4BE3-BA03-BEFE83C216C1}" destId="{45843F31-299A-4672-BCD9-9E3A0BB995E0}" srcOrd="0" destOrd="0" presId="urn:microsoft.com/office/officeart/2005/8/layout/vList2"/>
    <dgm:cxn modelId="{67568B8E-E326-459E-BA28-0F45AB8AB668}" type="presParOf" srcId="{521CEB82-BDBD-4BE3-BA03-BEFE83C216C1}" destId="{2E460ECF-6341-4B68-B74F-A9167B62508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A0E56-D11F-44A1-BADB-9930D3919FE9}">
      <dsp:nvSpPr>
        <dsp:cNvPr id="0" name=""/>
        <dsp:cNvSpPr/>
      </dsp:nvSpPr>
      <dsp:spPr>
        <a:xfrm>
          <a:off x="0" y="0"/>
          <a:ext cx="8695386" cy="1710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4. </a:t>
          </a:r>
          <a:r>
            <a:rPr lang="el-GR" sz="1800" b="1" i="1" kern="1200"/>
            <a:t>Σύγκρουση/ανταγωνισμός/πρόκληση/αντιπαράθεση</a:t>
          </a:r>
          <a:r>
            <a:rPr lang="el-GR" sz="1800" b="1" kern="1200"/>
            <a:t>: </a:t>
          </a:r>
          <a:r>
            <a:rPr lang="el-GR" sz="1800" kern="1200"/>
            <a:t>Η σύγκρουση, ο ανταγωνισμός, η πρόκληση και η αντιπαράθεση είναι τα χαρακτηριστικά του παιχνιδιού που παρουσιάζονται στον χρήστη ως καταστάσεις που πρέπει να αντιμετωπίσει στην προσπάθειά του να επιλύσει προβλήματα και να φτάσει στο στόχο του. </a:t>
          </a:r>
          <a:endParaRPr lang="en-US" sz="1800" kern="1200"/>
        </a:p>
      </dsp:txBody>
      <dsp:txXfrm>
        <a:off x="50091" y="50091"/>
        <a:ext cx="6849908" cy="1610053"/>
      </dsp:txXfrm>
    </dsp:sp>
    <dsp:sp modelId="{2679B9D2-2707-4873-A194-6B98D9A5BF63}">
      <dsp:nvSpPr>
        <dsp:cNvPr id="0" name=""/>
        <dsp:cNvSpPr/>
      </dsp:nvSpPr>
      <dsp:spPr>
        <a:xfrm>
          <a:off x="767239" y="1995274"/>
          <a:ext cx="8695386" cy="1710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5. </a:t>
          </a:r>
          <a:r>
            <a:rPr lang="el-GR" sz="1800" b="1" i="1" kern="1200"/>
            <a:t>Διάδραση</a:t>
          </a:r>
          <a:r>
            <a:rPr lang="el-GR" sz="1800" b="1" kern="1200"/>
            <a:t>: </a:t>
          </a:r>
          <a:r>
            <a:rPr lang="el-GR" sz="1800" kern="1200"/>
            <a:t>Η διάδραση επιτυγχάνεται σε δύο επίπεδα και αφορά στη σχέση του παίχτη με τον ηλεκτρονικό υπολογιστή και στη σχέση του παίχτη με τους άλλους παίχτες (κοινωνικός χαρακτήρας παιχνιδιών). </a:t>
          </a:r>
          <a:endParaRPr lang="en-US" sz="1800" kern="1200"/>
        </a:p>
      </dsp:txBody>
      <dsp:txXfrm>
        <a:off x="817330" y="2045365"/>
        <a:ext cx="6716311" cy="1610053"/>
      </dsp:txXfrm>
    </dsp:sp>
    <dsp:sp modelId="{218ED972-72BE-4C4A-A274-86E7F1A5EDE8}">
      <dsp:nvSpPr>
        <dsp:cNvPr id="0" name=""/>
        <dsp:cNvSpPr/>
      </dsp:nvSpPr>
      <dsp:spPr>
        <a:xfrm>
          <a:off x="1534479" y="3990549"/>
          <a:ext cx="8695386" cy="1710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6. </a:t>
          </a:r>
          <a:r>
            <a:rPr lang="el-GR" sz="1800" b="1" i="1" kern="1200"/>
            <a:t>Σενάριο</a:t>
          </a:r>
          <a:r>
            <a:rPr lang="el-GR" sz="1800" b="1" kern="1200"/>
            <a:t>: </a:t>
          </a:r>
          <a:r>
            <a:rPr lang="el-GR" sz="1800" kern="1200"/>
            <a:t>Τέλος, το σενάριο εμπεριέχεται σε κάθε παιχνίδι και αναφέρεται σε κάποιο θέμα, αφηρημένο ή συγκεκριμένο, άμεσο ή έμμεσο και περιλαμβάνει όλα τα αφηγηματικά στοιχεία του παιχνιδιού. Εμπεριέχει το στοιχείο της φαντασίας, το οποίο είναι σημαντική παράμετρος καθορισμού της ταυτότητας ενός παιχνιδιού. </a:t>
          </a:r>
          <a:endParaRPr lang="en-US" sz="1800" kern="1200"/>
        </a:p>
      </dsp:txBody>
      <dsp:txXfrm>
        <a:off x="1584570" y="4040640"/>
        <a:ext cx="6716311" cy="1610053"/>
      </dsp:txXfrm>
    </dsp:sp>
    <dsp:sp modelId="{FEDB8225-6796-480A-A958-3A038B1050AF}">
      <dsp:nvSpPr>
        <dsp:cNvPr id="0" name=""/>
        <dsp:cNvSpPr/>
      </dsp:nvSpPr>
      <dsp:spPr>
        <a:xfrm>
          <a:off x="7583733" y="1296928"/>
          <a:ext cx="1111653" cy="111165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33855" y="1296928"/>
        <a:ext cx="611409" cy="836519"/>
      </dsp:txXfrm>
    </dsp:sp>
    <dsp:sp modelId="{52B43B9D-7835-47E0-8791-0A2C2368F1BE}">
      <dsp:nvSpPr>
        <dsp:cNvPr id="0" name=""/>
        <dsp:cNvSpPr/>
      </dsp:nvSpPr>
      <dsp:spPr>
        <a:xfrm>
          <a:off x="8350972" y="3280801"/>
          <a:ext cx="1111653" cy="111165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01094" y="3280801"/>
        <a:ext cx="611409" cy="836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119F3-0FF4-431E-9F3E-B0BD31932AC2}">
      <dsp:nvSpPr>
        <dsp:cNvPr id="0" name=""/>
        <dsp:cNvSpPr/>
      </dsp:nvSpPr>
      <dsp:spPr>
        <a:xfrm>
          <a:off x="4979" y="474383"/>
          <a:ext cx="1835608" cy="340257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α)Τη </a:t>
          </a:r>
          <a:r>
            <a:rPr lang="el-GR" sz="1100" b="1" kern="1200"/>
            <a:t>διεπαφή παιχνιδιού-χρήστη </a:t>
          </a:r>
          <a:r>
            <a:rPr lang="el-GR" sz="1100" kern="1200"/>
            <a:t>και τις ενέργειες που μπορεί/επιτρέπεται να κάνει ο χρήστης παίζοντας το παιχνίδι, και β) μηχανισμοί λειτουργίας του παιχνιδιού (Game Mechanics). </a:t>
          </a:r>
          <a:endParaRPr lang="en-US" sz="1100" kern="1200"/>
        </a:p>
      </dsp:txBody>
      <dsp:txXfrm>
        <a:off x="4979" y="474383"/>
        <a:ext cx="1835608" cy="3402570"/>
      </dsp:txXfrm>
    </dsp:sp>
    <dsp:sp modelId="{FE3357AB-E052-4BF1-8287-6DF017502E6A}">
      <dsp:nvSpPr>
        <dsp:cNvPr id="0" name=""/>
        <dsp:cNvSpPr/>
      </dsp:nvSpPr>
      <dsp:spPr>
        <a:xfrm>
          <a:off x="1868867" y="2054169"/>
          <a:ext cx="275341" cy="243000"/>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BFCE46-947F-49BE-9777-A8C3E26E3659}">
      <dsp:nvSpPr>
        <dsp:cNvPr id="0" name=""/>
        <dsp:cNvSpPr/>
      </dsp:nvSpPr>
      <dsp:spPr>
        <a:xfrm>
          <a:off x="2172487" y="474383"/>
          <a:ext cx="1835608" cy="340257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Η διεπαφή χρήστη και παιχνιδιού έχει έναν πιο σύνθετο ρόλο σε σχέση με άλλα λογισμικά, γιατί δεν επιδιώκει μόνο να εξυπηρετήσει τον χρήστη, αλλά και να τον ψυχαγωγήσει. Η διεπαφή μετατρέπει τις προκλήσεις που παράγονται από τα core mechanics, σε γραφικά ήχο και σε χειρισμό των συσκευών εισόδου (πληκτρολόγιο, ποντίκι, κτλ). Λόγω του διαμεσολαβητικού της χαρακτήρα, η διεπαφή χρήστη των παιχνιδιών αναφέρεται συχνά ως αναπαραστατικό επίπεδο. </a:t>
          </a:r>
          <a:endParaRPr lang="en-US" sz="1100" kern="1200"/>
        </a:p>
      </dsp:txBody>
      <dsp:txXfrm>
        <a:off x="2172487" y="474383"/>
        <a:ext cx="1835608" cy="3402570"/>
      </dsp:txXfrm>
    </dsp:sp>
    <dsp:sp modelId="{9A78C05D-2411-43A3-A252-AC47FCBB62C9}">
      <dsp:nvSpPr>
        <dsp:cNvPr id="0" name=""/>
        <dsp:cNvSpPr/>
      </dsp:nvSpPr>
      <dsp:spPr>
        <a:xfrm>
          <a:off x="4036375" y="2054169"/>
          <a:ext cx="275341" cy="243000"/>
        </a:xfrm>
        <a:prstGeom prst="rightArrow">
          <a:avLst>
            <a:gd name="adj1" fmla="val 5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F990294-5163-44F6-B298-178D4CE7990E}">
      <dsp:nvSpPr>
        <dsp:cNvPr id="0" name=""/>
        <dsp:cNvSpPr/>
      </dsp:nvSpPr>
      <dsp:spPr>
        <a:xfrm>
          <a:off x="4339995" y="474383"/>
          <a:ext cx="1835608" cy="340257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Τα core/game mechanics είναι μια σύνθετη έννοια. Στη βάση τους είναι αλγόριθμοι που υλοποιούν τους γενικούς κανόνες του παιχνιδιού, που με τη σειρά τους αποτελούν τη βάση πάνω στην οποία υλοποιείται το λογισμικό του παιχνιδιού. </a:t>
          </a:r>
          <a:endParaRPr lang="en-US" sz="1100" kern="1200"/>
        </a:p>
      </dsp:txBody>
      <dsp:txXfrm>
        <a:off x="4339995" y="474383"/>
        <a:ext cx="1835608" cy="3402570"/>
      </dsp:txXfrm>
    </dsp:sp>
    <dsp:sp modelId="{29AB00FE-C31F-405F-98A6-F6B2F9698262}">
      <dsp:nvSpPr>
        <dsp:cNvPr id="0" name=""/>
        <dsp:cNvSpPr/>
      </dsp:nvSpPr>
      <dsp:spPr>
        <a:xfrm>
          <a:off x="6203883" y="2054169"/>
          <a:ext cx="275341" cy="243000"/>
        </a:xfrm>
        <a:prstGeom prst="rightArrow">
          <a:avLst>
            <a:gd name="adj1" fmla="val 5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1F3C178-EE3E-477A-954C-B0F6ECACE883}">
      <dsp:nvSpPr>
        <dsp:cNvPr id="0" name=""/>
        <dsp:cNvSpPr/>
      </dsp:nvSpPr>
      <dsp:spPr>
        <a:xfrm>
          <a:off x="6507503" y="474383"/>
          <a:ext cx="1835608" cy="34025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Η σύνθεση core mechanics μέσα σε ένα παιχνίδι καθορίζει την </a:t>
          </a:r>
          <a:r>
            <a:rPr lang="el-GR" sz="1100" b="1" kern="1200"/>
            <a:t>πολυπλοκότητα του παιχνιδιού</a:t>
          </a:r>
          <a:r>
            <a:rPr lang="el-GR" sz="1100" kern="1200"/>
            <a:t>, αλλά και το επίπεδο αλληλεπίδρασης του παίκτη με το παιχνίδι. Σε συνδυασμό με το περιβάλλον του παιχνιδιού και τη χρήση των πόρων του, καθορίζουν την ισορροπία του παιχνιδιού (game balance). </a:t>
          </a:r>
          <a:endParaRPr lang="en-US" sz="1100" kern="1200"/>
        </a:p>
      </dsp:txBody>
      <dsp:txXfrm>
        <a:off x="6507503" y="474383"/>
        <a:ext cx="1835608" cy="3402570"/>
      </dsp:txXfrm>
    </dsp:sp>
    <dsp:sp modelId="{675345E3-0712-4A24-A990-8CC0A60DDCD9}">
      <dsp:nvSpPr>
        <dsp:cNvPr id="0" name=""/>
        <dsp:cNvSpPr/>
      </dsp:nvSpPr>
      <dsp:spPr>
        <a:xfrm>
          <a:off x="8371391" y="2054169"/>
          <a:ext cx="275341" cy="243000"/>
        </a:xfrm>
        <a:prstGeom prst="rightArrow">
          <a:avLst>
            <a:gd name="adj1" fmla="val 5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48A452-09C6-41CE-AA62-CEA872664C18}">
      <dsp:nvSpPr>
        <dsp:cNvPr id="0" name=""/>
        <dsp:cNvSpPr/>
      </dsp:nvSpPr>
      <dsp:spPr>
        <a:xfrm>
          <a:off x="8675011" y="474383"/>
          <a:ext cx="1835608" cy="340257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Η πολυπλοκότητα των game mechanics </a:t>
          </a:r>
          <a:r>
            <a:rPr lang="el-GR" sz="1100" b="1" kern="1200"/>
            <a:t>δεν πρέπει να συγχέεται με το βάθος του παιχνιδιού ή τον ρεαλισμό του.</a:t>
          </a:r>
          <a:r>
            <a:rPr lang="el-GR" sz="1100" kern="1200"/>
            <a:t> </a:t>
          </a:r>
          <a:endParaRPr lang="en-US" sz="1100" kern="1200"/>
        </a:p>
      </dsp:txBody>
      <dsp:txXfrm>
        <a:off x="8675011" y="474383"/>
        <a:ext cx="1835608" cy="3402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9AD3-F2D8-4B7B-BB9E-391EE6C2B42A}">
      <dsp:nvSpPr>
        <dsp:cNvPr id="0" name=""/>
        <dsp:cNvSpPr/>
      </dsp:nvSpPr>
      <dsp:spPr>
        <a:xfrm>
          <a:off x="9584" y="129028"/>
          <a:ext cx="2864709" cy="41359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1. </a:t>
          </a:r>
          <a:r>
            <a:rPr lang="el-GR" sz="1700" b="1" kern="1200"/>
            <a:t>Επίπεδα</a:t>
          </a:r>
          <a:r>
            <a:rPr lang="en-US" sz="1700" b="1" kern="1200"/>
            <a:t> (Level</a:t>
          </a:r>
          <a:r>
            <a:rPr lang="el-GR" sz="1700" b="1" kern="1200"/>
            <a:t>s</a:t>
          </a:r>
          <a:r>
            <a:rPr lang="en-US" sz="1700" b="1" kern="1200"/>
            <a:t>)</a:t>
          </a:r>
          <a:r>
            <a:rPr lang="el-GR" sz="1700" b="1" kern="1200"/>
            <a:t>: </a:t>
          </a:r>
          <a:r>
            <a:rPr lang="el-GR" sz="1700" kern="1200"/>
            <a:t>Το επίπεδο είναι μία θεμελιώδης έννοια για σχεδόν όλα τα παιχνίδια (ηλεκτρονικά και μη). Σε γενικές γραμμές, ένα επίπεδο είναι ένα τμήμα του παιχνιδιού στο οποίο πραγματοποιούνται και ολοκληρώνονται ορισμένες ενέργειες. Στη συνέχεια, το παιχνίδι μπορεί να συνεχίσει στον επόμενο γύρο, όπου μπορεί να επαναληφθούν οι ίδιες ενέργειες ή να γίνουν άλλες. </a:t>
          </a:r>
          <a:endParaRPr lang="en-US" sz="1700" kern="1200"/>
        </a:p>
      </dsp:txBody>
      <dsp:txXfrm>
        <a:off x="93488" y="212932"/>
        <a:ext cx="2696901" cy="3968116"/>
      </dsp:txXfrm>
    </dsp:sp>
    <dsp:sp modelId="{3666C057-1181-4F92-9D9A-09B67A3D9268}">
      <dsp:nvSpPr>
        <dsp:cNvPr id="0" name=""/>
        <dsp:cNvSpPr/>
      </dsp:nvSpPr>
      <dsp:spPr>
        <a:xfrm>
          <a:off x="3160765" y="1841766"/>
          <a:ext cx="607318" cy="7104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60765" y="1983856"/>
        <a:ext cx="425123" cy="426268"/>
      </dsp:txXfrm>
    </dsp:sp>
    <dsp:sp modelId="{3FF99FD3-EE76-4F12-AC23-E92F0ECCA643}">
      <dsp:nvSpPr>
        <dsp:cNvPr id="0" name=""/>
        <dsp:cNvSpPr/>
      </dsp:nvSpPr>
      <dsp:spPr>
        <a:xfrm>
          <a:off x="4020178" y="129028"/>
          <a:ext cx="2864709" cy="41359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 </a:t>
          </a:r>
          <a:r>
            <a:rPr lang="el-GR" sz="1700" b="1" kern="1200"/>
            <a:t>Πόντοι/Βαθμοί ενέργειας/δράσης (Action points): </a:t>
          </a:r>
          <a:r>
            <a:rPr lang="el-GR" sz="1700" kern="1200"/>
            <a:t>Κάθε παίκτης έχει κάποιους βαθμούς τους οποίους μπορεί να αξιοποιήσει κατά βούληση και σύμφωνα με τους κανόνες του παιχνιδιού, όπως για παράδειγμα να κινήσει τα πιόνια του, να αγοράσει αντικείμενα κτλ. </a:t>
          </a:r>
          <a:endParaRPr lang="en-US" sz="1700" kern="1200"/>
        </a:p>
      </dsp:txBody>
      <dsp:txXfrm>
        <a:off x="4104082" y="212932"/>
        <a:ext cx="2696901" cy="3968116"/>
      </dsp:txXfrm>
    </dsp:sp>
    <dsp:sp modelId="{65F76E54-D15B-47E9-823C-5D8D9EEF54F1}">
      <dsp:nvSpPr>
        <dsp:cNvPr id="0" name=""/>
        <dsp:cNvSpPr/>
      </dsp:nvSpPr>
      <dsp:spPr>
        <a:xfrm>
          <a:off x="7171358" y="1841766"/>
          <a:ext cx="607318" cy="71044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71358" y="1983856"/>
        <a:ext cx="425123" cy="426268"/>
      </dsp:txXfrm>
    </dsp:sp>
    <dsp:sp modelId="{90672B51-4276-448F-990E-CF9DD4E96B19}">
      <dsp:nvSpPr>
        <dsp:cNvPr id="0" name=""/>
        <dsp:cNvSpPr/>
      </dsp:nvSpPr>
      <dsp:spPr>
        <a:xfrm>
          <a:off x="8030771" y="129028"/>
          <a:ext cx="2864709" cy="41359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1" kern="1200"/>
            <a:t>3. Δημοπρασία/Στοίχημα</a:t>
          </a:r>
          <a:r>
            <a:rPr lang="en-US" sz="1700" b="1" kern="1200"/>
            <a:t> (</a:t>
          </a:r>
          <a:r>
            <a:rPr lang="el-GR" sz="1700" b="1" kern="1200"/>
            <a:t>Auction/Bids</a:t>
          </a:r>
          <a:r>
            <a:rPr lang="en-US" sz="1700" b="1" kern="1200"/>
            <a:t>)</a:t>
          </a:r>
          <a:r>
            <a:rPr lang="el-GR" sz="1700" b="1" kern="1200"/>
            <a:t>: </a:t>
          </a:r>
          <a:r>
            <a:rPr lang="el-GR" sz="1700" kern="1200"/>
            <a:t>Σε κάποια παιχνίδια, οι παίκτες μπορούν να στοιχηματίσουν για το ποιος θα αποκτήσει το δικαίωμα να εκτελέσει κάποιες ενέργειες ή να αποκτήσει κάποια προνόμια. Ο νικητής του στοιχήματος/δημοπρασίας, "πληρώνει" τους άλλους παίκτες για το προνόμιο που αποκτά. Κλασσικό παράδειγμα είναι το bridge. </a:t>
          </a:r>
          <a:endParaRPr lang="en-US" sz="1700" kern="1200"/>
        </a:p>
      </dsp:txBody>
      <dsp:txXfrm>
        <a:off x="8114675" y="212932"/>
        <a:ext cx="2696901" cy="3968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EEE8-C2BA-4938-A5D7-811170651B41}">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D3611-B7CF-46B1-ACA1-B182E4588432}">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1" kern="1200"/>
            <a:t>4. Κάρτες (Cards):</a:t>
          </a:r>
          <a:r>
            <a:rPr lang="el-GR" sz="1500" kern="1200"/>
            <a:t> Οι κάρτες προσθέτουν το στοιχείο του τυχαίου σε ένα παιχνίδι. Ανακατεύονται και τοποθετούνται δίπλα στον κυρίως χώρο του παιχνιδιού. Όταν απαιτείται από το παιχνίδι, ο παίκτης σηκώνει μία κάρτα, την αποκαλύπτει και εκτελεί ότι περιγράφεται σε αυτή. Σε άλλες περιπτώσεις ο παίκτης μπορεί να κρατήσει κρυφό το περιεχόμενο της κάρτας και να την αξιοποιήσει όταν το κρίνει απαραίτητο. Τέλος, οι κάρτες χρησιμοποιούνται ως τεκμήρια και σύμβολα επίτευξης κάποιου σημαντικού στόχου του παιχνιδιού ή ως σύμβολα ισχύος του παίκτη. </a:t>
          </a:r>
          <a:endParaRPr lang="en-US" sz="1500" kern="1200"/>
        </a:p>
      </dsp:txBody>
      <dsp:txXfrm>
        <a:off x="0" y="0"/>
        <a:ext cx="6492875" cy="2552700"/>
      </dsp:txXfrm>
    </dsp:sp>
    <dsp:sp modelId="{142DFCA8-CDFA-490A-8553-689F3EDB0313}">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83045-36D4-4983-8750-D86851409FD0}">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1" kern="1200"/>
            <a:t>5. Σύλληψη/Εξάλειψη (Capture/Eliminat</a:t>
          </a:r>
          <a:r>
            <a:rPr lang="en-US" sz="1500" b="1" kern="1200"/>
            <a:t>ion)</a:t>
          </a:r>
          <a:r>
            <a:rPr lang="el-GR" sz="1500" b="1" kern="1200"/>
            <a:t>: </a:t>
          </a:r>
          <a:r>
            <a:rPr lang="el-GR" sz="1500" kern="1200"/>
            <a:t>Σε μερικά παιχνίδια, η δύναμη του κάθε παίκτη εκφράζεται με σύμβολα που έχει τοποθετήσει στο χώρο του παιχνιδιού (όχι κατ' ανάγκη όλα ίσης αξίας). Συνεπώς, οι παίκτες, για να έρθουν σε θέση ισχύος, θα πρέπει να μπορούν να αιχμαλωτίσουν και να εξαλείψουν από το παιχνίδι τα σύμβολα των αντιπάλων τους. Αυτό μπορεί να γίνει με αρκετούς τρόπους. Στο σκάκι ο παίκτης κινεί ένα πιόνι σε μια θέση ήδη κατειλημμένη από τον αντίπαλο και υπερισχύει το μεγαλύτερο σε αξία πιόνι. Στη ντάμα το πιόνι πηδά πάνω από αυτό του αντιπάλου. Στο Stratego και σε παρόμοια παιχνίδια, ο παίκτης "επιτίθεται" στον αντίπαλο και η έκβαση είτε καθορίζεται από τους κανόνες του παιχνιδιού είτε έχει κάποιο βαθμό τυχαιότητας. </a:t>
          </a:r>
          <a:endParaRPr lang="en-US" sz="1500" kern="1200"/>
        </a:p>
      </dsp:txBody>
      <dsp:txXfrm>
        <a:off x="0" y="2552700"/>
        <a:ext cx="6492875" cy="2552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BD226-682D-48A4-A163-BE173F9A930A}">
      <dsp:nvSpPr>
        <dsp:cNvPr id="0" name=""/>
        <dsp:cNvSpPr/>
      </dsp:nvSpPr>
      <dsp:spPr>
        <a:xfrm>
          <a:off x="0" y="0"/>
          <a:ext cx="8841588" cy="1257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6. </a:t>
          </a:r>
          <a:r>
            <a:rPr lang="el-GR" sz="1500" b="1" i="1" kern="1200"/>
            <a:t>Κίνηση</a:t>
          </a:r>
          <a:r>
            <a:rPr lang="en-US" sz="1500" b="1" i="1" kern="1200"/>
            <a:t> (</a:t>
          </a:r>
          <a:r>
            <a:rPr lang="el-GR" sz="1500" b="1" i="1" kern="1200"/>
            <a:t>Movement</a:t>
          </a:r>
          <a:r>
            <a:rPr lang="en-US" sz="1500" b="1" i="1" kern="1200"/>
            <a:t>)</a:t>
          </a:r>
          <a:r>
            <a:rPr lang="el-GR" sz="1500" kern="1200"/>
            <a:t>: Πάρα πολλά παιχνίδια στηρίζονται στην κίνηση πιονιών ή αντικειμένων που συμβολίζουν τους παίκτες. Σε κάποια, ο χώρος είναι χωρισμένος σε τετράγωνα ή σε ισομεγέθεις περιοχές και ο παίκτης κινείται σε αυτά με βάση τους κανόνες του παιχνιδιού. Σε άλλα, όπου δεν υπάρχει η έννοια των τετραγώνων, η κίνηση υπολογίζεται με βάση την απόσταση που επιτρέπεται να διανυθεί. </a:t>
          </a:r>
          <a:endParaRPr lang="en-US" sz="1500" kern="1200"/>
        </a:p>
      </dsp:txBody>
      <dsp:txXfrm>
        <a:off x="36842" y="36842"/>
        <a:ext cx="7377965" cy="1184179"/>
      </dsp:txXfrm>
    </dsp:sp>
    <dsp:sp modelId="{9A0D06BB-3155-4787-9E1D-878F60FCB3D8}">
      <dsp:nvSpPr>
        <dsp:cNvPr id="0" name=""/>
        <dsp:cNvSpPr/>
      </dsp:nvSpPr>
      <dsp:spPr>
        <a:xfrm>
          <a:off x="740483" y="1486566"/>
          <a:ext cx="8841588" cy="1257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7. </a:t>
          </a:r>
          <a:r>
            <a:rPr lang="el-GR" sz="1500" b="1" i="1" kern="1200"/>
            <a:t>Διαχείριση πόρων</a:t>
          </a:r>
          <a:r>
            <a:rPr lang="en-US" sz="1500" b="1" i="1" kern="1200"/>
            <a:t> (</a:t>
          </a:r>
          <a:r>
            <a:rPr lang="el-GR" sz="1500" b="1" i="1" kern="1200"/>
            <a:t>Resource Management</a:t>
          </a:r>
          <a:r>
            <a:rPr lang="en-US" sz="1500" b="1" i="1" kern="1200"/>
            <a:t>)</a:t>
          </a:r>
          <a:r>
            <a:rPr lang="el-GR" sz="1500" b="1" kern="1200"/>
            <a:t>: </a:t>
          </a:r>
          <a:r>
            <a:rPr lang="el-GR" sz="1500" kern="1200"/>
            <a:t>Σε αρκετά παιχνίδια, ο παίκτης καλείται να διαχειριστεί κάποια μορφή πόρων. Οι πόροι μπορεί να είναι χρήματα, πρώτες ύλες ή ακόμα πόντοι του παιχνιδιού. Οι κανόνες του παιχνιδιού ορίζουν όλα τα επιμέρους στοιχεία των πόρων (αύξηση, κατανάλωση, αξία) και τη μεταξύ τους σχέση </a:t>
          </a:r>
          <a:endParaRPr lang="en-US" sz="1500" kern="1200"/>
        </a:p>
      </dsp:txBody>
      <dsp:txXfrm>
        <a:off x="777325" y="1523408"/>
        <a:ext cx="7209810" cy="1184179"/>
      </dsp:txXfrm>
    </dsp:sp>
    <dsp:sp modelId="{32815CA0-AA9A-4748-9DA5-85B5616F6A35}">
      <dsp:nvSpPr>
        <dsp:cNvPr id="0" name=""/>
        <dsp:cNvSpPr/>
      </dsp:nvSpPr>
      <dsp:spPr>
        <a:xfrm>
          <a:off x="1469914" y="2973132"/>
          <a:ext cx="8841588" cy="1257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8. </a:t>
          </a:r>
          <a:r>
            <a:rPr lang="el-GR" sz="1500" b="1" i="1" kern="1200"/>
            <a:t>Ρίσκο και ανταμοιβή</a:t>
          </a:r>
          <a:r>
            <a:rPr lang="en-US" sz="1500" b="1" i="1" kern="1200"/>
            <a:t> (</a:t>
          </a:r>
          <a:r>
            <a:rPr lang="el-GR" sz="1500" b="1" i="1" kern="1200"/>
            <a:t>Risk and reward</a:t>
          </a:r>
          <a:r>
            <a:rPr lang="en-US" sz="1500" b="1" i="1" kern="1200"/>
            <a:t>)</a:t>
          </a:r>
          <a:r>
            <a:rPr lang="el-GR" sz="1500" b="1" kern="1200"/>
            <a:t>:</a:t>
          </a:r>
          <a:r>
            <a:rPr lang="el-GR" sz="1500" kern="1200"/>
            <a:t> Είναι η περίπτωση εκείνη όπου το παιχνίδι παρουσιάζει μία κατάσταση στην οποία ο παίκτης θα πρέπει να ζυγίσει κατά πόσο τον συμφέρει να συμπεριφερθεί "επικίνδυνα" προσδοκώντας ένα μεγαλύτερο όφελος (αλλά με κίνδυνο να χάσει) ή να υιοθετήσει μια πιο συντηρητική προσέγγιση (χάνοντας όμως κάποια πιθανά σημαντικά οφέλη). </a:t>
          </a:r>
          <a:endParaRPr lang="en-US" sz="1500" kern="1200"/>
        </a:p>
      </dsp:txBody>
      <dsp:txXfrm>
        <a:off x="1506756" y="3009974"/>
        <a:ext cx="7220862" cy="1184179"/>
      </dsp:txXfrm>
    </dsp:sp>
    <dsp:sp modelId="{AFE5C193-D2C7-485E-BBCA-193477D26BBA}">
      <dsp:nvSpPr>
        <dsp:cNvPr id="0" name=""/>
        <dsp:cNvSpPr/>
      </dsp:nvSpPr>
      <dsp:spPr>
        <a:xfrm>
          <a:off x="2210397" y="4459699"/>
          <a:ext cx="8841588" cy="1257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9. </a:t>
          </a:r>
          <a:r>
            <a:rPr lang="el-GR" sz="1500" b="1" i="1" kern="1200"/>
            <a:t>Παιχνίδι ρόλων</a:t>
          </a:r>
          <a:r>
            <a:rPr lang="en-US" sz="1500" b="1" i="1" kern="1200"/>
            <a:t> (</a:t>
          </a:r>
          <a:r>
            <a:rPr lang="el-GR" sz="1500" b="1" i="1" kern="1200"/>
            <a:t>Role-playing</a:t>
          </a:r>
          <a:r>
            <a:rPr lang="en-US" sz="1500" b="1" i="1" kern="1200"/>
            <a:t>)</a:t>
          </a:r>
          <a:r>
            <a:rPr lang="el-GR" sz="1500" b="1" kern="1200"/>
            <a:t>: </a:t>
          </a:r>
          <a:r>
            <a:rPr lang="el-GR" sz="1500" kern="1200"/>
            <a:t>Είναι το σύστημα</a:t>
          </a:r>
          <a:r>
            <a:rPr lang="en-US" sz="1500" kern="1200"/>
            <a:t> </a:t>
          </a:r>
          <a:r>
            <a:rPr lang="el-GR" sz="1500" kern="1200"/>
            <a:t>και εν προκειμένω ο σχεδιαστής που καθορίζει την αποτελεσματικότητα των ενεργειών του παίκτη, σε σχέση με το πόσο καλά παίζει το ρόλο του ως ήρωας του παιχνιδιού </a:t>
          </a:r>
          <a:endParaRPr lang="en-US" sz="1500" kern="1200"/>
        </a:p>
      </dsp:txBody>
      <dsp:txXfrm>
        <a:off x="2247239" y="4496541"/>
        <a:ext cx="7209810" cy="1184179"/>
      </dsp:txXfrm>
    </dsp:sp>
    <dsp:sp modelId="{B8FEB36B-8540-4C43-8DC4-B126DFE28798}">
      <dsp:nvSpPr>
        <dsp:cNvPr id="0" name=""/>
        <dsp:cNvSpPr/>
      </dsp:nvSpPr>
      <dsp:spPr>
        <a:xfrm>
          <a:off x="8023977" y="963409"/>
          <a:ext cx="817611" cy="8176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07939" y="963409"/>
        <a:ext cx="449687" cy="615252"/>
      </dsp:txXfrm>
    </dsp:sp>
    <dsp:sp modelId="{9AE4C1E8-2156-4F1E-AB39-11D223125CA9}">
      <dsp:nvSpPr>
        <dsp:cNvPr id="0" name=""/>
        <dsp:cNvSpPr/>
      </dsp:nvSpPr>
      <dsp:spPr>
        <a:xfrm>
          <a:off x="8764460" y="2449975"/>
          <a:ext cx="817611" cy="8176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48422" y="2449975"/>
        <a:ext cx="449687" cy="615252"/>
      </dsp:txXfrm>
    </dsp:sp>
    <dsp:sp modelId="{B94AD3C4-D2DA-403B-B510-00CF258F55FD}">
      <dsp:nvSpPr>
        <dsp:cNvPr id="0" name=""/>
        <dsp:cNvSpPr/>
      </dsp:nvSpPr>
      <dsp:spPr>
        <a:xfrm>
          <a:off x="9493891" y="3936542"/>
          <a:ext cx="817611" cy="8176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77853" y="3936542"/>
        <a:ext cx="449687" cy="615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E8353-6736-447A-8F48-C88497FB0E92}">
      <dsp:nvSpPr>
        <dsp:cNvPr id="0" name=""/>
        <dsp:cNvSpPr/>
      </dsp:nvSpPr>
      <dsp:spPr>
        <a:xfrm>
          <a:off x="0" y="0"/>
          <a:ext cx="9408449" cy="24823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i="1" kern="1200"/>
            <a:t>10. Πλακίδια (Tiles)</a:t>
          </a:r>
          <a:r>
            <a:rPr lang="el-GR" sz="2200" b="1" kern="1200"/>
            <a:t>: </a:t>
          </a:r>
          <a:r>
            <a:rPr lang="el-GR" sz="2200" kern="1200"/>
            <a:t>Σε πολλά παιχνίδια γίνεται χρήση πλακιδίων που ο παίκτης τοποθετεί σε συγκεκριμένη θέση και με συγκεκριμένο τρόπο, με σκοπό να κυριαρχήσει των αντιπάλων του. Συνήθως έχουν σύμβολα ή τιμές που καθορίζουν την αξία τους ή τη δύναμή τους. Χρησιμοποιούνται είτε μόνα τους είτε σε συνδυασμό με άλλα πλακίδια </a:t>
          </a:r>
          <a:endParaRPr lang="en-US" sz="2200" kern="1200"/>
        </a:p>
      </dsp:txBody>
      <dsp:txXfrm>
        <a:off x="72704" y="72704"/>
        <a:ext cx="6842796" cy="2336894"/>
      </dsp:txXfrm>
    </dsp:sp>
    <dsp:sp modelId="{630C3BFB-BD7C-435C-A180-56FE153E3DD8}">
      <dsp:nvSpPr>
        <dsp:cNvPr id="0" name=""/>
        <dsp:cNvSpPr/>
      </dsp:nvSpPr>
      <dsp:spPr>
        <a:xfrm>
          <a:off x="1660314" y="3033925"/>
          <a:ext cx="9408449" cy="24823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i="1" kern="1200"/>
            <a:t>11. Τοποθέτηση εργατών (Worker placement)</a:t>
          </a:r>
          <a:r>
            <a:rPr lang="el-GR" sz="2200" b="1" kern="1200"/>
            <a:t>: </a:t>
          </a:r>
          <a:r>
            <a:rPr lang="el-GR" sz="2200" kern="1200"/>
            <a:t>Είναι ένας μηχανισμός όπου ο παίκτης τοποθετεί περιορισμένο αριθμό από πιόνια ή σύμβολα σε πολλές θέσεις έτσι ώστε να πραγματοποιηθούν διάφορες προκαθορισμένες ενέργειες </a:t>
          </a:r>
          <a:endParaRPr lang="en-US" sz="2200" kern="1200"/>
        </a:p>
      </dsp:txBody>
      <dsp:txXfrm>
        <a:off x="1733018" y="3106629"/>
        <a:ext cx="5989230" cy="2336894"/>
      </dsp:txXfrm>
    </dsp:sp>
    <dsp:sp modelId="{65BD65E8-A457-483B-9E39-3A618ABA25C5}">
      <dsp:nvSpPr>
        <dsp:cNvPr id="0" name=""/>
        <dsp:cNvSpPr/>
      </dsp:nvSpPr>
      <dsp:spPr>
        <a:xfrm>
          <a:off x="7794952" y="1951365"/>
          <a:ext cx="1613496" cy="16134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57989" y="1951365"/>
        <a:ext cx="887422" cy="1214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1F32C-035E-4C4C-8A3E-F3FEB77E6617}">
      <dsp:nvSpPr>
        <dsp:cNvPr id="0" name=""/>
        <dsp:cNvSpPr/>
      </dsp:nvSpPr>
      <dsp:spPr>
        <a:xfrm>
          <a:off x="-150875" y="0"/>
          <a:ext cx="3419856" cy="12532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i="1" kern="1200" dirty="0"/>
            <a:t>ΕΦΑΡΜΟΓΗ </a:t>
          </a:r>
          <a:r>
            <a:rPr lang="el-GR" sz="1400" kern="1200" dirty="0"/>
            <a:t>(</a:t>
          </a:r>
          <a:r>
            <a:rPr lang="en-US" sz="1400" kern="1200" dirty="0"/>
            <a:t>Game Application</a:t>
          </a:r>
          <a:r>
            <a:rPr lang="el-GR" sz="1400" kern="1200" dirty="0"/>
            <a:t>): Υλοποιεί τις βασικές λειτουργίες του παιχνιδιού. </a:t>
          </a:r>
          <a:endParaRPr lang="en-US" sz="1400" kern="1200" dirty="0"/>
        </a:p>
      </dsp:txBody>
      <dsp:txXfrm>
        <a:off x="-114169" y="36706"/>
        <a:ext cx="2067516" cy="1179823"/>
      </dsp:txXfrm>
    </dsp:sp>
    <dsp:sp modelId="{0206640A-7F1F-4C48-9E59-0CB3D3A904BA}">
      <dsp:nvSpPr>
        <dsp:cNvPr id="0" name=""/>
        <dsp:cNvSpPr/>
      </dsp:nvSpPr>
      <dsp:spPr>
        <a:xfrm>
          <a:off x="150876" y="1462108"/>
          <a:ext cx="3419856" cy="1253235"/>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i="1" kern="1200" dirty="0"/>
            <a:t>ΛΟΓΙΚΗ </a:t>
          </a:r>
          <a:r>
            <a:rPr lang="el-GR" sz="1200" kern="1200" dirty="0"/>
            <a:t>(</a:t>
          </a:r>
          <a:r>
            <a:rPr lang="en-US" sz="1200" kern="1200" dirty="0"/>
            <a:t>Game Logic</a:t>
          </a:r>
          <a:r>
            <a:rPr lang="el-GR" sz="1200" kern="1200" dirty="0"/>
            <a:t>): Υλοποιεί τους κανόνες εξέλιξης και διάδρασης του παιχνιδιού με τον εξωτερικό κόσμο. </a:t>
          </a:r>
          <a:endParaRPr lang="en-US" sz="1200" kern="1200" dirty="0"/>
        </a:p>
      </dsp:txBody>
      <dsp:txXfrm>
        <a:off x="187582" y="1498814"/>
        <a:ext cx="2230088" cy="1179823"/>
      </dsp:txXfrm>
    </dsp:sp>
    <dsp:sp modelId="{4D261A3C-6C32-4AF4-8B5A-51E414E43684}">
      <dsp:nvSpPr>
        <dsp:cNvPr id="0" name=""/>
        <dsp:cNvSpPr/>
      </dsp:nvSpPr>
      <dsp:spPr>
        <a:xfrm>
          <a:off x="150877" y="2994448"/>
          <a:ext cx="4023357" cy="111277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i="1" kern="1200" dirty="0"/>
            <a:t>ΟΠΤΙΚΗ </a:t>
          </a:r>
          <a:r>
            <a:rPr lang="el-GR" sz="800" kern="1200" dirty="0"/>
            <a:t>(</a:t>
          </a:r>
          <a:r>
            <a:rPr lang="en-US" sz="800" kern="1200" dirty="0"/>
            <a:t>Game View</a:t>
          </a:r>
          <a:r>
            <a:rPr lang="el-GR" sz="800" kern="1200" dirty="0"/>
            <a:t>): Υλοποιεί την παρουσίαση του</a:t>
          </a:r>
          <a:r>
            <a:rPr lang="en-US" sz="800" kern="1200" dirty="0"/>
            <a:t> </a:t>
          </a:r>
          <a:r>
            <a:rPr lang="el-GR" sz="800" kern="1200" dirty="0"/>
            <a:t>παιχνιδιού με χρήση –συνήθως– πολλαπλών οπτικών,</a:t>
          </a:r>
          <a:r>
            <a:rPr lang="en-US" sz="800" kern="1200" dirty="0"/>
            <a:t> </a:t>
          </a:r>
          <a:r>
            <a:rPr lang="el-GR" sz="800" kern="1200" dirty="0"/>
            <a:t>ανάλογα με τις ανάγκες εξέλιξης του παιχνιδιού. Μπορεί να διακρίνεται σε: </a:t>
          </a:r>
          <a:r>
            <a:rPr lang="en-US" sz="800" kern="1200" dirty="0"/>
            <a:t>Human View</a:t>
          </a:r>
          <a:r>
            <a:rPr lang="el-GR" sz="800" kern="1200" dirty="0"/>
            <a:t> (δηλ. οπτικές θέασης του παιχνιδιού που αφορούν τον άνθρωπο-παίκτη) και </a:t>
          </a:r>
          <a:r>
            <a:rPr lang="en-US" sz="800" kern="1200" dirty="0"/>
            <a:t>AI Agent View</a:t>
          </a:r>
          <a:r>
            <a:rPr lang="el-GR" sz="800" kern="1200" dirty="0"/>
            <a:t> (αφορούν αντίστοιχα το τμήμα τεχνητής νοημοσύνης –</a:t>
          </a:r>
          <a:r>
            <a:rPr lang="en-US" sz="800" kern="1200" dirty="0"/>
            <a:t>Artificial Intelligence</a:t>
          </a:r>
          <a:r>
            <a:rPr lang="el-GR" sz="800" kern="1200" dirty="0"/>
            <a:t>– του παιχνιδιού). </a:t>
          </a:r>
          <a:endParaRPr lang="en-US" sz="800" kern="1200" dirty="0"/>
        </a:p>
      </dsp:txBody>
      <dsp:txXfrm>
        <a:off x="183469" y="3027040"/>
        <a:ext cx="2644815" cy="1047589"/>
      </dsp:txXfrm>
    </dsp:sp>
    <dsp:sp modelId="{FCFF327C-4150-4E38-B9E3-9157F5E44E7A}">
      <dsp:nvSpPr>
        <dsp:cNvPr id="0" name=""/>
        <dsp:cNvSpPr/>
      </dsp:nvSpPr>
      <dsp:spPr>
        <a:xfrm>
          <a:off x="2454377" y="950370"/>
          <a:ext cx="814603" cy="81460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637663" y="950370"/>
        <a:ext cx="448031" cy="612989"/>
      </dsp:txXfrm>
    </dsp:sp>
    <dsp:sp modelId="{ECCE6A38-297A-4713-9BFC-7C6891AB4C54}">
      <dsp:nvSpPr>
        <dsp:cNvPr id="0" name=""/>
        <dsp:cNvSpPr/>
      </dsp:nvSpPr>
      <dsp:spPr>
        <a:xfrm>
          <a:off x="2756129" y="2404124"/>
          <a:ext cx="814603" cy="814603"/>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939415" y="2404124"/>
        <a:ext cx="448031" cy="612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43F31-299A-4672-BCD9-9E3A0BB995E0}">
      <dsp:nvSpPr>
        <dsp:cNvPr id="0" name=""/>
        <dsp:cNvSpPr/>
      </dsp:nvSpPr>
      <dsp:spPr>
        <a:xfrm>
          <a:off x="0" y="157095"/>
          <a:ext cx="6891187"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a:t>Θέλει σκέψη…(γενικοί προβληματισμοί)</a:t>
          </a:r>
          <a:endParaRPr lang="en-US" sz="2200" kern="1200"/>
        </a:p>
      </dsp:txBody>
      <dsp:txXfrm>
        <a:off x="25759" y="182854"/>
        <a:ext cx="6839669" cy="476152"/>
      </dsp:txXfrm>
    </dsp:sp>
    <dsp:sp modelId="{2E460ECF-6341-4B68-B74F-A9167B625080}">
      <dsp:nvSpPr>
        <dsp:cNvPr id="0" name=""/>
        <dsp:cNvSpPr/>
      </dsp:nvSpPr>
      <dsp:spPr>
        <a:xfrm>
          <a:off x="0" y="684765"/>
          <a:ext cx="6891187"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79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a:t>Το </a:t>
          </a:r>
          <a:r>
            <a:rPr lang="el-GR" sz="1700" b="1" kern="1200"/>
            <a:t>πρώτο πρόβλημα </a:t>
          </a:r>
          <a:r>
            <a:rPr lang="el-GR" sz="1700" kern="1200"/>
            <a:t>αντιμετωπίζεται με τον προσδιορισμό της ικανότητας των εκπαιδευομένων </a:t>
          </a:r>
          <a:r>
            <a:rPr lang="el-GR" sz="1700" b="1" kern="1200"/>
            <a:t>εντός πλαισίου </a:t>
          </a:r>
          <a:r>
            <a:rPr lang="el-GR" sz="1700" kern="1200"/>
            <a:t>του παιχνιδιού. Αυτό καθορίζει την απόφαση που πρέπει να λάβει ένα σχεδιαστής σχετικά με το ποια δυνατότητα ο μαθητής θέλουμε να αποκτήσει με αυτό το παιχνίδι. </a:t>
          </a:r>
          <a:endParaRPr lang="en-US" sz="1700" kern="1200"/>
        </a:p>
        <a:p>
          <a:pPr marL="171450" lvl="1" indent="-171450" algn="l" defTabSz="755650">
            <a:lnSpc>
              <a:spcPct val="90000"/>
            </a:lnSpc>
            <a:spcBef>
              <a:spcPct val="0"/>
            </a:spcBef>
            <a:spcAft>
              <a:spcPct val="20000"/>
            </a:spcAft>
            <a:buChar char="•"/>
          </a:pPr>
          <a:r>
            <a:rPr lang="el-GR" sz="1700" kern="1200"/>
            <a:t>Το </a:t>
          </a:r>
          <a:r>
            <a:rPr lang="el-GR" sz="1700" b="1" kern="1200"/>
            <a:t>δεύτερο πρόβλημα </a:t>
          </a:r>
          <a:r>
            <a:rPr lang="el-GR" sz="1700" kern="1200"/>
            <a:t>αφορά την χρήση των προτύπων της αξιολόγησης, την </a:t>
          </a:r>
          <a:r>
            <a:rPr lang="el-GR" sz="1700" b="1" kern="1200"/>
            <a:t>επίτευξη στόχων και την ανατροφοδότηση </a:t>
          </a:r>
          <a:r>
            <a:rPr lang="el-GR" sz="1700" kern="1200"/>
            <a:t>που παρέχει το σύστημα στο χρήστη μπορεί να λειτουργήσει «ποιοτικά» για τη δημιουργία πρότυπων σοβαρών εκπαιδευτικών παιχνιδιών. </a:t>
          </a:r>
          <a:endParaRPr lang="en-US" sz="1700" kern="1200"/>
        </a:p>
        <a:p>
          <a:pPr marL="171450" lvl="1" indent="-171450" algn="l" defTabSz="755650">
            <a:lnSpc>
              <a:spcPct val="90000"/>
            </a:lnSpc>
            <a:spcBef>
              <a:spcPct val="0"/>
            </a:spcBef>
            <a:spcAft>
              <a:spcPct val="20000"/>
            </a:spcAft>
            <a:buChar char="•"/>
          </a:pPr>
          <a:r>
            <a:rPr lang="el-GR" sz="1700" kern="1200"/>
            <a:t>Το </a:t>
          </a:r>
          <a:r>
            <a:rPr lang="el-GR" sz="1700" b="1" kern="1200"/>
            <a:t>τρίτο πρόβλημα </a:t>
          </a:r>
          <a:r>
            <a:rPr lang="el-GR" sz="1700" kern="1200"/>
            <a:t>αντιμετωπίζεται με τον καθορισμό του εκπαιδευτικού περιεχομένου, στο πλαίσιο, όπως το θέμα αντιμετωπίζεται από τον μαθητή για να ενεργήσει αυτόνομα και θα πρέπει να συνδέεται και να επιτυγχάνεται μέσα από την </a:t>
          </a:r>
          <a:r>
            <a:rPr lang="el-GR" sz="1700" b="1" kern="1200"/>
            <a:t>επίτευξη των στόχους για τα αναμενόμενα μαθησιακά αποτελέσματα</a:t>
          </a:r>
          <a:r>
            <a:rPr lang="el-GR" sz="1700" kern="1200"/>
            <a:t>. </a:t>
          </a:r>
          <a:endParaRPr lang="en-US" sz="1700" kern="1200"/>
        </a:p>
      </dsp:txBody>
      <dsp:txXfrm>
        <a:off x="0" y="684765"/>
        <a:ext cx="6891187" cy="35521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9478-0BBB-45DB-99BE-1FA78FF47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304F2E-0BFC-482E-BFA0-2CA642D6E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38B7BD-B70F-455E-A661-CF17046B7115}"/>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5" name="Footer Placeholder 4">
            <a:extLst>
              <a:ext uri="{FF2B5EF4-FFF2-40B4-BE49-F238E27FC236}">
                <a16:creationId xmlns:a16="http://schemas.microsoft.com/office/drawing/2014/main" id="{0C2CEE17-052B-4C2D-A5D3-8EA87E493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AC75C5-3276-495B-AEBE-BDF8D535F50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17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47B5-A85C-4D22-939C-7449BFC58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7A8B69-71E9-4A58-AAF7-BECC7436C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AF3DB-4CE0-4A81-97AF-680BC01A91D3}"/>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5" name="Footer Placeholder 4">
            <a:extLst>
              <a:ext uri="{FF2B5EF4-FFF2-40B4-BE49-F238E27FC236}">
                <a16:creationId xmlns:a16="http://schemas.microsoft.com/office/drawing/2014/main" id="{87EA91FC-B7FB-416D-8656-9E41760F03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842572-D72E-4973-BF3E-4A84DE56F1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72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9272E-ADEA-4E08-8A9C-791A34145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290B86-880D-4BC3-AA0E-0FA61C9EA1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E7D89-AE4B-43B7-91D4-66CA8189A8BD}"/>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5" name="Footer Placeholder 4">
            <a:extLst>
              <a:ext uri="{FF2B5EF4-FFF2-40B4-BE49-F238E27FC236}">
                <a16:creationId xmlns:a16="http://schemas.microsoft.com/office/drawing/2014/main" id="{E2E08C8F-E868-4F39-987D-30D873B12B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383083-12CA-4B90-9E2E-4963ED75651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389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679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34E7-9E2E-486F-99E4-2AC99527C3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42499-023E-4483-9328-0FA6F65EE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4B913-2E61-45AF-AA9F-FDCCB09282F2}"/>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5" name="Footer Placeholder 4">
            <a:extLst>
              <a:ext uri="{FF2B5EF4-FFF2-40B4-BE49-F238E27FC236}">
                <a16:creationId xmlns:a16="http://schemas.microsoft.com/office/drawing/2014/main" id="{FA07BFCF-FDAE-4FD4-8B54-0E9EBAE04E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D1EE8A-08DB-4BCD-BEB9-EE0433F95AB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113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797A-959E-40A8-A0EF-FB57EB854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FE221-6A8A-4315-A784-9DCA709C45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9BD50-AF24-4050-B618-DAA1A63C5B9B}"/>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5" name="Footer Placeholder 4">
            <a:extLst>
              <a:ext uri="{FF2B5EF4-FFF2-40B4-BE49-F238E27FC236}">
                <a16:creationId xmlns:a16="http://schemas.microsoft.com/office/drawing/2014/main" id="{CB20999A-89DE-4AA9-ABAE-926E7CB3E1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4487DB-4286-4DEC-9622-2EC41A9989D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83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A934-0D4E-4511-A8F5-3F5341638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01790-E708-40AA-AB22-4E4639F93E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65FCE-D7B4-4E3F-891F-37D231252D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074D60-E4FD-41F9-B2D0-F9BECA8001AC}"/>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6" name="Footer Placeholder 5">
            <a:extLst>
              <a:ext uri="{FF2B5EF4-FFF2-40B4-BE49-F238E27FC236}">
                <a16:creationId xmlns:a16="http://schemas.microsoft.com/office/drawing/2014/main" id="{9907A123-6178-4379-9910-489B0C4204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F2C29-7375-4AB6-BF3A-7994A58D476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106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0E05-DB06-40A2-A4EF-A92D4C7927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6A866F-9DD0-4FE7-859E-D935D1C42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9C172-1BAF-40FD-838C-6FEADC0CF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F725F-DEE3-4209-BABB-D1096EDB1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0E0C1-4840-4FA3-B483-4FB4635CE8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390FF-3A3E-4513-A3BA-6D95BEBD8D20}"/>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8" name="Footer Placeholder 7">
            <a:extLst>
              <a:ext uri="{FF2B5EF4-FFF2-40B4-BE49-F238E27FC236}">
                <a16:creationId xmlns:a16="http://schemas.microsoft.com/office/drawing/2014/main" id="{D2C5E512-1419-4345-A459-E2E47036A1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765498-939F-4DE7-8661-7EB1BAAE91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165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AC8B-610D-4069-B352-E5EAFEC59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239991-02CC-4E2F-9DFB-E2F94876873D}"/>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4" name="Footer Placeholder 3">
            <a:extLst>
              <a:ext uri="{FF2B5EF4-FFF2-40B4-BE49-F238E27FC236}">
                <a16:creationId xmlns:a16="http://schemas.microsoft.com/office/drawing/2014/main" id="{046CA179-A9B7-4E50-9DF6-E68B4984718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02F838-226B-4AF5-9726-80E36F5857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465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62723-B2AA-4633-94F7-93CAA7F121AF}"/>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3" name="Footer Placeholder 2">
            <a:extLst>
              <a:ext uri="{FF2B5EF4-FFF2-40B4-BE49-F238E27FC236}">
                <a16:creationId xmlns:a16="http://schemas.microsoft.com/office/drawing/2014/main" id="{BD202EAB-EFCD-41B9-8CBD-D836A650A6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E648B2-0631-4E4B-8FC0-7C82AF44A11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276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4E3C-D5FE-4E54-9C21-5446299E9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D4FA53-C309-4E60-AF0B-CD0CE7DC9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405265-1002-4078-AFB5-D0C092520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DDE96-2128-40E5-871E-4C02C9932948}"/>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6" name="Footer Placeholder 5">
            <a:extLst>
              <a:ext uri="{FF2B5EF4-FFF2-40B4-BE49-F238E27FC236}">
                <a16:creationId xmlns:a16="http://schemas.microsoft.com/office/drawing/2014/main" id="{15E170DA-815D-42C4-BE92-2EAC22703D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0688FF-BB24-4BF3-B786-6C08D2F3FE1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22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336A-CB9D-4171-8E3E-D09D9FD3F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A0187-3189-43BF-8B0C-54FBAFCE0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944428-E753-4AB6-8C79-4D726DA44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FA132C-B7F9-4C69-87B0-6D3EB83F7E52}"/>
              </a:ext>
            </a:extLst>
          </p:cNvPr>
          <p:cNvSpPr>
            <a:spLocks noGrp="1"/>
          </p:cNvSpPr>
          <p:nvPr>
            <p:ph type="dt" sz="half" idx="10"/>
          </p:nvPr>
        </p:nvSpPr>
        <p:spPr/>
        <p:txBody>
          <a:bodyPr/>
          <a:lstStyle/>
          <a:p>
            <a:fld id="{B61BEF0D-F0BB-DE4B-95CE-6DB70DBA9567}" type="datetimeFigureOut">
              <a:rPr lang="en-US" smtClean="0"/>
              <a:pPr/>
              <a:t>11/10/21</a:t>
            </a:fld>
            <a:endParaRPr lang="en-US" dirty="0"/>
          </a:p>
        </p:txBody>
      </p:sp>
      <p:sp>
        <p:nvSpPr>
          <p:cNvPr id="6" name="Footer Placeholder 5">
            <a:extLst>
              <a:ext uri="{FF2B5EF4-FFF2-40B4-BE49-F238E27FC236}">
                <a16:creationId xmlns:a16="http://schemas.microsoft.com/office/drawing/2014/main" id="{6A5B34A9-67B0-4E2F-AEA4-67FE336D2B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11039F-231A-4B7C-8763-264F8A44B29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47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DDE94-409B-45E2-A635-89A84CD4F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FCD62A-0A16-41C8-B733-D3B1C3075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2086B-ACDA-4FB3-AF54-6AB30BBDA4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11/10/21</a:t>
            </a:fld>
            <a:endParaRPr lang="en-US" dirty="0"/>
          </a:p>
        </p:txBody>
      </p:sp>
      <p:sp>
        <p:nvSpPr>
          <p:cNvPr id="5" name="Footer Placeholder 4">
            <a:extLst>
              <a:ext uri="{FF2B5EF4-FFF2-40B4-BE49-F238E27FC236}">
                <a16:creationId xmlns:a16="http://schemas.microsoft.com/office/drawing/2014/main" id="{AE19CA97-0A80-49E5-931E-B5E5502AB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DA80A7-690C-4A9D-8141-D6CDD7BC4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4387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pfx3IcM8Py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gehaZkV803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dsBPNiNeBE0&amp;t=172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6oIp9w1r6X0" TargetMode="External"/><Relationship Id="rId2" Type="http://schemas.openxmlformats.org/officeDocument/2006/relationships/hyperlink" Target="http://www.plantengineering.com/media-library/plantville-presented-by-siemens-industry/8f4c19b15c775a55c863a31899d19120.html?tx_ttnews%5bpointer%5d=1"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city.lego.com/en-us/comicbuilder/intro.aspx" TargetMode="External"/><Relationship Id="rId2" Type="http://schemas.openxmlformats.org/officeDocument/2006/relationships/hyperlink" Target="http://www.storybird.com/"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indows.microsoft.com/el-GR/windows7/products/features/movie-maker" TargetMode="External"/><Relationship Id="rId2" Type="http://schemas.openxmlformats.org/officeDocument/2006/relationships/hyperlink" Target="http://www.techsmith.com/camtasia.html" TargetMode="External"/><Relationship Id="rId1" Type="http://schemas.openxmlformats.org/officeDocument/2006/relationships/slideLayout" Target="../slideLayouts/slideLayout7.xml"/><Relationship Id="rId4" Type="http://schemas.openxmlformats.org/officeDocument/2006/relationships/hyperlink" Target="http://www.powerproduction.com/artist_studio.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353184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FB2B6738-30C2-42E0-92BA-500EEE51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70" y="448056"/>
            <a:ext cx="7196328" cy="3538728"/>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145670"/>
            <a:ext cx="2391411" cy="226210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p:cNvSpPr>
            <a:spLocks noGrp="1"/>
          </p:cNvSpPr>
          <p:nvPr>
            <p:ph type="subTitle" idx="1"/>
          </p:nvPr>
        </p:nvSpPr>
        <p:spPr>
          <a:xfrm>
            <a:off x="734664" y="4379658"/>
            <a:ext cx="2088628" cy="1788787"/>
          </a:xfrm>
        </p:spPr>
        <p:txBody>
          <a:bodyPr anchor="ctr">
            <a:normAutofit/>
          </a:bodyPr>
          <a:lstStyle/>
          <a:p>
            <a:pPr algn="l"/>
            <a:br>
              <a:rPr lang="el-GR" sz="1200" b="1" dirty="0">
                <a:solidFill>
                  <a:srgbClr val="FFFFFF"/>
                </a:solidFill>
                <a:latin typeface="Arial Black" panose="020B0A04020102020204" pitchFamily="34" charset="0"/>
                <a:cs typeface="Arial" panose="020B0604020202020204" pitchFamily="34" charset="0"/>
              </a:rPr>
            </a:br>
            <a:r>
              <a:rPr lang="en-US" sz="1200" b="1" dirty="0">
                <a:solidFill>
                  <a:srgbClr val="FFFFFF"/>
                </a:solidFill>
                <a:latin typeface="Arial Black" panose="020B0A04020102020204" pitchFamily="34" charset="0"/>
                <a:cs typeface="Arial" panose="020B0604020202020204" pitchFamily="34" charset="0"/>
              </a:rPr>
              <a:t>Computer Games/Edutainment</a:t>
            </a:r>
            <a:endParaRPr lang="el-GR" sz="1200" b="1" dirty="0">
              <a:solidFill>
                <a:srgbClr val="FFFFFF"/>
              </a:solidFill>
              <a:latin typeface="Arial Black" panose="020B0A04020102020204" pitchFamily="34" charset="0"/>
              <a:cs typeface="Arial" panose="020B0604020202020204" pitchFamily="34" charset="0"/>
            </a:endParaRPr>
          </a:p>
          <a:p>
            <a:pPr algn="l"/>
            <a:r>
              <a:rPr lang="el-GR" sz="1100" b="1" dirty="0">
                <a:solidFill>
                  <a:srgbClr val="FFFFFF"/>
                </a:solidFill>
                <a:latin typeface="Arial Black" panose="020B0A04020102020204" pitchFamily="34" charset="0"/>
                <a:cs typeface="Arial" panose="020B0604020202020204" pitchFamily="34" charset="0"/>
              </a:rPr>
              <a:t>Δρ. Νικόλαος Πέλλας </a:t>
            </a:r>
            <a:endParaRPr lang="en-US" sz="1100" b="1" dirty="0">
              <a:solidFill>
                <a:srgbClr val="FFFFFF"/>
              </a:solidFill>
              <a:latin typeface="Arial Black" panose="020B0A04020102020204" pitchFamily="34" charset="0"/>
              <a:cs typeface="Arial" panose="020B0604020202020204" pitchFamily="34" charset="0"/>
            </a:endParaRPr>
          </a:p>
          <a:p>
            <a:pPr algn="l"/>
            <a:endParaRPr lang="en-US" sz="1500" b="1" dirty="0">
              <a:solidFill>
                <a:srgbClr val="FFFFFF"/>
              </a:solidFill>
              <a:latin typeface="Arial Black" panose="020B0A04020102020204" pitchFamily="34" charset="0"/>
              <a:cs typeface="Arial" panose="020B0604020202020204" pitchFamily="34" charset="0"/>
            </a:endParaRPr>
          </a:p>
          <a:p>
            <a:pPr algn="l"/>
            <a:endParaRPr lang="en-US" sz="1500" dirty="0">
              <a:solidFill>
                <a:srgbClr val="FFFFFF"/>
              </a:solidFill>
              <a:latin typeface="Arial Black" panose="020B0A04020102020204" pitchFamily="34" charset="0"/>
            </a:endParaRPr>
          </a:p>
        </p:txBody>
      </p:sp>
      <p:pic>
        <p:nvPicPr>
          <p:cNvPr id="1026" name="Picture 2" descr="Europe Code Week">
            <a:extLst>
              <a:ext uri="{FF2B5EF4-FFF2-40B4-BE49-F238E27FC236}">
                <a16:creationId xmlns:a16="http://schemas.microsoft.com/office/drawing/2014/main" id="{205D2E9E-4FB9-45CA-A15C-6008D64283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7260" y="889189"/>
            <a:ext cx="6814180" cy="264995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36FE8F5-3FB3-48E6-995A-0B23EE9E1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353" y="4146797"/>
            <a:ext cx="1351062" cy="1060960"/>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sp>
        <p:nvSpPr>
          <p:cNvPr id="81" name="Rectangle 80">
            <a:extLst>
              <a:ext uri="{FF2B5EF4-FFF2-40B4-BE49-F238E27FC236}">
                <a16:creationId xmlns:a16="http://schemas.microsoft.com/office/drawing/2014/main" id="{A4977D79-90D9-48E1-B887-CE7ABE7A7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7136" y="4142232"/>
            <a:ext cx="3520440" cy="2267712"/>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5350513"/>
            <a:ext cx="1351062" cy="1060960"/>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4" name="Picture 3"/>
          <p:cNvPicPr>
            <a:picLocks noChangeAspect="1"/>
          </p:cNvPicPr>
          <p:nvPr/>
        </p:nvPicPr>
        <p:blipFill>
          <a:blip r:embed="rId3"/>
          <a:stretch>
            <a:fillRect/>
          </a:stretch>
        </p:blipFill>
        <p:spPr>
          <a:xfrm>
            <a:off x="4707260" y="4476023"/>
            <a:ext cx="3140191" cy="1627562"/>
          </a:xfrm>
          <a:prstGeom prst="rect">
            <a:avLst/>
          </a:prstGeom>
        </p:spPr>
      </p:pic>
      <p:sp>
        <p:nvSpPr>
          <p:cNvPr id="85" name="Rectangle 84">
            <a:extLst>
              <a:ext uri="{FF2B5EF4-FFF2-40B4-BE49-F238E27FC236}">
                <a16:creationId xmlns:a16="http://schemas.microsoft.com/office/drawing/2014/main" id="{05B90C22-87CC-4834-9BCA-D90C15710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024" y="4142232"/>
            <a:ext cx="3520440" cy="2267712"/>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5 ways educational games improve learning, according to teachers | Page 2  of 2">
            <a:extLst>
              <a:ext uri="{FF2B5EF4-FFF2-40B4-BE49-F238E27FC236}">
                <a16:creationId xmlns:a16="http://schemas.microsoft.com/office/drawing/2014/main" id="{015C4C0F-FF38-40DA-834F-D1CE518789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71562" y="4325112"/>
            <a:ext cx="2963363" cy="19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D95F63D8-5363-4757-A929-8C7AB7618DD0}"/>
              </a:ext>
            </a:extLst>
          </p:cNvPr>
          <p:cNvGraphicFramePr/>
          <p:nvPr/>
        </p:nvGraphicFramePr>
        <p:xfrm>
          <a:off x="449320" y="310393"/>
          <a:ext cx="11051986" cy="571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71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B8283C92-8571-4F23-A515-AFF95E4F1277}"/>
              </a:ext>
            </a:extLst>
          </p:cNvPr>
          <p:cNvGraphicFramePr/>
          <p:nvPr/>
        </p:nvGraphicFramePr>
        <p:xfrm>
          <a:off x="684212" y="478172"/>
          <a:ext cx="11068764" cy="5516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93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976D7-DF71-4739-A7A4-B4812E6EF813}"/>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b="1" kern="1200">
                <a:solidFill>
                  <a:srgbClr val="FFFFFF"/>
                </a:solidFill>
                <a:latin typeface="+mj-lt"/>
                <a:ea typeface="+mj-ea"/>
                <a:cs typeface="+mj-cs"/>
              </a:rPr>
              <a:t>gameplay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3816968-3243-4828-8E8E-AEEEF88A2703}"/>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sz="1900">
                <a:solidFill>
                  <a:schemeClr val="tx1"/>
                </a:solidFill>
              </a:rPr>
              <a:t>Όσο κι αν ακούγεται παράδοξο, με δεδομένη τη δυσκολία σαφούς καθορισμού του τι είναι Gameplay, οι παίκτες έχουν μια σαφώς καθορισμένη εικόνα του τι θεωρείται Gameplay που είναι: </a:t>
            </a:r>
          </a:p>
          <a:p>
            <a:pPr marL="342900" indent="-228600">
              <a:buFont typeface="Arial" panose="020B0604020202020204" pitchFamily="34" charset="0"/>
              <a:buChar char="•"/>
            </a:pPr>
            <a:r>
              <a:rPr lang="en-US" sz="1900">
                <a:solidFill>
                  <a:schemeClr val="tx1"/>
                </a:solidFill>
              </a:rPr>
              <a:t>Τι μπορεί να κάνει ο παίκτης; </a:t>
            </a:r>
          </a:p>
          <a:p>
            <a:pPr marL="342900" indent="-228600">
              <a:buFont typeface="Arial" panose="020B0604020202020204" pitchFamily="34" charset="0"/>
              <a:buChar char="•"/>
            </a:pPr>
            <a:r>
              <a:rPr lang="en-US" sz="1900">
                <a:solidFill>
                  <a:schemeClr val="tx1"/>
                </a:solidFill>
              </a:rPr>
              <a:t>Τι μπορούν να κάνουν τα άλλα στοιχεία του παιχνιδιού ως αντίδραση σε όσα κάνει ο παίκτης; </a:t>
            </a:r>
          </a:p>
          <a:p>
            <a:pPr marL="342900" indent="-228600">
              <a:buFont typeface="Arial" panose="020B0604020202020204" pitchFamily="34" charset="0"/>
              <a:buChar char="•"/>
            </a:pPr>
            <a:r>
              <a:rPr lang="en-US" sz="1900">
                <a:solidFill>
                  <a:schemeClr val="tx1"/>
                </a:solidFill>
              </a:rPr>
              <a:t>Τι μπορεί να κάνει ο παίκτης και τα άλλα στοιχεία του παιχνιδιού που εμπίπτουν στα Game Mechanics του παιχνιδιού; </a:t>
            </a:r>
          </a:p>
          <a:p>
            <a:pPr indent="-228600">
              <a:buFont typeface="Arial" panose="020B0604020202020204" pitchFamily="34" charset="0"/>
              <a:buChar char="•"/>
            </a:pPr>
            <a:r>
              <a:rPr lang="en-US" sz="1900">
                <a:solidFill>
                  <a:schemeClr val="tx1"/>
                </a:solidFill>
              </a:rPr>
              <a:t>Υπάρχουν τρεις βασικοί κανόνες στο Gameplay: </a:t>
            </a:r>
          </a:p>
          <a:p>
            <a:pPr marL="457200" indent="-228600">
              <a:buFont typeface="Arial" panose="020B0604020202020204" pitchFamily="34" charset="0"/>
              <a:buChar char="•"/>
            </a:pPr>
            <a:r>
              <a:rPr lang="en-US" sz="1900">
                <a:solidFill>
                  <a:schemeClr val="tx1"/>
                </a:solidFill>
              </a:rPr>
              <a:t>Κανόνες χειραγώγησης-Manipulation rules, που ορίζουν τι μπορεί να κάνει ο παίκτης στο παιχνίδι. </a:t>
            </a:r>
          </a:p>
          <a:p>
            <a:pPr marL="457200" indent="-228600">
              <a:buFont typeface="Arial" panose="020B0604020202020204" pitchFamily="34" charset="0"/>
              <a:buChar char="•"/>
            </a:pPr>
            <a:r>
              <a:rPr lang="en-US" sz="1900">
                <a:solidFill>
                  <a:schemeClr val="tx1"/>
                </a:solidFill>
              </a:rPr>
              <a:t>Κανόνες στόχων-Goal Rules, που ορίζουν τους στόχους του παιχνιδιού. </a:t>
            </a:r>
          </a:p>
          <a:p>
            <a:pPr marL="457200" indent="-228600">
              <a:buFont typeface="Arial" panose="020B0604020202020204" pitchFamily="34" charset="0"/>
              <a:buChar char="•"/>
            </a:pPr>
            <a:r>
              <a:rPr lang="en-US" sz="1900">
                <a:solidFill>
                  <a:schemeClr val="tx1"/>
                </a:solidFill>
              </a:rPr>
              <a:t>Κανόνες (Rules), που ορίζουν πως ένα παιχνίδι μπορεί να ρυθμιστεί ή να τροποποιηθεί. </a:t>
            </a:r>
          </a:p>
          <a:p>
            <a:pPr indent="-228600">
              <a:buFont typeface="Arial" panose="020B0604020202020204" pitchFamily="34" charset="0"/>
              <a:buChar char="•"/>
            </a:pPr>
            <a:endParaRPr lang="en-US" sz="1900">
              <a:solidFill>
                <a:schemeClr val="tx1"/>
              </a:solidFill>
            </a:endParaRPr>
          </a:p>
        </p:txBody>
      </p:sp>
    </p:spTree>
    <p:extLst>
      <p:ext uri="{BB962C8B-B14F-4D97-AF65-F5344CB8AC3E}">
        <p14:creationId xmlns:p14="http://schemas.microsoft.com/office/powerpoint/2010/main" val="223521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3609196"/>
              </p:ext>
            </p:extLst>
          </p:nvPr>
        </p:nvGraphicFramePr>
        <p:xfrm>
          <a:off x="604007" y="200870"/>
          <a:ext cx="10903782" cy="5792769"/>
        </p:xfrm>
        <a:graphic>
          <a:graphicData uri="http://schemas.openxmlformats.org/drawingml/2006/table">
            <a:tbl>
              <a:tblPr>
                <a:tableStyleId>{5C22544A-7EE6-4342-B048-85BDC9FD1C3A}</a:tableStyleId>
              </a:tblPr>
              <a:tblGrid>
                <a:gridCol w="3634594">
                  <a:extLst>
                    <a:ext uri="{9D8B030D-6E8A-4147-A177-3AD203B41FA5}">
                      <a16:colId xmlns:a16="http://schemas.microsoft.com/office/drawing/2014/main" val="20000"/>
                    </a:ext>
                  </a:extLst>
                </a:gridCol>
                <a:gridCol w="3634594">
                  <a:extLst>
                    <a:ext uri="{9D8B030D-6E8A-4147-A177-3AD203B41FA5}">
                      <a16:colId xmlns:a16="http://schemas.microsoft.com/office/drawing/2014/main" val="20001"/>
                    </a:ext>
                  </a:extLst>
                </a:gridCol>
                <a:gridCol w="3634594">
                  <a:extLst>
                    <a:ext uri="{9D8B030D-6E8A-4147-A177-3AD203B41FA5}">
                      <a16:colId xmlns:a16="http://schemas.microsoft.com/office/drawing/2014/main" val="20002"/>
                    </a:ext>
                  </a:extLst>
                </a:gridCol>
              </a:tblGrid>
              <a:tr h="292462">
                <a:tc>
                  <a:txBody>
                    <a:bodyPr/>
                    <a:lstStyle/>
                    <a:p>
                      <a:pPr marL="0" marR="0" algn="just">
                        <a:lnSpc>
                          <a:spcPct val="115000"/>
                        </a:lnSpc>
                        <a:spcBef>
                          <a:spcPts val="0"/>
                        </a:spcBef>
                        <a:spcAft>
                          <a:spcPts val="0"/>
                        </a:spcAft>
                      </a:pPr>
                      <a:r>
                        <a:rPr lang="el-GR" sz="1200" b="1" kern="50" dirty="0">
                          <a:effectLst/>
                        </a:rPr>
                        <a:t>Αντικείμενο μάθησης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Εκπαιδευτικές τεχνικές μάθησης.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Πιθανοί τύποι παιχνιδιών</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0"/>
                  </a:ext>
                </a:extLst>
              </a:tr>
              <a:tr h="668549">
                <a:tc>
                  <a:txBody>
                    <a:bodyPr/>
                    <a:lstStyle/>
                    <a:p>
                      <a:pPr marL="0" marR="0" algn="just">
                        <a:lnSpc>
                          <a:spcPct val="115000"/>
                        </a:lnSpc>
                        <a:spcBef>
                          <a:spcPts val="0"/>
                        </a:spcBef>
                        <a:spcAft>
                          <a:spcPts val="0"/>
                        </a:spcAft>
                      </a:pPr>
                      <a:r>
                        <a:rPr lang="el-GR" sz="1200" b="1" kern="50" dirty="0">
                          <a:effectLst/>
                        </a:rPr>
                        <a:t>Απομνημόνευση γεγονότων, πληροφοριών</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Ερωτήσεις, απομνημόνευση, συσχέτιση, επαναλαμβανόμενες εργασίες.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810895" algn="just">
                        <a:lnSpc>
                          <a:spcPct val="115000"/>
                        </a:lnSpc>
                        <a:spcBef>
                          <a:spcPts val="0"/>
                        </a:spcBef>
                        <a:spcAft>
                          <a:spcPts val="0"/>
                        </a:spcAft>
                      </a:pPr>
                      <a:r>
                        <a:rPr lang="el-GR" sz="1200" b="1" kern="50">
                          <a:effectLst/>
                        </a:rPr>
                        <a:t>Τηλεπαιχνίδια στον υπολογιστή, μνημονικού, δράσης, αθλητικά.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1"/>
                  </a:ext>
                </a:extLst>
              </a:tr>
              <a:tr h="501582">
                <a:tc>
                  <a:txBody>
                    <a:bodyPr/>
                    <a:lstStyle/>
                    <a:p>
                      <a:pPr marL="0" marR="0" algn="just">
                        <a:lnSpc>
                          <a:spcPct val="115000"/>
                        </a:lnSpc>
                        <a:spcBef>
                          <a:spcPts val="0"/>
                        </a:spcBef>
                        <a:spcAft>
                          <a:spcPts val="0"/>
                        </a:spcAft>
                      </a:pPr>
                      <a:r>
                        <a:rPr lang="el-GR" sz="1200" b="1" kern="50">
                          <a:effectLst/>
                        </a:rPr>
                        <a:t>Ικανότητες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συνεχή εξάσκηση, ενημέρωση επίδοσης, αυξανόμενη πρόκληση.</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Μεγάλης διάρκειας, παιχνίδια ρόλου, περιπέτειας, ανακάλυψης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2"/>
                  </a:ext>
                </a:extLst>
              </a:tr>
              <a:tr h="0">
                <a:tc>
                  <a:txBody>
                    <a:bodyPr/>
                    <a:lstStyle/>
                    <a:p>
                      <a:pPr marL="0" marR="0" algn="just">
                        <a:lnSpc>
                          <a:spcPct val="115000"/>
                        </a:lnSpc>
                        <a:spcBef>
                          <a:spcPts val="0"/>
                        </a:spcBef>
                        <a:spcAft>
                          <a:spcPts val="0"/>
                        </a:spcAft>
                      </a:pPr>
                      <a:r>
                        <a:rPr lang="el-GR" sz="1200" b="1" kern="50" dirty="0">
                          <a:effectLst/>
                        </a:rPr>
                        <a:t>Κρίση</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Ανάλυση περιπτώσεων, ερωτήσεις, πρακτική στη διενέργεια επιλογών, πληροφόρηση αποτελεσμάτων.</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Παιχνίδια ρόλου, ανακάλυψης, με πολλούς παίκτες, περιπέτειας και στρατηγικής.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3"/>
                  </a:ext>
                </a:extLst>
              </a:tr>
              <a:tr h="292462">
                <a:tc>
                  <a:txBody>
                    <a:bodyPr/>
                    <a:lstStyle/>
                    <a:p>
                      <a:pPr marL="0" marR="0" algn="just">
                        <a:lnSpc>
                          <a:spcPct val="115000"/>
                        </a:lnSpc>
                        <a:spcBef>
                          <a:spcPts val="0"/>
                        </a:spcBef>
                        <a:spcAft>
                          <a:spcPts val="0"/>
                        </a:spcAft>
                      </a:pPr>
                      <a:r>
                        <a:rPr lang="el-GR" sz="1200" b="1" kern="50">
                          <a:effectLst/>
                        </a:rPr>
                        <a:t>Συμπεριφοράς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πρακτική, ενημέρωση επίδοσης.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Παιχνίδια ρόλου.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4"/>
                  </a:ext>
                </a:extLst>
              </a:tr>
              <a:tr h="292462">
                <a:tc>
                  <a:txBody>
                    <a:bodyPr/>
                    <a:lstStyle/>
                    <a:p>
                      <a:pPr marL="0" marR="0" algn="just">
                        <a:lnSpc>
                          <a:spcPct val="115000"/>
                        </a:lnSpc>
                        <a:spcBef>
                          <a:spcPts val="0"/>
                        </a:spcBef>
                        <a:spcAft>
                          <a:spcPts val="0"/>
                        </a:spcAft>
                      </a:pPr>
                      <a:r>
                        <a:rPr lang="el-GR" sz="1200" b="1" kern="50" dirty="0">
                          <a:effectLst/>
                        </a:rPr>
                        <a:t>Θεωρίες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Λογική, ερωτήσεις πειραματισμού.</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Παιχνίδια εξομοίωσης πραγματικότητας.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5"/>
                  </a:ext>
                </a:extLst>
              </a:tr>
              <a:tr h="292462">
                <a:tc>
                  <a:txBody>
                    <a:bodyPr/>
                    <a:lstStyle/>
                    <a:p>
                      <a:pPr marL="0" marR="0" algn="just">
                        <a:lnSpc>
                          <a:spcPct val="115000"/>
                        </a:lnSpc>
                        <a:spcBef>
                          <a:spcPts val="0"/>
                        </a:spcBef>
                        <a:spcAft>
                          <a:spcPts val="0"/>
                        </a:spcAft>
                      </a:pPr>
                      <a:r>
                        <a:rPr lang="el-GR" sz="1200" b="1" kern="50">
                          <a:effectLst/>
                        </a:rPr>
                        <a:t>Αιτιολόγησης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Επίλυση προβλημάτων, παραδείγματα.</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γρίφων και </a:t>
                      </a:r>
                      <a:r>
                        <a:rPr lang="el-GR" sz="1200" b="1" kern="50" dirty="0" err="1">
                          <a:effectLst/>
                        </a:rPr>
                        <a:t>ερωτο</a:t>
                      </a:r>
                      <a:r>
                        <a:rPr lang="el-GR" sz="1200" b="1" kern="50" dirty="0">
                          <a:effectLst/>
                        </a:rPr>
                        <a:t>-απαντήσεων.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6"/>
                  </a:ext>
                </a:extLst>
              </a:tr>
              <a:tr h="501582">
                <a:tc>
                  <a:txBody>
                    <a:bodyPr/>
                    <a:lstStyle/>
                    <a:p>
                      <a:pPr marL="0" marR="0" algn="just">
                        <a:lnSpc>
                          <a:spcPct val="115000"/>
                        </a:lnSpc>
                        <a:spcBef>
                          <a:spcPts val="0"/>
                        </a:spcBef>
                        <a:spcAft>
                          <a:spcPts val="0"/>
                        </a:spcAft>
                      </a:pPr>
                      <a:r>
                        <a:rPr lang="el-GR" sz="1200" b="1" kern="50">
                          <a:effectLst/>
                        </a:rPr>
                        <a:t>Επεξεργασίας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Ανάλυση συστήματος και επανασχεδιασμός του, πρακτική.</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στρατηγικής, περιπέτειας.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7"/>
                  </a:ext>
                </a:extLst>
              </a:tr>
              <a:tr h="469178">
                <a:tc>
                  <a:txBody>
                    <a:bodyPr/>
                    <a:lstStyle/>
                    <a:p>
                      <a:pPr marL="0" marR="0" algn="just">
                        <a:lnSpc>
                          <a:spcPct val="115000"/>
                        </a:lnSpc>
                        <a:spcBef>
                          <a:spcPts val="0"/>
                        </a:spcBef>
                        <a:spcAft>
                          <a:spcPts val="0"/>
                        </a:spcAft>
                      </a:pPr>
                      <a:r>
                        <a:rPr lang="el-GR" sz="1200" b="1" kern="50">
                          <a:effectLst/>
                        </a:rPr>
                        <a:t>Διαδικασίες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πρακτική.</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διαχείρισης χρόνου και αντανακλαστικών.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8"/>
                  </a:ext>
                </a:extLst>
              </a:tr>
              <a:tr h="469178">
                <a:tc>
                  <a:txBody>
                    <a:bodyPr/>
                    <a:lstStyle/>
                    <a:p>
                      <a:pPr marL="0" marR="0" algn="just">
                        <a:lnSpc>
                          <a:spcPct val="115000"/>
                        </a:lnSpc>
                        <a:spcBef>
                          <a:spcPts val="0"/>
                        </a:spcBef>
                        <a:spcAft>
                          <a:spcPts val="0"/>
                        </a:spcAft>
                      </a:pPr>
                      <a:r>
                        <a:rPr lang="el-GR" sz="1200" b="1" kern="50">
                          <a:effectLst/>
                        </a:rPr>
                        <a:t>Δημιουργίας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γρίφων, ανακάλυψης νέων πραγμάτων.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9"/>
                  </a:ext>
                </a:extLst>
              </a:tr>
              <a:tr h="292462">
                <a:tc>
                  <a:txBody>
                    <a:bodyPr/>
                    <a:lstStyle/>
                    <a:p>
                      <a:pPr marL="0" marR="0" algn="just">
                        <a:lnSpc>
                          <a:spcPct val="115000"/>
                        </a:lnSpc>
                        <a:spcBef>
                          <a:spcPts val="0"/>
                        </a:spcBef>
                        <a:spcAft>
                          <a:spcPts val="0"/>
                        </a:spcAft>
                      </a:pPr>
                      <a:r>
                        <a:rPr lang="el-GR" sz="1200" b="1" kern="50">
                          <a:effectLst/>
                        </a:rPr>
                        <a:t>Ξένες γλώσσες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συνεχή πρακτική, εμβάθυνση.</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 Παιχνίδια ρόλου, αντανακλαστικών.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0"/>
                  </a:ext>
                </a:extLst>
              </a:tr>
              <a:tr h="668549">
                <a:tc>
                  <a:txBody>
                    <a:bodyPr/>
                    <a:lstStyle/>
                    <a:p>
                      <a:pPr marL="0" marR="0" algn="just">
                        <a:lnSpc>
                          <a:spcPct val="115000"/>
                        </a:lnSpc>
                        <a:spcBef>
                          <a:spcPts val="0"/>
                        </a:spcBef>
                        <a:spcAft>
                          <a:spcPts val="0"/>
                        </a:spcAft>
                      </a:pPr>
                      <a:r>
                        <a:rPr lang="el-GR" sz="1200" b="1" kern="50">
                          <a:effectLst/>
                        </a:rPr>
                        <a:t>Συστήματα</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Κατανόηση αρχών και κανόνων, παιχνίδι σε μικρόκοσμο, ενέργειες διαβαθμισμένης δυσκολίας.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εξομοίωσης.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1"/>
                  </a:ext>
                </a:extLst>
              </a:tr>
              <a:tr h="292462">
                <a:tc>
                  <a:txBody>
                    <a:bodyPr/>
                    <a:lstStyle/>
                    <a:p>
                      <a:pPr marL="0" marR="0" algn="just">
                        <a:lnSpc>
                          <a:spcPct val="115000"/>
                        </a:lnSpc>
                        <a:spcBef>
                          <a:spcPts val="0"/>
                        </a:spcBef>
                        <a:spcAft>
                          <a:spcPts val="0"/>
                        </a:spcAft>
                      </a:pPr>
                      <a:r>
                        <a:rPr lang="el-GR" sz="1200" b="1" kern="50">
                          <a:effectLst/>
                        </a:rPr>
                        <a:t>Παρατήρησης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Παρατήρηση αποτελεσμάτων.</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συγκέντρωσης, περιπέτειας.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2"/>
                  </a:ext>
                </a:extLst>
              </a:tr>
              <a:tr h="292462">
                <a:tc>
                  <a:txBody>
                    <a:bodyPr/>
                    <a:lstStyle/>
                    <a:p>
                      <a:pPr marL="0" marR="0" algn="just">
                        <a:lnSpc>
                          <a:spcPct val="115000"/>
                        </a:lnSpc>
                        <a:spcBef>
                          <a:spcPts val="0"/>
                        </a:spcBef>
                        <a:spcAft>
                          <a:spcPts val="0"/>
                        </a:spcAft>
                      </a:pPr>
                      <a:r>
                        <a:rPr lang="el-GR" sz="1200" b="1" kern="50">
                          <a:effectLst/>
                        </a:rPr>
                        <a:t>Επικοινωνίας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Μίμηση, πρακτική</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ρόλου, αντανακλαστικών.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1474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Αποτέλεσμα εικόνας για παιχνιδοποίηση ppt">
            <a:extLst>
              <a:ext uri="{FF2B5EF4-FFF2-40B4-BE49-F238E27FC236}">
                <a16:creationId xmlns:a16="http://schemas.microsoft.com/office/drawing/2014/main" id="{3F7C5A95-39D4-49CE-AB7F-0AE8400E3B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47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956733"/>
            <a:ext cx="4243589" cy="5236834"/>
          </a:xfrm>
        </p:spPr>
        <p:txBody>
          <a:bodyPr>
            <a:normAutofit fontScale="92500" lnSpcReduction="10000"/>
          </a:bodyPr>
          <a:lstStyle/>
          <a:p>
            <a:pPr marL="0" indent="0">
              <a:buNone/>
            </a:pPr>
            <a:r>
              <a:rPr lang="el-GR" sz="1800" b="1" dirty="0">
                <a:latin typeface="Arial" panose="020B0604020202020204" pitchFamily="34" charset="0"/>
                <a:cs typeface="Arial" panose="020B0604020202020204" pitchFamily="34" charset="0"/>
              </a:rPr>
              <a:t>Περιορισμοί, δυσκολίες και προβληματισμοί</a:t>
            </a:r>
            <a:endParaRPr lang="en-US" sz="1800" b="1" dirty="0">
              <a:latin typeface="Arial" panose="020B0604020202020204" pitchFamily="34" charset="0"/>
              <a:cs typeface="Arial" panose="020B0604020202020204" pitchFamily="34" charset="0"/>
            </a:endParaRPr>
          </a:p>
          <a:p>
            <a:r>
              <a:rPr lang="el-GR" sz="1800" dirty="0">
                <a:latin typeface="Arial" panose="020B0604020202020204" pitchFamily="34" charset="0"/>
                <a:cs typeface="Arial" panose="020B0604020202020204" pitchFamily="34" charset="0"/>
              </a:rPr>
              <a:t>Υψηλό κόστος του απαιτούμενου υλικού</a:t>
            </a:r>
          </a:p>
          <a:p>
            <a:r>
              <a:rPr lang="el-GR" sz="1800" dirty="0">
                <a:latin typeface="Arial" panose="020B0604020202020204" pitchFamily="34" charset="0"/>
                <a:cs typeface="Arial" panose="020B0604020202020204" pitchFamily="34" charset="0"/>
              </a:rPr>
              <a:t>Κόστος προμήθειας των απαιτούμενων τεμαχίων του παιχνιδιού</a:t>
            </a:r>
          </a:p>
          <a:p>
            <a:r>
              <a:rPr lang="el-GR" sz="1800" dirty="0">
                <a:latin typeface="Arial" panose="020B0604020202020204" pitchFamily="34" charset="0"/>
                <a:cs typeface="Arial" panose="020B0604020202020204" pitchFamily="34" charset="0"/>
              </a:rPr>
              <a:t>Διαθέσιμος διδακτικός χρόνος και απαιτήσεις του αναλυτικού προγράμματος</a:t>
            </a:r>
          </a:p>
          <a:p>
            <a:r>
              <a:rPr lang="el-GR" sz="1800" dirty="0">
                <a:latin typeface="Arial" panose="020B0604020202020204" pitchFamily="34" charset="0"/>
                <a:cs typeface="Arial" panose="020B0604020202020204" pitchFamily="34" charset="0"/>
              </a:rPr>
              <a:t>Παρακολούθηση εισαγωγικών ενοτήτων </a:t>
            </a:r>
          </a:p>
          <a:p>
            <a:r>
              <a:rPr lang="el-GR" sz="1800" dirty="0">
                <a:latin typeface="Arial" panose="020B0604020202020204" pitchFamily="34" charset="0"/>
                <a:cs typeface="Arial" panose="020B0604020202020204" pitchFamily="34" charset="0"/>
              </a:rPr>
              <a:t>Διάθεση χρόνου για την παροχή των απαιτούμενων διευκρινήσεων </a:t>
            </a:r>
          </a:p>
          <a:p>
            <a:r>
              <a:rPr lang="el-GR" sz="1800" dirty="0">
                <a:latin typeface="Arial" panose="020B0604020202020204" pitchFamily="34" charset="0"/>
                <a:cs typeface="Arial" panose="020B0604020202020204" pitchFamily="34" charset="0"/>
              </a:rPr>
              <a:t>Εξοικείωση του εκπαιδευτικού με το παιχνίδι που πρόκειται να χρησιμοποιήσει</a:t>
            </a:r>
            <a:endParaRPr lang="en-US" sz="1800" dirty="0">
              <a:latin typeface="Arial" panose="020B0604020202020204" pitchFamily="34" charset="0"/>
              <a:cs typeface="Arial" panose="020B0604020202020204" pitchFamily="34" charset="0"/>
            </a:endParaRPr>
          </a:p>
          <a:p>
            <a:r>
              <a:rPr lang="el-GR" sz="1800" dirty="0">
                <a:latin typeface="Arial" panose="020B0604020202020204" pitchFamily="34" charset="0"/>
                <a:cs typeface="Arial" panose="020B0604020202020204" pitchFamily="34" charset="0"/>
              </a:rPr>
              <a:t>Διασφάλιση της πραγματοποίησης και ολοκλήρωσης των εκπαιδευτικών δραστηριοτήτων </a:t>
            </a:r>
          </a:p>
          <a:p>
            <a:r>
              <a:rPr lang="el-GR" sz="1800" dirty="0">
                <a:latin typeface="Arial" panose="020B0604020202020204" pitchFamily="34" charset="0"/>
                <a:cs typeface="Arial" panose="020B0604020202020204" pitchFamily="34" charset="0"/>
              </a:rPr>
              <a:t>Μετακινήσεις των εκπαιδευόμενων από και προς τον χώρο</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εργαστήριο με Η/Υ</a:t>
            </a:r>
            <a:r>
              <a:rPr lang="en-US" sz="1800" dirty="0">
                <a:latin typeface="Arial" panose="020B0604020202020204" pitchFamily="34" charset="0"/>
                <a:cs typeface="Arial" panose="020B0604020202020204" pitchFamily="34" charset="0"/>
              </a:rPr>
              <a:t>)</a:t>
            </a:r>
          </a:p>
        </p:txBody>
      </p:sp>
      <p:pic>
        <p:nvPicPr>
          <p:cNvPr id="2" name="Picture 4" descr="From technical failures to freak situations, problems eSports events  grapple with-Sports News , Firstpost">
            <a:extLst>
              <a:ext uri="{FF2B5EF4-FFF2-40B4-BE49-F238E27FC236}">
                <a16:creationId xmlns:a16="http://schemas.microsoft.com/office/drawing/2014/main" id="{DF680807-4BB1-4382-8619-03DCD730B9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16" r="313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7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pPr marL="0" indent="0">
              <a:buNone/>
            </a:pPr>
            <a:r>
              <a:rPr lang="el-GR" sz="1500" b="1">
                <a:latin typeface="Arial" panose="020B0604020202020204" pitchFamily="34" charset="0"/>
                <a:cs typeface="Arial" panose="020B0604020202020204" pitchFamily="34" charset="0"/>
              </a:rPr>
              <a:t>Σχεδιαστικές απαιτήσεις και προκλήσεις</a:t>
            </a:r>
          </a:p>
          <a:p>
            <a:pPr marL="0" indent="0">
              <a:buNone/>
            </a:pPr>
            <a:r>
              <a:rPr lang="el-GR" sz="1500">
                <a:latin typeface="Arial" panose="020B0604020202020204" pitchFamily="34" charset="0"/>
                <a:cs typeface="Arial" panose="020B0604020202020204" pitchFamily="34" charset="0"/>
              </a:rPr>
              <a:t>Πιο συγκεκριμένα, ο Prensky (200</a:t>
            </a:r>
            <a:r>
              <a:rPr lang="en-US" sz="1500">
                <a:latin typeface="Arial" panose="020B0604020202020204" pitchFamily="34" charset="0"/>
                <a:cs typeface="Arial" panose="020B0604020202020204" pitchFamily="34" charset="0"/>
              </a:rPr>
              <a:t>7</a:t>
            </a:r>
            <a:r>
              <a:rPr lang="el-GR" sz="1500">
                <a:latin typeface="Arial" panose="020B0604020202020204" pitchFamily="34" charset="0"/>
                <a:cs typeface="Arial" panose="020B0604020202020204" pitchFamily="34" charset="0"/>
              </a:rPr>
              <a:t>) πέντε επίπεδα μάθησης (five “levels of learning”)</a:t>
            </a:r>
            <a:r>
              <a:rPr lang="en-US" sz="1500">
                <a:latin typeface="Arial" panose="020B0604020202020204" pitchFamily="34" charset="0"/>
                <a:cs typeface="Arial" panose="020B0604020202020204" pitchFamily="34" charset="0"/>
              </a:rPr>
              <a:t> </a:t>
            </a:r>
            <a:r>
              <a:rPr lang="el-GR" sz="1500">
                <a:latin typeface="Arial" panose="020B0604020202020204" pitchFamily="34" charset="0"/>
                <a:cs typeface="Arial" panose="020B0604020202020204" pitchFamily="34" charset="0"/>
              </a:rPr>
              <a:t>που θα πρέπει να λαμβάνονται υπόψη κατά τη διάρκεια σχεδιασμού:</a:t>
            </a:r>
            <a:endParaRPr lang="en-US" sz="1500">
              <a:latin typeface="Arial" panose="020B0604020202020204" pitchFamily="34" charset="0"/>
              <a:cs typeface="Arial" panose="020B0604020202020204" pitchFamily="34" charset="0"/>
            </a:endParaRPr>
          </a:p>
          <a:p>
            <a:r>
              <a:rPr lang="el-GR" sz="1500" b="1" u="sng">
                <a:latin typeface="Arial" panose="020B0604020202020204" pitchFamily="34" charset="0"/>
                <a:cs typeface="Arial" panose="020B0604020202020204" pitchFamily="34" charset="0"/>
              </a:rPr>
              <a:t>1</a:t>
            </a:r>
            <a:r>
              <a:rPr lang="el-GR" sz="1500" b="1" u="sng" baseline="30000">
                <a:latin typeface="Arial" panose="020B0604020202020204" pitchFamily="34" charset="0"/>
                <a:cs typeface="Arial" panose="020B0604020202020204" pitchFamily="34" charset="0"/>
              </a:rPr>
              <a:t>ο</a:t>
            </a:r>
            <a:r>
              <a:rPr lang="el-GR" sz="1500" b="1" u="sng">
                <a:latin typeface="Arial" panose="020B0604020202020204" pitchFamily="34" charset="0"/>
                <a:cs typeface="Arial" panose="020B0604020202020204" pitchFamily="34" charset="0"/>
              </a:rPr>
              <a:t> Επίπεδο: Πώς (</a:t>
            </a:r>
            <a:r>
              <a:rPr lang="en-US" sz="1500" b="1" u="sng">
                <a:latin typeface="Arial" panose="020B0604020202020204" pitchFamily="34" charset="0"/>
                <a:cs typeface="Arial" panose="020B0604020202020204" pitchFamily="34" charset="0"/>
              </a:rPr>
              <a:t>How</a:t>
            </a:r>
            <a:r>
              <a:rPr lang="el-GR" sz="1500" b="1" u="sng">
                <a:latin typeface="Arial" panose="020B0604020202020204" pitchFamily="34" charset="0"/>
                <a:cs typeface="Arial" panose="020B0604020202020204" pitchFamily="34" charset="0"/>
              </a:rPr>
              <a:t>):</a:t>
            </a:r>
            <a:r>
              <a:rPr lang="el-GR" sz="1500" b="1">
                <a:latin typeface="Arial" panose="020B0604020202020204" pitchFamily="34" charset="0"/>
                <a:cs typeface="Arial" panose="020B0604020202020204" pitchFamily="34" charset="0"/>
              </a:rPr>
              <a:t> </a:t>
            </a:r>
            <a:r>
              <a:rPr lang="el-GR" sz="1500">
                <a:latin typeface="Arial" panose="020B0604020202020204" pitchFamily="34" charset="0"/>
                <a:cs typeface="Arial" panose="020B0604020202020204" pitchFamily="34" charset="0"/>
              </a:rPr>
              <a:t>Το πρώτο επίπεδο, το οποίο αποτελεί και το πιο ρητό είδος μάθησης που λαμβάνει χώρα στο πλαίσιο της ηλεκτρονικής παιγνιώδους δραστηριότητας, έχει να κάνει με την </a:t>
            </a:r>
            <a:r>
              <a:rPr lang="el-GR" sz="1500" b="1">
                <a:latin typeface="Arial" panose="020B0604020202020204" pitchFamily="34" charset="0"/>
                <a:cs typeface="Arial" panose="020B0604020202020204" pitchFamily="34" charset="0"/>
              </a:rPr>
              <a:t>εκμάθηση των τρόπων υλοποίησης ενεργειών από την πλευρά του παίκτη. </a:t>
            </a:r>
            <a:endParaRPr lang="en-US" sz="1500" b="1">
              <a:latin typeface="Arial" panose="020B0604020202020204" pitchFamily="34" charset="0"/>
              <a:cs typeface="Arial" panose="020B0604020202020204" pitchFamily="34" charset="0"/>
            </a:endParaRPr>
          </a:p>
          <a:p>
            <a:pPr lvl="0"/>
            <a:r>
              <a:rPr lang="el-GR" sz="1500" i="1">
                <a:latin typeface="Arial" panose="020B0604020202020204" pitchFamily="34" charset="0"/>
                <a:cs typeface="Arial" panose="020B0604020202020204" pitchFamily="34" charset="0"/>
              </a:rPr>
              <a:t>Ποια είναι η λειτουργία διαφόρων στοιχείων του παιχνιδιού, καθώς επίσης και ποια είναι τα χαρακτηριστικά και οι δυνατότητες των εικονικών χαρακτήρων;</a:t>
            </a:r>
            <a:endParaRPr lang="en-US" sz="1500" i="1">
              <a:latin typeface="Arial" panose="020B0604020202020204" pitchFamily="34" charset="0"/>
              <a:cs typeface="Arial" panose="020B0604020202020204" pitchFamily="34" charset="0"/>
            </a:endParaRPr>
          </a:p>
          <a:p>
            <a:pPr lvl="0"/>
            <a:r>
              <a:rPr lang="el-GR" sz="1500" i="1">
                <a:latin typeface="Arial" panose="020B0604020202020204" pitchFamily="34" charset="0"/>
                <a:cs typeface="Arial" panose="020B0604020202020204" pitchFamily="34" charset="0"/>
              </a:rPr>
              <a:t>Πώς μπορεί να εκπαιδεύσει και να εξελίξει τον εικονικό χαρακτήρα που ελέγχει</a:t>
            </a:r>
            <a:r>
              <a:rPr lang="en-US" sz="1500" i="1">
                <a:latin typeface="Arial" panose="020B0604020202020204" pitchFamily="34" charset="0"/>
                <a:cs typeface="Arial" panose="020B0604020202020204" pitchFamily="34" charset="0"/>
              </a:rPr>
              <a:t> </a:t>
            </a:r>
            <a:r>
              <a:rPr lang="el-GR" sz="1500" i="1">
                <a:latin typeface="Arial" panose="020B0604020202020204" pitchFamily="34" charset="0"/>
                <a:cs typeface="Arial" panose="020B0604020202020204" pitchFamily="34" charset="0"/>
              </a:rPr>
              <a:t>για να επιτύχει τους διδακτικούς στόχους;</a:t>
            </a:r>
            <a:endParaRPr lang="en-US" sz="1500" i="1">
              <a:latin typeface="Arial" panose="020B0604020202020204" pitchFamily="34" charset="0"/>
              <a:cs typeface="Arial" panose="020B0604020202020204" pitchFamily="34" charset="0"/>
            </a:endParaRPr>
          </a:p>
          <a:p>
            <a:pPr lvl="0"/>
            <a:r>
              <a:rPr lang="el-GR" sz="1500" i="1">
                <a:latin typeface="Arial" panose="020B0604020202020204" pitchFamily="34" charset="0"/>
                <a:cs typeface="Arial" panose="020B0604020202020204" pitchFamily="34" charset="0"/>
              </a:rPr>
              <a:t>Η εκμάθηση στοιχείων που προσφέρεται στους παίκτες, δίνει τη δυνατότητα να ασκηθούν και να κατακτήσουν δεξιότητες απαραίτητες και στην πραγματική τους ζωή (</a:t>
            </a:r>
            <a:r>
              <a:rPr lang="en-US" sz="1500" i="1">
                <a:latin typeface="Arial" panose="020B0604020202020204" pitchFamily="34" charset="0"/>
                <a:cs typeface="Arial" panose="020B0604020202020204" pitchFamily="34" charset="0"/>
              </a:rPr>
              <a:t>real</a:t>
            </a:r>
            <a:r>
              <a:rPr lang="el-GR" sz="1500" i="1">
                <a:latin typeface="Arial" panose="020B0604020202020204" pitchFamily="34" charset="0"/>
                <a:cs typeface="Arial" panose="020B0604020202020204" pitchFamily="34" charset="0"/>
              </a:rPr>
              <a:t>-</a:t>
            </a:r>
            <a:r>
              <a:rPr lang="en-US" sz="1500" i="1">
                <a:latin typeface="Arial" panose="020B0604020202020204" pitchFamily="34" charset="0"/>
                <a:cs typeface="Arial" panose="020B0604020202020204" pitchFamily="34" charset="0"/>
              </a:rPr>
              <a:t>life skills</a:t>
            </a:r>
            <a:r>
              <a:rPr lang="el-GR" sz="1500" i="1">
                <a:latin typeface="Arial" panose="020B0604020202020204" pitchFamily="34" charset="0"/>
                <a:cs typeface="Arial" panose="020B0604020202020204" pitchFamily="34" charset="0"/>
              </a:rPr>
              <a:t>); </a:t>
            </a:r>
            <a:endParaRPr lang="en-US" sz="1500" i="1">
              <a:latin typeface="Arial" panose="020B0604020202020204" pitchFamily="34" charset="0"/>
              <a:cs typeface="Arial" panose="020B0604020202020204" pitchFamily="34" charset="0"/>
            </a:endParaRPr>
          </a:p>
          <a:p>
            <a:endParaRPr lang="en-US" sz="1500">
              <a:latin typeface="Arial" panose="020B0604020202020204" pitchFamily="34" charset="0"/>
              <a:cs typeface="Arial" panose="020B0604020202020204" pitchFamily="34" charset="0"/>
            </a:endParaRPr>
          </a:p>
        </p:txBody>
      </p:sp>
      <p:pic>
        <p:nvPicPr>
          <p:cNvPr id="3074" name="Picture 2" descr="Computer Games Design and Programming - Staffordshire University">
            <a:extLst>
              <a:ext uri="{FF2B5EF4-FFF2-40B4-BE49-F238E27FC236}">
                <a16:creationId xmlns:a16="http://schemas.microsoft.com/office/drawing/2014/main" id="{4D6F00A6-825D-478F-A653-71E2E1A99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58" r="1964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4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3467" y="1782981"/>
            <a:ext cx="10905066" cy="4393982"/>
          </a:xfrm>
        </p:spPr>
        <p:txBody>
          <a:bodyPr>
            <a:normAutofit/>
          </a:bodyPr>
          <a:lstStyle/>
          <a:p>
            <a:r>
              <a:rPr lang="el-GR" sz="1400" b="1" u="sng">
                <a:latin typeface="Arial" panose="020B0604020202020204" pitchFamily="34" charset="0"/>
                <a:cs typeface="Arial" panose="020B0604020202020204" pitchFamily="34" charset="0"/>
              </a:rPr>
              <a:t>2</a:t>
            </a:r>
            <a:r>
              <a:rPr lang="el-GR" sz="1400" b="1" u="sng" baseline="30000">
                <a:latin typeface="Arial" panose="020B0604020202020204" pitchFamily="34" charset="0"/>
                <a:cs typeface="Arial" panose="020B0604020202020204" pitchFamily="34" charset="0"/>
              </a:rPr>
              <a:t>ο</a:t>
            </a:r>
            <a:r>
              <a:rPr lang="el-GR" sz="1400" b="1" u="sng">
                <a:latin typeface="Arial" panose="020B0604020202020204" pitchFamily="34" charset="0"/>
                <a:cs typeface="Arial" panose="020B0604020202020204" pitchFamily="34" charset="0"/>
              </a:rPr>
              <a:t> Επίπεδο: Τι (</a:t>
            </a:r>
            <a:r>
              <a:rPr lang="en-US" sz="1400" b="1" u="sng">
                <a:latin typeface="Arial" panose="020B0604020202020204" pitchFamily="34" charset="0"/>
                <a:cs typeface="Arial" panose="020B0604020202020204" pitchFamily="34" charset="0"/>
              </a:rPr>
              <a:t>What</a:t>
            </a:r>
            <a:r>
              <a:rPr lang="el-GR" sz="1400" b="1" u="sng">
                <a:latin typeface="Arial" panose="020B0604020202020204" pitchFamily="34" charset="0"/>
                <a:cs typeface="Arial" panose="020B0604020202020204" pitchFamily="34" charset="0"/>
              </a:rPr>
              <a:t>): </a:t>
            </a:r>
            <a:r>
              <a:rPr lang="el-GR" sz="1400">
                <a:latin typeface="Arial" panose="020B0604020202020204" pitchFamily="34" charset="0"/>
                <a:cs typeface="Arial" panose="020B0604020202020204" pitchFamily="34" charset="0"/>
              </a:rPr>
              <a:t>Το δεύτερο επίπεδο μάθησης που συντελείται στο πλαίσιο της ηλεκτρονικής παιγνιώδους δραστηριότητας, </a:t>
            </a:r>
            <a:r>
              <a:rPr lang="el-GR" sz="1400" b="1">
                <a:latin typeface="Arial" panose="020B0604020202020204" pitchFamily="34" charset="0"/>
                <a:cs typeface="Arial" panose="020B0604020202020204" pitchFamily="34" charset="0"/>
              </a:rPr>
              <a:t>αφορά το τι μπορεί (ή αντίστοιχα τι δεν μπορεί) να κάνει ο παίκτης</a:t>
            </a:r>
            <a:r>
              <a:rPr lang="el-GR" sz="1400">
                <a:latin typeface="Arial" panose="020B0604020202020204" pitchFamily="34" charset="0"/>
                <a:cs typeface="Arial" panose="020B0604020202020204" pitchFamily="34" charset="0"/>
              </a:rPr>
              <a:t>. Με άλλα λόγια αφορά τους κανόνες του παιχνιδιού. </a:t>
            </a:r>
          </a:p>
          <a:p>
            <a:r>
              <a:rPr lang="el-GR" sz="1400" b="1" u="sng">
                <a:latin typeface="Arial" panose="020B0604020202020204" pitchFamily="34" charset="0"/>
                <a:cs typeface="Arial" panose="020B0604020202020204" pitchFamily="34" charset="0"/>
              </a:rPr>
              <a:t>Επίπεδο 3ο: Γιατί (</a:t>
            </a:r>
            <a:r>
              <a:rPr lang="en-US" sz="1400" b="1" u="sng">
                <a:latin typeface="Arial" panose="020B0604020202020204" pitchFamily="34" charset="0"/>
                <a:cs typeface="Arial" panose="020B0604020202020204" pitchFamily="34" charset="0"/>
              </a:rPr>
              <a:t>Why</a:t>
            </a:r>
            <a:r>
              <a:rPr lang="el-GR" sz="1400" b="1" u="sng">
                <a:latin typeface="Arial" panose="020B0604020202020204" pitchFamily="34" charset="0"/>
                <a:cs typeface="Arial" panose="020B0604020202020204" pitchFamily="34" charset="0"/>
              </a:rPr>
              <a:t>):</a:t>
            </a:r>
            <a:r>
              <a:rPr lang="el-GR" sz="1400" b="1">
                <a:latin typeface="Arial" panose="020B0604020202020204" pitchFamily="34" charset="0"/>
                <a:cs typeface="Arial" panose="020B0604020202020204" pitchFamily="34" charset="0"/>
              </a:rPr>
              <a:t> </a:t>
            </a:r>
            <a:r>
              <a:rPr lang="el-GR" sz="1400">
                <a:latin typeface="Arial" panose="020B0604020202020204" pitchFamily="34" charset="0"/>
                <a:cs typeface="Arial" panose="020B0604020202020204" pitchFamily="34" charset="0"/>
              </a:rPr>
              <a:t>Το τρίτο επίπεδο μάθησης έχει να κάνει με την υιοθέτηση και εφαρμογή στρατηγικών στο πλαίσιο δράσης στον εικονικό κόσμο του παιχνιδιού. Η </a:t>
            </a:r>
            <a:r>
              <a:rPr lang="el-GR" sz="1400" b="1">
                <a:latin typeface="Arial" panose="020B0604020202020204" pitchFamily="34" charset="0"/>
                <a:cs typeface="Arial" panose="020B0604020202020204" pitchFamily="34" charset="0"/>
              </a:rPr>
              <a:t>στρατηγική</a:t>
            </a:r>
            <a:r>
              <a:rPr lang="el-GR" sz="1400">
                <a:latin typeface="Arial" panose="020B0604020202020204" pitchFamily="34" charset="0"/>
                <a:cs typeface="Arial" panose="020B0604020202020204" pitchFamily="34" charset="0"/>
              </a:rPr>
              <a:t> που πρόκειται να υιοθετηθεί εκπορεύεται από το σύνολο των κανόνων του παιχνιδιού, και όπως και οι κανόνες, πρέπει να διέπεται από αληθοφάνεια προκειμένου να έχει νόημα για τον παίκτη. </a:t>
            </a:r>
          </a:p>
          <a:p>
            <a:pPr marL="0" indent="0">
              <a:buNone/>
            </a:pPr>
            <a:endParaRPr lang="el-GR" sz="1400">
              <a:latin typeface="Arial" panose="020B0604020202020204" pitchFamily="34" charset="0"/>
              <a:cs typeface="Arial" panose="020B0604020202020204" pitchFamily="34" charset="0"/>
            </a:endParaRPr>
          </a:p>
          <a:p>
            <a:pPr marL="0" indent="0">
              <a:buNone/>
            </a:pPr>
            <a:r>
              <a:rPr lang="el-GR" sz="1400">
                <a:latin typeface="Arial" panose="020B0604020202020204" pitchFamily="34" charset="0"/>
                <a:cs typeface="Arial" panose="020B0604020202020204" pitchFamily="34" charset="0"/>
              </a:rPr>
              <a:t>Χρήσιμα και σημαντικά μαθήματα που παίρνει ο παίκτης μέσα από την εμπλοκή του σε διαδικασίες υιοθέτησης και εφαρμογής στρατηγικών είναι τα ακόλουθα:</a:t>
            </a:r>
            <a:endParaRPr lang="en-US" sz="1400">
              <a:latin typeface="Arial" panose="020B0604020202020204" pitchFamily="34" charset="0"/>
              <a:cs typeface="Arial" panose="020B0604020202020204" pitchFamily="34" charset="0"/>
            </a:endParaRPr>
          </a:p>
          <a:p>
            <a:pPr lvl="0"/>
            <a:r>
              <a:rPr lang="el-GR" sz="1400">
                <a:latin typeface="Arial" panose="020B0604020202020204" pitchFamily="34" charset="0"/>
                <a:cs typeface="Arial" panose="020B0604020202020204" pitchFamily="34" charset="0"/>
              </a:rPr>
              <a:t>Ο εικονικός κόσμος του παιχνιδιού διέπεται από την </a:t>
            </a:r>
            <a:r>
              <a:rPr lang="el-GR" sz="1400" b="1">
                <a:latin typeface="Arial" panose="020B0604020202020204" pitchFamily="34" charset="0"/>
                <a:cs typeface="Arial" panose="020B0604020202020204" pitchFamily="34" charset="0"/>
              </a:rPr>
              <a:t>αρχή του αιτίου και αποτελέσματος</a:t>
            </a:r>
            <a:r>
              <a:rPr lang="el-GR" sz="1400">
                <a:latin typeface="Arial" panose="020B0604020202020204" pitchFamily="34" charset="0"/>
                <a:cs typeface="Arial" panose="020B0604020202020204" pitchFamily="34" charset="0"/>
              </a:rPr>
              <a:t>.</a:t>
            </a:r>
            <a:endParaRPr lang="en-US" sz="1400">
              <a:latin typeface="Arial" panose="020B0604020202020204" pitchFamily="34" charset="0"/>
              <a:cs typeface="Arial" panose="020B0604020202020204" pitchFamily="34" charset="0"/>
            </a:endParaRPr>
          </a:p>
          <a:p>
            <a:pPr lvl="0"/>
            <a:r>
              <a:rPr lang="el-GR" sz="1400">
                <a:latin typeface="Arial" panose="020B0604020202020204" pitchFamily="34" charset="0"/>
                <a:cs typeface="Arial" panose="020B0604020202020204" pitchFamily="34" charset="0"/>
              </a:rPr>
              <a:t>Στο </a:t>
            </a:r>
            <a:r>
              <a:rPr lang="el-GR" sz="1400" b="1">
                <a:latin typeface="Arial" panose="020B0604020202020204" pitchFamily="34" charset="0"/>
                <a:cs typeface="Arial" panose="020B0604020202020204" pitchFamily="34" charset="0"/>
              </a:rPr>
              <a:t>πλαίσιο υιοθέτησης και εφαρμογής </a:t>
            </a:r>
            <a:r>
              <a:rPr lang="el-GR" sz="1400">
                <a:latin typeface="Arial" panose="020B0604020202020204" pitchFamily="34" charset="0"/>
                <a:cs typeface="Arial" panose="020B0604020202020204" pitchFamily="34" charset="0"/>
              </a:rPr>
              <a:t>ενός στρατηγικού πλάνου δράσης θα πρέπει να ληφθούν εξίσου υπόψη </a:t>
            </a:r>
            <a:r>
              <a:rPr lang="el-GR" sz="1400" b="1">
                <a:latin typeface="Arial" panose="020B0604020202020204" pitchFamily="34" charset="0"/>
                <a:cs typeface="Arial" panose="020B0604020202020204" pitchFamily="34" charset="0"/>
              </a:rPr>
              <a:t>μακροπρόθεσμοι</a:t>
            </a:r>
            <a:r>
              <a:rPr lang="el-GR" sz="1400">
                <a:latin typeface="Arial" panose="020B0604020202020204" pitchFamily="34" charset="0"/>
                <a:cs typeface="Arial" panose="020B0604020202020204" pitchFamily="34" charset="0"/>
              </a:rPr>
              <a:t> και </a:t>
            </a:r>
            <a:r>
              <a:rPr lang="el-GR" sz="1400" b="1">
                <a:latin typeface="Arial" panose="020B0604020202020204" pitchFamily="34" charset="0"/>
                <a:cs typeface="Arial" panose="020B0604020202020204" pitchFamily="34" charset="0"/>
              </a:rPr>
              <a:t>βραχυπρόθεσμοι</a:t>
            </a:r>
            <a:r>
              <a:rPr lang="el-GR" sz="1400">
                <a:latin typeface="Arial" panose="020B0604020202020204" pitchFamily="34" charset="0"/>
                <a:cs typeface="Arial" panose="020B0604020202020204" pitchFamily="34" charset="0"/>
              </a:rPr>
              <a:t> στόχοι.</a:t>
            </a:r>
            <a:endParaRPr lang="en-US" sz="1400">
              <a:latin typeface="Arial" panose="020B0604020202020204" pitchFamily="34" charset="0"/>
              <a:cs typeface="Arial" panose="020B0604020202020204" pitchFamily="34" charset="0"/>
            </a:endParaRPr>
          </a:p>
          <a:p>
            <a:pPr lvl="0"/>
            <a:r>
              <a:rPr lang="el-GR" sz="1400">
                <a:latin typeface="Arial" panose="020B0604020202020204" pitchFamily="34" charset="0"/>
                <a:cs typeface="Arial" panose="020B0604020202020204" pitchFamily="34" charset="0"/>
              </a:rPr>
              <a:t>Η </a:t>
            </a:r>
            <a:r>
              <a:rPr lang="el-GR" sz="1400" b="1">
                <a:latin typeface="Arial" panose="020B0604020202020204" pitchFamily="34" charset="0"/>
                <a:cs typeface="Arial" panose="020B0604020202020204" pitchFamily="34" charset="0"/>
              </a:rPr>
              <a:t>ικανότητα σχεδίασης στρατηγικής </a:t>
            </a:r>
            <a:r>
              <a:rPr lang="el-GR" sz="1400">
                <a:latin typeface="Arial" panose="020B0604020202020204" pitchFamily="34" charset="0"/>
                <a:cs typeface="Arial" panose="020B0604020202020204" pitchFamily="34" charset="0"/>
              </a:rPr>
              <a:t>προϋποθέτει την εκμάθηση της συμπεριφοράς πολύπλοκων συστημάτων.</a:t>
            </a:r>
            <a:endParaRPr lang="en-US" sz="1400">
              <a:latin typeface="Arial" panose="020B0604020202020204" pitchFamily="34" charset="0"/>
              <a:cs typeface="Arial" panose="020B0604020202020204" pitchFamily="34" charset="0"/>
            </a:endParaRPr>
          </a:p>
          <a:p>
            <a:pPr lvl="0"/>
            <a:r>
              <a:rPr lang="el-GR" sz="1400" b="1">
                <a:latin typeface="Arial" panose="020B0604020202020204" pitchFamily="34" charset="0"/>
                <a:cs typeface="Arial" panose="020B0604020202020204" pitchFamily="34" charset="0"/>
              </a:rPr>
              <a:t>Κίνητρο του παίκτη </a:t>
            </a:r>
            <a:r>
              <a:rPr lang="el-GR" sz="1400">
                <a:latin typeface="Arial" panose="020B0604020202020204" pitchFamily="34" charset="0"/>
                <a:cs typeface="Arial" panose="020B0604020202020204" pitchFamily="34" charset="0"/>
              </a:rPr>
              <a:t>θα πρέπει να αποτελούν τα ίδια τα εμπόδια.</a:t>
            </a:r>
            <a:endParaRPr lang="en-US" sz="1400">
              <a:latin typeface="Arial" panose="020B0604020202020204" pitchFamily="34" charset="0"/>
              <a:cs typeface="Arial" panose="020B0604020202020204" pitchFamily="34" charset="0"/>
            </a:endParaRPr>
          </a:p>
          <a:p>
            <a:pPr lvl="0"/>
            <a:r>
              <a:rPr lang="el-GR" sz="1400" b="1">
                <a:latin typeface="Arial" panose="020B0604020202020204" pitchFamily="34" charset="0"/>
                <a:cs typeface="Arial" panose="020B0604020202020204" pitchFamily="34" charset="0"/>
              </a:rPr>
              <a:t>Η επιμονή έχει μεγάλη αξία </a:t>
            </a:r>
            <a:r>
              <a:rPr lang="el-GR" sz="1400">
                <a:latin typeface="Arial" panose="020B0604020202020204" pitchFamily="34" charset="0"/>
                <a:cs typeface="Arial" panose="020B0604020202020204" pitchFamily="34" charset="0"/>
              </a:rPr>
              <a:t>και είναι απαραίτητη προκειμένου να επιτευχθούν οι επιδιωκόμενοι </a:t>
            </a:r>
            <a:r>
              <a:rPr lang="el-GR" sz="1400" b="1">
                <a:latin typeface="Arial" panose="020B0604020202020204" pitchFamily="34" charset="0"/>
                <a:cs typeface="Arial" panose="020B0604020202020204" pitchFamily="34" charset="0"/>
              </a:rPr>
              <a:t>στόχοι</a:t>
            </a:r>
            <a:r>
              <a:rPr lang="el-GR" sz="1400">
                <a:latin typeface="Arial" panose="020B0604020202020204" pitchFamily="34" charset="0"/>
                <a:cs typeface="Arial" panose="020B0604020202020204" pitchFamily="34" charset="0"/>
              </a:rPr>
              <a:t>.</a:t>
            </a:r>
            <a:endParaRPr lang="en-US" sz="1400">
              <a:latin typeface="Arial" panose="020B0604020202020204" pitchFamily="34" charset="0"/>
              <a:cs typeface="Arial" panose="020B0604020202020204" pitchFamily="34" charset="0"/>
            </a:endParaRPr>
          </a:p>
          <a:p>
            <a:endParaRPr lang="el-GR"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sp>
        <p:nvSpPr>
          <p:cNvPr id="2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9704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3467" y="1782981"/>
            <a:ext cx="10905066" cy="4393982"/>
          </a:xfrm>
        </p:spPr>
        <p:txBody>
          <a:bodyPr>
            <a:normAutofit/>
          </a:bodyPr>
          <a:lstStyle/>
          <a:p>
            <a:pPr marL="0" indent="0">
              <a:buNone/>
            </a:pPr>
            <a:r>
              <a:rPr lang="el-GR" sz="2000" b="1" u="sng">
                <a:latin typeface="Arial" panose="020B0604020202020204" pitchFamily="34" charset="0"/>
                <a:cs typeface="Arial" panose="020B0604020202020204" pitchFamily="34" charset="0"/>
              </a:rPr>
              <a:t>4</a:t>
            </a:r>
            <a:r>
              <a:rPr lang="el-GR" sz="2000" b="1" u="sng" baseline="30000">
                <a:latin typeface="Arial" panose="020B0604020202020204" pitchFamily="34" charset="0"/>
                <a:cs typeface="Arial" panose="020B0604020202020204" pitchFamily="34" charset="0"/>
              </a:rPr>
              <a:t>ο</a:t>
            </a:r>
            <a:r>
              <a:rPr lang="el-GR" sz="2000" b="1" u="sng">
                <a:latin typeface="Arial" panose="020B0604020202020204" pitchFamily="34" charset="0"/>
                <a:cs typeface="Arial" panose="020B0604020202020204" pitchFamily="34" charset="0"/>
              </a:rPr>
              <a:t> Επίπεδο: Που (</a:t>
            </a:r>
            <a:r>
              <a:rPr lang="en-US" sz="2000" b="1" u="sng">
                <a:latin typeface="Arial" panose="020B0604020202020204" pitchFamily="34" charset="0"/>
                <a:cs typeface="Arial" panose="020B0604020202020204" pitchFamily="34" charset="0"/>
              </a:rPr>
              <a:t>Where</a:t>
            </a:r>
            <a:r>
              <a:rPr lang="el-GR" sz="2000" b="1" u="sng">
                <a:latin typeface="Arial" panose="020B0604020202020204" pitchFamily="34" charset="0"/>
                <a:cs typeface="Arial" panose="020B0604020202020204" pitchFamily="34" charset="0"/>
              </a:rPr>
              <a:t>):</a:t>
            </a:r>
            <a:r>
              <a:rPr lang="el-GR" sz="2000" b="1">
                <a:latin typeface="Arial" panose="020B0604020202020204" pitchFamily="34" charset="0"/>
                <a:cs typeface="Arial" panose="020B0604020202020204" pitchFamily="34" charset="0"/>
              </a:rPr>
              <a:t> </a:t>
            </a:r>
            <a:r>
              <a:rPr lang="el-GR" sz="2000">
                <a:latin typeface="Arial" panose="020B0604020202020204" pitchFamily="34" charset="0"/>
                <a:cs typeface="Arial" panose="020B0604020202020204" pitchFamily="34" charset="0"/>
              </a:rPr>
              <a:t>Το συγκεκριμένο επίπεδο αφορά το </a:t>
            </a:r>
            <a:r>
              <a:rPr lang="el-GR" sz="2000" b="1">
                <a:latin typeface="Arial" panose="020B0604020202020204" pitchFamily="34" charset="0"/>
                <a:cs typeface="Arial" panose="020B0604020202020204" pitchFamily="34" charset="0"/>
              </a:rPr>
              <a:t>πλαίσιο</a:t>
            </a:r>
            <a:r>
              <a:rPr lang="el-GR" sz="2000">
                <a:latin typeface="Arial" panose="020B0604020202020204" pitchFamily="34" charset="0"/>
                <a:cs typeface="Arial" panose="020B0604020202020204" pitchFamily="34" charset="0"/>
              </a:rPr>
              <a:t> εντός του οποίου συντελείται η ηλεκτρονική παιγνιώδης δραστηριότητα και έχει να κάνει με το </a:t>
            </a:r>
            <a:r>
              <a:rPr lang="el-GR" sz="2000" b="1">
                <a:latin typeface="Arial" panose="020B0604020202020204" pitchFamily="34" charset="0"/>
                <a:cs typeface="Arial" panose="020B0604020202020204" pitchFamily="34" charset="0"/>
              </a:rPr>
              <a:t>σύνολο των αξιών </a:t>
            </a:r>
            <a:r>
              <a:rPr lang="el-GR" sz="2000">
                <a:latin typeface="Arial" panose="020B0604020202020204" pitchFamily="34" charset="0"/>
                <a:cs typeface="Arial" panose="020B0604020202020204" pitchFamily="34" charset="0"/>
              </a:rPr>
              <a:t>που αντιπροσωπεύει ο εικονικός κόσμος του παιχνιδιού. </a:t>
            </a:r>
            <a:endParaRPr lang="el-GR" sz="2000" b="1" u="sng">
              <a:latin typeface="Arial" panose="020B0604020202020204" pitchFamily="34" charset="0"/>
              <a:cs typeface="Arial" panose="020B0604020202020204" pitchFamily="34" charset="0"/>
            </a:endParaRPr>
          </a:p>
          <a:p>
            <a:pPr marL="0" indent="0">
              <a:buNone/>
            </a:pPr>
            <a:r>
              <a:rPr lang="el-GR" sz="2000" b="1" u="sng">
                <a:latin typeface="Arial" panose="020B0604020202020204" pitchFamily="34" charset="0"/>
                <a:cs typeface="Arial" panose="020B0604020202020204" pitchFamily="34" charset="0"/>
              </a:rPr>
              <a:t>5</a:t>
            </a:r>
            <a:r>
              <a:rPr lang="el-GR" sz="2000" b="1" u="sng" baseline="30000">
                <a:latin typeface="Arial" panose="020B0604020202020204" pitchFamily="34" charset="0"/>
                <a:cs typeface="Arial" panose="020B0604020202020204" pitchFamily="34" charset="0"/>
              </a:rPr>
              <a:t>ο</a:t>
            </a:r>
            <a:r>
              <a:rPr lang="el-GR" sz="2000" b="1" u="sng">
                <a:latin typeface="Arial" panose="020B0604020202020204" pitchFamily="34" charset="0"/>
                <a:cs typeface="Arial" panose="020B0604020202020204" pitchFamily="34" charset="0"/>
              </a:rPr>
              <a:t> Επίπεδο 5ο: Αν (</a:t>
            </a:r>
            <a:r>
              <a:rPr lang="en-US" sz="2000" b="1" u="sng">
                <a:latin typeface="Arial" panose="020B0604020202020204" pitchFamily="34" charset="0"/>
                <a:cs typeface="Arial" panose="020B0604020202020204" pitchFamily="34" charset="0"/>
              </a:rPr>
              <a:t>Whether</a:t>
            </a:r>
            <a:r>
              <a:rPr lang="el-GR" sz="2000" b="1" u="sng">
                <a:latin typeface="Arial" panose="020B0604020202020204" pitchFamily="34" charset="0"/>
                <a:cs typeface="Arial" panose="020B0604020202020204" pitchFamily="34" charset="0"/>
              </a:rPr>
              <a:t>):</a:t>
            </a:r>
            <a:r>
              <a:rPr lang="el-GR" sz="2000" u="sng">
                <a:latin typeface="Arial" panose="020B0604020202020204" pitchFamily="34" charset="0"/>
                <a:cs typeface="Arial" panose="020B0604020202020204" pitchFamily="34" charset="0"/>
              </a:rPr>
              <a:t> </a:t>
            </a:r>
            <a:r>
              <a:rPr lang="el-GR" sz="2000">
                <a:latin typeface="Arial" panose="020B0604020202020204" pitchFamily="34" charset="0"/>
                <a:cs typeface="Arial" panose="020B0604020202020204" pitchFamily="34" charset="0"/>
              </a:rPr>
              <a:t>Το τελευταίο από τα πέντε επίπεδα μάθησης αφορά τις αποφάσεις που καλείται να λάβει ο παίκτης, βασιζόμενος σε ένα </a:t>
            </a:r>
            <a:r>
              <a:rPr lang="el-GR" sz="2000" b="1">
                <a:latin typeface="Arial" panose="020B0604020202020204" pitchFamily="34" charset="0"/>
                <a:cs typeface="Arial" panose="020B0604020202020204" pitchFamily="34" charset="0"/>
              </a:rPr>
              <a:t>σύστημα ηθικών αξιών </a:t>
            </a:r>
            <a:r>
              <a:rPr lang="el-GR" sz="2000">
                <a:latin typeface="Arial" panose="020B0604020202020204" pitchFamily="34" charset="0"/>
                <a:cs typeface="Arial" panose="020B0604020202020204" pitchFamily="34" charset="0"/>
              </a:rPr>
              <a:t>συμβατών με το </a:t>
            </a:r>
            <a:r>
              <a:rPr lang="el-GR" sz="2000" b="1">
                <a:latin typeface="Arial" panose="020B0604020202020204" pitchFamily="34" charset="0"/>
                <a:cs typeface="Arial" panose="020B0604020202020204" pitchFamily="34" charset="0"/>
              </a:rPr>
              <a:t>σύνολο των κανόνων </a:t>
            </a:r>
            <a:r>
              <a:rPr lang="el-GR" sz="2000">
                <a:latin typeface="Arial" panose="020B0604020202020204" pitchFamily="34" charset="0"/>
                <a:cs typeface="Arial" panose="020B0604020202020204" pitchFamily="34" charset="0"/>
              </a:rPr>
              <a:t>που διέπουν το παιχνίδι. </a:t>
            </a:r>
            <a:endParaRPr lang="en-US" sz="20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9833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04C702-A2B4-473A-A77E-C0D2028975FE}"/>
              </a:ext>
            </a:extLst>
          </p:cNvPr>
          <p:cNvPicPr>
            <a:picLocks noGrp="1" noChangeAspect="1"/>
          </p:cNvPicPr>
          <p:nvPr>
            <p:ph idx="1"/>
          </p:nvPr>
        </p:nvPicPr>
        <p:blipFill>
          <a:blip r:embed="rId2"/>
          <a:stretch>
            <a:fillRect/>
          </a:stretch>
        </p:blipFill>
        <p:spPr>
          <a:xfrm>
            <a:off x="3037494" y="1825625"/>
            <a:ext cx="6117011" cy="4351338"/>
          </a:xfrm>
          <a:prstGeom prst="rect">
            <a:avLst/>
          </a:prstGeom>
        </p:spPr>
      </p:pic>
    </p:spTree>
    <p:extLst>
      <p:ext uri="{BB962C8B-B14F-4D97-AF65-F5344CB8AC3E}">
        <p14:creationId xmlns:p14="http://schemas.microsoft.com/office/powerpoint/2010/main" val="392188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762433-096D-462B-8A7F-B0B4F56D05C0}"/>
              </a:ext>
            </a:extLst>
          </p:cNvPr>
          <p:cNvPicPr>
            <a:picLocks noGrp="1" noChangeAspect="1"/>
          </p:cNvPicPr>
          <p:nvPr>
            <p:ph idx="1"/>
          </p:nvPr>
        </p:nvPicPr>
        <p:blipFill>
          <a:blip r:embed="rId2"/>
          <a:stretch>
            <a:fillRect/>
          </a:stretch>
        </p:blipFill>
        <p:spPr>
          <a:xfrm>
            <a:off x="99171" y="98570"/>
            <a:ext cx="6200961" cy="4940603"/>
          </a:xfrm>
          <a:prstGeom prst="rect">
            <a:avLst/>
          </a:prstGeom>
        </p:spPr>
      </p:pic>
      <p:pic>
        <p:nvPicPr>
          <p:cNvPr id="1026" name="Picture 2" descr="Αποτέλεσμα εικόνας για zelda photos">
            <a:extLst>
              <a:ext uri="{FF2B5EF4-FFF2-40B4-BE49-F238E27FC236}">
                <a16:creationId xmlns:a16="http://schemas.microsoft.com/office/drawing/2014/main" id="{D3B632BA-D7E0-4F25-8E58-8502DE7F3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385" y="11568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Σχετική εικόνα">
            <a:extLst>
              <a:ext uri="{FF2B5EF4-FFF2-40B4-BE49-F238E27FC236}">
                <a16:creationId xmlns:a16="http://schemas.microsoft.com/office/drawing/2014/main" id="{FE0F38F0-A296-4E16-A7C7-73186EE3E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283" y="2004970"/>
            <a:ext cx="3011881" cy="1694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ποτέλεσμα εικόνας για final fantasy xv photos">
            <a:extLst>
              <a:ext uri="{FF2B5EF4-FFF2-40B4-BE49-F238E27FC236}">
                <a16:creationId xmlns:a16="http://schemas.microsoft.com/office/drawing/2014/main" id="{23068C84-6917-4148-99C5-98E25CF18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522" y="3988234"/>
            <a:ext cx="4054679" cy="228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23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69" y="537520"/>
            <a:ext cx="10808207" cy="790537"/>
          </a:xfrm>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23040950"/>
              </p:ext>
            </p:extLst>
          </p:nvPr>
        </p:nvGraphicFramePr>
        <p:xfrm>
          <a:off x="130629" y="1110342"/>
          <a:ext cx="11941627" cy="5521116"/>
        </p:xfrm>
        <a:graphic>
          <a:graphicData uri="http://schemas.openxmlformats.org/drawingml/2006/table">
            <a:tbl>
              <a:tblPr firstRow="1" firstCol="1" bandRow="1">
                <a:tableStyleId>{793D81CF-94F2-401A-BA57-92F5A7B2D0C5}</a:tableStyleId>
              </a:tblPr>
              <a:tblGrid>
                <a:gridCol w="5973402">
                  <a:extLst>
                    <a:ext uri="{9D8B030D-6E8A-4147-A177-3AD203B41FA5}">
                      <a16:colId xmlns:a16="http://schemas.microsoft.com/office/drawing/2014/main" val="20000"/>
                    </a:ext>
                  </a:extLst>
                </a:gridCol>
                <a:gridCol w="5968225">
                  <a:extLst>
                    <a:ext uri="{9D8B030D-6E8A-4147-A177-3AD203B41FA5}">
                      <a16:colId xmlns:a16="http://schemas.microsoft.com/office/drawing/2014/main" val="20001"/>
                    </a:ext>
                  </a:extLst>
                </a:gridCol>
              </a:tblGrid>
              <a:tr h="263988">
                <a:tc>
                  <a:txBody>
                    <a:bodyPr/>
                    <a:lstStyle/>
                    <a:p>
                      <a:pPr marL="0" marR="0" algn="ctr">
                        <a:lnSpc>
                          <a:spcPct val="115000"/>
                        </a:lnSpc>
                        <a:spcBef>
                          <a:spcPts val="0"/>
                        </a:spcBef>
                        <a:spcAft>
                          <a:spcPts val="0"/>
                        </a:spcAft>
                      </a:pPr>
                      <a:r>
                        <a:rPr lang="el-GR" sz="1600" dirty="0">
                          <a:effectLst/>
                        </a:rPr>
                        <a:t>Ηλεκτρονικά παιχνίδια</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600">
                          <a:effectLst/>
                        </a:rPr>
                        <a:t>Προσομοιώσεις</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9119">
                <a:tc>
                  <a:txBody>
                    <a:bodyPr/>
                    <a:lstStyle/>
                    <a:p>
                      <a:pPr marL="0" marR="0" algn="just">
                        <a:lnSpc>
                          <a:spcPct val="115000"/>
                        </a:lnSpc>
                        <a:spcBef>
                          <a:spcPts val="0"/>
                        </a:spcBef>
                        <a:spcAft>
                          <a:spcPts val="0"/>
                        </a:spcAft>
                      </a:pPr>
                      <a:r>
                        <a:rPr lang="el-GR" sz="1600" b="0" dirty="0">
                          <a:effectLst/>
                        </a:rPr>
                        <a:t>Αποτελούν μια καλλιτεχνικά</a:t>
                      </a:r>
                      <a:endParaRPr lang="en-US" sz="2000" b="0" dirty="0">
                        <a:effectLst/>
                      </a:endParaRPr>
                    </a:p>
                    <a:p>
                      <a:pPr marL="0" marR="0" algn="just">
                        <a:lnSpc>
                          <a:spcPct val="115000"/>
                        </a:lnSpc>
                        <a:spcBef>
                          <a:spcPts val="0"/>
                        </a:spcBef>
                        <a:spcAft>
                          <a:spcPts val="0"/>
                        </a:spcAft>
                      </a:pPr>
                      <a:r>
                        <a:rPr lang="el-GR" sz="1600" b="1" dirty="0">
                          <a:effectLst/>
                        </a:rPr>
                        <a:t>απλοποιημένη απόδοση ενός</a:t>
                      </a:r>
                      <a:endParaRPr lang="en-US" sz="2000" b="1" dirty="0">
                        <a:effectLst/>
                      </a:endParaRPr>
                    </a:p>
                    <a:p>
                      <a:pPr marL="0" marR="0" algn="just">
                        <a:lnSpc>
                          <a:spcPct val="115000"/>
                        </a:lnSpc>
                        <a:spcBef>
                          <a:spcPts val="0"/>
                        </a:spcBef>
                        <a:spcAft>
                          <a:spcPts val="0"/>
                        </a:spcAft>
                      </a:pPr>
                      <a:r>
                        <a:rPr lang="en-US" sz="1600" b="1" dirty="0">
                          <a:effectLst/>
                        </a:rPr>
                        <a:t>φα</a:t>
                      </a:r>
                      <a:r>
                        <a:rPr lang="en-US" sz="1600" b="1" dirty="0" err="1">
                          <a:effectLst/>
                        </a:rPr>
                        <a:t>ινομένου</a:t>
                      </a:r>
                      <a:r>
                        <a:rPr lang="en-US" sz="1600" b="1" dirty="0">
                          <a:effectLst/>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Γίνεται προσπάθεια </a:t>
                      </a:r>
                      <a:r>
                        <a:rPr lang="el-GR" sz="1600" b="1" dirty="0">
                          <a:effectLst/>
                        </a:rPr>
                        <a:t>ακριβούς αναπαράστασης </a:t>
                      </a:r>
                      <a:r>
                        <a:rPr lang="el-GR" sz="1600" dirty="0">
                          <a:effectLst/>
                        </a:rPr>
                        <a:t>ενός πραγματικού φαινομένου</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76663">
                <a:tc>
                  <a:txBody>
                    <a:bodyPr/>
                    <a:lstStyle/>
                    <a:p>
                      <a:pPr marL="0" marR="0" algn="just">
                        <a:lnSpc>
                          <a:spcPct val="115000"/>
                        </a:lnSpc>
                        <a:spcBef>
                          <a:spcPts val="0"/>
                        </a:spcBef>
                        <a:spcAft>
                          <a:spcPts val="0"/>
                        </a:spcAft>
                      </a:pPr>
                      <a:r>
                        <a:rPr lang="el-GR" sz="1600" b="0" dirty="0">
                          <a:effectLst/>
                        </a:rPr>
                        <a:t>Ένας σχεδιαστής παιχνιδιών προχωρά σε</a:t>
                      </a:r>
                      <a:endParaRPr lang="en-US" sz="2000" b="0" dirty="0">
                        <a:effectLst/>
                      </a:endParaRPr>
                    </a:p>
                    <a:p>
                      <a:pPr marL="0" marR="0" algn="just">
                        <a:lnSpc>
                          <a:spcPct val="115000"/>
                        </a:lnSpc>
                        <a:spcBef>
                          <a:spcPts val="0"/>
                        </a:spcBef>
                        <a:spcAft>
                          <a:spcPts val="0"/>
                        </a:spcAft>
                      </a:pPr>
                      <a:r>
                        <a:rPr lang="el-GR" sz="1600" b="1" dirty="0">
                          <a:effectLst/>
                        </a:rPr>
                        <a:t>σκόπιμες απλοποιήσεις της</a:t>
                      </a:r>
                      <a:endParaRPr lang="en-US" sz="2000" b="1" dirty="0">
                        <a:effectLst/>
                      </a:endParaRPr>
                    </a:p>
                    <a:p>
                      <a:pPr marL="0" marR="0" algn="just">
                        <a:lnSpc>
                          <a:spcPct val="115000"/>
                        </a:lnSpc>
                        <a:spcBef>
                          <a:spcPts val="0"/>
                        </a:spcBef>
                        <a:spcAft>
                          <a:spcPts val="0"/>
                        </a:spcAft>
                      </a:pPr>
                      <a:r>
                        <a:rPr lang="el-GR" sz="1600" b="1" dirty="0">
                          <a:effectLst/>
                        </a:rPr>
                        <a:t>πραγματικότητας</a:t>
                      </a:r>
                      <a:r>
                        <a:rPr lang="el-GR" sz="1600" b="0" dirty="0">
                          <a:effectLst/>
                        </a:rPr>
                        <a:t>, προκειμένου να</a:t>
                      </a:r>
                      <a:endParaRPr lang="en-US" sz="2000" b="0" dirty="0">
                        <a:effectLst/>
                      </a:endParaRPr>
                    </a:p>
                    <a:p>
                      <a:pPr marL="0" marR="0" algn="just">
                        <a:lnSpc>
                          <a:spcPct val="115000"/>
                        </a:lnSpc>
                        <a:spcBef>
                          <a:spcPts val="0"/>
                        </a:spcBef>
                        <a:spcAft>
                          <a:spcPts val="0"/>
                        </a:spcAft>
                      </a:pPr>
                      <a:r>
                        <a:rPr lang="el-GR" sz="1600" b="0" dirty="0">
                          <a:effectLst/>
                        </a:rPr>
                        <a:t>επικεντρώσει το ενδιαφέρον του παίκτη</a:t>
                      </a:r>
                      <a:endParaRPr lang="en-US" sz="2000" b="0" dirty="0">
                        <a:effectLst/>
                      </a:endParaRPr>
                    </a:p>
                    <a:p>
                      <a:pPr marL="0" marR="0" algn="just">
                        <a:lnSpc>
                          <a:spcPct val="115000"/>
                        </a:lnSpc>
                        <a:spcBef>
                          <a:spcPts val="0"/>
                        </a:spcBef>
                        <a:spcAft>
                          <a:spcPts val="0"/>
                        </a:spcAft>
                      </a:pPr>
                      <a:r>
                        <a:rPr lang="el-GR" sz="1600" b="0" dirty="0">
                          <a:effectLst/>
                        </a:rPr>
                        <a:t>σε εκείνους τους παράγοντες του</a:t>
                      </a:r>
                      <a:endParaRPr lang="en-US" sz="2000" b="0" dirty="0">
                        <a:effectLst/>
                      </a:endParaRPr>
                    </a:p>
                    <a:p>
                      <a:pPr marL="0" marR="0" algn="just">
                        <a:lnSpc>
                          <a:spcPct val="115000"/>
                        </a:lnSpc>
                        <a:spcBef>
                          <a:spcPts val="0"/>
                        </a:spcBef>
                        <a:spcAft>
                          <a:spcPts val="0"/>
                        </a:spcAft>
                      </a:pPr>
                      <a:r>
                        <a:rPr lang="el-GR" sz="1600" b="0" dirty="0">
                          <a:effectLst/>
                        </a:rPr>
                        <a:t>παιχνιδιού που θεωρεί σημαντικούς</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Ο σχεδιαστής προσομοιώσεων προσπαθεί να προσχωρήσει σε </a:t>
                      </a:r>
                      <a:r>
                        <a:rPr lang="el-GR" sz="1600" b="1" dirty="0">
                          <a:effectLst/>
                        </a:rPr>
                        <a:t>απλοποιήσεις</a:t>
                      </a:r>
                      <a:r>
                        <a:rPr lang="el-GR" sz="1600" dirty="0">
                          <a:effectLst/>
                        </a:rPr>
                        <a:t> του υπό αναπαράσταση μοντέλου προς όφελος της κατανόησης από τους άλλους χρήστες, λόγω των περιορισμών που εγκύπτουν προσαρμόζει και τις δυνατότητες.</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46604">
                <a:tc>
                  <a:txBody>
                    <a:bodyPr/>
                    <a:lstStyle/>
                    <a:p>
                      <a:pPr marL="0" marR="0" algn="just">
                        <a:lnSpc>
                          <a:spcPct val="115000"/>
                        </a:lnSpc>
                        <a:spcBef>
                          <a:spcPts val="0"/>
                        </a:spcBef>
                        <a:spcAft>
                          <a:spcPts val="0"/>
                        </a:spcAft>
                      </a:pPr>
                      <a:r>
                        <a:rPr lang="el-GR" sz="1600" b="0" dirty="0">
                          <a:effectLst/>
                        </a:rPr>
                        <a:t>Αναπτύσσονται </a:t>
                      </a:r>
                      <a:r>
                        <a:rPr lang="el-GR" sz="1600" b="1" dirty="0">
                          <a:effectLst/>
                        </a:rPr>
                        <a:t>για εκπαιδευτικούς, ή</a:t>
                      </a:r>
                      <a:endParaRPr lang="en-US" sz="2000" b="1" dirty="0">
                        <a:effectLst/>
                      </a:endParaRPr>
                    </a:p>
                    <a:p>
                      <a:pPr marL="0" marR="0" algn="just">
                        <a:lnSpc>
                          <a:spcPct val="115000"/>
                        </a:lnSpc>
                        <a:spcBef>
                          <a:spcPts val="0"/>
                        </a:spcBef>
                        <a:spcAft>
                          <a:spcPts val="0"/>
                        </a:spcAft>
                      </a:pPr>
                      <a:r>
                        <a:rPr lang="el-GR" sz="1600" b="1" dirty="0">
                          <a:effectLst/>
                        </a:rPr>
                        <a:t>ψυχαγωγικούς σκοπούς</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Εξυπηρετούνται </a:t>
                      </a:r>
                      <a:r>
                        <a:rPr lang="el-GR" sz="1600" b="1" dirty="0">
                          <a:effectLst/>
                        </a:rPr>
                        <a:t>σκοποί</a:t>
                      </a:r>
                      <a:r>
                        <a:rPr lang="el-GR" sz="1600" dirty="0">
                          <a:effectLst/>
                        </a:rPr>
                        <a:t> (διαμορφωτικής ή τελικής) αξιολόγησης</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4090">
                <a:tc>
                  <a:txBody>
                    <a:bodyPr/>
                    <a:lstStyle/>
                    <a:p>
                      <a:pPr marL="0" marR="0" algn="just">
                        <a:lnSpc>
                          <a:spcPct val="115000"/>
                        </a:lnSpc>
                        <a:spcBef>
                          <a:spcPts val="0"/>
                        </a:spcBef>
                        <a:spcAft>
                          <a:spcPts val="0"/>
                        </a:spcAft>
                      </a:pPr>
                      <a:r>
                        <a:rPr lang="el-GR" sz="1600" b="0" dirty="0">
                          <a:effectLst/>
                        </a:rPr>
                        <a:t>Απαραίτητο στοιχείο: </a:t>
                      </a:r>
                      <a:r>
                        <a:rPr lang="el-GR" sz="1600" b="1" dirty="0">
                          <a:effectLst/>
                        </a:rPr>
                        <a:t>η διαύγεια </a:t>
                      </a:r>
                      <a:r>
                        <a:rPr lang="el-GR" sz="1600" b="0" dirty="0">
                          <a:effectLst/>
                        </a:rPr>
                        <a:t>(</a:t>
                      </a:r>
                      <a:r>
                        <a:rPr lang="en-US" sz="1600" b="0" dirty="0">
                          <a:effectLst/>
                        </a:rPr>
                        <a:t>clarity</a:t>
                      </a:r>
                      <a:r>
                        <a:rPr lang="el-GR" sz="1600" b="0" dirty="0">
                          <a:effectLst/>
                        </a:rPr>
                        <a:t>)</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Υπάρχει </a:t>
                      </a:r>
                      <a:r>
                        <a:rPr lang="el-GR" sz="1600" b="1" dirty="0">
                          <a:effectLst/>
                        </a:rPr>
                        <a:t>ακρίβεια</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29119">
                <a:tc>
                  <a:txBody>
                    <a:bodyPr/>
                    <a:lstStyle/>
                    <a:p>
                      <a:pPr marL="0" marR="0" algn="just">
                        <a:lnSpc>
                          <a:spcPct val="115000"/>
                        </a:lnSpc>
                        <a:spcBef>
                          <a:spcPts val="0"/>
                        </a:spcBef>
                        <a:spcAft>
                          <a:spcPts val="0"/>
                        </a:spcAft>
                      </a:pPr>
                      <a:r>
                        <a:rPr lang="el-GR" sz="1600" b="0" dirty="0">
                          <a:effectLst/>
                        </a:rPr>
                        <a:t>Αποδίδουν ένα μέρος της</a:t>
                      </a:r>
                      <a:endParaRPr lang="en-US" sz="2000" b="0" dirty="0">
                        <a:effectLst/>
                      </a:endParaRPr>
                    </a:p>
                    <a:p>
                      <a:pPr marL="0" marR="0" algn="just">
                        <a:lnSpc>
                          <a:spcPct val="115000"/>
                        </a:lnSpc>
                        <a:spcBef>
                          <a:spcPts val="0"/>
                        </a:spcBef>
                        <a:spcAft>
                          <a:spcPts val="0"/>
                        </a:spcAft>
                      </a:pPr>
                      <a:r>
                        <a:rPr lang="el-GR" sz="1600" b="0" dirty="0">
                          <a:effectLst/>
                        </a:rPr>
                        <a:t>πραγματικότητας </a:t>
                      </a:r>
                      <a:r>
                        <a:rPr lang="el-GR" sz="1600" b="1" dirty="0">
                          <a:effectLst/>
                        </a:rPr>
                        <a:t>βάσει συγκεκριμένων</a:t>
                      </a:r>
                      <a:endParaRPr lang="en-US" sz="2000" b="1" dirty="0">
                        <a:effectLst/>
                      </a:endParaRPr>
                    </a:p>
                    <a:p>
                      <a:pPr marL="0" marR="0" algn="just">
                        <a:lnSpc>
                          <a:spcPct val="115000"/>
                        </a:lnSpc>
                        <a:spcBef>
                          <a:spcPts val="0"/>
                        </a:spcBef>
                        <a:spcAft>
                          <a:spcPts val="0"/>
                        </a:spcAft>
                      </a:pPr>
                      <a:r>
                        <a:rPr lang="en-US" sz="1600" b="1" dirty="0">
                          <a:effectLst/>
                        </a:rPr>
                        <a:t>κα</a:t>
                      </a:r>
                      <a:r>
                        <a:rPr lang="en-US" sz="1600" b="1" dirty="0" err="1">
                          <a:effectLst/>
                        </a:rPr>
                        <a:t>νόνων</a:t>
                      </a:r>
                      <a:r>
                        <a:rPr lang="en-US" sz="1600" b="1" dirty="0">
                          <a:effectLst/>
                        </a:rPr>
                        <a:t> και α</a:t>
                      </a:r>
                      <a:r>
                        <a:rPr lang="en-US" sz="1600" b="1" dirty="0" err="1">
                          <a:effectLst/>
                        </a:rPr>
                        <a:t>ρχών</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Παραιτείται όσο τον δυνατόν </a:t>
                      </a:r>
                      <a:r>
                        <a:rPr lang="el-GR" sz="1600" b="1" dirty="0">
                          <a:effectLst/>
                        </a:rPr>
                        <a:t>μεγαλύτερη λεπτομέρεια </a:t>
                      </a:r>
                      <a:r>
                        <a:rPr lang="el-GR" sz="1600" dirty="0">
                          <a:effectLst/>
                        </a:rPr>
                        <a:t>για απεικόνιση του πραγματικού ή συνθηκών αυτού</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111533">
                <a:tc>
                  <a:txBody>
                    <a:bodyPr/>
                    <a:lstStyle/>
                    <a:p>
                      <a:pPr marL="0" marR="0" algn="just">
                        <a:lnSpc>
                          <a:spcPct val="115000"/>
                        </a:lnSpc>
                        <a:spcBef>
                          <a:spcPts val="0"/>
                        </a:spcBef>
                        <a:spcAft>
                          <a:spcPts val="0"/>
                        </a:spcAft>
                      </a:pPr>
                      <a:r>
                        <a:rPr lang="el-GR" sz="1600" b="1" dirty="0">
                          <a:effectLst/>
                        </a:rPr>
                        <a:t>Απουσιάζουν τεχνικές λεπτομέρειες</a:t>
                      </a:r>
                      <a:r>
                        <a:rPr lang="el-GR" sz="1600" b="0" dirty="0">
                          <a:effectLst/>
                        </a:rPr>
                        <a:t>, οι</a:t>
                      </a:r>
                      <a:endParaRPr lang="en-US" sz="2000" b="0" dirty="0">
                        <a:effectLst/>
                      </a:endParaRPr>
                    </a:p>
                    <a:p>
                      <a:pPr marL="0" marR="0" algn="just">
                        <a:lnSpc>
                          <a:spcPct val="115000"/>
                        </a:lnSpc>
                        <a:spcBef>
                          <a:spcPts val="0"/>
                        </a:spcBef>
                        <a:spcAft>
                          <a:spcPts val="0"/>
                        </a:spcAft>
                      </a:pPr>
                      <a:r>
                        <a:rPr lang="el-GR" sz="1600" b="0" dirty="0">
                          <a:effectLst/>
                        </a:rPr>
                        <a:t>οποίες θα μπορούσαν να αποσπάσουν</a:t>
                      </a:r>
                      <a:endParaRPr lang="en-US" sz="2000" b="0" dirty="0">
                        <a:effectLst/>
                      </a:endParaRPr>
                    </a:p>
                    <a:p>
                      <a:pPr marL="0" marR="0" algn="just">
                        <a:lnSpc>
                          <a:spcPct val="115000"/>
                        </a:lnSpc>
                        <a:spcBef>
                          <a:spcPts val="0"/>
                        </a:spcBef>
                        <a:spcAft>
                          <a:spcPts val="0"/>
                        </a:spcAft>
                      </a:pPr>
                      <a:r>
                        <a:rPr lang="el-GR" sz="1600" b="0" dirty="0">
                          <a:effectLst/>
                        </a:rPr>
                        <a:t>την προσοχή του παίκτη από κύρια</a:t>
                      </a:r>
                      <a:endParaRPr lang="en-US" sz="2000" b="0" dirty="0">
                        <a:effectLst/>
                      </a:endParaRPr>
                    </a:p>
                    <a:p>
                      <a:pPr marL="0" marR="0" algn="just">
                        <a:lnSpc>
                          <a:spcPct val="115000"/>
                        </a:lnSpc>
                        <a:spcBef>
                          <a:spcPts val="0"/>
                        </a:spcBef>
                        <a:spcAft>
                          <a:spcPts val="0"/>
                        </a:spcAft>
                      </a:pPr>
                      <a:r>
                        <a:rPr lang="en-US" sz="1600" b="0" dirty="0" err="1">
                          <a:effectLst/>
                        </a:rPr>
                        <a:t>στοιχεί</a:t>
                      </a:r>
                      <a:r>
                        <a:rPr lang="en-US" sz="1600" b="0" dirty="0">
                          <a:effectLst/>
                        </a:rPr>
                        <a:t>α του παιχνιδιού.</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b="1" dirty="0">
                          <a:effectLst/>
                        </a:rPr>
                        <a:t>Έμφαση στις τεχνικές λεπτομέρειες</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3071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21546951"/>
              </p:ext>
            </p:extLst>
          </p:nvPr>
        </p:nvGraphicFramePr>
        <p:xfrm>
          <a:off x="512803" y="176169"/>
          <a:ext cx="9390776" cy="6059195"/>
        </p:xfrm>
        <a:graphic>
          <a:graphicData uri="http://schemas.openxmlformats.org/drawingml/2006/table">
            <a:tbl>
              <a:tblPr firstRow="1" firstCol="1" bandRow="1">
                <a:tableStyleId>{3C2FFA5D-87B4-456A-9821-1D502468CF0F}</a:tableStyleId>
              </a:tblPr>
              <a:tblGrid>
                <a:gridCol w="4695388">
                  <a:extLst>
                    <a:ext uri="{9D8B030D-6E8A-4147-A177-3AD203B41FA5}">
                      <a16:colId xmlns:a16="http://schemas.microsoft.com/office/drawing/2014/main" val="20000"/>
                    </a:ext>
                  </a:extLst>
                </a:gridCol>
                <a:gridCol w="4695388">
                  <a:extLst>
                    <a:ext uri="{9D8B030D-6E8A-4147-A177-3AD203B41FA5}">
                      <a16:colId xmlns:a16="http://schemas.microsoft.com/office/drawing/2014/main" val="20001"/>
                    </a:ext>
                  </a:extLst>
                </a:gridCol>
              </a:tblGrid>
              <a:tr h="209832">
                <a:tc>
                  <a:txBody>
                    <a:bodyPr/>
                    <a:lstStyle/>
                    <a:p>
                      <a:pPr marL="0" marR="0" algn="ctr">
                        <a:lnSpc>
                          <a:spcPct val="115000"/>
                        </a:lnSpc>
                        <a:spcBef>
                          <a:spcPts val="0"/>
                        </a:spcBef>
                        <a:spcAft>
                          <a:spcPts val="0"/>
                        </a:spcAft>
                      </a:pPr>
                      <a:r>
                        <a:rPr lang="el-GR" sz="1400" dirty="0">
                          <a:effectLst/>
                        </a:rPr>
                        <a:t>Εκπαιδευτικά και σχεδιαστικά χαρακτηριστικά</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400" dirty="0">
                          <a:effectLst/>
                        </a:rPr>
                        <a:t>Περιγραφή</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5509">
                <a:tc>
                  <a:txBody>
                    <a:bodyPr/>
                    <a:lstStyle/>
                    <a:p>
                      <a:pPr marL="0" marR="0" algn="just">
                        <a:lnSpc>
                          <a:spcPct val="115000"/>
                        </a:lnSpc>
                        <a:spcBef>
                          <a:spcPts val="0"/>
                        </a:spcBef>
                        <a:spcAft>
                          <a:spcPts val="0"/>
                        </a:spcAft>
                      </a:pPr>
                      <a:r>
                        <a:rPr lang="el-GR" sz="1400" dirty="0">
                          <a:effectLst/>
                        </a:rPr>
                        <a:t>Βασικά στοιχεία της μαθησιακής διαδικασίας </a:t>
                      </a:r>
                    </a:p>
                    <a:p>
                      <a:pPr marL="0" marR="0" algn="just">
                        <a:lnSpc>
                          <a:spcPct val="115000"/>
                        </a:lnSpc>
                        <a:spcBef>
                          <a:spcPts val="0"/>
                        </a:spcBef>
                        <a:spcAft>
                          <a:spcPts val="0"/>
                        </a:spcAft>
                      </a:pPr>
                      <a:r>
                        <a:rPr lang="el-GR" sz="1400" dirty="0">
                          <a:effectLst/>
                        </a:rPr>
                        <a:t>(ψηφιακό υλικό)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a:effectLst/>
                        </a:rPr>
                        <a:t>Το μαθησιακό υλικό παραδίδεται με ένα αυξητικό τρόπο (σταδιακά)</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03262">
                <a:tc>
                  <a:txBody>
                    <a:bodyPr/>
                    <a:lstStyle/>
                    <a:p>
                      <a:pPr marL="0" marR="0" algn="just">
                        <a:lnSpc>
                          <a:spcPct val="115000"/>
                        </a:lnSpc>
                        <a:spcBef>
                          <a:spcPts val="0"/>
                        </a:spcBef>
                        <a:spcAft>
                          <a:spcPts val="0"/>
                        </a:spcAft>
                      </a:pPr>
                      <a:r>
                        <a:rPr lang="el-GR" sz="1400" dirty="0">
                          <a:effectLst/>
                        </a:rPr>
                        <a:t>Γραμμικότητα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a:effectLst/>
                        </a:rPr>
                        <a:t>Το υλικό είναι τοποθετημένο διαδοχικά και μπορεί να αποκτηθεί μέσα από μια αλληλουχία γεγονότων που εκτελούνται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35509">
                <a:tc>
                  <a:txBody>
                    <a:bodyPr/>
                    <a:lstStyle/>
                    <a:p>
                      <a:pPr marL="0" marR="0" algn="just">
                        <a:lnSpc>
                          <a:spcPct val="115000"/>
                        </a:lnSpc>
                        <a:spcBef>
                          <a:spcPts val="0"/>
                        </a:spcBef>
                        <a:spcAft>
                          <a:spcPts val="0"/>
                        </a:spcAft>
                      </a:pPr>
                      <a:r>
                        <a:rPr lang="el-GR" sz="1400" dirty="0">
                          <a:effectLst/>
                        </a:rPr>
                        <a:t>Προσπάθεια σταθερής και συνεχούς προσοχής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Διάρκεια στη συγκέντρωση των εκπαιδευόμενων χρηστών για μάθηση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73161">
                <a:tc>
                  <a:txBody>
                    <a:bodyPr/>
                    <a:lstStyle/>
                    <a:p>
                      <a:pPr marL="0" marR="0" algn="just">
                        <a:lnSpc>
                          <a:spcPct val="115000"/>
                        </a:lnSpc>
                        <a:spcBef>
                          <a:spcPts val="0"/>
                        </a:spcBef>
                        <a:spcAft>
                          <a:spcPts val="0"/>
                        </a:spcAft>
                      </a:pPr>
                      <a:r>
                        <a:rPr lang="el-GR" sz="1400" dirty="0">
                          <a:effectLst/>
                        </a:rPr>
                        <a:t>Εργασίες σταδιακής υποστήριξης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Υποστήριξη και βοήθεια κατά τη διάρκεια της μάθησης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03262">
                <a:tc>
                  <a:txBody>
                    <a:bodyPr/>
                    <a:lstStyle/>
                    <a:p>
                      <a:pPr marL="0" marR="0" algn="just">
                        <a:lnSpc>
                          <a:spcPct val="115000"/>
                        </a:lnSpc>
                        <a:spcBef>
                          <a:spcPts val="0"/>
                        </a:spcBef>
                        <a:spcAft>
                          <a:spcPts val="0"/>
                        </a:spcAft>
                      </a:pPr>
                      <a:r>
                        <a:rPr lang="el-GR" sz="1400">
                          <a:effectLst/>
                        </a:rPr>
                        <a:t>Μεταφορά της γνώσης και απόκτηση/ ενίσχυση δεξιοτήτων</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Εφαρμογή των δεξιοτήτων των μαθητών ως υπόστρωμα και της προηγούμενης γνώσης τους ως βάση για την απόκτησής της καινούργιας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7753">
                <a:tc>
                  <a:txBody>
                    <a:bodyPr/>
                    <a:lstStyle/>
                    <a:p>
                      <a:pPr marL="0" marR="0" algn="just">
                        <a:lnSpc>
                          <a:spcPct val="115000"/>
                        </a:lnSpc>
                        <a:spcBef>
                          <a:spcPts val="0"/>
                        </a:spcBef>
                        <a:spcAft>
                          <a:spcPts val="0"/>
                        </a:spcAft>
                      </a:pPr>
                      <a:r>
                        <a:rPr lang="el-GR" sz="1400">
                          <a:effectLst/>
                        </a:rPr>
                        <a:t>Αλληλεπίδραση μεταξύ χρηστών με το σύστημα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Εμπλοκή των μαθητών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35509">
                <a:tc>
                  <a:txBody>
                    <a:bodyPr/>
                    <a:lstStyle/>
                    <a:p>
                      <a:pPr marL="0" marR="0" algn="just">
                        <a:lnSpc>
                          <a:spcPct val="115000"/>
                        </a:lnSpc>
                        <a:spcBef>
                          <a:spcPts val="0"/>
                        </a:spcBef>
                        <a:spcAft>
                          <a:spcPts val="0"/>
                        </a:spcAft>
                      </a:pPr>
                      <a:r>
                        <a:rPr lang="el-GR" sz="1400">
                          <a:effectLst/>
                        </a:rPr>
                        <a:t>Πρακτική εφαρμογή γνώσεων</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Ενεργή μάθηση με βάση τον προσωπικό ρυθμό κάθε μαθητή</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35509">
                <a:tc>
                  <a:txBody>
                    <a:bodyPr/>
                    <a:lstStyle/>
                    <a:p>
                      <a:pPr marL="0" marR="0" algn="just">
                        <a:lnSpc>
                          <a:spcPct val="115000"/>
                        </a:lnSpc>
                        <a:spcBef>
                          <a:spcPts val="0"/>
                        </a:spcBef>
                        <a:spcAft>
                          <a:spcPts val="0"/>
                        </a:spcAft>
                      </a:pPr>
                      <a:r>
                        <a:rPr lang="el-GR" sz="1400">
                          <a:effectLst/>
                        </a:rPr>
                        <a:t>Ανατροφοδότηση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Οι μαθησιακές δραστηριότητες μέσα από τις ασκήσεις στο παιχνίδι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67753">
                <a:tc>
                  <a:txBody>
                    <a:bodyPr/>
                    <a:lstStyle/>
                    <a:p>
                      <a:pPr marL="0" marR="0" algn="just">
                        <a:lnSpc>
                          <a:spcPct val="115000"/>
                        </a:lnSpc>
                        <a:spcBef>
                          <a:spcPts val="0"/>
                        </a:spcBef>
                        <a:spcAft>
                          <a:spcPts val="0"/>
                        </a:spcAft>
                      </a:pPr>
                      <a:r>
                        <a:rPr lang="el-GR" sz="1400">
                          <a:effectLst/>
                        </a:rPr>
                        <a:t>Ανταμοιβή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762000" algn="l"/>
                        </a:tabLst>
                      </a:pPr>
                      <a:r>
                        <a:rPr lang="el-GR" sz="1400" dirty="0">
                          <a:effectLst/>
                        </a:rPr>
                        <a:t>Ενημέρωση της προόδου του μαθητή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535509">
                <a:tc>
                  <a:txBody>
                    <a:bodyPr/>
                    <a:lstStyle/>
                    <a:p>
                      <a:pPr marL="0" marR="0" algn="just">
                        <a:lnSpc>
                          <a:spcPct val="115000"/>
                        </a:lnSpc>
                        <a:spcBef>
                          <a:spcPts val="0"/>
                        </a:spcBef>
                        <a:spcAft>
                          <a:spcPts val="0"/>
                        </a:spcAft>
                      </a:pPr>
                      <a:r>
                        <a:rPr lang="el-GR" sz="1400">
                          <a:effectLst/>
                        </a:rPr>
                        <a:t>Εμπλαισιωμένη μάθηση με όσο το δυνατό μεγαλύτερο ρεαλισμό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Η τοποθέτηση και εξερεύνηση του μαθητή σε ένα αυθεντικό περιβάλλον μάθησης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535509">
                <a:tc>
                  <a:txBody>
                    <a:bodyPr/>
                    <a:lstStyle/>
                    <a:p>
                      <a:pPr marL="0" marR="0" algn="just">
                        <a:lnSpc>
                          <a:spcPct val="115000"/>
                        </a:lnSpc>
                        <a:spcBef>
                          <a:spcPts val="0"/>
                        </a:spcBef>
                        <a:spcAft>
                          <a:spcPts val="0"/>
                        </a:spcAft>
                      </a:pPr>
                      <a:r>
                        <a:rPr lang="el-GR" sz="1400" dirty="0">
                          <a:effectLst/>
                        </a:rPr>
                        <a:t>Προσαρμογή του ρυθμού μάθησης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Προσαρμογή του μαθητή ανάλογα με τις ανάγκες και ενδιαφέροντα του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Tree>
    <p:extLst>
      <p:ext uri="{BB962C8B-B14F-4D97-AF65-F5344CB8AC3E}">
        <p14:creationId xmlns:p14="http://schemas.microsoft.com/office/powerpoint/2010/main" val="3260260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93936-879F-49EC-ACEC-4C98F45B564E}"/>
              </a:ext>
            </a:extLst>
          </p:cNvPr>
          <p:cNvSpPr>
            <a:spLocks noGrp="1"/>
          </p:cNvSpPr>
          <p:nvPr>
            <p:ph type="title"/>
          </p:nvPr>
        </p:nvSpPr>
        <p:spPr>
          <a:xfrm>
            <a:off x="630936" y="639520"/>
            <a:ext cx="3429000" cy="1719072"/>
          </a:xfrm>
        </p:spPr>
        <p:txBody>
          <a:bodyPr anchor="b">
            <a:normAutofit/>
          </a:bodyPr>
          <a:lstStyle/>
          <a:p>
            <a:r>
              <a:rPr lang="en-US" sz="2600" i="1">
                <a:effectLst/>
                <a:latin typeface="Calibri" panose="020F0502020204030204" pitchFamily="34" charset="0"/>
                <a:ea typeface="Calibri" panose="020F0502020204030204" pitchFamily="34" charset="0"/>
                <a:cs typeface="Arial" panose="020B0604020202020204" pitchFamily="34" charset="0"/>
              </a:rPr>
              <a:t>Αρχιτεκτονική ψηφιακού παιχνιδιού </a:t>
            </a:r>
            <a:br>
              <a:rPr lang="en-US" sz="2600">
                <a:effectLst/>
                <a:latin typeface="Calibri" panose="020F0502020204030204" pitchFamily="34" charset="0"/>
                <a:ea typeface="Calibri" panose="020F0502020204030204" pitchFamily="34" charset="0"/>
                <a:cs typeface="Arial" panose="020B0604020202020204" pitchFamily="34" charset="0"/>
              </a:rPr>
            </a:br>
            <a:endParaRPr lang="en-US" sz="2600"/>
          </a:p>
        </p:txBody>
      </p:sp>
      <p:sp>
        <p:nvSpPr>
          <p:cNvPr id="3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D094158-ACB2-4855-AAB8-9244D0C70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145362" y="1077408"/>
            <a:ext cx="6903720" cy="2562367"/>
          </a:xfrm>
          <a:prstGeom prst="rect">
            <a:avLst/>
          </a:prstGeom>
          <a:noFill/>
        </p:spPr>
      </p:pic>
      <p:graphicFrame>
        <p:nvGraphicFramePr>
          <p:cNvPr id="5" name="Content Placeholder 2">
            <a:extLst>
              <a:ext uri="{FF2B5EF4-FFF2-40B4-BE49-F238E27FC236}">
                <a16:creationId xmlns:a16="http://schemas.microsoft.com/office/drawing/2014/main" id="{86730ECD-B489-48C5-AE9D-333B46D58C1A}"/>
              </a:ext>
            </a:extLst>
          </p:cNvPr>
          <p:cNvGraphicFramePr>
            <a:graphicFrameLocks noGrp="1"/>
          </p:cNvGraphicFramePr>
          <p:nvPr>
            <p:ph idx="1"/>
            <p:extLst>
              <p:ext uri="{D42A27DB-BD31-4B8C-83A1-F6EECF244321}">
                <p14:modId xmlns:p14="http://schemas.microsoft.com/office/powerpoint/2010/main" val="1615192706"/>
              </p:ext>
            </p:extLst>
          </p:nvPr>
        </p:nvGraphicFramePr>
        <p:xfrm>
          <a:off x="630936" y="2040467"/>
          <a:ext cx="4023360" cy="4177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69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3467" y="1782981"/>
            <a:ext cx="10905066" cy="4393982"/>
          </a:xfrm>
        </p:spPr>
        <p:txBody>
          <a:bodyPr>
            <a:normAutofit/>
          </a:bodyPr>
          <a:lstStyle/>
          <a:p>
            <a:pPr marL="0" marR="0">
              <a:spcBef>
                <a:spcPts val="0"/>
              </a:spcBef>
              <a:spcAft>
                <a:spcPts val="0"/>
              </a:spcAft>
            </a:pPr>
            <a:r>
              <a:rPr lang="el-GR" sz="3200" b="1" dirty="0">
                <a:latin typeface="Arial" panose="020B0604020202020204" pitchFamily="34" charset="0"/>
                <a:ea typeface="Calibri" panose="020F0502020204030204" pitchFamily="34" charset="0"/>
                <a:cs typeface="Arial" panose="020B0604020202020204" pitchFamily="34" charset="0"/>
              </a:rPr>
              <a:t>Μυστήριο</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l-GR" sz="3200" b="1" dirty="0">
                <a:latin typeface="Arial" panose="020B0604020202020204" pitchFamily="34" charset="0"/>
                <a:ea typeface="Calibri" panose="020F0502020204030204" pitchFamily="34" charset="0"/>
                <a:cs typeface="Arial" panose="020B0604020202020204" pitchFamily="34" charset="0"/>
              </a:rPr>
              <a:t>Αναγνώριση της προόδου</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l-GR" sz="3200" b="1" dirty="0">
                <a:latin typeface="Arial" panose="020B0604020202020204" pitchFamily="34" charset="0"/>
                <a:ea typeface="Calibri" panose="020F0502020204030204" pitchFamily="34" charset="0"/>
                <a:cs typeface="Arial" panose="020B0604020202020204" pitchFamily="34" charset="0"/>
              </a:rPr>
              <a:t>Κανόνες αποτελούν την εσωτερική, τυπική δομή των παιχνιδιών</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l-GR" sz="3200" b="1" dirty="0">
                <a:latin typeface="Arial" panose="020B0604020202020204" pitchFamily="34" charset="0"/>
                <a:ea typeface="Calibri" panose="020F0502020204030204" pitchFamily="34" charset="0"/>
                <a:cs typeface="Arial" panose="020B0604020202020204" pitchFamily="34" charset="0"/>
              </a:rPr>
              <a:t>Καλλιέργεια συστηματικού τρόπου σκέψης και αξιοποίησης των προηγουμένων γνώσεων των χρηστών για να κερδίσουν την νέα γνώση</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l-GR" sz="3200" b="1" dirty="0">
                <a:latin typeface="Arial" panose="020B0604020202020204" pitchFamily="34" charset="0"/>
                <a:ea typeface="Calibri" panose="020F0502020204030204" pitchFamily="34" charset="0"/>
                <a:cs typeface="Arial" panose="020B0604020202020204" pitchFamily="34" charset="0"/>
              </a:rPr>
              <a:t>Αναθεώρηση στόχων, ανακάλυψη και παράπλευρη σκέψη</a:t>
            </a:r>
            <a:endParaRPr lang="en-US" sz="3200" dirty="0">
              <a:latin typeface="Arial" panose="020B0604020202020204" pitchFamily="34" charset="0"/>
              <a:ea typeface="Calibri" panose="020F050202020403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9472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708718" cy="5443151"/>
          </a:xfrm>
        </p:spPr>
        <p:txBody>
          <a:bodyPr>
            <a:normAutofit/>
          </a:bodyPr>
          <a:lstStyle/>
          <a:p>
            <a:pPr marL="0" indent="0">
              <a:buNone/>
            </a:pPr>
            <a:r>
              <a:rPr lang="el-GR" altLang="en-US" sz="3600" dirty="0">
                <a:solidFill>
                  <a:srgbClr val="000000"/>
                </a:solidFill>
                <a:latin typeface="Times New Roman" panose="02020603050405020304" pitchFamily="18" charset="0"/>
                <a:ea typeface="+mj-ea"/>
                <a:cs typeface="Times New Roman" panose="02020603050405020304" pitchFamily="18" charset="0"/>
              </a:rPr>
              <a:t>Συνεπώς</a:t>
            </a:r>
            <a:r>
              <a:rPr lang="en-US" altLang="en-US" sz="3600" dirty="0">
                <a:solidFill>
                  <a:srgbClr val="000000"/>
                </a:solidFill>
                <a:latin typeface="Times New Roman" panose="02020603050405020304" pitchFamily="18" charset="0"/>
                <a:ea typeface="+mj-ea"/>
                <a:cs typeface="Times New Roman" panose="02020603050405020304" pitchFamily="18" charset="0"/>
              </a:rPr>
              <a:t>,</a:t>
            </a:r>
            <a:r>
              <a:rPr lang="el-GR" altLang="en-US" sz="3600" dirty="0">
                <a:solidFill>
                  <a:srgbClr val="000000"/>
                </a:solidFill>
                <a:latin typeface="Times New Roman" panose="02020603050405020304" pitchFamily="18" charset="0"/>
                <a:ea typeface="+mj-ea"/>
                <a:cs typeface="Times New Roman" panose="02020603050405020304" pitchFamily="18" charset="0"/>
              </a:rPr>
              <a:t> ένα  </a:t>
            </a:r>
            <a:r>
              <a:rPr lang="en-US" altLang="en-US" sz="3600" dirty="0">
                <a:solidFill>
                  <a:srgbClr val="000000"/>
                </a:solidFill>
                <a:latin typeface="Times New Roman" panose="02020603050405020304" pitchFamily="18" charset="0"/>
                <a:ea typeface="+mj-ea"/>
                <a:cs typeface="Times New Roman" panose="02020603050405020304" pitchFamily="18" charset="0"/>
              </a:rPr>
              <a:t>(</a:t>
            </a:r>
            <a:r>
              <a:rPr lang="el-GR" altLang="en-US" sz="3600" dirty="0">
                <a:solidFill>
                  <a:srgbClr val="000000"/>
                </a:solidFill>
                <a:latin typeface="Times New Roman" panose="02020603050405020304" pitchFamily="18" charset="0"/>
                <a:ea typeface="+mj-ea"/>
                <a:cs typeface="Times New Roman" panose="02020603050405020304" pitchFamily="18" charset="0"/>
              </a:rPr>
              <a:t>εκπαιδευτικό</a:t>
            </a:r>
            <a:r>
              <a:rPr lang="en-US" altLang="en-US" sz="3600" dirty="0">
                <a:solidFill>
                  <a:srgbClr val="000000"/>
                </a:solidFill>
                <a:latin typeface="Times New Roman" panose="02020603050405020304" pitchFamily="18" charset="0"/>
                <a:ea typeface="+mj-ea"/>
                <a:cs typeface="Times New Roman" panose="02020603050405020304" pitchFamily="18" charset="0"/>
              </a:rPr>
              <a:t>)</a:t>
            </a:r>
            <a:r>
              <a:rPr lang="el-GR" altLang="en-US" sz="3600" dirty="0">
                <a:solidFill>
                  <a:srgbClr val="000000"/>
                </a:solidFill>
                <a:latin typeface="Times New Roman" panose="02020603050405020304" pitchFamily="18" charset="0"/>
                <a:ea typeface="+mj-ea"/>
                <a:cs typeface="Times New Roman" panose="02020603050405020304" pitchFamily="18" charset="0"/>
              </a:rPr>
              <a:t> παιχνίδι σχεδιασμένο με την χρήση ψηφιακών μέσων θα πρέπει:</a:t>
            </a:r>
            <a:endParaRPr lang="el-GR" altLang="en-US" sz="4000" dirty="0">
              <a:solidFill>
                <a:srgbClr val="000000"/>
              </a:solidFill>
              <a:latin typeface="Times New Roman" panose="02020603050405020304" pitchFamily="18" charset="0"/>
              <a:ea typeface="+mj-ea"/>
              <a:cs typeface="Times New Roman" panose="02020603050405020304" pitchFamily="18" charset="0"/>
            </a:endParaRP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υποστηρίζει την οικοδόμηση γνώσης (ιδέες, κατανόηση, παραστάσεις)</a:t>
            </a: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επιτρέπει διερευνήσεις (πρόσβαση και σύγκριση πληροφορίας)</a:t>
            </a: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υποστηρίζει τη μάθηση μέσω πράξης (προσομοίωση)</a:t>
            </a: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αποτελεί νοητικό συνεργάτη (έκφραση και σύνδεση γνώσεων)</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12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691E-2475-479C-88DC-63EA5D4054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D5C83A-1465-4798-BAEE-9D94340E4D74}"/>
              </a:ext>
            </a:extLst>
          </p:cNvPr>
          <p:cNvSpPr>
            <a:spLocks noGrp="1"/>
          </p:cNvSpPr>
          <p:nvPr>
            <p:ph idx="1"/>
          </p:nvPr>
        </p:nvSpPr>
        <p:spPr/>
        <p:txBody>
          <a:bodyPr/>
          <a:lstStyle/>
          <a:p>
            <a:pPr marL="0" marR="0">
              <a:spcBef>
                <a:spcPts val="0"/>
              </a:spcBef>
              <a:spcAft>
                <a:spcPts val="0"/>
              </a:spcAft>
            </a:pPr>
            <a:r>
              <a:rPr lang="el-GR" sz="1800" dirty="0">
                <a:solidFill>
                  <a:srgbClr val="000000"/>
                </a:solidFill>
                <a:effectLst/>
                <a:latin typeface="Times New Roman" panose="02020603050405020304" pitchFamily="18" charset="0"/>
                <a:ea typeface="Calibri" panose="020F0502020204030204" pitchFamily="34" charset="0"/>
              </a:rPr>
              <a:t>Με βάση τις λέξεις-κλειδιά που τονίσαμε το μοντέλο μπορεί να </a:t>
            </a:r>
            <a:r>
              <a:rPr lang="el-GR" sz="1800" dirty="0" err="1">
                <a:solidFill>
                  <a:srgbClr val="000000"/>
                </a:solidFill>
                <a:effectLst/>
                <a:latin typeface="Times New Roman" panose="02020603050405020304" pitchFamily="18" charset="0"/>
                <a:ea typeface="Calibri" panose="020F0502020204030204" pitchFamily="34" charset="0"/>
              </a:rPr>
              <a:t>περιγραφεί</a:t>
            </a:r>
            <a:r>
              <a:rPr lang="el-GR" sz="1800" dirty="0">
                <a:solidFill>
                  <a:srgbClr val="000000"/>
                </a:solidFill>
                <a:effectLst/>
                <a:latin typeface="Times New Roman" panose="02020603050405020304" pitchFamily="18" charset="0"/>
                <a:ea typeface="Calibri" panose="020F0502020204030204" pitchFamily="34" charset="0"/>
              </a:rPr>
              <a:t> σύντομα ως εξής: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90"/>
              </a:spcAft>
            </a:pPr>
            <a:r>
              <a:rPr lang="en-US" sz="1800" dirty="0">
                <a:solidFill>
                  <a:srgbClr val="000000"/>
                </a:solidFill>
                <a:effectLst/>
                <a:latin typeface="Times New Roman" panose="02020603050405020304" pitchFamily="18" charset="0"/>
                <a:ea typeface="Calibri" panose="020F0502020204030204" pitchFamily="34" charset="0"/>
              </a:rPr>
              <a:t></a:t>
            </a:r>
            <a:r>
              <a:rPr lang="el-GR" sz="1800" dirty="0">
                <a:solidFill>
                  <a:srgbClr val="000000"/>
                </a:solidFill>
                <a:effectLst/>
                <a:latin typeface="Times New Roman" panose="02020603050405020304" pitchFamily="18" charset="0"/>
                <a:ea typeface="Calibri" panose="020F0502020204030204" pitchFamily="34" charset="0"/>
              </a:rPr>
              <a:t> Πώς </a:t>
            </a:r>
            <a:r>
              <a:rPr lang="en-US" sz="18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 </a:t>
            </a:r>
            <a:r>
              <a:rPr lang="el-GR" sz="1800" dirty="0">
                <a:solidFill>
                  <a:srgbClr val="000000"/>
                </a:solidFill>
                <a:effectLst/>
                <a:latin typeface="Times New Roman" panose="02020603050405020304" pitchFamily="18" charset="0"/>
                <a:ea typeface="Calibri" panose="020F0502020204030204" pitchFamily="34" charset="0"/>
              </a:rPr>
              <a:t>Τρόπος παιχνιδιού (</a:t>
            </a:r>
            <a:r>
              <a:rPr lang="en-US" sz="1800" dirty="0">
                <a:solidFill>
                  <a:srgbClr val="000000"/>
                </a:solidFill>
                <a:effectLst/>
                <a:latin typeface="Times New Roman" panose="02020603050405020304" pitchFamily="18" charset="0"/>
                <a:ea typeface="Calibri" panose="020F0502020204030204" pitchFamily="34" charset="0"/>
              </a:rPr>
              <a:t>gameplay</a:t>
            </a:r>
            <a:r>
              <a:rPr lang="el-GR" sz="1800" dirty="0">
                <a:solidFill>
                  <a:srgbClr val="000000"/>
                </a:solidFill>
                <a:effectLst/>
                <a:latin typeface="Times New Roman" panose="02020603050405020304" pitchFamily="18"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90"/>
              </a:spcAft>
            </a:pPr>
            <a:r>
              <a:rPr lang="en-US" sz="1800" dirty="0">
                <a:solidFill>
                  <a:srgbClr val="000000"/>
                </a:solidFill>
                <a:effectLst/>
                <a:latin typeface="Times New Roman" panose="02020603050405020304" pitchFamily="18" charset="0"/>
                <a:ea typeface="Calibri" panose="020F0502020204030204" pitchFamily="34" charset="0"/>
              </a:rPr>
              <a:t></a:t>
            </a:r>
            <a:r>
              <a:rPr lang="el-GR" sz="1800" dirty="0">
                <a:solidFill>
                  <a:srgbClr val="000000"/>
                </a:solidFill>
                <a:effectLst/>
                <a:latin typeface="Times New Roman" panose="02020603050405020304" pitchFamily="18" charset="0"/>
                <a:ea typeface="Calibri" panose="020F0502020204030204" pitchFamily="34" charset="0"/>
              </a:rPr>
              <a:t> Τι </a:t>
            </a:r>
            <a:r>
              <a:rPr lang="en-US" sz="18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 </a:t>
            </a:r>
            <a:r>
              <a:rPr lang="el-GR" sz="1800" dirty="0">
                <a:solidFill>
                  <a:srgbClr val="000000"/>
                </a:solidFill>
                <a:effectLst/>
                <a:latin typeface="Times New Roman" panose="02020603050405020304" pitchFamily="18" charset="0"/>
                <a:ea typeface="Calibri" panose="020F0502020204030204" pitchFamily="34" charset="0"/>
              </a:rPr>
              <a:t>Κανόνες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90"/>
              </a:spcAft>
            </a:pPr>
            <a:r>
              <a:rPr lang="en-US" sz="1800" dirty="0">
                <a:solidFill>
                  <a:srgbClr val="000000"/>
                </a:solidFill>
                <a:effectLst/>
                <a:latin typeface="Times New Roman" panose="02020603050405020304" pitchFamily="18" charset="0"/>
                <a:ea typeface="Calibri" panose="020F0502020204030204" pitchFamily="34" charset="0"/>
              </a:rPr>
              <a:t></a:t>
            </a:r>
            <a:r>
              <a:rPr lang="el-GR" sz="1800" dirty="0">
                <a:solidFill>
                  <a:srgbClr val="000000"/>
                </a:solidFill>
                <a:effectLst/>
                <a:latin typeface="Times New Roman" panose="02020603050405020304" pitchFamily="18" charset="0"/>
                <a:ea typeface="Calibri" panose="020F0502020204030204" pitchFamily="34" charset="0"/>
              </a:rPr>
              <a:t> Γιατί </a:t>
            </a:r>
            <a:r>
              <a:rPr lang="en-US" sz="18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 </a:t>
            </a:r>
            <a:r>
              <a:rPr lang="el-GR" sz="1800" dirty="0">
                <a:solidFill>
                  <a:srgbClr val="000000"/>
                </a:solidFill>
                <a:effectLst/>
                <a:latin typeface="Times New Roman" panose="02020603050405020304" pitchFamily="18" charset="0"/>
                <a:ea typeface="Calibri" panose="020F0502020204030204" pitchFamily="34" charset="0"/>
              </a:rPr>
              <a:t>Στρατηγική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90"/>
              </a:spcAft>
            </a:pPr>
            <a:r>
              <a:rPr lang="en-US" sz="1800" dirty="0">
                <a:solidFill>
                  <a:srgbClr val="000000"/>
                </a:solidFill>
                <a:effectLst/>
                <a:latin typeface="Times New Roman" panose="02020603050405020304" pitchFamily="18" charset="0"/>
                <a:ea typeface="Calibri" panose="020F0502020204030204" pitchFamily="34" charset="0"/>
              </a:rPr>
              <a:t></a:t>
            </a:r>
            <a:r>
              <a:rPr lang="el-GR" sz="1800" dirty="0">
                <a:solidFill>
                  <a:srgbClr val="000000"/>
                </a:solidFill>
                <a:effectLst/>
                <a:latin typeface="Times New Roman" panose="02020603050405020304" pitchFamily="18" charset="0"/>
                <a:ea typeface="Calibri" panose="020F0502020204030204" pitchFamily="34" charset="0"/>
              </a:rPr>
              <a:t> Πού </a:t>
            </a:r>
            <a:r>
              <a:rPr lang="en-US" sz="18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 </a:t>
            </a:r>
            <a:r>
              <a:rPr lang="el-GR" sz="1800" dirty="0">
                <a:solidFill>
                  <a:srgbClr val="000000"/>
                </a:solidFill>
                <a:effectLst/>
                <a:latin typeface="Times New Roman" panose="02020603050405020304" pitchFamily="18" charset="0"/>
                <a:ea typeface="Calibri" panose="020F0502020204030204" pitchFamily="34" charset="0"/>
              </a:rPr>
              <a:t>Συνθήκες </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a:t>
            </a:r>
            <a:r>
              <a:rPr lang="el-GR" sz="1800" dirty="0">
                <a:solidFill>
                  <a:srgbClr val="000000"/>
                </a:solidFill>
                <a:effectLst/>
                <a:latin typeface="Times New Roman" panose="02020603050405020304" pitchFamily="18" charset="0"/>
                <a:ea typeface="Calibri" panose="020F0502020204030204" pitchFamily="34" charset="0"/>
              </a:rPr>
              <a:t> Πότε/Εάν </a:t>
            </a:r>
            <a:r>
              <a:rPr lang="en-US" sz="18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à </a:t>
            </a:r>
            <a:r>
              <a:rPr lang="el-GR" sz="1800" dirty="0">
                <a:solidFill>
                  <a:srgbClr val="000000"/>
                </a:solidFill>
                <a:effectLst/>
                <a:latin typeface="Times New Roman" panose="02020603050405020304" pitchFamily="18" charset="0"/>
                <a:ea typeface="Calibri" panose="020F0502020204030204" pitchFamily="34" charset="0"/>
              </a:rPr>
              <a:t>Αποφάσεις/Ηθική </a:t>
            </a:r>
            <a:endParaRPr lang="en-US" sz="1800" dirty="0">
              <a:solidFill>
                <a:srgbClr val="000000"/>
              </a:solidFill>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841063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423061-4E6F-43E4-8984-E61D5EB040C6}"/>
              </a:ext>
            </a:extLst>
          </p:cNvPr>
          <p:cNvPicPr>
            <a:picLocks noChangeAspect="1"/>
          </p:cNvPicPr>
          <p:nvPr/>
        </p:nvPicPr>
        <p:blipFill rotWithShape="1">
          <a:blip r:embed="rId2"/>
          <a:srcRect t="1454" b="11336"/>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C88C85F1-41AE-4B75-B95F-11B02E1A44B0}"/>
              </a:ext>
            </a:extLst>
          </p:cNvPr>
          <p:cNvGraphicFramePr>
            <a:graphicFrameLocks noGrp="1"/>
          </p:cNvGraphicFramePr>
          <p:nvPr>
            <p:ph idx="1"/>
            <p:extLst>
              <p:ext uri="{D42A27DB-BD31-4B8C-83A1-F6EECF244321}">
                <p14:modId xmlns:p14="http://schemas.microsoft.com/office/powerpoint/2010/main" val="2276267098"/>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40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t>EnerCities</a:t>
            </a:r>
            <a:r>
              <a:rPr lang="en-US" sz="2400" dirty="0"/>
              <a:t> </a:t>
            </a:r>
            <a:br>
              <a:rPr lang="en-US" sz="2400" dirty="0"/>
            </a:br>
            <a:r>
              <a:rPr lang="en-US" sz="2400" dirty="0">
                <a:hlinkClick r:id="rId2"/>
              </a:rPr>
              <a:t>https://www.youtube.com/watch?v=pfx3IcM8Pyw</a:t>
            </a:r>
            <a:r>
              <a:rPr lang="el-GR" sz="2400" dirty="0"/>
              <a:t> </a:t>
            </a:r>
            <a:endParaRPr lang="en-US" sz="2400" dirty="0"/>
          </a:p>
        </p:txBody>
      </p:sp>
      <p:pic>
        <p:nvPicPr>
          <p:cNvPr id="7" name="Content Placeholder 6"/>
          <p:cNvPicPr>
            <a:picLocks noGrp="1" noChangeAspect="1"/>
          </p:cNvPicPr>
          <p:nvPr>
            <p:ph idx="1"/>
          </p:nvPr>
        </p:nvPicPr>
        <p:blipFill>
          <a:blip r:embed="rId3"/>
          <a:stretch>
            <a:fillRect/>
          </a:stretch>
        </p:blipFill>
        <p:spPr>
          <a:xfrm>
            <a:off x="2460705" y="1825625"/>
            <a:ext cx="7270589" cy="4351338"/>
          </a:xfrm>
          <a:prstGeom prst="rect">
            <a:avLst/>
          </a:prstGeom>
        </p:spPr>
      </p:pic>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Tree>
    <p:extLst>
      <p:ext uri="{BB962C8B-B14F-4D97-AF65-F5344CB8AC3E}">
        <p14:creationId xmlns:p14="http://schemas.microsoft.com/office/powerpoint/2010/main" val="122183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Darfur is Dying and Climate Challenge</a:t>
            </a:r>
            <a:br>
              <a:rPr lang="el-GR" sz="2400" dirty="0"/>
            </a:br>
            <a:r>
              <a:rPr lang="en-US" sz="2400" dirty="0">
                <a:hlinkClick r:id="rId2"/>
              </a:rPr>
              <a:t>https://www.youtube.com/watch?v=gehaZkV8034</a:t>
            </a:r>
            <a:r>
              <a:rPr lang="el-GR" sz="2400" dirty="0"/>
              <a:t> </a:t>
            </a:r>
            <a:endParaRPr lang="en-US" sz="2400" dirty="0"/>
          </a:p>
        </p:txBody>
      </p:sp>
      <p:pic>
        <p:nvPicPr>
          <p:cNvPr id="7" name="Content Placeholder 6"/>
          <p:cNvPicPr>
            <a:picLocks noGrp="1" noChangeAspect="1"/>
          </p:cNvPicPr>
          <p:nvPr>
            <p:ph idx="1"/>
          </p:nvPr>
        </p:nvPicPr>
        <p:blipFill>
          <a:blip r:embed="rId3"/>
          <a:stretch>
            <a:fillRect/>
          </a:stretch>
        </p:blipFill>
        <p:spPr>
          <a:xfrm>
            <a:off x="3524356" y="1971138"/>
            <a:ext cx="5885714" cy="4104762"/>
          </a:xfrm>
          <a:prstGeom prst="rect">
            <a:avLst/>
          </a:prstGeom>
        </p:spPr>
      </p:pic>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Tree>
    <p:extLst>
      <p:ext uri="{BB962C8B-B14F-4D97-AF65-F5344CB8AC3E}">
        <p14:creationId xmlns:p14="http://schemas.microsoft.com/office/powerpoint/2010/main" val="166596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94E9B-163B-419A-B577-857A6E301341}"/>
              </a:ext>
            </a:extLst>
          </p:cNvPr>
          <p:cNvSpPr>
            <a:spLocks noGrp="1"/>
          </p:cNvSpPr>
          <p:nvPr>
            <p:ph idx="1"/>
          </p:nvPr>
        </p:nvSpPr>
        <p:spPr/>
        <p:txBody>
          <a:bodyPr/>
          <a:lstStyle/>
          <a:p>
            <a:r>
              <a:rPr lang="en-US" dirty="0"/>
              <a:t>Simulation games: Best examples: </a:t>
            </a:r>
            <a:r>
              <a:rPr lang="en-US" dirty="0">
                <a:hlinkClick r:id="rId2"/>
              </a:rPr>
              <a:t>https://www.youtube.com/watch?v=dsBPNiNeBE0&amp;t=172s</a:t>
            </a:r>
            <a:r>
              <a:rPr lang="en-US" dirty="0"/>
              <a:t> </a:t>
            </a:r>
          </a:p>
        </p:txBody>
      </p:sp>
    </p:spTree>
    <p:extLst>
      <p:ext uri="{BB962C8B-B14F-4D97-AF65-F5344CB8AC3E}">
        <p14:creationId xmlns:p14="http://schemas.microsoft.com/office/powerpoint/2010/main" val="207618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l-GR" sz="1500" b="1">
                <a:latin typeface="Arial" panose="020B0604020202020204" pitchFamily="34" charset="0"/>
                <a:cs typeface="Arial" panose="020B0604020202020204" pitchFamily="34" charset="0"/>
              </a:rPr>
              <a:t>Οριοθέτηση εκπαιδευτικής συνεισφοράς (γενικό πλαίσιο)</a:t>
            </a:r>
            <a:endParaRPr lang="en-US" sz="1500">
              <a:latin typeface="Arial" panose="020B0604020202020204" pitchFamily="34" charset="0"/>
              <a:cs typeface="Arial" panose="020B0604020202020204" pitchFamily="34" charset="0"/>
            </a:endParaRPr>
          </a:p>
          <a:p>
            <a:pPr marL="0" indent="0">
              <a:buNone/>
            </a:pPr>
            <a:r>
              <a:rPr lang="el-GR" sz="1500">
                <a:latin typeface="Arial" panose="020B0604020202020204" pitchFamily="34" charset="0"/>
                <a:cs typeface="Arial" panose="020B0604020202020204" pitchFamily="34" charset="0"/>
              </a:rPr>
              <a:t>Ένα ηλεκτρονικό παιχνίδι αποτελεί μια </a:t>
            </a:r>
            <a:r>
              <a:rPr lang="el-GR" sz="1500" b="1">
                <a:latin typeface="Arial" panose="020B0604020202020204" pitchFamily="34" charset="0"/>
                <a:cs typeface="Arial" panose="020B0604020202020204" pitchFamily="34" charset="0"/>
              </a:rPr>
              <a:t>εξομοίωση και μια αφαιρετική εκδοχή </a:t>
            </a:r>
            <a:r>
              <a:rPr lang="el-GR" sz="1500">
                <a:latin typeface="Arial" panose="020B0604020202020204" pitchFamily="34" charset="0"/>
                <a:cs typeface="Arial" panose="020B0604020202020204" pitchFamily="34" charset="0"/>
              </a:rPr>
              <a:t>ενός </a:t>
            </a:r>
            <a:r>
              <a:rPr lang="el-GR" sz="1500" b="1">
                <a:latin typeface="Arial" panose="020B0604020202020204" pitchFamily="34" charset="0"/>
                <a:cs typeface="Arial" panose="020B0604020202020204" pitchFamily="34" charset="0"/>
              </a:rPr>
              <a:t>πραγματικού ή φανταστικού κόσμου </a:t>
            </a:r>
            <a:r>
              <a:rPr lang="el-GR" sz="1500">
                <a:latin typeface="Arial" panose="020B0604020202020204" pitchFamily="34" charset="0"/>
                <a:cs typeface="Arial" panose="020B0604020202020204" pitchFamily="34" charset="0"/>
              </a:rPr>
              <a:t>η οποία έχει καλά </a:t>
            </a:r>
            <a:r>
              <a:rPr lang="el-GR" sz="1500" b="1">
                <a:latin typeface="Arial" panose="020B0604020202020204" pitchFamily="34" charset="0"/>
                <a:cs typeface="Arial" panose="020B0604020202020204" pitchFamily="34" charset="0"/>
              </a:rPr>
              <a:t>ορισμένους κανόνες </a:t>
            </a:r>
            <a:r>
              <a:rPr lang="el-GR" sz="1500">
                <a:latin typeface="Arial" panose="020B0604020202020204" pitchFamily="34" charset="0"/>
                <a:cs typeface="Arial" panose="020B0604020202020204" pitchFamily="34" charset="0"/>
              </a:rPr>
              <a:t>και όρια στα οποία μπορούν οι χρήστες να κινηθούν. </a:t>
            </a:r>
            <a:endParaRPr lang="en-US" sz="1500">
              <a:latin typeface="Arial" panose="020B0604020202020204" pitchFamily="34" charset="0"/>
              <a:cs typeface="Arial" panose="020B0604020202020204" pitchFamily="34" charset="0"/>
            </a:endParaRPr>
          </a:p>
          <a:p>
            <a:pPr marL="0" indent="0">
              <a:buNone/>
            </a:pPr>
            <a:r>
              <a:rPr lang="el-GR" sz="1500">
                <a:latin typeface="Arial" panose="020B0604020202020204" pitchFamily="34" charset="0"/>
                <a:cs typeface="Arial" panose="020B0604020202020204" pitchFamily="34" charset="0"/>
              </a:rPr>
              <a:t>Τεχνολογικά-λειτουργικά χαρακτηριστικά</a:t>
            </a:r>
            <a:r>
              <a:rPr lang="en-US" sz="1500">
                <a:latin typeface="Arial" panose="020B0604020202020204" pitchFamily="34" charset="0"/>
                <a:cs typeface="Arial" panose="020B0604020202020204" pitchFamily="34" charset="0"/>
              </a:rPr>
              <a:t>:</a:t>
            </a:r>
          </a:p>
          <a:p>
            <a:pPr lvl="0"/>
            <a:r>
              <a:rPr lang="el-GR" sz="1500" b="1" err="1">
                <a:latin typeface="Arial" panose="020B0604020202020204" pitchFamily="34" charset="0"/>
                <a:cs typeface="Arial" panose="020B0604020202020204" pitchFamily="34" charset="0"/>
              </a:rPr>
              <a:t>Χωρο</a:t>
            </a:r>
            <a:r>
              <a:rPr lang="el-GR" sz="1500" b="1">
                <a:latin typeface="Arial" panose="020B0604020202020204" pitchFamily="34" charset="0"/>
                <a:cs typeface="Arial" panose="020B0604020202020204" pitchFamily="34" charset="0"/>
              </a:rPr>
              <a:t>-χρονική αναπαράσταση ή/και παραμετροποίηση </a:t>
            </a:r>
            <a:r>
              <a:rPr lang="el-GR" sz="1500">
                <a:latin typeface="Arial" panose="020B0604020202020204" pitchFamily="34" charset="0"/>
                <a:cs typeface="Arial" panose="020B0604020202020204" pitchFamily="34" charset="0"/>
              </a:rPr>
              <a:t>ενός εικονικού κόσμου δυο (</a:t>
            </a:r>
            <a:r>
              <a:rPr lang="en-US" sz="1500">
                <a:latin typeface="Arial" panose="020B0604020202020204" pitchFamily="34" charset="0"/>
                <a:cs typeface="Arial" panose="020B0604020202020204" pitchFamily="34" charset="0"/>
              </a:rPr>
              <a:t>2D</a:t>
            </a:r>
            <a:r>
              <a:rPr lang="el-GR" sz="1500">
                <a:latin typeface="Arial" panose="020B0604020202020204" pitchFamily="34" charset="0"/>
                <a:cs typeface="Arial" panose="020B0604020202020204" pitchFamily="34" charset="0"/>
              </a:rPr>
              <a:t>) ή τριών </a:t>
            </a:r>
            <a:r>
              <a:rPr lang="en-US" sz="1500">
                <a:latin typeface="Arial" panose="020B0604020202020204" pitchFamily="34" charset="0"/>
                <a:cs typeface="Arial" panose="020B0604020202020204" pitchFamily="34" charset="0"/>
              </a:rPr>
              <a:t>(3D) </a:t>
            </a:r>
            <a:r>
              <a:rPr lang="el-GR" sz="1500">
                <a:latin typeface="Arial" panose="020B0604020202020204" pitchFamily="34" charset="0"/>
                <a:cs typeface="Arial" panose="020B0604020202020204" pitchFamily="34" charset="0"/>
              </a:rPr>
              <a:t>διαστάσεων.</a:t>
            </a:r>
            <a:endParaRPr lang="en-US" sz="1500">
              <a:latin typeface="Arial" panose="020B0604020202020204" pitchFamily="34" charset="0"/>
              <a:cs typeface="Arial" panose="020B0604020202020204" pitchFamily="34" charset="0"/>
            </a:endParaRPr>
          </a:p>
          <a:p>
            <a:pPr lvl="0"/>
            <a:r>
              <a:rPr lang="el-GR" sz="1500" b="1">
                <a:latin typeface="Arial" panose="020B0604020202020204" pitchFamily="34" charset="0"/>
                <a:cs typeface="Arial" panose="020B0604020202020204" pitchFamily="34" charset="0"/>
              </a:rPr>
              <a:t>Εξομοίωση πραγματικών ή φανταστικών καταστάσεων</a:t>
            </a:r>
            <a:endParaRPr lang="en-US" sz="1500" b="1">
              <a:latin typeface="Arial" panose="020B0604020202020204" pitchFamily="34" charset="0"/>
              <a:cs typeface="Arial" panose="020B0604020202020204" pitchFamily="34" charset="0"/>
            </a:endParaRPr>
          </a:p>
          <a:p>
            <a:pPr lvl="0"/>
            <a:r>
              <a:rPr lang="el-GR" sz="1500">
                <a:latin typeface="Arial" panose="020B0604020202020204" pitchFamily="34" charset="0"/>
                <a:cs typeface="Arial" panose="020B0604020202020204" pitchFamily="34" charset="0"/>
              </a:rPr>
              <a:t>Ορισμός συγκεκριμένων </a:t>
            </a:r>
            <a:r>
              <a:rPr lang="el-GR" sz="1500" b="1">
                <a:latin typeface="Arial" panose="020B0604020202020204" pitchFamily="34" charset="0"/>
                <a:cs typeface="Arial" panose="020B0604020202020204" pitchFamily="34" charset="0"/>
              </a:rPr>
              <a:t>κανόνων, δράσεων και ψηφιακών χαρακτήρων </a:t>
            </a:r>
            <a:endParaRPr lang="en-US" sz="1500" b="1">
              <a:latin typeface="Arial" panose="020B0604020202020204" pitchFamily="34" charset="0"/>
              <a:cs typeface="Arial" panose="020B0604020202020204" pitchFamily="34" charset="0"/>
            </a:endParaRPr>
          </a:p>
          <a:p>
            <a:pPr lvl="0"/>
            <a:r>
              <a:rPr lang="el-GR" sz="1500" b="1">
                <a:latin typeface="Arial" panose="020B0604020202020204" pitchFamily="34" charset="0"/>
                <a:cs typeface="Arial" panose="020B0604020202020204" pitchFamily="34" charset="0"/>
              </a:rPr>
              <a:t>Αλληλεπίδραση</a:t>
            </a:r>
            <a:r>
              <a:rPr lang="el-GR" sz="1500">
                <a:latin typeface="Arial" panose="020B0604020202020204" pitchFamily="34" charset="0"/>
                <a:cs typeface="Arial" panose="020B0604020202020204" pitchFamily="34" charset="0"/>
              </a:rPr>
              <a:t> μέσα από τη συμμετοχή πολλών ή ενός χρήστη για την μάθηση</a:t>
            </a:r>
            <a:endParaRPr lang="en-US" sz="1500">
              <a:latin typeface="Arial" panose="020B0604020202020204" pitchFamily="34" charset="0"/>
              <a:cs typeface="Arial" panose="020B0604020202020204" pitchFamily="34" charset="0"/>
            </a:endParaRPr>
          </a:p>
          <a:p>
            <a:pPr lvl="0"/>
            <a:r>
              <a:rPr lang="el-GR" sz="1500" b="1">
                <a:latin typeface="Arial" panose="020B0604020202020204" pitchFamily="34" charset="0"/>
                <a:cs typeface="Arial" panose="020B0604020202020204" pitchFamily="34" charset="0"/>
              </a:rPr>
              <a:t>Συμμετοχικότητα πολλών ψηφιακών χαρακτήρων</a:t>
            </a:r>
            <a:endParaRPr lang="en-US" sz="1500">
              <a:latin typeface="Arial" panose="020B0604020202020204" pitchFamily="34" charset="0"/>
              <a:cs typeface="Arial" panose="020B0604020202020204" pitchFamily="34" charset="0"/>
            </a:endParaRPr>
          </a:p>
          <a:p>
            <a:pPr lvl="0"/>
            <a:r>
              <a:rPr lang="el-GR" sz="1500">
                <a:latin typeface="Arial" panose="020B0604020202020204" pitchFamily="34" charset="0"/>
                <a:cs typeface="Arial" panose="020B0604020202020204" pitchFamily="34" charset="0"/>
              </a:rPr>
              <a:t>Το </a:t>
            </a:r>
            <a:r>
              <a:rPr lang="el-GR" sz="1500" b="1">
                <a:latin typeface="Arial" panose="020B0604020202020204" pitchFamily="34" charset="0"/>
                <a:cs typeface="Arial" panose="020B0604020202020204" pitchFamily="34" charset="0"/>
              </a:rPr>
              <a:t>συνολικό κόστος </a:t>
            </a:r>
            <a:r>
              <a:rPr lang="el-GR" sz="1500">
                <a:latin typeface="Arial" panose="020B0604020202020204" pitchFamily="34" charset="0"/>
                <a:cs typeface="Arial" panose="020B0604020202020204" pitchFamily="34" charset="0"/>
              </a:rPr>
              <a:t>προσομοίωσης ή εξομοίωσης είναι χαμηλότερο.</a:t>
            </a:r>
            <a:endParaRPr lang="en-US" sz="1500">
              <a:latin typeface="Arial" panose="020B0604020202020204" pitchFamily="34" charset="0"/>
              <a:cs typeface="Arial" panose="020B0604020202020204" pitchFamily="34" charset="0"/>
            </a:endParaRPr>
          </a:p>
          <a:p>
            <a:pPr lvl="0"/>
            <a:r>
              <a:rPr lang="el-GR" sz="1500" b="1">
                <a:latin typeface="Arial" panose="020B0604020202020204" pitchFamily="34" charset="0"/>
                <a:cs typeface="Arial" panose="020B0604020202020204" pitchFamily="34" charset="0"/>
              </a:rPr>
              <a:t>Διαφορετικές προσεγγίσεις </a:t>
            </a:r>
            <a:r>
              <a:rPr lang="el-GR" sz="1500">
                <a:latin typeface="Arial" panose="020B0604020202020204" pitchFamily="34" charset="0"/>
                <a:cs typeface="Arial" panose="020B0604020202020204" pitchFamily="34" charset="0"/>
              </a:rPr>
              <a:t>για την απόκτηση της γνώσης</a:t>
            </a:r>
            <a:endParaRPr lang="en-US"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28712"/>
          </a:xfrm>
        </p:spPr>
        <p:txBody>
          <a:bodyPr>
            <a:noAutofit/>
          </a:bodyPr>
          <a:lstStyle/>
          <a:p>
            <a:r>
              <a:rPr lang="en-US" sz="1400" dirty="0" err="1"/>
              <a:t>Plantville</a:t>
            </a:r>
            <a:r>
              <a:rPr lang="en-US" sz="1400" dirty="0"/>
              <a:t> </a:t>
            </a:r>
            <a:br>
              <a:rPr lang="en-US" sz="1400" dirty="0"/>
            </a:br>
            <a:r>
              <a:rPr lang="en-US" sz="1400" dirty="0">
                <a:hlinkClick r:id="rId2"/>
              </a:rPr>
              <a:t>http://www.plantengineering.com/media-library/plantville-presented-by-siemens-industry/8f4c19b15c775a55c863a31899d19120.html?tx_ttnews%5Bpointer%5D=1</a:t>
            </a:r>
            <a:br>
              <a:rPr lang="en-US" sz="1400" dirty="0"/>
            </a:br>
            <a:r>
              <a:rPr lang="en-US" sz="1400" dirty="0">
                <a:hlinkClick r:id="rId3"/>
              </a:rPr>
              <a:t>https://www.youtube.com/watch?v=6oIp9w1r6X0</a:t>
            </a:r>
            <a:br>
              <a:rPr lang="en-US" sz="1400" dirty="0"/>
            </a:br>
            <a:endParaRPr lang="en-US" sz="1400" dirty="0"/>
          </a:p>
        </p:txBody>
      </p:sp>
      <p:pic>
        <p:nvPicPr>
          <p:cNvPr id="7" name="Content Placeholder 6"/>
          <p:cNvPicPr>
            <a:picLocks noGrp="1" noChangeAspect="1"/>
          </p:cNvPicPr>
          <p:nvPr>
            <p:ph idx="1"/>
          </p:nvPr>
        </p:nvPicPr>
        <p:blipFill>
          <a:blip r:embed="rId4"/>
          <a:stretch>
            <a:fillRect/>
          </a:stretch>
        </p:blipFill>
        <p:spPr>
          <a:xfrm>
            <a:off x="4246989" y="1825625"/>
            <a:ext cx="3698021" cy="4351338"/>
          </a:xfrm>
          <a:prstGeom prst="rect">
            <a:avLst/>
          </a:prstGeom>
        </p:spPr>
      </p:pic>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Tree>
    <p:extLst>
      <p:ext uri="{BB962C8B-B14F-4D97-AF65-F5344CB8AC3E}">
        <p14:creationId xmlns:p14="http://schemas.microsoft.com/office/powerpoint/2010/main" val="60831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8D6AE-EB5B-4515-807D-D2099B98B7AE}"/>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Storytelling </a:t>
            </a:r>
          </a:p>
        </p:txBody>
      </p:sp>
      <p:pic>
        <p:nvPicPr>
          <p:cNvPr id="1028" name="Picture 4" descr="Why Storytelling is important in the design process? | by Sransh Sharma |  UX Planet">
            <a:extLst>
              <a:ext uri="{FF2B5EF4-FFF2-40B4-BE49-F238E27FC236}">
                <a16:creationId xmlns:a16="http://schemas.microsoft.com/office/drawing/2014/main" id="{A092832B-9E38-4791-84B9-B25B4972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1"/>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torytelling, it isn't what you think on storytelling for business">
            <a:extLst>
              <a:ext uri="{FF2B5EF4-FFF2-40B4-BE49-F238E27FC236}">
                <a16:creationId xmlns:a16="http://schemas.microsoft.com/office/drawing/2014/main" id="{D4491806-47F7-45AC-8A03-9F030852781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84" r="-1" b="-1"/>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
        <p:nvSpPr>
          <p:cNvPr id="75"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872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A259FF64-5A3E-4809-AF5D-48AC98E88D86}"/>
              </a:ext>
            </a:extLst>
          </p:cNvPr>
          <p:cNvSpPr>
            <a:spLocks noChangeArrowheads="1"/>
          </p:cNvSpPr>
          <p:nvPr/>
        </p:nvSpPr>
        <p:spPr bwMode="auto">
          <a:xfrm>
            <a:off x="2351088" y="620714"/>
            <a:ext cx="799306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l-GR" altLang="en-US" sz="2000" b="1"/>
              <a:t>Πώς λειτουργεί η ιδεολογία της εξιστόρησης</a:t>
            </a:r>
          </a:p>
          <a:p>
            <a:pPr eaLnBrk="1" hangingPunct="1"/>
            <a:r>
              <a:rPr lang="el-GR" altLang="en-US" sz="2000"/>
              <a:t>Ο τρόπος με τον οποίο λειτουργεί προκύπτει από τις ιδιαίτερες εκφραστικές δυνατότητές του ως επικοινωνιακού μέσου. </a:t>
            </a:r>
          </a:p>
          <a:p>
            <a:pPr eaLnBrk="1" hangingPunct="1"/>
            <a:endParaRPr lang="el-GR" altLang="en-US" sz="2000"/>
          </a:p>
          <a:p>
            <a:pPr eaLnBrk="1" hangingPunct="1"/>
            <a:r>
              <a:rPr lang="el-GR" altLang="en-US" sz="2000"/>
              <a:t>Την ψυχολογική ταύτιση του θεατή-αναγνώστη με όσα αντιμετωπίζουν οι ήρωες της κάθε ιστορίας. Ακόμη και ο αμέτοχος αναγνώστης βιώνει τις ίδιες απειλές, τις ίδιες παγίδες, τις ίδιες αποκαλύψεις με τον ήρωα. Αποκτά τις ίδιες εντυπώσεις με τον ήρωα γιατί βλέπει από τα δικά του οπτικά πεδία. </a:t>
            </a:r>
          </a:p>
          <a:p>
            <a:pPr eaLnBrk="1" hangingPunct="1"/>
            <a:endParaRPr lang="el-GR" altLang="en-US" sz="2000"/>
          </a:p>
          <a:p>
            <a:pPr eaLnBrk="1" hangingPunct="1"/>
            <a:r>
              <a:rPr lang="el-GR" altLang="en-US" sz="2000"/>
              <a:t>Η ευκολία για ταυτίσεις δίνει μια ιδιαίτερη συγκινησιακή δύναμη, μια υποκειμενική θέαση των γεγονότων της ιστορίας. </a:t>
            </a:r>
          </a:p>
          <a:p>
            <a:pPr eaLnBrk="1" hangingPunct="1"/>
            <a:endParaRPr lang="el-GR" altLang="en-US" sz="2000"/>
          </a:p>
          <a:p>
            <a:pPr eaLnBrk="1" hangingPunct="1"/>
            <a:r>
              <a:rPr lang="el-GR" altLang="en-US" sz="2000"/>
              <a:t>Ο τρόπος που βλέπει ο αναγνώστης να εξελίσσονται τα γεγονότα της ιστορίας, με τη δυνατότητα να μεταφέρει τη ματιά του σε διάφορα σημεία μέσα από τη ματιά διαφόρων προσώπων, δημιουργούν τις συνθήκες να εισχωρήσουν οι ιδεολογίες</a:t>
            </a:r>
            <a:endParaRPr lang="en-US" alt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769AE44D-D5BB-4315-BA7B-F27E3C572C5F}"/>
              </a:ext>
            </a:extLst>
          </p:cNvPr>
          <p:cNvSpPr>
            <a:spLocks noChangeArrowheads="1"/>
          </p:cNvSpPr>
          <p:nvPr/>
        </p:nvSpPr>
        <p:spPr bwMode="auto">
          <a:xfrm>
            <a:off x="2063751" y="620713"/>
            <a:ext cx="83534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b="1" dirty="0"/>
              <a:t>Τη δημιουργία προτύπων μέσα από τους «ήρωες». </a:t>
            </a:r>
          </a:p>
          <a:p>
            <a:pPr eaLnBrk="1" hangingPunct="1"/>
            <a:r>
              <a:rPr lang="el-GR" altLang="en-US" dirty="0"/>
              <a:t>Έκφραση ηθικών, κοινωνικών αξίων και ιδεολογιών. Αναπαράγουν αντιλήψεις, στερεότυπα που μοιάζουν φυσικά και αληθινά, μέσω της κρυφής ιδεολογικής λειτουργίας. Οι ήρωες όμως ποικίλουν, το ίδιο και τα πρότυπα. Δεν μπορεί να τα δει κανείς σε ενιαία βάση, υπάρχουν πολλά επίπεδα. Τους τρόπους με τους οποίους παριστάνονται οι χώροι που κινούνται ή περιβάλλονται οι ήρωες, ή αλλιώς με τις χωρικές απεικονίσεις. </a:t>
            </a:r>
          </a:p>
          <a:p>
            <a:pPr eaLnBrk="1" hangingPunct="1"/>
            <a:endParaRPr lang="el-GR" altLang="en-US" dirty="0"/>
          </a:p>
          <a:p>
            <a:pPr eaLnBrk="1" hangingPunct="1"/>
            <a:r>
              <a:rPr lang="el-GR" altLang="en-US" dirty="0"/>
              <a:t>Ο </a:t>
            </a:r>
            <a:r>
              <a:rPr lang="el-GR" altLang="en-US" b="1" dirty="0"/>
              <a:t>χώρος</a:t>
            </a:r>
            <a:r>
              <a:rPr lang="el-GR" altLang="en-US" dirty="0"/>
              <a:t> είναι καθοριστική συνιστώσα για τη δόμηση και την αναγνωσιμότητα κάθε συνολικής αφήγησης ώστε να υπάρχει αφηγηματική συνέχεια. Ο χώρος παραπέμπει σ’ ένα σύμπαν με δομή αναγνωρίσιμη, επηρεάζει τους ήρωες, αποκτάει αξίες και ιδεολογικές φορτίσεις ανάλογες με τους ήρωες. </a:t>
            </a:r>
          </a:p>
          <a:p>
            <a:pPr eaLnBrk="1" hangingPunct="1"/>
            <a:endParaRPr lang="en-US" altLang="en-US" dirty="0"/>
          </a:p>
          <a:p>
            <a:pPr eaLnBrk="1" hangingPunct="1"/>
            <a:r>
              <a:rPr lang="el-GR" altLang="en-US" dirty="0"/>
              <a:t>Η </a:t>
            </a:r>
            <a:r>
              <a:rPr lang="el-GR" altLang="en-US" b="1" dirty="0"/>
              <a:t>δημιουργία </a:t>
            </a:r>
            <a:r>
              <a:rPr lang="el-GR" altLang="en-US" b="1" dirty="0" err="1"/>
              <a:t>μορφοτύπων</a:t>
            </a:r>
            <a:r>
              <a:rPr lang="el-GR" altLang="en-US" dirty="0"/>
              <a:t>. Στα κόμικς η ιδεολογική επιβάρυνση μιας συγκεκριμένης </a:t>
            </a:r>
            <a:r>
              <a:rPr lang="el-GR" altLang="en-US" dirty="0" err="1"/>
              <a:t>κοινωνικο</a:t>
            </a:r>
            <a:r>
              <a:rPr lang="en-US" altLang="en-US" dirty="0"/>
              <a:t>-</a:t>
            </a:r>
            <a:r>
              <a:rPr lang="el-GR" altLang="en-US" dirty="0"/>
              <a:t>πολιτισμικής πραγματικότητας γίνεται μέσα από τη μορφοποίηση των προσώπων της ιστορίας, δηλαδή τη σχηματοποίηση των χαρακτήρων-ηρώων σε αναγνωρίσιμες φόρμες (καλούπια). Πίσω από την πολυπροσωπία των ηρώων κρύβεται συνήθως η ιδεολογική κωδικοποίηση της πραγματικότητας. Η αντιπαράθεση καλού-κακού παίρνει υπόσταση μέσα από αντίστοιχα ευανάγνωστα χαρακτηριστικά στα πρόσωπα των ηρώων</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87724855-20CD-47C2-BA51-0FBB63CE0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17" t="18457" r="20749" b="21533"/>
          <a:stretch>
            <a:fillRect/>
          </a:stretch>
        </p:blipFill>
        <p:spPr bwMode="auto">
          <a:xfrm>
            <a:off x="1631951" y="1412876"/>
            <a:ext cx="8856663"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A8025E-A2FD-4D7D-8E08-7827BAF95977}"/>
              </a:ext>
            </a:extLst>
          </p:cNvPr>
          <p:cNvSpPr>
            <a:spLocks noChangeArrowheads="1"/>
          </p:cNvSpPr>
          <p:nvPr/>
        </p:nvSpPr>
        <p:spPr bwMode="auto">
          <a:xfrm>
            <a:off x="3575050" y="260351"/>
            <a:ext cx="701198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l-GR" altLang="en-US">
                <a:solidFill>
                  <a:srgbClr val="36312D"/>
                </a:solidFill>
                <a:latin typeface="Enriqueta"/>
              </a:rPr>
              <a:t>Η </a:t>
            </a:r>
            <a:r>
              <a:rPr lang="el-GR" altLang="en-US">
                <a:solidFill>
                  <a:srgbClr val="008000"/>
                </a:solidFill>
                <a:latin typeface="inherit"/>
              </a:rPr>
              <a:t>συνεισφορά της αφήγησης στην μάθηση</a:t>
            </a:r>
            <a:r>
              <a:rPr lang="el-GR" altLang="en-US">
                <a:solidFill>
                  <a:srgbClr val="36312D"/>
                </a:solidFill>
                <a:latin typeface="Enriqueta"/>
              </a:rPr>
              <a:t> συνοψίζεται στις παρακάτω τρεις διαστάσεις της ανθρώπινης φύσης και συμπεριφοράς:</a:t>
            </a:r>
          </a:p>
          <a:p>
            <a:pPr algn="just" eaLnBrk="1" hangingPunct="1"/>
            <a:endParaRPr lang="el-GR" altLang="en-US">
              <a:solidFill>
                <a:srgbClr val="36312D"/>
              </a:solidFill>
              <a:latin typeface="Enriqueta"/>
            </a:endParaRPr>
          </a:p>
          <a:p>
            <a:pPr algn="just" eaLnBrk="1" hangingPunct="1"/>
            <a:r>
              <a:rPr lang="el-GR" altLang="en-US" b="1">
                <a:solidFill>
                  <a:srgbClr val="36312D"/>
                </a:solidFill>
                <a:latin typeface="Enriqueta"/>
              </a:rPr>
              <a:t>Κοινωνική διάσταση:</a:t>
            </a:r>
            <a:endParaRPr lang="el-GR" altLang="en-US">
              <a:solidFill>
                <a:srgbClr val="36312D"/>
              </a:solidFill>
              <a:latin typeface="Enriqueta"/>
            </a:endParaRPr>
          </a:p>
          <a:p>
            <a:pPr algn="just" eaLnBrk="1" hangingPunct="1"/>
            <a:r>
              <a:rPr lang="el-GR" altLang="en-US">
                <a:solidFill>
                  <a:srgbClr val="36312D"/>
                </a:solidFill>
                <a:latin typeface="Enriqueta"/>
              </a:rPr>
              <a:t>Η αφήγηση συνήθως διεξάγεται ενώπιον ζωντανού ακροατηρίου. Κατά τη διάρκεια της αφήγησης, ο αφηγητής αλληλεπιδρά με τους ακροατές, μέσα σε ένα φυσικό περιβάλλον (πχ αίθουσα διδασκαλίας) με τη μορφή ερωταποκρίσεων. Η ανταπόκριση του κοινού, συχνά λαμβάνεται υπ όψη από τον αφηγητή ο οποίος και τροποποιεί ανάλογα την πλοκή της ιστορίας. </a:t>
            </a:r>
          </a:p>
          <a:p>
            <a:pPr algn="just" eaLnBrk="1" hangingPunct="1"/>
            <a:endParaRPr lang="el-GR" altLang="en-US">
              <a:solidFill>
                <a:srgbClr val="36312D"/>
              </a:solidFill>
              <a:latin typeface="Enriqueta"/>
            </a:endParaRPr>
          </a:p>
          <a:p>
            <a:pPr algn="just" eaLnBrk="1" hangingPunct="1"/>
            <a:r>
              <a:rPr lang="el-GR" altLang="en-US">
                <a:solidFill>
                  <a:srgbClr val="36312D"/>
                </a:solidFill>
                <a:latin typeface="Enriqueta"/>
              </a:rPr>
              <a:t>Το ακροατήριο, παρακολουθεί την ιστορία και δημιουργεί εικόνες με βάση τα λόγια του ακροατή, ενώ το ύφος και οι κινήσεις του αφηγητή μπορούν αν μετατρέψουν την αφήγηση σε μια βιωματική επικοινωνιακή πράξη. Κατά τη διάρκεια της αφήγησης ο αφηγητής και το ακροατήριο συνυπάρχουν σε στην ίδια ομάδα και αναπτύσσουν σχέσεις μεταξύ τους. Η σχέση αυτή ενισχύεται κατά την ανταλλαγή προσωπικών εμπειριών και αντιλήψεων με τη μορφή ιστοριών.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4A02A5E4-6356-4240-A30C-D79BDAF0B92D}"/>
              </a:ext>
            </a:extLst>
          </p:cNvPr>
          <p:cNvSpPr>
            <a:spLocks noChangeArrowheads="1"/>
          </p:cNvSpPr>
          <p:nvPr/>
        </p:nvSpPr>
        <p:spPr bwMode="auto">
          <a:xfrm>
            <a:off x="3071814" y="188914"/>
            <a:ext cx="7235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l-GR" altLang="en-US" b="1">
                <a:solidFill>
                  <a:srgbClr val="36312D"/>
                </a:solidFill>
                <a:latin typeface="Enriqueta"/>
              </a:rPr>
              <a:t>Συναισθηματική διάσταση:</a:t>
            </a:r>
            <a:endParaRPr lang="el-GR" altLang="en-US">
              <a:solidFill>
                <a:srgbClr val="36312D"/>
              </a:solidFill>
              <a:latin typeface="Enriqueta"/>
            </a:endParaRPr>
          </a:p>
          <a:p>
            <a:pPr algn="just" eaLnBrk="1" hangingPunct="1"/>
            <a:r>
              <a:rPr lang="el-GR" altLang="en-US">
                <a:solidFill>
                  <a:srgbClr val="36312D"/>
                </a:solidFill>
                <a:latin typeface="Enriqueta"/>
              </a:rPr>
              <a:t>Οι ιστορίες έχουν χρησιμοποιηθεί κατά κόρον καθ όλη τη διάρκεια της ανθρώπινης ύπαρξης με έμφαση στον εκπαιδευτικό τους χαρακτήρα, κυρίως λόγο της ικανότητά τους να δημιουργούν συναισθήματα και συγκινήσεις στον ακροατή. </a:t>
            </a:r>
          </a:p>
          <a:p>
            <a:pPr algn="just" eaLnBrk="1" hangingPunct="1"/>
            <a:endParaRPr lang="el-GR" altLang="en-US">
              <a:solidFill>
                <a:srgbClr val="36312D"/>
              </a:solidFill>
              <a:latin typeface="Enriqueta"/>
            </a:endParaRPr>
          </a:p>
          <a:p>
            <a:pPr algn="just" eaLnBrk="1" hangingPunct="1"/>
            <a:r>
              <a:rPr lang="el-GR" altLang="en-US">
                <a:solidFill>
                  <a:srgbClr val="36312D"/>
                </a:solidFill>
                <a:latin typeface="Enriqueta"/>
              </a:rPr>
              <a:t>Μέσα από τη σύνθεση και την αφήγηση κάποιας ιστορίας, ο αφηγητής εξωτερικεύει και επικοινωνεί τα συναισθήματά του στο ακροατήριο. </a:t>
            </a:r>
          </a:p>
          <a:p>
            <a:pPr algn="just" eaLnBrk="1" hangingPunct="1"/>
            <a:endParaRPr lang="el-GR" altLang="en-US">
              <a:solidFill>
                <a:srgbClr val="36312D"/>
              </a:solidFill>
              <a:latin typeface="Enriqueta"/>
            </a:endParaRPr>
          </a:p>
          <a:p>
            <a:pPr algn="just" eaLnBrk="1" hangingPunct="1"/>
            <a:r>
              <a:rPr lang="el-GR" altLang="en-US">
                <a:solidFill>
                  <a:srgbClr val="36312D"/>
                </a:solidFill>
                <a:latin typeface="Enriqueta"/>
              </a:rPr>
              <a:t>Ο τρόπος εξιστόρησης μιας ιστορίας (αφήγησης), μπορεί να δημιουργήσει έντονη συναισθηματική εμπλοκή του ακροατή στην ιστορία, ο οποίος ενδέχεται να ταυτιστεί με κάποιον από τους πρωταγωνιστές της ιστορίας. Μέσα από την αφήγηση, ο άνθρωπος μαθαίνει σταδιακά να διαχειρίζεται και να επικοινωνεί τα συναισθήματά του.</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AD636EA0-E150-48B8-8C9F-AD5773E61429}"/>
              </a:ext>
            </a:extLst>
          </p:cNvPr>
          <p:cNvSpPr>
            <a:spLocks noChangeArrowheads="1"/>
          </p:cNvSpPr>
          <p:nvPr/>
        </p:nvSpPr>
        <p:spPr bwMode="auto">
          <a:xfrm>
            <a:off x="3071813" y="476251"/>
            <a:ext cx="73088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l-GR" altLang="en-US" b="1">
                <a:solidFill>
                  <a:srgbClr val="36312D"/>
                </a:solidFill>
                <a:latin typeface="Enriqueta"/>
              </a:rPr>
              <a:t>Γνωστική διάσταση:</a:t>
            </a:r>
            <a:endParaRPr lang="el-GR" altLang="en-US">
              <a:solidFill>
                <a:srgbClr val="36312D"/>
              </a:solidFill>
              <a:latin typeface="Enriqueta"/>
            </a:endParaRPr>
          </a:p>
          <a:p>
            <a:pPr algn="just" eaLnBrk="1" hangingPunct="1"/>
            <a:r>
              <a:rPr lang="el-GR" altLang="en-US">
                <a:solidFill>
                  <a:srgbClr val="36312D"/>
                </a:solidFill>
                <a:latin typeface="Enriqueta"/>
              </a:rPr>
              <a:t>Μέσα από τη διαδικασία της αφήγησης, οι εκπαιδευόμενοι βελτιώνουν τις προφορικές και γραπτές επικοινωνιακές τους δεξιότητες καθώς και δεξιότητες υψηλής σκέψης (high-order skills) όπως η συλλογή και επεξεργασία πληροφοριών για την νοήματος και η επίλυση προβλημάτων. </a:t>
            </a:r>
          </a:p>
          <a:p>
            <a:pPr algn="just" eaLnBrk="1" hangingPunct="1"/>
            <a:endParaRPr lang="el-GR" altLang="en-US">
              <a:solidFill>
                <a:srgbClr val="36312D"/>
              </a:solidFill>
              <a:latin typeface="Enriqueta"/>
            </a:endParaRPr>
          </a:p>
          <a:p>
            <a:pPr algn="just" eaLnBrk="1" hangingPunct="1"/>
            <a:r>
              <a:rPr lang="el-GR" altLang="en-US">
                <a:solidFill>
                  <a:srgbClr val="36312D"/>
                </a:solidFill>
                <a:latin typeface="Enriqueta"/>
              </a:rPr>
              <a:t>Η διαδικασία της αφήγησης ενισχύει τη δημιουργικότητα και τη φαντασία τόσο του αφηγητή που συνδυάζει πραγματικά ή/και φανταστικά σενάρια στα πλαίσια ενός εκπαιδευτικού σκοπού, αλλά και των ακροατών οι οποίοι βασισμένοι στα λόγια, τις λέξεις και το ύφος του ακροατή δημιουργούν τις εικόνες της ιστορίας.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AE1BB54B-64F9-46A4-BC6A-199CCE76C6D1}"/>
              </a:ext>
            </a:extLst>
          </p:cNvPr>
          <p:cNvSpPr>
            <a:spLocks noChangeArrowheads="1"/>
          </p:cNvSpPr>
          <p:nvPr/>
        </p:nvSpPr>
        <p:spPr bwMode="auto">
          <a:xfrm>
            <a:off x="1847850" y="333376"/>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l-GR" altLang="en-US" b="1">
                <a:solidFill>
                  <a:srgbClr val="36312D"/>
                </a:solidFill>
                <a:latin typeface="inherit"/>
              </a:rPr>
              <a:t>Εργαλεία Ψηφιακής Αφήγησης</a:t>
            </a:r>
            <a:endParaRPr lang="el-GR" altLang="en-US">
              <a:solidFill>
                <a:srgbClr val="36312D"/>
              </a:solidFill>
              <a:latin typeface="Enriqueta"/>
            </a:endParaRPr>
          </a:p>
          <a:p>
            <a:pPr algn="just" eaLnBrk="1" hangingPunct="1"/>
            <a:r>
              <a:rPr lang="el-GR" altLang="en-US">
                <a:solidFill>
                  <a:srgbClr val="36312D"/>
                </a:solidFill>
                <a:latin typeface="Enriqueta"/>
              </a:rPr>
              <a:t>Παρακάτω παρουσιάζονται κάποια από τα εργαλεία τα οποία μπορούν να χρησιμοποιηθούν για δημιουργία ψηφιακών αφηγήσεων.</a:t>
            </a:r>
          </a:p>
          <a:p>
            <a:pPr algn="just" eaLnBrk="1" hangingPunct="1"/>
            <a:r>
              <a:rPr lang="el-GR" altLang="en-US" b="1">
                <a:solidFill>
                  <a:srgbClr val="E94F1D"/>
                </a:solidFill>
                <a:latin typeface="inherit"/>
                <a:hlinkClick r:id="rId2"/>
              </a:rPr>
              <a:t>Storybird</a:t>
            </a:r>
            <a:br>
              <a:rPr lang="el-GR" altLang="en-US">
                <a:solidFill>
                  <a:srgbClr val="36312D"/>
                </a:solidFill>
                <a:latin typeface="Enriqueta"/>
              </a:rPr>
            </a:br>
            <a:r>
              <a:rPr lang="el-GR" altLang="en-US">
                <a:solidFill>
                  <a:srgbClr val="36312D"/>
                </a:solidFill>
                <a:latin typeface="Enriqueta"/>
              </a:rPr>
              <a:t>Το storybird είναι ένα δωρεάν διαδικτυακό εργαλείο το οποίο δίνει τη δυνατότητα στους χρήστες να δημιουργήσουν τη δική τους ψηφιακή εικονογραφημένη ιστορία. Το storybird παρέχει μεγάλη ποικιλία εικόνων, τις οποίες ο χρήστης μπορεί να συνδυάσει και να εμπλουτίσει με κείμενο προκειμένου να δημιουργήσει την δική του εικονογραφημένη Online ιστορία</a:t>
            </a:r>
          </a:p>
        </p:txBody>
      </p:sp>
      <p:sp>
        <p:nvSpPr>
          <p:cNvPr id="52227" name="Rectangle 2">
            <a:extLst>
              <a:ext uri="{FF2B5EF4-FFF2-40B4-BE49-F238E27FC236}">
                <a16:creationId xmlns:a16="http://schemas.microsoft.com/office/drawing/2014/main" id="{E6902176-D2EE-4531-B192-C83AC91FEB7F}"/>
              </a:ext>
            </a:extLst>
          </p:cNvPr>
          <p:cNvSpPr>
            <a:spLocks noChangeArrowheads="1"/>
          </p:cNvSpPr>
          <p:nvPr/>
        </p:nvSpPr>
        <p:spPr bwMode="auto">
          <a:xfrm>
            <a:off x="6311900" y="333376"/>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b="1">
                <a:solidFill>
                  <a:srgbClr val="E94F1D"/>
                </a:solidFill>
                <a:latin typeface="Enriqueta"/>
                <a:hlinkClick r:id="rId3"/>
              </a:rPr>
              <a:t>Lego Comic Builder</a:t>
            </a:r>
            <a:br>
              <a:rPr lang="el-GR" altLang="en-US"/>
            </a:br>
            <a:r>
              <a:rPr lang="el-GR" altLang="en-US">
                <a:solidFill>
                  <a:srgbClr val="36312D"/>
                </a:solidFill>
                <a:latin typeface="Enriqueta"/>
              </a:rPr>
              <a:t>Το Lego Comic Builder είναι ένα δωρεάν διαδικτυακό εργαλείο το οποίο επιτρέπει τη δημιουργία εικονογραφημένων ιστοριών με τη μορφή των comics. Ο χρήστης μπορεί να επιλέξει τη διάταξη με την οποία θα εμφανίζονται τα σκίτσα στο κόμικ, μπορεί να επιλέξει διαφορετική διάταξη για κάθε ένα από τα σκίτσα που χρησιμοποιούνται στην ίδια ιστορία. </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8DA1578B-85FF-4168-85D8-1030428E85A0}"/>
              </a:ext>
            </a:extLst>
          </p:cNvPr>
          <p:cNvSpPr>
            <a:spLocks noChangeArrowheads="1"/>
          </p:cNvSpPr>
          <p:nvPr/>
        </p:nvSpPr>
        <p:spPr bwMode="auto">
          <a:xfrm>
            <a:off x="1847850" y="404813"/>
            <a:ext cx="45720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b="1">
                <a:solidFill>
                  <a:srgbClr val="E94F1D"/>
                </a:solidFill>
                <a:latin typeface="Enriqueta"/>
                <a:hlinkClick r:id="rId2"/>
              </a:rPr>
              <a:t>Camtasia Studio</a:t>
            </a:r>
            <a:br>
              <a:rPr lang="el-GR" altLang="en-US"/>
            </a:br>
            <a:r>
              <a:rPr lang="el-GR" altLang="en-US">
                <a:solidFill>
                  <a:srgbClr val="36312D"/>
                </a:solidFill>
                <a:latin typeface="Enriqueta"/>
              </a:rPr>
              <a:t>Το Camtasia Studio είναι ένα εργαλείο καταγραφής οθόνης, το οποίο δίνει τη δυνατότητα δημιουργίας και επεξεργασίας video. Είναι ένα Offline εμπορικό εργαλείο, το οποίο εγκαθιστά ο χρήστης στον υπολογιστή του. </a:t>
            </a:r>
            <a:endParaRPr lang="en-US" altLang="en-US"/>
          </a:p>
        </p:txBody>
      </p:sp>
      <p:sp>
        <p:nvSpPr>
          <p:cNvPr id="53251" name="Rectangle 2">
            <a:extLst>
              <a:ext uri="{FF2B5EF4-FFF2-40B4-BE49-F238E27FC236}">
                <a16:creationId xmlns:a16="http://schemas.microsoft.com/office/drawing/2014/main" id="{4BFA8853-EBCC-44DD-9D22-C8CB68F10CCF}"/>
              </a:ext>
            </a:extLst>
          </p:cNvPr>
          <p:cNvSpPr>
            <a:spLocks noChangeArrowheads="1"/>
          </p:cNvSpPr>
          <p:nvPr/>
        </p:nvSpPr>
        <p:spPr bwMode="auto">
          <a:xfrm>
            <a:off x="1703388" y="2405064"/>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b="1">
                <a:solidFill>
                  <a:srgbClr val="E94F1D"/>
                </a:solidFill>
                <a:latin typeface="Enriqueta"/>
                <a:hlinkClick r:id="rId3"/>
              </a:rPr>
              <a:t>MovieMaker</a:t>
            </a:r>
            <a:br>
              <a:rPr lang="el-GR" altLang="en-US"/>
            </a:br>
            <a:r>
              <a:rPr lang="el-GR" altLang="en-US">
                <a:solidFill>
                  <a:srgbClr val="36312D"/>
                </a:solidFill>
                <a:latin typeface="Enriqueta"/>
              </a:rPr>
              <a:t>Το Movie Maker είναι ένα Offline εργαλείο των Windows, με το οποίο οι χρήστες μπορούν να δημιουργήσουν βίντεο, ταινίες και παρουσιάσεις. Το εργαλείο αυτό δίνει τη δυνατότητα στους χρήστες να εμπλουτίσουν το βίντεο τους με την προσθήκη τίτλων, μεταβάσεων μεταξύ των σκηνών του βίντεο, εφέ, μουσική και αφήγηση. </a:t>
            </a:r>
            <a:endParaRPr lang="en-US" altLang="en-US"/>
          </a:p>
        </p:txBody>
      </p:sp>
      <p:sp>
        <p:nvSpPr>
          <p:cNvPr id="53252" name="Rectangle 3">
            <a:extLst>
              <a:ext uri="{FF2B5EF4-FFF2-40B4-BE49-F238E27FC236}">
                <a16:creationId xmlns:a16="http://schemas.microsoft.com/office/drawing/2014/main" id="{77ECE37E-E98E-4D21-81CB-D8CE397ED1C7}"/>
              </a:ext>
            </a:extLst>
          </p:cNvPr>
          <p:cNvSpPr>
            <a:spLocks noChangeArrowheads="1"/>
          </p:cNvSpPr>
          <p:nvPr/>
        </p:nvSpPr>
        <p:spPr bwMode="auto">
          <a:xfrm>
            <a:off x="6275388" y="433388"/>
            <a:ext cx="43926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b="1">
                <a:solidFill>
                  <a:srgbClr val="E94F1D"/>
                </a:solidFill>
                <a:latin typeface="Enriqueta"/>
                <a:hlinkClick r:id="rId4"/>
              </a:rPr>
              <a:t>StoryBoard Artist Studio</a:t>
            </a:r>
            <a:br>
              <a:rPr lang="el-GR" altLang="en-US"/>
            </a:br>
            <a:r>
              <a:rPr lang="el-GR" altLang="en-US">
                <a:solidFill>
                  <a:srgbClr val="36312D"/>
                </a:solidFill>
                <a:latin typeface="Enriqueta"/>
              </a:rPr>
              <a:t>Το StoryBoard Artist Studio είναι ένα εύχρηστο offline εμπορικό εργαλείο το οποίο ενδείκνυται για την δημιουργία επαγγελματικών βίντεο που προορίζονται για εκπαιδευτικούς ή εμπορικούς σκοπούς. Το λογισμικό αυτό περιέχει πληθώρα εικόνων και σκίτσων τα οποία μπορεί να χρησιμοποιήσει ο χρήστης στο βίντεο που επιθυμεί να φτιάξει.</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pPr marL="0" indent="0">
              <a:buNone/>
            </a:pPr>
            <a:r>
              <a:rPr lang="el-GR" sz="1500" b="1">
                <a:latin typeface="Arial" panose="020B0604020202020204" pitchFamily="34" charset="0"/>
                <a:cs typeface="Arial" panose="020B0604020202020204" pitchFamily="34" charset="0"/>
              </a:rPr>
              <a:t>Η πρόκληση και δυσκολία των ασκήσεων για την απόκτηση δεξιοτήτων</a:t>
            </a:r>
            <a:endParaRPr lang="en-US" sz="1500">
              <a:latin typeface="Arial" panose="020B0604020202020204" pitchFamily="34" charset="0"/>
              <a:cs typeface="Arial" panose="020B0604020202020204" pitchFamily="34" charset="0"/>
            </a:endParaRPr>
          </a:p>
          <a:p>
            <a:pPr lvl="0"/>
            <a:r>
              <a:rPr lang="el-GR" sz="1500">
                <a:latin typeface="Arial" panose="020B0604020202020204" pitchFamily="34" charset="0"/>
                <a:cs typeface="Arial" panose="020B0604020202020204" pitchFamily="34" charset="0"/>
              </a:rPr>
              <a:t>Ανάπτυξη ικανοτήτων λύσης προβλημάτων, αναζήτησης και κριτικής σκέψης </a:t>
            </a:r>
          </a:p>
          <a:p>
            <a:pPr lvl="0"/>
            <a:r>
              <a:rPr lang="el-GR" sz="1500">
                <a:latin typeface="Arial" panose="020B0604020202020204" pitchFamily="34" charset="0"/>
                <a:cs typeface="Arial" panose="020B0604020202020204" pitchFamily="34" charset="0"/>
              </a:rPr>
              <a:t>Κατανόηση θεωρητικών μοντέλων και αποτελεσμάτων αλληλεπίδρασης μέσα από την ενεργητική εμπλοκή των χρηστών</a:t>
            </a:r>
            <a:endParaRPr lang="en-US" sz="1500">
              <a:latin typeface="Arial" panose="020B0604020202020204" pitchFamily="34" charset="0"/>
              <a:cs typeface="Arial" panose="020B0604020202020204" pitchFamily="34" charset="0"/>
            </a:endParaRPr>
          </a:p>
          <a:p>
            <a:pPr lvl="0"/>
            <a:r>
              <a:rPr lang="el-GR" sz="1500">
                <a:latin typeface="Arial" panose="020B0604020202020204" pitchFamily="34" charset="0"/>
                <a:cs typeface="Arial" panose="020B0604020202020204" pitchFamily="34" charset="0"/>
              </a:rPr>
              <a:t>Ανάπτυξη της μνήμης, της λογικής σκέψης, της ικανότητας για λύση προβλημάτων </a:t>
            </a:r>
          </a:p>
          <a:p>
            <a:pPr lvl="0"/>
            <a:r>
              <a:rPr lang="el-GR" sz="1500">
                <a:latin typeface="Arial" panose="020B0604020202020204" pitchFamily="34" charset="0"/>
                <a:cs typeface="Arial" panose="020B0604020202020204" pitchFamily="34" charset="0"/>
              </a:rPr>
              <a:t>Ανάπτυξη της ικανότητας εξαγωγής συμπερασμάτων </a:t>
            </a:r>
          </a:p>
          <a:p>
            <a:pPr lvl="0"/>
            <a:r>
              <a:rPr lang="el-GR" sz="1500">
                <a:latin typeface="Arial" panose="020B0604020202020204" pitchFamily="34" charset="0"/>
                <a:cs typeface="Arial" panose="020B0604020202020204" pitchFamily="34" charset="0"/>
              </a:rPr>
              <a:t>Η μεταφορά της γνώσης</a:t>
            </a:r>
            <a:r>
              <a:rPr lang="en-US" sz="1500">
                <a:latin typeface="Arial" panose="020B0604020202020204" pitchFamily="34" charset="0"/>
                <a:cs typeface="Arial" panose="020B0604020202020204" pitchFamily="34" charset="0"/>
              </a:rPr>
              <a:t>,</a:t>
            </a:r>
            <a:r>
              <a:rPr lang="el-GR" sz="1500">
                <a:latin typeface="Arial" panose="020B0604020202020204" pitchFamily="34" charset="0"/>
                <a:cs typeface="Arial" panose="020B0604020202020204" pitchFamily="34" charset="0"/>
              </a:rPr>
              <a:t> δίνει την δυνατότητα για προσωπική εμπειρία μέσα στα πλαίσια εικονικών κόσμων, η οποία επιτρέπει τη δημιουργία νοητικών μοντέλων</a:t>
            </a:r>
            <a:endParaRPr lang="en-US" sz="1500">
              <a:latin typeface="Arial" panose="020B0604020202020204" pitchFamily="34" charset="0"/>
              <a:cs typeface="Arial" panose="020B0604020202020204" pitchFamily="34" charset="0"/>
            </a:endParaRPr>
          </a:p>
          <a:p>
            <a:pPr lvl="0"/>
            <a:r>
              <a:rPr lang="el-GR" sz="1500">
                <a:latin typeface="Arial" panose="020B0604020202020204" pitchFamily="34" charset="0"/>
                <a:cs typeface="Arial" panose="020B0604020202020204" pitchFamily="34" charset="0"/>
              </a:rPr>
              <a:t>Ικανότητα αλληλεπίδρασης με το υλικό μάθησης</a:t>
            </a:r>
            <a:endParaRPr lang="en-US" sz="1500">
              <a:latin typeface="Arial" panose="020B0604020202020204" pitchFamily="34" charset="0"/>
              <a:cs typeface="Arial" panose="020B0604020202020204" pitchFamily="34" charset="0"/>
            </a:endParaRPr>
          </a:p>
          <a:p>
            <a:pPr lvl="0"/>
            <a:r>
              <a:rPr lang="el-GR" sz="1500">
                <a:latin typeface="Arial" panose="020B0604020202020204" pitchFamily="34" charset="0"/>
                <a:cs typeface="Arial" panose="020B0604020202020204" pitchFamily="34" charset="0"/>
              </a:rPr>
              <a:t>Αναπαράσταση και σε συμμετοχή σε ψηφιακά πειράματα</a:t>
            </a:r>
            <a:endParaRPr lang="en-US" sz="150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673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www.jobinterviewtools.com/blog/wp-content/uploads/2010/01/dreamstimemedium_19473030-300x30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7250" y="257254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Tree>
    <p:extLst>
      <p:ext uri="{BB962C8B-B14F-4D97-AF65-F5344CB8AC3E}">
        <p14:creationId xmlns:p14="http://schemas.microsoft.com/office/powerpoint/2010/main" val="409288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4CC6211-837A-42FB-8292-26BDBF90F21E}"/>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b="1" kern="1200">
                <a:solidFill>
                  <a:srgbClr val="FFFFFF"/>
                </a:solidFill>
                <a:latin typeface="+mj-lt"/>
                <a:ea typeface="+mj-ea"/>
                <a:cs typeface="+mj-cs"/>
              </a:rPr>
              <a:t>ΔομΗ των ηλεκτρονικΩν παιχνιδΙΩν </a:t>
            </a:r>
            <a:endParaRPr lang="en-US" sz="3700" kern="1200">
              <a:solidFill>
                <a:srgbClr val="FFFFFF"/>
              </a:solidFill>
              <a:latin typeface="+mj-lt"/>
              <a:ea typeface="+mj-ea"/>
              <a:cs typeface="+mj-cs"/>
            </a:endParaRPr>
          </a:p>
        </p:txBody>
      </p:sp>
      <p:sp>
        <p:nvSpPr>
          <p:cNvPr id="21"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3D118363-F8B1-4D52-856D-92555F8CBD85}"/>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b="1" i="1">
                <a:solidFill>
                  <a:schemeClr val="tx1"/>
                </a:solidFill>
              </a:rPr>
              <a:t>1. Κανόνες</a:t>
            </a:r>
            <a:r>
              <a:rPr lang="en-US" b="1">
                <a:solidFill>
                  <a:schemeClr val="tx1"/>
                </a:solidFill>
              </a:rPr>
              <a:t>: </a:t>
            </a:r>
            <a:r>
              <a:rPr lang="en-US">
                <a:solidFill>
                  <a:schemeClr val="tx1"/>
                </a:solidFill>
              </a:rPr>
              <a:t>Οι κανόνες ενός παιχνιδιού θέτουν όρια και μας αναγκάζουν να χρησιμοποιήσουμε συγκεκριμένες οδούς, ενώ το καθιστούν δίκαιο και προκαλούν το ενδιαφέρον του παίχτη. </a:t>
            </a:r>
          </a:p>
          <a:p>
            <a:pPr indent="-228600">
              <a:buFont typeface="Arial" panose="020B0604020202020204" pitchFamily="34" charset="0"/>
              <a:buChar char="•"/>
            </a:pPr>
            <a:r>
              <a:rPr lang="en-US" b="1" i="1">
                <a:solidFill>
                  <a:schemeClr val="tx1"/>
                </a:solidFill>
              </a:rPr>
              <a:t>2. Σκοποί και στόχοι</a:t>
            </a:r>
            <a:r>
              <a:rPr lang="en-US" b="1">
                <a:solidFill>
                  <a:schemeClr val="tx1"/>
                </a:solidFill>
              </a:rPr>
              <a:t>:</a:t>
            </a:r>
            <a:r>
              <a:rPr lang="en-US">
                <a:solidFill>
                  <a:schemeClr val="tx1"/>
                </a:solidFill>
              </a:rPr>
              <a:t> Οι σκοποί και οι στόχοι αποτελούν την κινητήρια δύναμη του παίχτη και υλοποιούνται μέσω της τήρησης των κανόνων. Πρόκειται για ένα σημαντικό στοιχείο του παιχνιδιού, καθώς ως είδος είμαστε "προγραμματισμένοι" να επιδιώκουμε την επίτευξή τους. </a:t>
            </a:r>
          </a:p>
          <a:p>
            <a:pPr indent="-228600">
              <a:buFont typeface="Arial" panose="020B0604020202020204" pitchFamily="34" charset="0"/>
              <a:buChar char="•"/>
            </a:pPr>
            <a:r>
              <a:rPr lang="en-US" b="1" i="1">
                <a:solidFill>
                  <a:schemeClr val="tx1"/>
                </a:solidFill>
              </a:rPr>
              <a:t>3. Έκβαση και ανάδραση</a:t>
            </a:r>
            <a:r>
              <a:rPr lang="en-US" b="1">
                <a:solidFill>
                  <a:schemeClr val="tx1"/>
                </a:solidFill>
              </a:rPr>
              <a:t>: </a:t>
            </a:r>
            <a:r>
              <a:rPr lang="en-US">
                <a:solidFill>
                  <a:schemeClr val="tx1"/>
                </a:solidFill>
              </a:rPr>
              <a:t>Η έκβαση και η ανάδραση βοηθούν τους παίχτες να παρακολουθήσουν την πρόοδο και την επίτευξη των στόχων τους. Για να επιτευχθεί η ανάδραση ο παίχτης πρέπει να καταφέρει να μεταβάλει στοιχεία του παιχνιδιού μέσα από τις ενέργειές του. Η ανάδραση μπορεί να είναι άμεση (ο παίκτης βλέπει άμεσα το αποτέλεσμα των ενεργειών του), έμμεση (ο παίκτης λαμβάνει ανατροφοδότηση μέσω τρίτων ή με χρονική υστέρηση). </a:t>
            </a:r>
          </a:p>
        </p:txBody>
      </p:sp>
    </p:spTree>
    <p:extLst>
      <p:ext uri="{BB962C8B-B14F-4D97-AF65-F5344CB8AC3E}">
        <p14:creationId xmlns:p14="http://schemas.microsoft.com/office/powerpoint/2010/main" val="119937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 Placeholder 6">
            <a:extLst>
              <a:ext uri="{FF2B5EF4-FFF2-40B4-BE49-F238E27FC236}">
                <a16:creationId xmlns:a16="http://schemas.microsoft.com/office/drawing/2014/main" id="{CF08CAA2-4456-4689-A1B7-64C00E13A1EF}"/>
              </a:ext>
            </a:extLst>
          </p:cNvPr>
          <p:cNvGraphicFramePr/>
          <p:nvPr/>
        </p:nvGraphicFramePr>
        <p:xfrm>
          <a:off x="684211" y="293615"/>
          <a:ext cx="10229866" cy="570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69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CC61E6-66A0-481C-851C-2C239FC5B0D5}"/>
              </a:ext>
            </a:extLst>
          </p:cNvPr>
          <p:cNvPicPr>
            <a:picLocks noChangeAspect="1"/>
          </p:cNvPicPr>
          <p:nvPr/>
        </p:nvPicPr>
        <p:blipFill rotWithShape="1">
          <a:blip r:embed="rId2">
            <a:alphaModFix amt="35000"/>
          </a:blip>
          <a:srcRect t="9916" b="10578"/>
          <a:stretch/>
        </p:blipFill>
        <p:spPr>
          <a:xfrm>
            <a:off x="20" y="10"/>
            <a:ext cx="12191980" cy="6857990"/>
          </a:xfrm>
          <a:prstGeom prst="rect">
            <a:avLst/>
          </a:prstGeom>
        </p:spPr>
      </p:pic>
      <p:sp>
        <p:nvSpPr>
          <p:cNvPr id="2" name="Title 1">
            <a:extLst>
              <a:ext uri="{FF2B5EF4-FFF2-40B4-BE49-F238E27FC236}">
                <a16:creationId xmlns:a16="http://schemas.microsoft.com/office/drawing/2014/main" id="{C861404A-E8FA-4F15-B3D8-95BF3256602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b="1">
                <a:solidFill>
                  <a:srgbClr val="FFFFFF"/>
                </a:solidFill>
              </a:rPr>
              <a:t>ΜΗΧΑΝΙΚΗ ΤΟΥ ΠΑΙΧΝΙΔΙΟΥ (Core/Game Mechanics) </a:t>
            </a:r>
            <a:endParaRPr lang="en-US" sz="4400">
              <a:solidFill>
                <a:srgbClr val="FFFFFF"/>
              </a:solidFill>
            </a:endParaRPr>
          </a:p>
        </p:txBody>
      </p:sp>
      <p:graphicFrame>
        <p:nvGraphicFramePr>
          <p:cNvPr id="5" name="Text Placeholder 2">
            <a:extLst>
              <a:ext uri="{FF2B5EF4-FFF2-40B4-BE49-F238E27FC236}">
                <a16:creationId xmlns:a16="http://schemas.microsoft.com/office/drawing/2014/main" id="{1C3F2C09-81E3-4B57-A6AA-5E0B2E511DC4}"/>
              </a:ext>
            </a:extLst>
          </p:cNvPr>
          <p:cNvGraphicFramePr/>
          <p:nvPr>
            <p:extLst>
              <p:ext uri="{D42A27DB-BD31-4B8C-83A1-F6EECF244321}">
                <p14:modId xmlns:p14="http://schemas.microsoft.com/office/powerpoint/2010/main" val="24413624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9822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6D947A1-0EB3-4857-96EB-B04CDCEDA14F}"/>
              </a:ext>
            </a:extLst>
          </p:cNvPr>
          <p:cNvPicPr>
            <a:picLocks noChangeAspect="1"/>
          </p:cNvPicPr>
          <p:nvPr/>
        </p:nvPicPr>
        <p:blipFill rotWithShape="1">
          <a:blip r:embed="rId2">
            <a:alphaModFix amt="35000"/>
          </a:blip>
          <a:srcRect t="1470" r="1" b="11353"/>
          <a:stretch/>
        </p:blipFill>
        <p:spPr>
          <a:xfrm>
            <a:off x="-4243" y="10"/>
            <a:ext cx="12196243" cy="6857990"/>
          </a:xfrm>
          <a:prstGeom prst="rect">
            <a:avLst/>
          </a:prstGeom>
        </p:spPr>
      </p:pic>
      <p:sp>
        <p:nvSpPr>
          <p:cNvPr id="2" name="Title 1">
            <a:extLst>
              <a:ext uri="{FF2B5EF4-FFF2-40B4-BE49-F238E27FC236}">
                <a16:creationId xmlns:a16="http://schemas.microsoft.com/office/drawing/2014/main" id="{8D76B1CF-0CE7-4B33-85D5-7C85966CFA9F}"/>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a:t>ΒασικΕς κατηγορΙες game mechanics </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7654E056-08C3-4FF9-BC6C-6B8EDDCE9A9B}"/>
              </a:ext>
            </a:extLst>
          </p:cNvPr>
          <p:cNvGraphicFramePr/>
          <p:nvPr>
            <p:extLst>
              <p:ext uri="{D42A27DB-BD31-4B8C-83A1-F6EECF244321}">
                <p14:modId xmlns:p14="http://schemas.microsoft.com/office/powerpoint/2010/main" val="2946066262"/>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4816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5" name="Text Placeholder 2">
            <a:extLst>
              <a:ext uri="{FF2B5EF4-FFF2-40B4-BE49-F238E27FC236}">
                <a16:creationId xmlns:a16="http://schemas.microsoft.com/office/drawing/2014/main" id="{64B74A70-2C61-4819-8266-1049842E4CDE}"/>
              </a:ext>
            </a:extLst>
          </p:cNvPr>
          <p:cNvGraphicFramePr/>
          <p:nvPr>
            <p:extLst>
              <p:ext uri="{D42A27DB-BD31-4B8C-83A1-F6EECF244321}">
                <p14:modId xmlns:p14="http://schemas.microsoft.com/office/powerpoint/2010/main" val="384089548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374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TotalTime>
  <Words>4025</Words>
  <Application>Microsoft Office PowerPoint</Application>
  <PresentationFormat>Widescreen</PresentationFormat>
  <Paragraphs>245</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Black</vt:lpstr>
      <vt:lpstr>Calibri</vt:lpstr>
      <vt:lpstr>Calibri Light</vt:lpstr>
      <vt:lpstr>Enriqueta</vt:lpstr>
      <vt:lpstr>inherit</vt:lpstr>
      <vt:lpstr>Times New Roman</vt:lpstr>
      <vt:lpstr>Wingdings</vt:lpstr>
      <vt:lpstr>Office Theme</vt:lpstr>
      <vt:lpstr>PowerPoint Presentation</vt:lpstr>
      <vt:lpstr>PowerPoint Presentation</vt:lpstr>
      <vt:lpstr>PowerPoint Presentation</vt:lpstr>
      <vt:lpstr>PowerPoint Presentation</vt:lpstr>
      <vt:lpstr>ΔομΗ των ηλεκτρονικΩν παιχνιδΙΩν </vt:lpstr>
      <vt:lpstr>PowerPoint Presentation</vt:lpstr>
      <vt:lpstr>ΜΗΧΑΝΙΚΗ ΤΟΥ ΠΑΙΧΝΙΔΙΟΥ (Core/Game Mechanics) </vt:lpstr>
      <vt:lpstr>ΒασικΕς κατηγορΙες game mechanics </vt:lpstr>
      <vt:lpstr>PowerPoint Presentation</vt:lpstr>
      <vt:lpstr>PowerPoint Presentation</vt:lpstr>
      <vt:lpstr>PowerPoint Presentation</vt:lpstr>
      <vt:lpstr>gameplay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Αρχιτεκτονική ψηφιακού παιχνιδιού  </vt:lpstr>
      <vt:lpstr>PowerPoint Presentation</vt:lpstr>
      <vt:lpstr>PowerPoint Presentation</vt:lpstr>
      <vt:lpstr>PowerPoint Presentation</vt:lpstr>
      <vt:lpstr>PowerPoint Presentation</vt:lpstr>
      <vt:lpstr>EnerCities  https://www.youtube.com/watch?v=pfx3IcM8Pyw </vt:lpstr>
      <vt:lpstr>Darfur is Dying and Climate Challenge https://www.youtube.com/watch?v=gehaZkV8034 </vt:lpstr>
      <vt:lpstr>PowerPoint Presentation</vt:lpstr>
      <vt:lpstr>Plantville  http://www.plantengineering.com/media-library/plantville-presented-by-siemens-industry/8f4c19b15c775a55c863a31899d19120.html?tx_ttnews%5Bpointer%5D=1 https://www.youtube.com/watch?v=6oIp9w1r6X0 </vt:lpstr>
      <vt:lpstr>Storytelling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Nikolaos Pellas</dc:creator>
  <cp:lastModifiedBy>ΝΙΚΟΛΑΟΣ ΠΕΛΛΑΣ</cp:lastModifiedBy>
  <cp:revision>22</cp:revision>
  <dcterms:created xsi:type="dcterms:W3CDTF">2020-10-27T14:45:15Z</dcterms:created>
  <dcterms:modified xsi:type="dcterms:W3CDTF">2021-11-10T16:50:00Z</dcterms:modified>
</cp:coreProperties>
</file>