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5" r:id="rId2"/>
    <p:sldId id="367" r:id="rId3"/>
    <p:sldId id="300" r:id="rId4"/>
    <p:sldId id="262" r:id="rId5"/>
    <p:sldId id="421" r:id="rId6"/>
    <p:sldId id="420" r:id="rId7"/>
    <p:sldId id="363" r:id="rId8"/>
    <p:sldId id="347" r:id="rId9"/>
    <p:sldId id="403" r:id="rId10"/>
    <p:sldId id="304" r:id="rId11"/>
    <p:sldId id="306" r:id="rId12"/>
    <p:sldId id="3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105" d="100"/>
          <a:sy n="105" d="100"/>
        </p:scale>
        <p:origin x="24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69D0C-3A77-4D31-BB89-7F86F8FBBD81}"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7C209-247B-4EDA-83BB-1EFF9EB7DD53}" type="slidenum">
              <a:rPr lang="en-US" smtClean="0"/>
              <a:t>‹#›</a:t>
            </a:fld>
            <a:endParaRPr lang="en-US"/>
          </a:p>
        </p:txBody>
      </p:sp>
    </p:spTree>
    <p:extLst>
      <p:ext uri="{BB962C8B-B14F-4D97-AF65-F5344CB8AC3E}">
        <p14:creationId xmlns:p14="http://schemas.microsoft.com/office/powerpoint/2010/main" val="20895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FB6447-9C17-42D1-89EC-436F8D049A31}"/>
              </a:ext>
            </a:extLst>
          </p:cNvPr>
          <p:cNvSpPr>
            <a:spLocks noGrp="1" noChangeArrowheads="1"/>
          </p:cNvSpPr>
          <p:nvPr>
            <p:ph type="sldNum" sz="quarter" idx="5"/>
          </p:nvPr>
        </p:nvSpPr>
        <p:spPr>
          <a:ln/>
        </p:spPr>
        <p:txBody>
          <a:bodyPr/>
          <a:lstStyle/>
          <a:p>
            <a:fld id="{1B4FA686-8286-4BBE-8AB7-020B5B21085D}" type="slidenum">
              <a:rPr lang="el-GR" altLang="en-US"/>
              <a:pPr/>
              <a:t>4</a:t>
            </a:fld>
            <a:endParaRPr lang="el-GR" altLang="en-US"/>
          </a:p>
        </p:txBody>
      </p:sp>
      <p:sp>
        <p:nvSpPr>
          <p:cNvPr id="94210" name="Rectangle 2">
            <a:extLst>
              <a:ext uri="{FF2B5EF4-FFF2-40B4-BE49-F238E27FC236}">
                <a16:creationId xmlns:a16="http://schemas.microsoft.com/office/drawing/2014/main" id="{DEBD505F-A56A-4A19-AEE3-84BDAFD9DEB4}"/>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E1027A39-0FB4-451C-A96E-23D31415E58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CA17-C864-408B-422B-80D9696A8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D3685-7805-DB7D-C0F3-997154969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8EF55-B890-46CA-2CD8-78F038315ECE}"/>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F4645BF2-BE57-29C7-C944-1735FBD9E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0400E-8F34-BA33-9CB9-415BF3F4339E}"/>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104615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3BFF-76CA-DED8-1767-CE52DA7171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179A2-543C-FABE-3222-FC876D275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9D7AC-C342-2A8B-7784-8EADE507C809}"/>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FBBD74A3-AA9E-120D-B7CB-9980334E5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8EA31-5D8F-0A9B-267D-17D0600014DD}"/>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318419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075D24-F361-CB2F-2C10-AEE68E6C4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0273BA-6ED2-3E20-B123-48204DB5E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37971-218C-A59D-107C-A3DF139EF226}"/>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C2C1F2BB-C22A-3F18-C5EF-40F92B62B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60886-F871-D638-B771-07338AA08103}"/>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16433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4198-C536-2830-466D-1ADD82D16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9910D-E7AD-D426-2754-BD82E220C4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A519C-F151-CB89-8717-0C714F12EAA9}"/>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F67C5632-A45D-0597-3CF4-44E6B9D37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B358D-F761-0F5B-5390-1FB192FA7C3F}"/>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412503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A81A-1BF0-A069-858F-5F4F5CC5D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2C68B1-E9F1-897A-5C6C-7952AC0110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F37A66-62EC-9229-1DC5-7820FAEB8BD2}"/>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79CFCDAD-3A58-714C-8113-9CE4B9724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64E6E-DC15-D3B8-51C7-C02CF28132E8}"/>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235748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2A40-CF00-883B-E683-C71F41EC7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53C2B-04E4-F216-2AC0-DD621078A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EFB4B6-4829-B7DD-1AD2-411DCEBF8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9ECD74-1D5C-1AB2-DA9A-084ED83477E9}"/>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6" name="Footer Placeholder 5">
            <a:extLst>
              <a:ext uri="{FF2B5EF4-FFF2-40B4-BE49-F238E27FC236}">
                <a16:creationId xmlns:a16="http://schemas.microsoft.com/office/drawing/2014/main" id="{706217D3-8033-BB2D-CF0C-B8F79BB38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B1946-CD6D-4D92-D669-3BFBC017E162}"/>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341724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7006-47FE-7E6D-F693-E9AB5916E0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C1C7C4-27F1-38C0-2989-5237C8FA0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D4F54-26DE-7208-4D83-881D6A29C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B2CAF-E427-6E12-78FD-B95EEF024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33372-0277-E3B0-1F93-DEA74C721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B9880-FE15-2016-B0FA-112F6BDDD5FA}"/>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8" name="Footer Placeholder 7">
            <a:extLst>
              <a:ext uri="{FF2B5EF4-FFF2-40B4-BE49-F238E27FC236}">
                <a16:creationId xmlns:a16="http://schemas.microsoft.com/office/drawing/2014/main" id="{D5C99A3C-A4B8-ED8F-AD6A-BA60C4F66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6D4E8-EA74-E5E8-6D8D-BD472F264F5C}"/>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298321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BEDC-419C-CB48-614C-F1B25A0D3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F6ED97-21D5-85E5-AE07-E217C1B22CCE}"/>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4" name="Footer Placeholder 3">
            <a:extLst>
              <a:ext uri="{FF2B5EF4-FFF2-40B4-BE49-F238E27FC236}">
                <a16:creationId xmlns:a16="http://schemas.microsoft.com/office/drawing/2014/main" id="{54C63F31-1889-D8A4-34A5-5451B54E4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9EAEEF-B776-02A9-C3AF-A9AD1252A3ED}"/>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427227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19D94-BF6D-AFDB-AEFC-1E1EF2B0600E}"/>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3" name="Footer Placeholder 2">
            <a:extLst>
              <a:ext uri="{FF2B5EF4-FFF2-40B4-BE49-F238E27FC236}">
                <a16:creationId xmlns:a16="http://schemas.microsoft.com/office/drawing/2014/main" id="{B8C33BB8-1531-B3A3-8139-2D730CEEC8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50684E-DFFA-908F-E895-9CC5691158D0}"/>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183538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D53F-FE9F-C811-0ADC-05DEA9EF7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582B26-B95D-3793-5495-7A89BB2ED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CD661-2264-A614-5398-20CA62FB5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89B4B-4E09-C24A-E726-056A7F3FC1AD}"/>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6" name="Footer Placeholder 5">
            <a:extLst>
              <a:ext uri="{FF2B5EF4-FFF2-40B4-BE49-F238E27FC236}">
                <a16:creationId xmlns:a16="http://schemas.microsoft.com/office/drawing/2014/main" id="{8C06A965-95A6-E118-767F-B5C78B41A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76708-0BC1-32EE-05B8-15F513D1DEFB}"/>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106903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964C-9E42-206D-3F92-CA1655474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07419-ECAE-E446-F208-82DAA76E8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07195-4E94-7DE6-92C5-4544D1752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02956-B7F1-D4C2-436D-1D3EA7AAC16C}"/>
              </a:ext>
            </a:extLst>
          </p:cNvPr>
          <p:cNvSpPr>
            <a:spLocks noGrp="1"/>
          </p:cNvSpPr>
          <p:nvPr>
            <p:ph type="dt" sz="half" idx="10"/>
          </p:nvPr>
        </p:nvSpPr>
        <p:spPr/>
        <p:txBody>
          <a:bodyPr/>
          <a:lstStyle/>
          <a:p>
            <a:fld id="{CB00A50B-FF02-4EDE-96CC-866319FEE7FC}" type="datetimeFigureOut">
              <a:rPr lang="en-US" smtClean="0"/>
              <a:t>1/9/2025</a:t>
            </a:fld>
            <a:endParaRPr lang="en-US"/>
          </a:p>
        </p:txBody>
      </p:sp>
      <p:sp>
        <p:nvSpPr>
          <p:cNvPr id="6" name="Footer Placeholder 5">
            <a:extLst>
              <a:ext uri="{FF2B5EF4-FFF2-40B4-BE49-F238E27FC236}">
                <a16:creationId xmlns:a16="http://schemas.microsoft.com/office/drawing/2014/main" id="{3FB43756-C088-9075-E5C8-2D24F84CE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723B6-BDED-62A7-2D9E-CCA66D50272D}"/>
              </a:ext>
            </a:extLst>
          </p:cNvPr>
          <p:cNvSpPr>
            <a:spLocks noGrp="1"/>
          </p:cNvSpPr>
          <p:nvPr>
            <p:ph type="sldNum" sz="quarter" idx="12"/>
          </p:nvPr>
        </p:nvSpPr>
        <p:spPr/>
        <p:txBody>
          <a:bodyPr/>
          <a:lstStyle/>
          <a:p>
            <a:fld id="{43E9068E-80D1-46E5-AEA9-1DBDFA24857E}" type="slidenum">
              <a:rPr lang="en-US" smtClean="0"/>
              <a:t>‹#›</a:t>
            </a:fld>
            <a:endParaRPr lang="en-US"/>
          </a:p>
        </p:txBody>
      </p:sp>
    </p:spTree>
    <p:extLst>
      <p:ext uri="{BB962C8B-B14F-4D97-AF65-F5344CB8AC3E}">
        <p14:creationId xmlns:p14="http://schemas.microsoft.com/office/powerpoint/2010/main" val="39367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CF903-4EE2-05EF-9F02-07666862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A3184-0BFA-61D0-E236-3262DAED9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EB803-B839-F4AA-9130-93AAD1B98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00A50B-FF02-4EDE-96CC-866319FEE7FC}" type="datetimeFigureOut">
              <a:rPr lang="en-US" smtClean="0"/>
              <a:t>1/9/2025</a:t>
            </a:fld>
            <a:endParaRPr lang="en-US"/>
          </a:p>
        </p:txBody>
      </p:sp>
      <p:sp>
        <p:nvSpPr>
          <p:cNvPr id="5" name="Footer Placeholder 4">
            <a:extLst>
              <a:ext uri="{FF2B5EF4-FFF2-40B4-BE49-F238E27FC236}">
                <a16:creationId xmlns:a16="http://schemas.microsoft.com/office/drawing/2014/main" id="{0F59BD3A-DD81-2246-027C-D9651817C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924A41-70DD-79F5-D69D-77280D2B6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E9068E-80D1-46E5-AEA9-1DBDFA24857E}" type="slidenum">
              <a:rPr lang="en-US" smtClean="0"/>
              <a:t>‹#›</a:t>
            </a:fld>
            <a:endParaRPr lang="en-US"/>
          </a:p>
        </p:txBody>
      </p:sp>
    </p:spTree>
    <p:extLst>
      <p:ext uri="{BB962C8B-B14F-4D97-AF65-F5344CB8AC3E}">
        <p14:creationId xmlns:p14="http://schemas.microsoft.com/office/powerpoint/2010/main" val="96136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pellas@eppaik.aspete.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class.prog.aspete.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echnologyteachingcyprus.blogspot.com/2016/10/blog-post_29.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1" name="Picture 5" descr="Το μοναδικό εξ αποστάσεως ΠΜΣ στην &amp;quot;Εκπαιδευτική Τεχνολογία&amp;quot; | Alfavita">
            <a:extLst>
              <a:ext uri="{FF2B5EF4-FFF2-40B4-BE49-F238E27FC236}">
                <a16:creationId xmlns:a16="http://schemas.microsoft.com/office/drawing/2014/main" id="{EFCCF88D-499E-4575-8B09-F832B94EF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82" r="2701" b="6944"/>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48" name="Rectangle 1434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3">
            <a:extLst>
              <a:ext uri="{FF2B5EF4-FFF2-40B4-BE49-F238E27FC236}">
                <a16:creationId xmlns:a16="http://schemas.microsoft.com/office/drawing/2014/main" id="{823706D0-3B54-477C-82E4-70842955D1D6}"/>
              </a:ext>
            </a:extLst>
          </p:cNvPr>
          <p:cNvSpPr>
            <a:spLocks noGrp="1"/>
          </p:cNvSpPr>
          <p:nvPr>
            <p:ph type="ctrTitle"/>
          </p:nvPr>
        </p:nvSpPr>
        <p:spPr>
          <a:xfrm>
            <a:off x="404553" y="3091928"/>
            <a:ext cx="9078562" cy="2387600"/>
          </a:xfrm>
        </p:spPr>
        <p:txBody>
          <a:bodyPr>
            <a:normAutofit/>
          </a:bodyPr>
          <a:lstStyle/>
          <a:p>
            <a:pPr algn="l">
              <a:defRPr/>
            </a:pPr>
            <a:r>
              <a:rPr lang="el-GR" altLang="en-US" sz="6600">
                <a:solidFill>
                  <a:schemeClr val="bg1"/>
                </a:solidFill>
                <a:latin typeface="Times New Roman" panose="02020603050405020304" pitchFamily="18" charset="0"/>
              </a:rPr>
              <a:t>Εκπαιδευτική Τεχνολογία – Πολυμέσα (Θ)</a:t>
            </a:r>
            <a:endParaRPr lang="en-GB" altLang="en-US" sz="6600">
              <a:solidFill>
                <a:schemeClr val="bg1"/>
              </a:solidFill>
            </a:endParaRPr>
          </a:p>
        </p:txBody>
      </p:sp>
      <p:sp>
        <p:nvSpPr>
          <p:cNvPr id="14350" name="Rectangle: Rounded Corners 1434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Subtitle 4">
            <a:extLst>
              <a:ext uri="{FF2B5EF4-FFF2-40B4-BE49-F238E27FC236}">
                <a16:creationId xmlns:a16="http://schemas.microsoft.com/office/drawing/2014/main" id="{84E6F693-AA7C-4B66-B863-440547E87905}"/>
              </a:ext>
            </a:extLst>
          </p:cNvPr>
          <p:cNvSpPr>
            <a:spLocks noGrp="1" noChangeArrowheads="1"/>
          </p:cNvSpPr>
          <p:nvPr>
            <p:ph type="subTitle" idx="1"/>
          </p:nvPr>
        </p:nvSpPr>
        <p:spPr>
          <a:xfrm>
            <a:off x="404553" y="5624945"/>
            <a:ext cx="9078562" cy="592975"/>
          </a:xfrm>
        </p:spPr>
        <p:txBody>
          <a:bodyPr anchor="ctr">
            <a:normAutofit/>
          </a:bodyPr>
          <a:lstStyle/>
          <a:p>
            <a:pPr algn="l"/>
            <a:r>
              <a:rPr lang="el-GR" altLang="en-US" sz="1300">
                <a:solidFill>
                  <a:schemeClr val="bg1"/>
                </a:solidFill>
              </a:rPr>
              <a:t>Δρ. Νικόλαος Πέλλας</a:t>
            </a:r>
          </a:p>
          <a:p>
            <a:pPr algn="l"/>
            <a:r>
              <a:rPr lang="en-US" sz="1300" u="sng">
                <a:solidFill>
                  <a:schemeClr val="bg1"/>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npellas@eppaik.aspete.gr</a:t>
            </a:r>
            <a:r>
              <a:rPr lang="en-US" sz="1300">
                <a:solidFill>
                  <a:schemeClr val="bg1"/>
                </a:solidFill>
                <a:latin typeface="Calibri" panose="020F0502020204030204" pitchFamily="34" charset="0"/>
                <a:ea typeface="Times New Roman" panose="02020603050405020304" pitchFamily="18" charset="0"/>
              </a:rPr>
              <a:t> </a:t>
            </a:r>
            <a:endParaRPr lang="en-GB" altLang="en-US" sz="13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242"/>
                                        </p:tgtEl>
                                        <p:attrNameLst>
                                          <p:attrName>style.visibility</p:attrName>
                                        </p:attrNameLst>
                                      </p:cBhvr>
                                      <p:to>
                                        <p:strVal val="visible"/>
                                      </p:to>
                                    </p:set>
                                    <p:animEffect transition="in" filter="fade">
                                      <p:cBhvr>
                                        <p:cTn id="7" dur="7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5B94-7030-4E7D-3E45-312B46908D03}"/>
              </a:ext>
            </a:extLst>
          </p:cNvPr>
          <p:cNvSpPr>
            <a:spLocks noGrp="1"/>
          </p:cNvSpPr>
          <p:nvPr>
            <p:ph type="title"/>
          </p:nvPr>
        </p:nvSpPr>
        <p:spPr>
          <a:xfrm>
            <a:off x="1097280" y="286604"/>
            <a:ext cx="10058400" cy="774446"/>
          </a:xfrm>
        </p:spPr>
        <p:txBody>
          <a:bodyPr>
            <a:noAutofit/>
          </a:bodyPr>
          <a:lstStyle/>
          <a:p>
            <a:br>
              <a:rPr lang="el-GR" sz="1800" b="0" i="0" dirty="0">
                <a:effectLst/>
                <a:latin typeface="Söhne"/>
              </a:rPr>
            </a:br>
            <a:r>
              <a:rPr lang="el-GR" sz="1800" b="0" i="0" dirty="0">
                <a:effectLst/>
                <a:latin typeface="Söhne"/>
              </a:rPr>
              <a:t>Το Σύστημα Διαχείρισης Μάθησης (LMS) και τα Μαζικά Ανοικτά Διαδικτυακά Μαθήματα (</a:t>
            </a:r>
            <a:r>
              <a:rPr lang="el-GR" sz="1800" b="0" i="0" dirty="0" err="1">
                <a:effectLst/>
                <a:latin typeface="Söhne"/>
              </a:rPr>
              <a:t>MOOCs</a:t>
            </a:r>
            <a:r>
              <a:rPr lang="el-GR" sz="1800" b="0" i="0" dirty="0">
                <a:effectLst/>
                <a:latin typeface="Söhne"/>
              </a:rPr>
              <a:t>) είναι δύο διακριτικά αλλά σχετικά συστήματα που χρησιμοποιούνται στον τομέα της εκπαίδευσης. Ας δούμε τις κύριες διαφορές μεταξύ τους:</a:t>
            </a:r>
            <a:br>
              <a:rPr lang="el-GR" sz="1800" b="0" i="0" dirty="0">
                <a:effectLst/>
                <a:latin typeface="Söhne"/>
              </a:rPr>
            </a:br>
            <a:endParaRPr lang="en-US" sz="1800" dirty="0"/>
          </a:p>
        </p:txBody>
      </p:sp>
      <p:sp>
        <p:nvSpPr>
          <p:cNvPr id="3" name="Content Placeholder 2">
            <a:extLst>
              <a:ext uri="{FF2B5EF4-FFF2-40B4-BE49-F238E27FC236}">
                <a16:creationId xmlns:a16="http://schemas.microsoft.com/office/drawing/2014/main" id="{48D93495-BFDB-2026-8D26-4CAD1490C764}"/>
              </a:ext>
            </a:extLst>
          </p:cNvPr>
          <p:cNvSpPr>
            <a:spLocks noGrp="1"/>
          </p:cNvSpPr>
          <p:nvPr>
            <p:ph idx="1"/>
          </p:nvPr>
        </p:nvSpPr>
        <p:spPr>
          <a:xfrm>
            <a:off x="86264" y="931652"/>
            <a:ext cx="11749178" cy="5144475"/>
          </a:xfrm>
        </p:spPr>
        <p:txBody>
          <a:bodyPr>
            <a:normAutofit fontScale="70000" lnSpcReduction="20000"/>
          </a:bodyPr>
          <a:lstStyle/>
          <a:p>
            <a:pPr algn="l">
              <a:buFont typeface="+mj-lt"/>
              <a:buAutoNum type="arabicPeriod"/>
            </a:pPr>
            <a:r>
              <a:rPr lang="el-GR" b="1" i="0" dirty="0">
                <a:effectLst/>
                <a:latin typeface="Söhne"/>
              </a:rPr>
              <a:t>Σκοπός:</a:t>
            </a:r>
            <a:endParaRPr lang="el-GR" b="0" i="0" dirty="0">
              <a:effectLst/>
              <a:latin typeface="Söhne"/>
            </a:endParaRPr>
          </a:p>
          <a:p>
            <a:pPr marL="742950" lvl="1" indent="-285750" algn="l">
              <a:buFont typeface="+mj-lt"/>
              <a:buAutoNum type="arabicPeriod"/>
            </a:pPr>
            <a:r>
              <a:rPr lang="el-GR" b="0" i="0" dirty="0">
                <a:effectLst/>
                <a:latin typeface="Söhne"/>
              </a:rPr>
              <a:t>Το LMS (Σύστημα Διαχείρισης Μάθησης) είναι μια πλατφόρμα που χρησιμοποιείται από εκπαιδευτικούς και οργανισμούς για τη διαχείριση του εκπαιδευτικού περιεχομένου, την παρακολούθηση των μαθητών, τη διανομή εργασιών και άλλες λειτουργίες διαχείρισης μάθησης.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(Μαζικά Ανοικτά Διαδικτυακά Μαθήματα) είναι διαδικτυακά μαθήματα που προσφέρονται δωρεάν ή με περιορισμένο κόστος σε μεγάλο αριθμό συμμετεχόντων από διάφορα μέρη του κόσμου.</a:t>
            </a:r>
          </a:p>
          <a:p>
            <a:pPr algn="l">
              <a:buFont typeface="+mj-lt"/>
              <a:buAutoNum type="arabicPeriod"/>
            </a:pPr>
            <a:r>
              <a:rPr lang="el-GR" b="1" i="0" dirty="0">
                <a:effectLst/>
                <a:latin typeface="Söhne"/>
              </a:rPr>
              <a:t>Στόχος Κοινό:</a:t>
            </a:r>
            <a:endParaRPr lang="el-GR" b="0" i="0" dirty="0">
              <a:effectLst/>
              <a:latin typeface="Söhne"/>
            </a:endParaRPr>
          </a:p>
          <a:p>
            <a:pPr marL="742950" lvl="1" indent="-285750" algn="l">
              <a:buFont typeface="+mj-lt"/>
              <a:buAutoNum type="arabicPeriod"/>
            </a:pPr>
            <a:r>
              <a:rPr lang="el-GR" b="0" i="0" dirty="0">
                <a:effectLst/>
                <a:latin typeface="Söhne"/>
              </a:rPr>
              <a:t>Το LMS είναι σχεδιασμένο για εκπαιδευτικούς και επιχειρήσεις που θέλουν να παρέχουν και να διαχειρίζονται εκπαιδευτικό περιεχόμενο για τους εργαζομένους τους ή τους μαθητές τους.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στοχεύουν σε ένα ευρύ κοινό και προσφέρονται συχνά από πανεπιστήμια και εκπαιδευτικά ιδρύματα σε παγκόσμια κλίμακα.</a:t>
            </a:r>
          </a:p>
          <a:p>
            <a:pPr algn="l">
              <a:buFont typeface="+mj-lt"/>
              <a:buAutoNum type="arabicPeriod"/>
            </a:pPr>
            <a:r>
              <a:rPr lang="el-GR" b="1" i="0" dirty="0">
                <a:effectLst/>
                <a:latin typeface="Söhne"/>
              </a:rPr>
              <a:t>Δομή Περιεχομένου:</a:t>
            </a:r>
            <a:endParaRPr lang="el-GR" b="0" i="0" dirty="0">
              <a:effectLst/>
              <a:latin typeface="Söhne"/>
            </a:endParaRPr>
          </a:p>
          <a:p>
            <a:pPr marL="742950" lvl="1" indent="-285750" algn="l">
              <a:buFont typeface="+mj-lt"/>
              <a:buAutoNum type="arabicPeriod"/>
            </a:pPr>
            <a:r>
              <a:rPr lang="el-GR" b="0" i="0" dirty="0">
                <a:effectLst/>
                <a:latin typeface="Söhne"/>
              </a:rPr>
              <a:t>Το LMS συχνά περιλαμβάνει εργαλεία για τη διαχείριση των μαθημάτων, τη δημιουργία περιεχομένου, τις αξιολογήσεις, και την παρακολούθηση της προόδου των μαθητών.</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παρέχουν συνήθως πλούσιο περιεχόμενο σε μορφή βίντεο, κείμενα, εργασίες και διαδραστικά τεστ που επιτρέπουν στους συμμετέχοντες να μαθαίνουν.</a:t>
            </a:r>
          </a:p>
          <a:p>
            <a:pPr algn="l">
              <a:buFont typeface="+mj-lt"/>
              <a:buAutoNum type="arabicPeriod"/>
            </a:pPr>
            <a:r>
              <a:rPr lang="el-GR" b="1" i="0" dirty="0">
                <a:effectLst/>
                <a:latin typeface="Söhne"/>
              </a:rPr>
              <a:t>Διασύνδεση:</a:t>
            </a:r>
            <a:endParaRPr lang="el-GR" b="0" i="0" dirty="0">
              <a:effectLst/>
              <a:latin typeface="Söhne"/>
            </a:endParaRPr>
          </a:p>
          <a:p>
            <a:pPr marL="742950" lvl="1" indent="-285750" algn="l">
              <a:buFont typeface="+mj-lt"/>
              <a:buAutoNum type="arabicPeriod"/>
            </a:pPr>
            <a:r>
              <a:rPr lang="el-GR" b="0" i="0" dirty="0">
                <a:effectLst/>
                <a:latin typeface="Söhne"/>
              </a:rPr>
              <a:t>Το LMS είναι συχνά ενσωματωμένο σε εκπαιδευτικές δομές, επιχειρήσεις και οργανισμούς.</a:t>
            </a:r>
          </a:p>
          <a:p>
            <a:pPr marL="742950" lvl="1" indent="-285750" algn="l">
              <a:buFont typeface="+mj-lt"/>
              <a:buAutoNum type="arabicPeriod"/>
            </a:pPr>
            <a:r>
              <a:rPr lang="el-GR" b="0" i="0" dirty="0">
                <a:effectLst/>
                <a:latin typeface="Söhne"/>
              </a:rPr>
              <a:t>Τα </a:t>
            </a:r>
            <a:r>
              <a:rPr lang="el-GR" b="0" i="0" dirty="0" err="1">
                <a:effectLst/>
                <a:latin typeface="Söhne"/>
              </a:rPr>
              <a:t>MOOCs</a:t>
            </a:r>
            <a:r>
              <a:rPr lang="el-GR" b="0" i="0" dirty="0">
                <a:effectLst/>
                <a:latin typeface="Söhne"/>
              </a:rPr>
              <a:t> είναι πιο ανοικτά και </a:t>
            </a:r>
            <a:r>
              <a:rPr lang="el-GR" b="0" i="0" dirty="0" err="1">
                <a:effectLst/>
                <a:latin typeface="Söhne"/>
              </a:rPr>
              <a:t>προσβάσιμα</a:t>
            </a:r>
            <a:r>
              <a:rPr lang="el-GR" b="0" i="0" dirty="0">
                <a:effectLst/>
                <a:latin typeface="Söhne"/>
              </a:rPr>
              <a:t> στο διαδίκτυο, με την δυνατότητα συμμετοχής από οποιοδήποτε άτομο με πρόσβαση στον ιστό.</a:t>
            </a:r>
          </a:p>
          <a:p>
            <a:endParaRPr lang="en-US" dirty="0"/>
          </a:p>
        </p:txBody>
      </p:sp>
    </p:spTree>
    <p:extLst>
      <p:ext uri="{BB962C8B-B14F-4D97-AF65-F5344CB8AC3E}">
        <p14:creationId xmlns:p14="http://schemas.microsoft.com/office/powerpoint/2010/main" val="329581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3096-C069-A4D7-97EC-1E51FEB7DF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AEACE1-27B2-AE2F-6656-9BF05045A80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1578" y="286603"/>
            <a:ext cx="11746151" cy="5527601"/>
          </a:xfrm>
        </p:spPr>
      </p:pic>
    </p:spTree>
    <p:extLst>
      <p:ext uri="{BB962C8B-B14F-4D97-AF65-F5344CB8AC3E}">
        <p14:creationId xmlns:p14="http://schemas.microsoft.com/office/powerpoint/2010/main" val="237488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www.jobinterviewtools.com/blog/wp-content/uploads/2010/01/dreamstimemedium_19473030-300x30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8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56012A-4E6A-C404-19CA-B3019A113CAE}"/>
              </a:ext>
            </a:extLst>
          </p:cNvPr>
          <p:cNvSpPr>
            <a:spLocks noGrp="1"/>
          </p:cNvSpPr>
          <p:nvPr>
            <p:ph type="title"/>
          </p:nvPr>
        </p:nvSpPr>
        <p:spPr>
          <a:xfrm>
            <a:off x="828675" y="494414"/>
            <a:ext cx="10534650" cy="817403"/>
          </a:xfrm>
        </p:spPr>
        <p:txBody>
          <a:bodyPr vert="horz" lIns="91440" tIns="45720" rIns="91440" bIns="45720" rtlCol="0" anchor="b">
            <a:normAutofit fontScale="90000"/>
          </a:bodyPr>
          <a:lstStyle/>
          <a:p>
            <a:pPr algn="ctr"/>
            <a:r>
              <a:rPr lang="el-GR" sz="3600" kern="1200" dirty="0">
                <a:solidFill>
                  <a:schemeClr val="tx1"/>
                </a:solidFill>
                <a:latin typeface="+mj-lt"/>
                <a:ea typeface="+mj-ea"/>
                <a:cs typeface="+mj-cs"/>
                <a:hlinkClick r:id="rId2"/>
              </a:rPr>
              <a:t>Ύλη του μαθήματος σε </a:t>
            </a:r>
            <a:r>
              <a:rPr lang="en-US" sz="3600" kern="1200" dirty="0">
                <a:solidFill>
                  <a:schemeClr val="tx1"/>
                </a:solidFill>
                <a:latin typeface="+mj-lt"/>
                <a:ea typeface="+mj-ea"/>
                <a:cs typeface="+mj-cs"/>
                <a:hlinkClick r:id="rId2"/>
              </a:rPr>
              <a:t>PowerPoints https://eclass.prog.aspete.gr</a:t>
            </a:r>
            <a:r>
              <a:rPr lang="en-US" sz="3600" kern="1200" dirty="0">
                <a:solidFill>
                  <a:schemeClr val="tx1"/>
                </a:solidFill>
                <a:latin typeface="+mj-lt"/>
                <a:ea typeface="+mj-ea"/>
                <a:cs typeface="+mj-cs"/>
              </a:rPr>
              <a:t> </a:t>
            </a:r>
          </a:p>
        </p:txBody>
      </p:sp>
      <p:pic>
        <p:nvPicPr>
          <p:cNvPr id="5" name="Content Placeholder 4" descr="A screenshot of a computer&#10;&#10;Description automatically generated">
            <a:extLst>
              <a:ext uri="{FF2B5EF4-FFF2-40B4-BE49-F238E27FC236}">
                <a16:creationId xmlns:a16="http://schemas.microsoft.com/office/drawing/2014/main" id="{7B47CCEC-2829-374B-87E3-DEF494DBCAE5}"/>
              </a:ext>
            </a:extLst>
          </p:cNvPr>
          <p:cNvPicPr>
            <a:picLocks noGrp="1" noChangeAspect="1"/>
          </p:cNvPicPr>
          <p:nvPr>
            <p:ph idx="1"/>
          </p:nvPr>
        </p:nvPicPr>
        <p:blipFill>
          <a:blip r:embed="rId3"/>
          <a:stretch>
            <a:fillRect/>
          </a:stretch>
        </p:blipFill>
        <p:spPr>
          <a:xfrm>
            <a:off x="1451194" y="2354239"/>
            <a:ext cx="9289612" cy="3948085"/>
          </a:xfrm>
          <a:prstGeom prst="rect">
            <a:avLst/>
          </a:prstGeom>
        </p:spPr>
      </p:pic>
    </p:spTree>
    <p:extLst>
      <p:ext uri="{BB962C8B-B14F-4D97-AF65-F5344CB8AC3E}">
        <p14:creationId xmlns:p14="http://schemas.microsoft.com/office/powerpoint/2010/main" val="384728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a:extLst>
              <a:ext uri="{FF2B5EF4-FFF2-40B4-BE49-F238E27FC236}">
                <a16:creationId xmlns:a16="http://schemas.microsoft.com/office/drawing/2014/main" id="{BCC904FB-DCA1-412D-8914-91D4969B4DCC}"/>
              </a:ext>
            </a:extLst>
          </p:cNvPr>
          <p:cNvSpPr>
            <a:spLocks noGrp="1"/>
          </p:cNvSpPr>
          <p:nvPr>
            <p:ph type="title"/>
          </p:nvPr>
        </p:nvSpPr>
        <p:spPr>
          <a:xfrm>
            <a:off x="2999657" y="5301208"/>
            <a:ext cx="6625241" cy="736482"/>
          </a:xfrm>
        </p:spPr>
        <p:txBody>
          <a:bodyPr vert="horz" lIns="228600" tIns="228600" rIns="228600" bIns="0" rtlCol="0" anchor="b">
            <a:normAutofit fontScale="90000"/>
          </a:bodyPr>
          <a:lstStyle/>
          <a:p>
            <a:pPr>
              <a:lnSpc>
                <a:spcPct val="80000"/>
              </a:lnSpc>
              <a:defRPr/>
            </a:pPr>
            <a:r>
              <a:rPr lang="el-GR" altLang="en-US" sz="3500" spc="-150" dirty="0"/>
              <a:t>Εκπαιδευτική Τεχνολογία στο σχολείο</a:t>
            </a:r>
            <a:br>
              <a:rPr lang="el-GR" altLang="en-US" sz="3500" spc="-150" dirty="0"/>
            </a:br>
            <a:r>
              <a:rPr lang="en-GB" altLang="en-US" sz="3500" spc="-150" dirty="0">
                <a:solidFill>
                  <a:srgbClr val="0070C0"/>
                </a:solidFill>
                <a:hlinkClick r:id="rId2">
                  <a:extLst>
                    <a:ext uri="{A12FA001-AC4F-418D-AE19-62706E023703}">
                      <ahyp:hlinkClr xmlns:ahyp="http://schemas.microsoft.com/office/drawing/2018/hyperlinkcolor" val="tx"/>
                    </a:ext>
                  </a:extLst>
                </a:hlinkClick>
              </a:rPr>
              <a:t>http://technologyteachingcyprus.blogspot.com/2016/10/blog-post_29.html</a:t>
            </a:r>
            <a:r>
              <a:rPr lang="el-GR" altLang="en-US" sz="3500" spc="-150" dirty="0">
                <a:solidFill>
                  <a:srgbClr val="0070C0"/>
                </a:solidFill>
              </a:rPr>
              <a:t> </a:t>
            </a:r>
            <a:endParaRPr lang="en-US" altLang="en-US" sz="3500" spc="-150" dirty="0">
              <a:solidFill>
                <a:srgbClr val="0070C0"/>
              </a:solidFill>
            </a:endParaRPr>
          </a:p>
        </p:txBody>
      </p:sp>
      <p:pic>
        <p:nvPicPr>
          <p:cNvPr id="1026" name="Picture 2">
            <a:extLst>
              <a:ext uri="{FF2B5EF4-FFF2-40B4-BE49-F238E27FC236}">
                <a16:creationId xmlns:a16="http://schemas.microsoft.com/office/drawing/2014/main" id="{619E0687-F79D-45C5-8C0C-7A012DAC26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616" r="-2" b="-2"/>
          <a:stretch/>
        </p:blipFill>
        <p:spPr bwMode="auto">
          <a:xfrm>
            <a:off x="1524020" y="11"/>
            <a:ext cx="9143752" cy="4120995"/>
          </a:xfrm>
          <a:prstGeom prst="rect">
            <a:avLst/>
          </a:prstGeom>
          <a:noFill/>
          <a:ln w="12700">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a:extLst>
              <a:ext uri="{FF2B5EF4-FFF2-40B4-BE49-F238E27FC236}">
                <a16:creationId xmlns:a16="http://schemas.microsoft.com/office/drawing/2014/main" id="{DE43CD3E-109F-4D6C-8FE5-539C9E81AA16}"/>
              </a:ext>
            </a:extLst>
          </p:cNvPr>
          <p:cNvGrpSpPr>
            <a:grpSpLocks noChangeAspect="1"/>
          </p:cNvGrpSpPr>
          <p:nvPr/>
        </p:nvGrpSpPr>
        <p:grpSpPr bwMode="auto">
          <a:xfrm>
            <a:off x="1031237" y="934257"/>
            <a:ext cx="10129525" cy="5661265"/>
            <a:chOff x="1808" y="4170"/>
            <a:chExt cx="8294" cy="3231"/>
          </a:xfrm>
        </p:grpSpPr>
        <p:sp>
          <p:nvSpPr>
            <p:cNvPr id="93187" name="AutoShape 3">
              <a:extLst>
                <a:ext uri="{FF2B5EF4-FFF2-40B4-BE49-F238E27FC236}">
                  <a16:creationId xmlns:a16="http://schemas.microsoft.com/office/drawing/2014/main" id="{E6F88673-BD40-4E48-A462-AB898FB5E9F1}"/>
                </a:ext>
              </a:extLst>
            </p:cNvPr>
            <p:cNvSpPr>
              <a:spLocks noChangeAspect="1" noChangeArrowheads="1"/>
            </p:cNvSpPr>
            <p:nvPr/>
          </p:nvSpPr>
          <p:spPr bwMode="auto">
            <a:xfrm>
              <a:off x="1808" y="4170"/>
              <a:ext cx="8294" cy="32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93188" name="AutoShape 4">
              <a:extLst>
                <a:ext uri="{FF2B5EF4-FFF2-40B4-BE49-F238E27FC236}">
                  <a16:creationId xmlns:a16="http://schemas.microsoft.com/office/drawing/2014/main" id="{D817EEC5-BA9B-4D09-8392-8F0714D0419F}"/>
                </a:ext>
              </a:extLst>
            </p:cNvPr>
            <p:cNvSpPr>
              <a:spLocks noChangeArrowheads="1"/>
            </p:cNvSpPr>
            <p:nvPr/>
          </p:nvSpPr>
          <p:spPr bwMode="auto">
            <a:xfrm>
              <a:off x="1988" y="4328"/>
              <a:ext cx="1794" cy="359"/>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r>
                <a:rPr lang="el-GR" altLang="en-US" sz="1400"/>
                <a:t>Αρχές 20ου αιώνα</a:t>
              </a:r>
            </a:p>
          </p:txBody>
        </p:sp>
        <p:sp>
          <p:nvSpPr>
            <p:cNvPr id="93189" name="AutoShape 5">
              <a:extLst>
                <a:ext uri="{FF2B5EF4-FFF2-40B4-BE49-F238E27FC236}">
                  <a16:creationId xmlns:a16="http://schemas.microsoft.com/office/drawing/2014/main" id="{5578BE72-D65A-4232-B323-DCB8123A1B21}"/>
                </a:ext>
              </a:extLst>
            </p:cNvPr>
            <p:cNvSpPr>
              <a:spLocks noChangeArrowheads="1"/>
            </p:cNvSpPr>
            <p:nvPr/>
          </p:nvSpPr>
          <p:spPr bwMode="auto">
            <a:xfrm>
              <a:off x="1908" y="4448"/>
              <a:ext cx="2692" cy="161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endParaRPr lang="el-GR" altLang="en-US" sz="1400" b="1"/>
            </a:p>
            <a:p>
              <a:pPr algn="ctr"/>
              <a:r>
                <a:rPr lang="el-GR" altLang="en-US" b="1"/>
                <a:t>Συμπεριφοριστική</a:t>
              </a:r>
              <a:endParaRPr lang="el-GR" altLang="en-US"/>
            </a:p>
          </p:txBody>
        </p:sp>
        <p:sp>
          <p:nvSpPr>
            <p:cNvPr id="93190" name="AutoShape 6">
              <a:extLst>
                <a:ext uri="{FF2B5EF4-FFF2-40B4-BE49-F238E27FC236}">
                  <a16:creationId xmlns:a16="http://schemas.microsoft.com/office/drawing/2014/main" id="{342B7685-92B1-4045-A73B-43D6FC72EC02}"/>
                </a:ext>
              </a:extLst>
            </p:cNvPr>
            <p:cNvSpPr>
              <a:spLocks noChangeArrowheads="1"/>
            </p:cNvSpPr>
            <p:nvPr/>
          </p:nvSpPr>
          <p:spPr bwMode="auto">
            <a:xfrm>
              <a:off x="4622" y="4426"/>
              <a:ext cx="2692" cy="1615"/>
            </a:xfrm>
            <a:prstGeom prst="rightArrow">
              <a:avLst>
                <a:gd name="adj1" fmla="val 50000"/>
                <a:gd name="adj2" fmla="val 41672"/>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endParaRPr lang="el-GR" altLang="en-US" b="1"/>
            </a:p>
            <a:p>
              <a:pPr algn="ctr"/>
              <a:r>
                <a:rPr lang="el-GR" altLang="en-US" b="1"/>
                <a:t>Γνωστική</a:t>
              </a:r>
            </a:p>
            <a:p>
              <a:endParaRPr lang="el-GR" altLang="en-US"/>
            </a:p>
          </p:txBody>
        </p:sp>
        <p:sp>
          <p:nvSpPr>
            <p:cNvPr id="93191" name="AutoShape 7">
              <a:extLst>
                <a:ext uri="{FF2B5EF4-FFF2-40B4-BE49-F238E27FC236}">
                  <a16:creationId xmlns:a16="http://schemas.microsoft.com/office/drawing/2014/main" id="{A5DD45BE-365B-4446-8C6B-63B3B6E112FE}"/>
                </a:ext>
              </a:extLst>
            </p:cNvPr>
            <p:cNvSpPr>
              <a:spLocks noChangeArrowheads="1"/>
            </p:cNvSpPr>
            <p:nvPr/>
          </p:nvSpPr>
          <p:spPr bwMode="auto">
            <a:xfrm>
              <a:off x="7341" y="4426"/>
              <a:ext cx="2692" cy="1615"/>
            </a:xfrm>
            <a:prstGeom prst="rightArrow">
              <a:avLst>
                <a:gd name="adj1" fmla="val 50000"/>
                <a:gd name="adj2" fmla="val 41672"/>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endParaRPr lang="el-GR" altLang="en-US" sz="800" b="1"/>
            </a:p>
            <a:p>
              <a:pPr algn="ctr"/>
              <a:r>
                <a:rPr lang="el-GR" altLang="en-US" b="1"/>
                <a:t>Κοινωνικογνωστική</a:t>
              </a:r>
            </a:p>
            <a:p>
              <a:endParaRPr lang="el-GR" altLang="en-US"/>
            </a:p>
          </p:txBody>
        </p:sp>
        <p:sp>
          <p:nvSpPr>
            <p:cNvPr id="93192" name="AutoShape 8">
              <a:extLst>
                <a:ext uri="{FF2B5EF4-FFF2-40B4-BE49-F238E27FC236}">
                  <a16:creationId xmlns:a16="http://schemas.microsoft.com/office/drawing/2014/main" id="{4607AEA4-E4C0-4292-9789-CA4D8B631822}"/>
                </a:ext>
              </a:extLst>
            </p:cNvPr>
            <p:cNvSpPr>
              <a:spLocks noChangeArrowheads="1"/>
            </p:cNvSpPr>
            <p:nvPr/>
          </p:nvSpPr>
          <p:spPr bwMode="auto">
            <a:xfrm>
              <a:off x="4680" y="4328"/>
              <a:ext cx="1795" cy="359"/>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r>
                <a:rPr lang="el-GR" altLang="en-US" sz="1400"/>
                <a:t>Μέσα 20ου αιώνα</a:t>
              </a:r>
            </a:p>
          </p:txBody>
        </p:sp>
        <p:sp>
          <p:nvSpPr>
            <p:cNvPr id="93193" name="Line 9">
              <a:extLst>
                <a:ext uri="{FF2B5EF4-FFF2-40B4-BE49-F238E27FC236}">
                  <a16:creationId xmlns:a16="http://schemas.microsoft.com/office/drawing/2014/main" id="{08EAC866-1BE8-4A1D-B5D0-25D23A9E6BB5}"/>
                </a:ext>
              </a:extLst>
            </p:cNvPr>
            <p:cNvSpPr>
              <a:spLocks noChangeShapeType="1"/>
            </p:cNvSpPr>
            <p:nvPr/>
          </p:nvSpPr>
          <p:spPr bwMode="auto">
            <a:xfrm>
              <a:off x="1923" y="5225"/>
              <a:ext cx="8083" cy="1"/>
            </a:xfrm>
            <a:prstGeom prst="line">
              <a:avLst/>
            </a:prstGeom>
            <a:ln>
              <a:headEnd/>
              <a:tailEnd/>
            </a:ln>
            <a:extLst>
              <a:ext uri="{909E8E84-426E-40DD-AFC4-6F175D3DCCD1}">
                <a14:hiddenFill xmlns:a14="http://schemas.microsoft.com/office/drawing/2010/main">
                  <a:noFill/>
                </a14:hiddenFill>
              </a:ext>
            </a:extLst>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93194" name="AutoShape 10">
              <a:extLst>
                <a:ext uri="{FF2B5EF4-FFF2-40B4-BE49-F238E27FC236}">
                  <a16:creationId xmlns:a16="http://schemas.microsoft.com/office/drawing/2014/main" id="{3B2008EC-FDAC-4D06-AE9E-E158A1FEE0DB}"/>
                </a:ext>
              </a:extLst>
            </p:cNvPr>
            <p:cNvSpPr>
              <a:spLocks noChangeArrowheads="1"/>
            </p:cNvSpPr>
            <p:nvPr/>
          </p:nvSpPr>
          <p:spPr bwMode="auto">
            <a:xfrm>
              <a:off x="7372" y="4328"/>
              <a:ext cx="1795" cy="359"/>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lstStyle/>
            <a:p>
              <a:pPr algn="ctr"/>
              <a:r>
                <a:rPr lang="el-GR" altLang="en-US" sz="1400"/>
                <a:t>Τέλη 20ου αιώνα</a:t>
              </a:r>
            </a:p>
          </p:txBody>
        </p:sp>
        <p:sp>
          <p:nvSpPr>
            <p:cNvPr id="93195" name="Rectangle 11">
              <a:extLst>
                <a:ext uri="{FF2B5EF4-FFF2-40B4-BE49-F238E27FC236}">
                  <a16:creationId xmlns:a16="http://schemas.microsoft.com/office/drawing/2014/main" id="{74C62417-B73E-43FC-BFF5-8639AD0226F5}"/>
                </a:ext>
              </a:extLst>
            </p:cNvPr>
            <p:cNvSpPr>
              <a:spLocks noChangeArrowheads="1"/>
            </p:cNvSpPr>
            <p:nvPr/>
          </p:nvSpPr>
          <p:spPr bwMode="auto">
            <a:xfrm>
              <a:off x="1988" y="6123"/>
              <a:ext cx="2333" cy="10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36000" tIns="0" rIns="36000" bIns="0"/>
            <a:lstStyle/>
            <a:p>
              <a:r>
                <a:rPr lang="el-GR" altLang="en-US" sz="1500">
                  <a:solidFill>
                    <a:srgbClr val="000000"/>
                  </a:solidFill>
                </a:rPr>
                <a:t>Η μάθηση συνίσταται στην αλλαγή της συμπεριφοράς, ως αποτέλεσμα της ανταπόκρισης του ατόμου σε ένα ερέθισμα</a:t>
              </a:r>
              <a:r>
                <a:rPr lang="el-GR" altLang="en-US" sz="1400">
                  <a:solidFill>
                    <a:srgbClr val="000000"/>
                  </a:solidFill>
                </a:rPr>
                <a:t>.</a:t>
              </a:r>
              <a:endParaRPr lang="el-GR" altLang="en-US" sz="1400"/>
            </a:p>
          </p:txBody>
        </p:sp>
        <p:sp>
          <p:nvSpPr>
            <p:cNvPr id="93196" name="Rectangle 12">
              <a:extLst>
                <a:ext uri="{FF2B5EF4-FFF2-40B4-BE49-F238E27FC236}">
                  <a16:creationId xmlns:a16="http://schemas.microsoft.com/office/drawing/2014/main" id="{BD2ACD1F-82C4-4AD0-8E54-67F333962FC7}"/>
                </a:ext>
              </a:extLst>
            </p:cNvPr>
            <p:cNvSpPr>
              <a:spLocks noChangeArrowheads="1"/>
            </p:cNvSpPr>
            <p:nvPr/>
          </p:nvSpPr>
          <p:spPr bwMode="auto">
            <a:xfrm>
              <a:off x="4680" y="6123"/>
              <a:ext cx="2333" cy="10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36000" tIns="0" rIns="36000" bIns="0"/>
            <a:lstStyle/>
            <a:p>
              <a:endParaRPr lang="el-GR" altLang="en-US" sz="900">
                <a:solidFill>
                  <a:srgbClr val="000000"/>
                </a:solidFill>
              </a:endParaRPr>
            </a:p>
            <a:p>
              <a:r>
                <a:rPr lang="el-GR" altLang="en-US" sz="1600">
                  <a:solidFill>
                    <a:srgbClr val="000000"/>
                  </a:solidFill>
                </a:rPr>
                <a:t>Η μάθηση είναι η αλλαγή της γνώσης, που αποθηκεύεται στη μνήμη.</a:t>
              </a:r>
              <a:endParaRPr lang="el-GR" altLang="en-US" sz="1600"/>
            </a:p>
          </p:txBody>
        </p:sp>
        <p:sp>
          <p:nvSpPr>
            <p:cNvPr id="93197" name="Rectangle 13">
              <a:extLst>
                <a:ext uri="{FF2B5EF4-FFF2-40B4-BE49-F238E27FC236}">
                  <a16:creationId xmlns:a16="http://schemas.microsoft.com/office/drawing/2014/main" id="{F5D79308-1CB9-458B-8A74-EF56C1E5D633}"/>
                </a:ext>
              </a:extLst>
            </p:cNvPr>
            <p:cNvSpPr>
              <a:spLocks noChangeArrowheads="1"/>
            </p:cNvSpPr>
            <p:nvPr/>
          </p:nvSpPr>
          <p:spPr bwMode="auto">
            <a:xfrm>
              <a:off x="7372" y="6123"/>
              <a:ext cx="2333" cy="10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36000" tIns="0" rIns="36000" bIns="0"/>
            <a:lstStyle/>
            <a:p>
              <a:endParaRPr lang="el-GR" altLang="en-US" sz="900">
                <a:solidFill>
                  <a:srgbClr val="000000"/>
                </a:solidFill>
              </a:endParaRPr>
            </a:p>
            <a:p>
              <a:r>
                <a:rPr lang="el-GR" altLang="en-US" sz="1600">
                  <a:solidFill>
                    <a:srgbClr val="000000"/>
                  </a:solidFill>
                </a:rPr>
                <a:t>Οι άνθρωποι μαθαίνουν αλληλεπιδρώντας και παρατηρώντας άλλους.</a:t>
              </a:r>
              <a:endParaRPr lang="el-GR" altLang="en-US" sz="1600"/>
            </a:p>
          </p:txBody>
        </p:sp>
      </p:grpSp>
      <p:sp>
        <p:nvSpPr>
          <p:cNvPr id="93198" name="Text Box 14">
            <a:extLst>
              <a:ext uri="{FF2B5EF4-FFF2-40B4-BE49-F238E27FC236}">
                <a16:creationId xmlns:a16="http://schemas.microsoft.com/office/drawing/2014/main" id="{F1895053-C399-49B9-A924-0C17F9546B6F}"/>
              </a:ext>
            </a:extLst>
          </p:cNvPr>
          <p:cNvSpPr txBox="1">
            <a:spLocks noChangeArrowheads="1"/>
          </p:cNvSpPr>
          <p:nvPr/>
        </p:nvSpPr>
        <p:spPr bwMode="auto">
          <a:xfrm>
            <a:off x="2514600" y="3048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800" b="1">
                <a:solidFill>
                  <a:srgbClr val="1C1C1C"/>
                </a:solidFill>
                <a:effectLst>
                  <a:outerShdw blurRad="38100" dist="38100" dir="2700000" algn="tl">
                    <a:srgbClr val="C0C0C0"/>
                  </a:outerShdw>
                </a:effectLst>
                <a:latin typeface="Verdana" panose="020B0604030504040204" pitchFamily="34" charset="0"/>
              </a:rPr>
              <a:t>Παιδαγωγικές κατευθύνσεις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close-up of a chart&#10;&#10;Description automatically generated">
            <a:extLst>
              <a:ext uri="{FF2B5EF4-FFF2-40B4-BE49-F238E27FC236}">
                <a16:creationId xmlns:a16="http://schemas.microsoft.com/office/drawing/2014/main" id="{EB7C3FFE-6A18-5682-B1CF-9A504BE01916}"/>
              </a:ext>
            </a:extLst>
          </p:cNvPr>
          <p:cNvPicPr>
            <a:picLocks noGrp="1" noChangeAspect="1"/>
          </p:cNvPicPr>
          <p:nvPr>
            <p:ph idx="1"/>
          </p:nvPr>
        </p:nvPicPr>
        <p:blipFill>
          <a:blip r:embed="rId2"/>
          <a:srcRect b="5875"/>
          <a:stretch/>
        </p:blipFill>
        <p:spPr>
          <a:xfrm>
            <a:off x="20" y="1282"/>
            <a:ext cx="12191980" cy="6856718"/>
          </a:xfrm>
          <a:prstGeom prst="rect">
            <a:avLst/>
          </a:prstGeom>
        </p:spPr>
      </p:pic>
    </p:spTree>
    <p:extLst>
      <p:ext uri="{BB962C8B-B14F-4D97-AF65-F5344CB8AC3E}">
        <p14:creationId xmlns:p14="http://schemas.microsoft.com/office/powerpoint/2010/main" val="191496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D8EB-F5B3-4E81-BE86-ACACA31ED5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7DE755-F957-468E-A728-5466640F4E7E}"/>
              </a:ext>
            </a:extLst>
          </p:cNvPr>
          <p:cNvPicPr>
            <a:picLocks noGrp="1" noChangeAspect="1"/>
          </p:cNvPicPr>
          <p:nvPr>
            <p:ph idx="1"/>
          </p:nvPr>
        </p:nvPicPr>
        <p:blipFill>
          <a:blip r:embed="rId2"/>
          <a:stretch>
            <a:fillRect/>
          </a:stretch>
        </p:blipFill>
        <p:spPr>
          <a:xfrm>
            <a:off x="609599" y="94831"/>
            <a:ext cx="11184467" cy="6763169"/>
          </a:xfrm>
        </p:spPr>
      </p:pic>
    </p:spTree>
    <p:extLst>
      <p:ext uri="{BB962C8B-B14F-4D97-AF65-F5344CB8AC3E}">
        <p14:creationId xmlns:p14="http://schemas.microsoft.com/office/powerpoint/2010/main" val="384650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CF83-712A-4143-9E09-03E03818C4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CABCE4-1BD8-4F7E-B87A-34660905BDA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505096" y="452761"/>
            <a:ext cx="10683363" cy="6258590"/>
          </a:xfrm>
        </p:spPr>
      </p:pic>
    </p:spTree>
    <p:extLst>
      <p:ext uri="{BB962C8B-B14F-4D97-AF65-F5344CB8AC3E}">
        <p14:creationId xmlns:p14="http://schemas.microsoft.com/office/powerpoint/2010/main" val="367889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αιχνιδοποίηση ppt">
            <a:extLst>
              <a:ext uri="{FF2B5EF4-FFF2-40B4-BE49-F238E27FC236}">
                <a16:creationId xmlns:a16="http://schemas.microsoft.com/office/drawing/2014/main" id="{3F7C5A95-39D4-49CE-AB7F-0AE8400E3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0715" y="126561"/>
            <a:ext cx="8806503" cy="6604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7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418FA-F6D4-7FB2-B6A9-6231E8AEEB1C}"/>
              </a:ext>
            </a:extLst>
          </p:cNvPr>
          <p:cNvPicPr>
            <a:picLocks noChangeAspect="1"/>
          </p:cNvPicPr>
          <p:nvPr/>
        </p:nvPicPr>
        <p:blipFill>
          <a:blip r:embed="rId2"/>
          <a:stretch>
            <a:fillRect/>
          </a:stretch>
        </p:blipFill>
        <p:spPr>
          <a:xfrm>
            <a:off x="1341119" y="457200"/>
            <a:ext cx="9509761" cy="5943600"/>
          </a:xfrm>
          <a:prstGeom prst="rect">
            <a:avLst/>
          </a:prstGeom>
        </p:spPr>
      </p:pic>
    </p:spTree>
    <p:extLst>
      <p:ext uri="{BB962C8B-B14F-4D97-AF65-F5344CB8AC3E}">
        <p14:creationId xmlns:p14="http://schemas.microsoft.com/office/powerpoint/2010/main" val="161630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TM04033927[[fn=Main Event]]</Template>
  <TotalTime>8</TotalTime>
  <Words>349</Words>
  <Application>Microsoft Office PowerPoint</Application>
  <PresentationFormat>Widescreen</PresentationFormat>
  <Paragraphs>34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Calibri</vt:lpstr>
      <vt:lpstr>Söhne</vt:lpstr>
      <vt:lpstr>Times New Roman</vt:lpstr>
      <vt:lpstr>Verdana</vt:lpstr>
      <vt:lpstr>Office Theme</vt:lpstr>
      <vt:lpstr>Εκπαιδευτική Τεχνολογία – Πολυμέσα (Θ)</vt:lpstr>
      <vt:lpstr>Ύλη του μαθήματος σε PowerPoints https://eclass.prog.aspete.gr </vt:lpstr>
      <vt:lpstr>Εκπαιδευτική Τεχνολογία στο σχολείο http://technologyteachingcyprus.blogspot.com/2016/10/blog-post_29.html </vt:lpstr>
      <vt:lpstr>PowerPoint Presentation</vt:lpstr>
      <vt:lpstr>PowerPoint Presentation</vt:lpstr>
      <vt:lpstr>PowerPoint Presentation</vt:lpstr>
      <vt:lpstr>PowerPoint Presentation</vt:lpstr>
      <vt:lpstr>PowerPoint Presentation</vt:lpstr>
      <vt:lpstr>PowerPoint Presentation</vt:lpstr>
      <vt:lpstr> Το Σύστημα Διαχείρισης Μάθησης (LMS) και τα Μαζικά Ανοικτά Διαδικτυακά Μαθήματα (MOOCs) είναι δύο διακριτικά αλλά σχετικά συστήματα που χρησιμοποιούνται στον τομέα της εκπαίδευσης. Ας δούμε τις κύριες διαφορές μεταξύ τους: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Nikolaos Pellas</dc:creator>
  <cp:lastModifiedBy>Nikolaos Pellas</cp:lastModifiedBy>
  <cp:revision>4</cp:revision>
  <dcterms:created xsi:type="dcterms:W3CDTF">2024-12-30T07:30:54Z</dcterms:created>
  <dcterms:modified xsi:type="dcterms:W3CDTF">2025-01-09T06:19:52Z</dcterms:modified>
</cp:coreProperties>
</file>