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0" r:id="rId1"/>
  </p:sldMasterIdLst>
  <p:notesMasterIdLst>
    <p:notesMasterId r:id="rId14"/>
  </p:notesMasterIdLst>
  <p:sldIdLst>
    <p:sldId id="273" r:id="rId2"/>
    <p:sldId id="276" r:id="rId3"/>
    <p:sldId id="287" r:id="rId4"/>
    <p:sldId id="277" r:id="rId5"/>
    <p:sldId id="282" r:id="rId6"/>
    <p:sldId id="286" r:id="rId7"/>
    <p:sldId id="278" r:id="rId8"/>
    <p:sldId id="283" r:id="rId9"/>
    <p:sldId id="279" r:id="rId10"/>
    <p:sldId id="284" r:id="rId11"/>
    <p:sldId id="280" r:id="rId12"/>
    <p:sldId id="285" r:id="rId13"/>
  </p:sldIdLst>
  <p:sldSz cx="10693400" cy="7562850"/>
  <p:notesSz cx="10693400" cy="75628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075" y="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24DBD-E9D1-407D-BAEC-FE89FAFB6F8D}" type="datetimeFigureOut">
              <a:rPr lang="el-GR" smtClean="0"/>
              <a:t>27/10/2025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FFAC4-B79A-45EB-92DE-491985B185C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68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1548" y="2773046"/>
            <a:ext cx="7718861" cy="2495345"/>
          </a:xfrm>
        </p:spPr>
        <p:txBody>
          <a:bodyPr anchor="b">
            <a:normAutofit/>
          </a:bodyPr>
          <a:lstStyle>
            <a:lvl1pPr>
              <a:defRPr sz="5955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1548" y="5268389"/>
            <a:ext cx="7718861" cy="1242040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4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2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6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21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5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9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8"/>
          <p:cNvSpPr/>
          <p:nvPr/>
        </p:nvSpPr>
        <p:spPr bwMode="auto">
          <a:xfrm>
            <a:off x="-37093" y="4765277"/>
            <a:ext cx="1631928" cy="86213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5066" y="4995078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782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672254"/>
            <a:ext cx="7708960" cy="3437402"/>
          </a:xfrm>
        </p:spPr>
        <p:txBody>
          <a:bodyPr anchor="ctr">
            <a:normAutofit/>
          </a:bodyPr>
          <a:lstStyle>
            <a:lvl1pPr algn="l">
              <a:defRPr sz="5293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547" y="4801545"/>
            <a:ext cx="7708960" cy="171577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3491976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3577566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7712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8889" y="672254"/>
            <a:ext cx="7144823" cy="3193203"/>
          </a:xfrm>
        </p:spPr>
        <p:txBody>
          <a:bodyPr anchor="ctr">
            <a:normAutofit/>
          </a:bodyPr>
          <a:lstStyle>
            <a:lvl1pPr algn="l">
              <a:defRPr sz="5293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25345" y="3865457"/>
            <a:ext cx="6611908" cy="420158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4200" indent="0">
              <a:buFontTx/>
              <a:buNone/>
              <a:defRPr/>
            </a:lvl2pPr>
            <a:lvl3pPr marL="1008400" indent="0">
              <a:buFontTx/>
              <a:buNone/>
              <a:defRPr/>
            </a:lvl3pPr>
            <a:lvl4pPr marL="1512600" indent="0">
              <a:buFontTx/>
              <a:buNone/>
              <a:defRPr/>
            </a:lvl4pPr>
            <a:lvl5pPr marL="2016801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547" y="4801545"/>
            <a:ext cx="7708960" cy="1715772"/>
          </a:xfrm>
        </p:spPr>
        <p:txBody>
          <a:bodyPr anchor="ctr">
            <a:normAutofit/>
          </a:bodyPr>
          <a:lstStyle>
            <a:lvl1pPr marL="0" indent="0" algn="l">
              <a:buNone/>
              <a:defRPr sz="198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68" y="3491976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3577566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114726" y="714606"/>
            <a:ext cx="534809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553816" y="3203907"/>
            <a:ext cx="534809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74313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2689015"/>
            <a:ext cx="7708960" cy="3004899"/>
          </a:xfrm>
        </p:spPr>
        <p:txBody>
          <a:bodyPr anchor="b">
            <a:normAutofit/>
          </a:bodyPr>
          <a:lstStyle>
            <a:lvl1pPr algn="l">
              <a:defRPr sz="5293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7" y="5714153"/>
            <a:ext cx="7708960" cy="80461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5415367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853" y="5495239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2084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58889" y="672254"/>
            <a:ext cx="7144823" cy="3193203"/>
          </a:xfrm>
        </p:spPr>
        <p:txBody>
          <a:bodyPr anchor="ctr">
            <a:normAutofit/>
          </a:bodyPr>
          <a:lstStyle>
            <a:lvl1pPr algn="l">
              <a:defRPr sz="5293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71546" y="4789805"/>
            <a:ext cx="7821586" cy="9243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7">
                <a:solidFill>
                  <a:schemeClr val="accent1"/>
                </a:solidFill>
              </a:defRPr>
            </a:lvl1pPr>
            <a:lvl2pPr marL="504200" indent="0">
              <a:buFontTx/>
              <a:buNone/>
              <a:defRPr/>
            </a:lvl2pPr>
            <a:lvl3pPr marL="1008400" indent="0">
              <a:buFontTx/>
              <a:buNone/>
              <a:defRPr/>
            </a:lvl3pPr>
            <a:lvl4pPr marL="1512600" indent="0">
              <a:buFontTx/>
              <a:buNone/>
              <a:defRPr/>
            </a:lvl4pPr>
            <a:lvl5pPr marL="2016801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6" y="5714153"/>
            <a:ext cx="7821586" cy="80461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68" y="5415367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853" y="5495239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2114726" y="714606"/>
            <a:ext cx="534809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553816" y="3203907"/>
            <a:ext cx="534809" cy="644878"/>
          </a:xfrm>
          <a:prstGeom prst="rect">
            <a:avLst/>
          </a:prstGeom>
        </p:spPr>
        <p:txBody>
          <a:bodyPr vert="horz" lIns="100838" tIns="50419" rIns="100838" bIns="50419" rtlCol="0" anchor="ctr">
            <a:noAutofit/>
          </a:bodyPr>
          <a:lstStyle/>
          <a:p>
            <a:pPr lvl="0"/>
            <a:r>
              <a:rPr lang="en-US" sz="8822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1710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8" y="691891"/>
            <a:ext cx="7708959" cy="3176022"/>
          </a:xfrm>
        </p:spPr>
        <p:txBody>
          <a:bodyPr anchor="ctr">
            <a:normAutofit/>
          </a:bodyPr>
          <a:lstStyle>
            <a:lvl1pPr algn="l">
              <a:defRPr sz="5293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271547" y="4789805"/>
            <a:ext cx="7708960" cy="9243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7">
                <a:solidFill>
                  <a:schemeClr val="accent1"/>
                </a:solidFill>
              </a:defRPr>
            </a:lvl1pPr>
            <a:lvl2pPr marL="504200" indent="0">
              <a:buFontTx/>
              <a:buNone/>
              <a:defRPr/>
            </a:lvl2pPr>
            <a:lvl3pPr marL="1008400" indent="0">
              <a:buFontTx/>
              <a:buNone/>
              <a:defRPr/>
            </a:lvl3pPr>
            <a:lvl4pPr marL="1512600" indent="0">
              <a:buFontTx/>
              <a:buNone/>
              <a:defRPr/>
            </a:lvl4pPr>
            <a:lvl5pPr marL="2016801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7" y="5714153"/>
            <a:ext cx="7708960" cy="80461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5415367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853" y="5495239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2397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3902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44065" y="691890"/>
            <a:ext cx="1936754" cy="5826876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71548" y="691890"/>
            <a:ext cx="5515507" cy="5826876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6185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08134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805" y="688255"/>
            <a:ext cx="7705702" cy="14125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1547" y="2352886"/>
            <a:ext cx="7708960" cy="416587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844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2287781"/>
            <a:ext cx="7708960" cy="1619760"/>
          </a:xfrm>
        </p:spPr>
        <p:txBody>
          <a:bodyPr anchor="b"/>
          <a:lstStyle>
            <a:lvl1pPr algn="l">
              <a:defRPr sz="4411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547" y="3949488"/>
            <a:ext cx="7708960" cy="948830"/>
          </a:xfrm>
        </p:spPr>
        <p:txBody>
          <a:bodyPr anchor="t"/>
          <a:lstStyle>
            <a:lvl1pPr marL="0" indent="0" algn="l">
              <a:buNone/>
              <a:defRPr sz="220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504200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2pPr>
            <a:lvl3pPr marL="1008400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2600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4pPr>
            <a:lvl5pPr marL="20168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5pPr>
            <a:lvl6pPr marL="25210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6pPr>
            <a:lvl7pPr marL="30252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7pPr>
            <a:lvl8pPr marL="35294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8pPr>
            <a:lvl9pPr marL="4033601" indent="0">
              <a:buNone/>
              <a:defRPr sz="15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3491976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3577566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7403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1548" y="2356312"/>
            <a:ext cx="3739335" cy="415460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1684" y="2356312"/>
            <a:ext cx="3738823" cy="4154602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868750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7651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9203" y="2455474"/>
            <a:ext cx="3361680" cy="635489"/>
          </a:xfrm>
        </p:spPr>
        <p:txBody>
          <a:bodyPr anchor="b">
            <a:noAutofit/>
          </a:bodyPr>
          <a:lstStyle>
            <a:lvl1pPr marL="0" indent="0">
              <a:buNone/>
              <a:defRPr sz="2647" b="0"/>
            </a:lvl1pPr>
            <a:lvl2pPr marL="504200" indent="0">
              <a:buNone/>
              <a:defRPr sz="2206" b="1"/>
            </a:lvl2pPr>
            <a:lvl3pPr marL="1008400" indent="0">
              <a:buNone/>
              <a:defRPr sz="1985" b="1"/>
            </a:lvl3pPr>
            <a:lvl4pPr marL="1512600" indent="0">
              <a:buNone/>
              <a:defRPr sz="1764" b="1"/>
            </a:lvl4pPr>
            <a:lvl5pPr marL="2016801" indent="0">
              <a:buNone/>
              <a:defRPr sz="1764" b="1"/>
            </a:lvl5pPr>
            <a:lvl6pPr marL="2521001" indent="0">
              <a:buNone/>
              <a:defRPr sz="1764" b="1"/>
            </a:lvl6pPr>
            <a:lvl7pPr marL="3025201" indent="0">
              <a:buNone/>
              <a:defRPr sz="1764" b="1"/>
            </a:lvl7pPr>
            <a:lvl8pPr marL="3529401" indent="0">
              <a:buNone/>
              <a:defRPr sz="1764" b="1"/>
            </a:lvl8pPr>
            <a:lvl9pPr marL="4033601" indent="0">
              <a:buNone/>
              <a:defRPr sz="1764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71546" y="3090963"/>
            <a:ext cx="3739336" cy="34249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14559" y="2451914"/>
            <a:ext cx="3360093" cy="635489"/>
          </a:xfrm>
        </p:spPr>
        <p:txBody>
          <a:bodyPr anchor="b">
            <a:noAutofit/>
          </a:bodyPr>
          <a:lstStyle>
            <a:lvl1pPr marL="0" indent="0">
              <a:buNone/>
              <a:defRPr sz="2647" b="0"/>
            </a:lvl1pPr>
            <a:lvl2pPr marL="504200" indent="0">
              <a:buNone/>
              <a:defRPr sz="2206" b="1"/>
            </a:lvl2pPr>
            <a:lvl3pPr marL="1008400" indent="0">
              <a:buNone/>
              <a:defRPr sz="1985" b="1"/>
            </a:lvl3pPr>
            <a:lvl4pPr marL="1512600" indent="0">
              <a:buNone/>
              <a:defRPr sz="1764" b="1"/>
            </a:lvl4pPr>
            <a:lvl5pPr marL="2016801" indent="0">
              <a:buNone/>
              <a:defRPr sz="1764" b="1"/>
            </a:lvl5pPr>
            <a:lvl6pPr marL="2521001" indent="0">
              <a:buNone/>
              <a:defRPr sz="1764" b="1"/>
            </a:lvl6pPr>
            <a:lvl7pPr marL="3025201" indent="0">
              <a:buNone/>
              <a:defRPr sz="1764" b="1"/>
            </a:lvl7pPr>
            <a:lvl8pPr marL="3529401" indent="0">
              <a:buNone/>
              <a:defRPr sz="1764" b="1"/>
            </a:lvl8pPr>
            <a:lvl9pPr marL="4033601" indent="0">
              <a:buNone/>
              <a:defRPr sz="1764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7483" y="3087404"/>
            <a:ext cx="3737170" cy="34249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97853" y="868750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9977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4804" y="688255"/>
            <a:ext cx="7705703" cy="1412537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852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405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491936"/>
            <a:ext cx="3075152" cy="1076655"/>
          </a:xfrm>
        </p:spPr>
        <p:txBody>
          <a:bodyPr anchor="b"/>
          <a:lstStyle>
            <a:lvl1pPr algn="l">
              <a:defRPr sz="2206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47253" y="491938"/>
            <a:ext cx="4433254" cy="5971501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7" y="1762915"/>
            <a:ext cx="3075152" cy="4700520"/>
          </a:xfrm>
        </p:spPr>
        <p:txBody>
          <a:bodyPr/>
          <a:lstStyle>
            <a:lvl1pPr marL="0" indent="0">
              <a:buNone/>
              <a:defRPr sz="1544"/>
            </a:lvl1pPr>
            <a:lvl2pPr marL="504200" indent="0">
              <a:buNone/>
              <a:defRPr sz="1323"/>
            </a:lvl2pPr>
            <a:lvl3pPr marL="1008400" indent="0">
              <a:buNone/>
              <a:defRPr sz="1103"/>
            </a:lvl3pPr>
            <a:lvl4pPr marL="1512600" indent="0">
              <a:buNone/>
              <a:defRPr sz="993"/>
            </a:lvl4pPr>
            <a:lvl5pPr marL="2016801" indent="0">
              <a:buNone/>
              <a:defRPr sz="993"/>
            </a:lvl5pPr>
            <a:lvl6pPr marL="2521001" indent="0">
              <a:buNone/>
              <a:defRPr sz="993"/>
            </a:lvl6pPr>
            <a:lvl7pPr marL="3025201" indent="0">
              <a:buNone/>
              <a:defRPr sz="993"/>
            </a:lvl7pPr>
            <a:lvl8pPr marL="3529401" indent="0">
              <a:buNone/>
              <a:defRPr sz="993"/>
            </a:lvl8pPr>
            <a:lvl9pPr marL="4033601" indent="0">
              <a:buNone/>
              <a:defRPr sz="993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784289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6201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1547" y="5293995"/>
            <a:ext cx="7708960" cy="624986"/>
          </a:xfrm>
        </p:spPr>
        <p:txBody>
          <a:bodyPr anchor="b">
            <a:normAutofit/>
          </a:bodyPr>
          <a:lstStyle>
            <a:lvl1pPr algn="l">
              <a:defRPr sz="2647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71547" y="700225"/>
            <a:ext cx="7708960" cy="4251175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4200" indent="0">
              <a:buNone/>
              <a:defRPr sz="1764"/>
            </a:lvl2pPr>
            <a:lvl3pPr marL="1008400" indent="0">
              <a:buNone/>
              <a:defRPr sz="1764"/>
            </a:lvl3pPr>
            <a:lvl4pPr marL="1512600" indent="0">
              <a:buNone/>
              <a:defRPr sz="1764"/>
            </a:lvl4pPr>
            <a:lvl5pPr marL="2016801" indent="0">
              <a:buNone/>
              <a:defRPr sz="1764"/>
            </a:lvl5pPr>
            <a:lvl6pPr marL="2521001" indent="0">
              <a:buNone/>
              <a:defRPr sz="1764"/>
            </a:lvl6pPr>
            <a:lvl7pPr marL="3025201" indent="0">
              <a:buNone/>
              <a:defRPr sz="1764"/>
            </a:lvl7pPr>
            <a:lvl8pPr marL="3529401" indent="0">
              <a:buNone/>
              <a:defRPr sz="1764"/>
            </a:lvl8pPr>
            <a:lvl9pPr marL="4033601" indent="0">
              <a:buNone/>
              <a:defRPr sz="1764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71547" y="5918981"/>
            <a:ext cx="7708960" cy="544455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4200" indent="0">
              <a:buNone/>
              <a:defRPr sz="1323"/>
            </a:lvl2pPr>
            <a:lvl3pPr marL="1008400" indent="0">
              <a:buNone/>
              <a:defRPr sz="1103"/>
            </a:lvl3pPr>
            <a:lvl4pPr marL="1512600" indent="0">
              <a:buNone/>
              <a:defRPr sz="993"/>
            </a:lvl4pPr>
            <a:lvl5pPr marL="2016801" indent="0">
              <a:buNone/>
              <a:defRPr sz="993"/>
            </a:lvl5pPr>
            <a:lvl6pPr marL="2521001" indent="0">
              <a:buNone/>
              <a:defRPr sz="993"/>
            </a:lvl6pPr>
            <a:lvl7pPr marL="3025201" indent="0">
              <a:buNone/>
              <a:defRPr sz="993"/>
            </a:lvl7pPr>
            <a:lvl8pPr marL="3529401" indent="0">
              <a:buNone/>
              <a:defRPr sz="993"/>
            </a:lvl8pPr>
            <a:lvl9pPr marL="4033601" indent="0">
              <a:buNone/>
              <a:defRPr sz="993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68" y="5415367"/>
            <a:ext cx="1588522" cy="560217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97853" y="5495239"/>
            <a:ext cx="684099" cy="402652"/>
          </a:xfrm>
        </p:spPr>
        <p:txBody>
          <a:bodyPr/>
          <a:lstStyle/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42567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52095"/>
            <a:ext cx="2316903" cy="7320931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3881" y="314"/>
            <a:ext cx="2283074" cy="7557301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13868" cy="756285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4804" y="688255"/>
            <a:ext cx="7705703" cy="14125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1547" y="2352887"/>
            <a:ext cx="7708960" cy="42856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089390" y="6765641"/>
            <a:ext cx="896239" cy="4082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546" y="6766434"/>
            <a:ext cx="66851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97853" y="868750"/>
            <a:ext cx="684099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6">
                <a:solidFill>
                  <a:srgbClr val="FEFFFF"/>
                </a:solidFill>
              </a:defRPr>
            </a:lvl1pPr>
          </a:lstStyle>
          <a:p>
            <a:fld id="{B6F15528-21DE-4FAA-801E-634DDDAF4B2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7504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</p:sldLayoutIdLst>
  <p:txStyles>
    <p:titleStyle>
      <a:lvl1pPr algn="l" defTabSz="504200" rtl="0" eaLnBrk="1" latinLnBrk="0" hangingPunct="1">
        <a:spcBef>
          <a:spcPct val="0"/>
        </a:spcBef>
        <a:buNone/>
        <a:defRPr sz="397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8150" indent="-37815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985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9325" indent="-315125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0500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54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47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89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31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73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815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5701" indent="-252100" algn="l" defTabSz="504200" rtl="0" eaLnBrk="1" latinLnBrk="0" hangingPunct="1">
        <a:spcBef>
          <a:spcPts val="1103"/>
        </a:spcBef>
        <a:spcAft>
          <a:spcPts val="0"/>
        </a:spcAft>
        <a:buClr>
          <a:schemeClr val="accent1"/>
        </a:buClr>
        <a:buFont typeface="Wingdings 3" charset="2"/>
        <a:buChar char="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42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84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2600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8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10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52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94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3601" algn="l" defTabSz="504200" rtl="0" eaLnBrk="1" latinLnBrk="0" hangingPunct="1">
        <a:defRPr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301969B-5694-8FF7-F11D-076C709330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4700" y="1114425"/>
            <a:ext cx="9525000" cy="984885"/>
          </a:xfrm>
        </p:spPr>
        <p:txBody>
          <a:bodyPr/>
          <a:lstStyle/>
          <a:p>
            <a:pPr algn="ctr"/>
            <a:r>
              <a:rPr lang="en-US" sz="3200" dirty="0"/>
              <a:t> </a:t>
            </a:r>
            <a:r>
              <a:rPr lang="el-GR" sz="3200" dirty="0"/>
              <a:t>Μάθημα 4: Μέθοδος επεξεργασίας εννοιών</a:t>
            </a:r>
            <a:br>
              <a:rPr lang="el-GR" sz="3200" dirty="0"/>
            </a:br>
            <a:r>
              <a:rPr lang="el-GR" sz="3200" dirty="0"/>
              <a:t> 29/10/2025</a:t>
            </a:r>
          </a:p>
        </p:txBody>
      </p:sp>
    </p:spTree>
    <p:extLst>
      <p:ext uri="{BB962C8B-B14F-4D97-AF65-F5344CB8AC3E}">
        <p14:creationId xmlns:p14="http://schemas.microsoft.com/office/powerpoint/2010/main" val="5263825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F01ECBA-8E77-CB34-A7CC-74E935FB7BE7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155700" y="962025"/>
            <a:ext cx="9144000" cy="6809556"/>
          </a:xfrm>
        </p:spPr>
        <p:txBody>
          <a:bodyPr/>
          <a:lstStyle/>
          <a:p>
            <a:pPr marL="0" indent="0">
              <a:buNone/>
            </a:pPr>
            <a:r>
              <a:rPr lang="el-GR" sz="2000" dirty="0"/>
              <a:t>Κατά τη φάση της ανατροφοδότησης, των συμπερασμάτων και της εφαρμογής/εξάσκησης, </a:t>
            </a:r>
          </a:p>
          <a:p>
            <a:r>
              <a:rPr lang="el-GR" sz="2000" dirty="0"/>
              <a:t>τα παιδιά έχουν επεξεργαστεί τις πληροφορίες και τα δεδομένα που έχουν αντλήσει από την προηγούμενη φάση και οδηγούνται σε ασφαλή συμπεράσματα.</a:t>
            </a:r>
          </a:p>
          <a:p>
            <a:endParaRPr lang="el-GR" sz="2000" dirty="0"/>
          </a:p>
          <a:p>
            <a:pPr marL="0" indent="0">
              <a:buNone/>
            </a:pPr>
            <a:endParaRPr lang="el-GR" sz="2000" dirty="0"/>
          </a:p>
          <a:p>
            <a:r>
              <a:rPr lang="el-GR" sz="2000" dirty="0"/>
              <a:t>Στο στάδιο της εφαρμογής ο εκπαιδευτικός μπορεί να προτείνει την εύρεση επιπρόσθετων πληροφοριών πάνω στο γνωστικό αντικείμενο που μελετούν έτσι ώστε και οι ίδιοι να μπορέσουν να εφαρμόσουν ακόμη περισσότερο τη μέθοδο μέσω της οποίας ο εκπαιδευτικός στο προηγούμενο στάδιο τους καθοδήγησε στις πηγές.</a:t>
            </a:r>
          </a:p>
          <a:p>
            <a:pPr marL="0" indent="0">
              <a:lnSpc>
                <a:spcPct val="100000"/>
              </a:lnSpc>
              <a:buNone/>
            </a:pPr>
            <a:endParaRPr lang="el-GR" sz="2000" dirty="0"/>
          </a:p>
          <a:p>
            <a:pPr marL="0" indent="0">
              <a:lnSpc>
                <a:spcPct val="100000"/>
              </a:lnSpc>
              <a:buNone/>
            </a:pPr>
            <a:r>
              <a:rPr lang="el-GR" sz="2000" b="1" spc="-10" dirty="0">
                <a:latin typeface="Calibri"/>
                <a:cs typeface="Calibri"/>
              </a:rPr>
              <a:t>Πρόταση</a:t>
            </a:r>
            <a:r>
              <a:rPr lang="el-GR" sz="2000" b="1" spc="375" dirty="0">
                <a:latin typeface="Calibri"/>
                <a:cs typeface="Calibri"/>
              </a:rPr>
              <a:t> </a:t>
            </a:r>
            <a:r>
              <a:rPr lang="el-GR" sz="2000" b="1" spc="-10" dirty="0">
                <a:latin typeface="Calibri"/>
                <a:cs typeface="Calibri"/>
              </a:rPr>
              <a:t>τεχνικών-εργαλείων:</a:t>
            </a: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spc="-5" dirty="0">
                <a:latin typeface="Calibri"/>
                <a:cs typeface="Calibri"/>
              </a:rPr>
              <a:t>Εννοιολογικός</a:t>
            </a:r>
            <a:r>
              <a:rPr lang="el-GR" sz="2000" spc="-60" dirty="0">
                <a:latin typeface="Calibri"/>
                <a:cs typeface="Calibri"/>
              </a:rPr>
              <a:t> </a:t>
            </a:r>
            <a:r>
              <a:rPr lang="el-GR" sz="2000" spc="-10" dirty="0">
                <a:latin typeface="Calibri"/>
                <a:cs typeface="Calibri"/>
              </a:rPr>
              <a:t>χάρτης</a:t>
            </a: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l-GR" sz="2000" spc="-5" dirty="0">
                <a:latin typeface="Calibri"/>
                <a:cs typeface="Calibri"/>
              </a:rPr>
              <a:t>Ρουμπρίκες</a:t>
            </a: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dirty="0">
                <a:latin typeface="Calibri"/>
                <a:cs typeface="Calibri"/>
              </a:rPr>
              <a:t>Επίλυση</a:t>
            </a:r>
            <a:r>
              <a:rPr lang="el-GR" sz="2000" spc="-10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πραγματικής</a:t>
            </a:r>
            <a:r>
              <a:rPr lang="el-GR" sz="2000" spc="-15" dirty="0">
                <a:latin typeface="Calibri"/>
                <a:cs typeface="Calibri"/>
              </a:rPr>
              <a:t> </a:t>
            </a:r>
            <a:r>
              <a:rPr lang="el-GR" sz="2000" spc="-10" dirty="0">
                <a:latin typeface="Calibri"/>
                <a:cs typeface="Calibri"/>
              </a:rPr>
              <a:t>κατάστασης-</a:t>
            </a:r>
            <a:r>
              <a:rPr lang="el-GR" sz="2000" spc="-20" dirty="0">
                <a:latin typeface="Calibri"/>
                <a:cs typeface="Calibri"/>
              </a:rPr>
              <a:t> </a:t>
            </a:r>
            <a:r>
              <a:rPr lang="el-GR" sz="2000" spc="-10" dirty="0">
                <a:latin typeface="Calibri"/>
                <a:cs typeface="Calibri"/>
              </a:rPr>
              <a:t>Πραγματικό</a:t>
            </a:r>
            <a:r>
              <a:rPr lang="el-GR" sz="2000" spc="-40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πρόβλημα</a:t>
            </a:r>
            <a:endParaRPr lang="el-GR" sz="2000" dirty="0">
              <a:latin typeface="Calibri"/>
              <a:cs typeface="Calibri"/>
            </a:endParaRP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091319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0737C4-0CF7-BB03-F624-955536D367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8500" y="276225"/>
            <a:ext cx="9089390" cy="610936"/>
          </a:xfrm>
        </p:spPr>
        <p:txBody>
          <a:bodyPr/>
          <a:lstStyle/>
          <a:p>
            <a:pPr algn="ctr"/>
            <a:r>
              <a:rPr lang="el-GR" dirty="0"/>
              <a:t> (4) &amp; (5)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451FAD9-3313-BF19-CC13-B6A3BBDA8D9C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661437" y="1190625"/>
            <a:ext cx="9753600" cy="5874685"/>
          </a:xfrm>
        </p:spPr>
        <p:txBody>
          <a:bodyPr/>
          <a:lstStyle/>
          <a:p>
            <a:pPr algn="ctr"/>
            <a:r>
              <a:rPr lang="el-GR" dirty="0"/>
              <a:t>Τέταρτη Φάση</a:t>
            </a:r>
          </a:p>
          <a:p>
            <a:pPr marL="0" indent="0" algn="ctr">
              <a:buNone/>
            </a:pPr>
            <a:r>
              <a:rPr lang="el-GR" sz="2000" b="1" dirty="0"/>
              <a:t>Αξιολόγηση </a:t>
            </a:r>
          </a:p>
          <a:p>
            <a:pPr marL="0" indent="0" algn="ctr">
              <a:buNone/>
            </a:pPr>
            <a:r>
              <a:rPr lang="el-GR" dirty="0"/>
              <a:t>Με την εφαρμογή κατάλληλων τεχνικών αξιολόγησης ελέγχεται η υλοποίηση των στόχων που έχουν τεθεί.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l-GR" sz="2000" b="1" spc="-15" dirty="0">
                <a:latin typeface="Calibri"/>
                <a:cs typeface="Calibri"/>
              </a:rPr>
              <a:t>Πρόταση</a:t>
            </a:r>
            <a:r>
              <a:rPr lang="el-GR" sz="2000" b="1" spc="5" dirty="0">
                <a:latin typeface="Calibri"/>
                <a:cs typeface="Calibri"/>
              </a:rPr>
              <a:t> </a:t>
            </a:r>
            <a:r>
              <a:rPr lang="el-GR" sz="2000" b="1" spc="-10" dirty="0">
                <a:latin typeface="Calibri"/>
                <a:cs typeface="Calibri"/>
              </a:rPr>
              <a:t>τεχνικών-εργαλείων:</a:t>
            </a: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dirty="0">
                <a:latin typeface="Calibri"/>
                <a:cs typeface="Calibri"/>
              </a:rPr>
              <a:t>Συμβατική</a:t>
            </a:r>
            <a:r>
              <a:rPr lang="el-GR" sz="2000" spc="-35" dirty="0">
                <a:latin typeface="Calibri"/>
                <a:cs typeface="Calibri"/>
              </a:rPr>
              <a:t> </a:t>
            </a:r>
            <a:r>
              <a:rPr lang="el-GR" sz="2000" spc="-10" dirty="0">
                <a:latin typeface="Calibri"/>
                <a:cs typeface="Calibri"/>
              </a:rPr>
              <a:t>μορφή</a:t>
            </a:r>
            <a:r>
              <a:rPr lang="el-GR" sz="2000" spc="-5" dirty="0">
                <a:latin typeface="Calibri"/>
                <a:cs typeface="Calibri"/>
              </a:rPr>
              <a:t> </a:t>
            </a:r>
            <a:r>
              <a:rPr lang="el-GR" sz="2000" spc="-10" dirty="0">
                <a:latin typeface="Calibri"/>
                <a:cs typeface="Calibri"/>
              </a:rPr>
              <a:t>Αξιολόγησης</a:t>
            </a:r>
            <a:endParaRPr lang="el-GR" sz="2000" dirty="0">
              <a:latin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l-GR" sz="2000" spc="-5" dirty="0">
                <a:latin typeface="Calibri"/>
                <a:cs typeface="Calibri"/>
              </a:rPr>
              <a:t>Ερωτήσεις</a:t>
            </a:r>
            <a:r>
              <a:rPr lang="el-GR" sz="2000" spc="5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ανάπτυξης-ερωτήσεις</a:t>
            </a:r>
            <a:r>
              <a:rPr lang="el-GR" sz="2000" spc="30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αντικειμενικού</a:t>
            </a:r>
            <a:r>
              <a:rPr lang="el-GR" sz="2000" spc="-15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τύπου</a:t>
            </a:r>
            <a:endParaRPr lang="el-GR"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lang="el-GR" sz="2000" dirty="0">
              <a:latin typeface="Calibri"/>
              <a:cs typeface="Calibri"/>
            </a:endParaRPr>
          </a:p>
          <a:p>
            <a:pPr marL="12700" marR="7026909">
              <a:lnSpc>
                <a:spcPct val="100000"/>
              </a:lnSpc>
            </a:pPr>
            <a:r>
              <a:rPr lang="el-GR" sz="2000" spc="-5" dirty="0">
                <a:latin typeface="Calibri"/>
                <a:cs typeface="Calibri"/>
              </a:rPr>
              <a:t>Σύγχρονη</a:t>
            </a:r>
            <a:r>
              <a:rPr lang="el-GR" sz="2000" spc="390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μορφή </a:t>
            </a:r>
            <a:r>
              <a:rPr lang="el-GR" sz="2000" spc="15" dirty="0">
                <a:latin typeface="Calibri"/>
                <a:cs typeface="Calibri"/>
              </a:rPr>
              <a:t> </a:t>
            </a:r>
            <a:r>
              <a:rPr lang="el-GR" sz="2000" spc="-10" dirty="0">
                <a:latin typeface="Calibri"/>
                <a:cs typeface="Calibri"/>
              </a:rPr>
              <a:t>Αξιολόγησης </a:t>
            </a:r>
            <a:r>
              <a:rPr lang="el-GR" sz="2000" spc="-395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Εννοιολογικός </a:t>
            </a:r>
            <a:r>
              <a:rPr lang="el-GR" sz="2000" spc="-10" dirty="0">
                <a:latin typeface="Calibri"/>
                <a:cs typeface="Calibri"/>
              </a:rPr>
              <a:t>χάρτης </a:t>
            </a:r>
            <a:r>
              <a:rPr lang="el-GR" sz="2000" spc="-5" dirty="0">
                <a:latin typeface="Calibri"/>
                <a:cs typeface="Calibri"/>
              </a:rPr>
              <a:t> </a:t>
            </a:r>
            <a:r>
              <a:rPr lang="el-GR" sz="2000" spc="-10" dirty="0">
                <a:latin typeface="Calibri"/>
                <a:cs typeface="Calibri"/>
              </a:rPr>
              <a:t>Ρουμπρίκες</a:t>
            </a:r>
            <a:endParaRPr lang="el-GR" dirty="0"/>
          </a:p>
          <a:p>
            <a:pPr algn="ctr"/>
            <a:r>
              <a:rPr lang="el-GR" dirty="0"/>
              <a:t> Πέμπτη Φάση</a:t>
            </a:r>
          </a:p>
          <a:p>
            <a:pPr marL="0" indent="0" algn="ctr">
              <a:buNone/>
            </a:pPr>
            <a:r>
              <a:rPr lang="el-GR" sz="2000" b="1" dirty="0"/>
              <a:t> Ανακεφαλαίωση </a:t>
            </a:r>
          </a:p>
          <a:p>
            <a:pPr marL="0" indent="0" algn="ctr">
              <a:buNone/>
            </a:pPr>
            <a:r>
              <a:rPr lang="el-GR" dirty="0"/>
              <a:t>Η ανακεφαλαίωση μπορεί να είναι: - Λεκτική - </a:t>
            </a:r>
            <a:r>
              <a:rPr lang="el-GR" dirty="0" err="1"/>
              <a:t>Αναπαραστασιακή</a:t>
            </a:r>
            <a:r>
              <a:rPr lang="el-GR" dirty="0"/>
              <a:t> - </a:t>
            </a:r>
            <a:r>
              <a:rPr lang="el-GR" dirty="0" err="1"/>
              <a:t>Μεταγνωστική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7628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F09507F-F522-069E-12F0-D94C162325B8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155700" y="1114425"/>
            <a:ext cx="9144000" cy="4512004"/>
          </a:xfrm>
        </p:spPr>
        <p:txBody>
          <a:bodyPr/>
          <a:lstStyle/>
          <a:p>
            <a:r>
              <a:rPr lang="el-GR" dirty="0"/>
              <a:t>Κατά το στάδιο της αξιολόγησης ο εκπαιδευτικός μέσω </a:t>
            </a:r>
            <a:r>
              <a:rPr lang="el-GR" b="1" dirty="0"/>
              <a:t>φύλλων εργασιών</a:t>
            </a:r>
            <a:r>
              <a:rPr lang="el-GR" dirty="0"/>
              <a:t> σε μορφή </a:t>
            </a:r>
            <a:r>
              <a:rPr lang="el-GR" b="1" dirty="0" err="1"/>
              <a:t>αυτοαξιολόγησης</a:t>
            </a:r>
            <a:r>
              <a:rPr lang="el-GR" dirty="0"/>
              <a:t> είτε σε μορφή </a:t>
            </a:r>
            <a:r>
              <a:rPr lang="el-GR" b="1" dirty="0" err="1"/>
              <a:t>ετεροαξιολόγηση</a:t>
            </a:r>
            <a:r>
              <a:rPr lang="el-GR" dirty="0"/>
              <a:t> μεταξύ των μαθητών αξιολογεί το επίπεδο κατάκτησης της γνώσης</a:t>
            </a:r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Στο στάδιο της ανακεφαλαίωσης ο εκπαιδευτικός μαζί με τα παιδιά χρησιμοποιώντας διάφορες τεχνικές αναφέρεται στα τελικά συμπεράσματα που οδηγήθηκαν τα παιδιά μέσω της επεξεργασίας των εννοιών/πληροφοριών με σύντομη ανακεφαλαίωση.</a:t>
            </a:r>
          </a:p>
        </p:txBody>
      </p:sp>
    </p:spTree>
    <p:extLst>
      <p:ext uri="{BB962C8B-B14F-4D97-AF65-F5344CB8AC3E}">
        <p14:creationId xmlns:p14="http://schemas.microsoft.com/office/powerpoint/2010/main" val="4007329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317E29-7092-7240-AC22-65FF26F598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3700" y="504825"/>
            <a:ext cx="9089390" cy="610936"/>
          </a:xfrm>
        </p:spPr>
        <p:txBody>
          <a:bodyPr/>
          <a:lstStyle/>
          <a:p>
            <a:r>
              <a:rPr lang="el-GR" dirty="0"/>
              <a:t>Μέθοδος επεξεργασίας εννοιών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A96E3DA-2148-2552-79AA-36CD1ADD5EAF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393700" y="1343025"/>
            <a:ext cx="9906000" cy="4535344"/>
          </a:xfrm>
        </p:spPr>
        <p:txBody>
          <a:bodyPr/>
          <a:lstStyle/>
          <a:p>
            <a:r>
              <a:rPr lang="el-GR" dirty="0"/>
              <a:t>Η Μέθοδος επεξεργασίας εννοιών αποτελεί μια γενική </a:t>
            </a:r>
            <a:r>
              <a:rPr lang="el-GR" b="1" dirty="0"/>
              <a:t>πορεία διδασκαλίας </a:t>
            </a:r>
            <a:r>
              <a:rPr lang="el-GR" dirty="0"/>
              <a:t>που επικεντρώνεται στην </a:t>
            </a:r>
            <a:r>
              <a:rPr lang="el-GR" b="1" dirty="0"/>
              <a:t>επίτευξη των στόχων διδασκαλίας (αναμενόμενα μαθησιακά αποτελέσματα), </a:t>
            </a:r>
            <a:r>
              <a:rPr lang="el-GR" dirty="0"/>
              <a:t>που έχουν τεθεί  από το </a:t>
            </a:r>
            <a:r>
              <a:rPr lang="el-GR" b="1" dirty="0"/>
              <a:t>Αναλυτικό Πρόγραμμα</a:t>
            </a:r>
            <a:r>
              <a:rPr lang="el-GR" dirty="0"/>
              <a:t>. </a:t>
            </a:r>
          </a:p>
          <a:p>
            <a:r>
              <a:rPr lang="el-GR" dirty="0"/>
              <a:t>Η συγκεκριμένη μέθοδος θα πρέπει να </a:t>
            </a:r>
            <a:r>
              <a:rPr lang="el-GR" b="1" dirty="0"/>
              <a:t>υλοποιείται με εφαρμογή κατάλληλα σχεδιασμένων, σύγχρονων τεχνικών και μέσων</a:t>
            </a:r>
            <a:r>
              <a:rPr lang="el-GR" dirty="0"/>
              <a:t>, έτσι ώστε οι εκπαιδευόμενοι να έχουν </a:t>
            </a:r>
            <a:r>
              <a:rPr lang="el-GR" b="1" dirty="0"/>
              <a:t>ενεργητικό ρόλο </a:t>
            </a:r>
            <a:r>
              <a:rPr lang="el-GR" dirty="0"/>
              <a:t>στη μαθησιακή διαδικασία και να </a:t>
            </a:r>
            <a:r>
              <a:rPr lang="el-GR" b="1" dirty="0"/>
              <a:t>αναπτύξουν πολλαπλές δεξιότητες. </a:t>
            </a:r>
          </a:p>
          <a:p>
            <a:r>
              <a:rPr lang="el-GR" dirty="0"/>
              <a:t>Σημαντικά χαρακτηριστικά της μεθόδου είναι </a:t>
            </a:r>
            <a:r>
              <a:rPr lang="el-GR" b="1" dirty="0"/>
              <a:t>η ευελιξία και η προσαρμογή στις ανάγκες των εκπαιδευόμενων. </a:t>
            </a:r>
          </a:p>
          <a:p>
            <a:endParaRPr lang="el-GR" dirty="0"/>
          </a:p>
          <a:p>
            <a:r>
              <a:rPr lang="el-GR" dirty="0"/>
              <a:t>Ο ρόλος του/της εκπαιδευτικού στη μέθοδο επεξεργασίας εννοιών εστιάζει στη </a:t>
            </a:r>
            <a:r>
              <a:rPr lang="el-GR" b="1" dirty="0"/>
              <a:t>διευκόλυνση της επίτευξης των στόχων </a:t>
            </a:r>
            <a:r>
              <a:rPr lang="el-GR" dirty="0"/>
              <a:t>και στην </a:t>
            </a:r>
            <a:r>
              <a:rPr lang="el-GR" b="1" dirty="0"/>
              <a:t>υποστήριξη και ενθάρρυνση </a:t>
            </a:r>
            <a:r>
              <a:rPr lang="el-GR" dirty="0"/>
              <a:t>των εκπαιδευόμενων</a:t>
            </a:r>
          </a:p>
        </p:txBody>
      </p:sp>
    </p:spTree>
    <p:extLst>
      <p:ext uri="{BB962C8B-B14F-4D97-AF65-F5344CB8AC3E}">
        <p14:creationId xmlns:p14="http://schemas.microsoft.com/office/powerpoint/2010/main" val="191692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βάλ 3">
            <a:extLst>
              <a:ext uri="{FF2B5EF4-FFF2-40B4-BE49-F238E27FC236}">
                <a16:creationId xmlns:a16="http://schemas.microsoft.com/office/drawing/2014/main" id="{1613F610-5BCF-813D-569F-743907561278}"/>
              </a:ext>
            </a:extLst>
          </p:cNvPr>
          <p:cNvSpPr/>
          <p:nvPr/>
        </p:nvSpPr>
        <p:spPr>
          <a:xfrm>
            <a:off x="4051300" y="1876425"/>
            <a:ext cx="3429000" cy="114300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AC0213-F911-D427-1B36-9B6931862F15}"/>
              </a:ext>
            </a:extLst>
          </p:cNvPr>
          <p:cNvSpPr txBox="1"/>
          <p:nvPr/>
        </p:nvSpPr>
        <p:spPr>
          <a:xfrm>
            <a:off x="4660900" y="2257425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b="1" dirty="0"/>
              <a:t>ΣΥΝΔΕΣΗ</a:t>
            </a:r>
          </a:p>
        </p:txBody>
      </p:sp>
      <p:cxnSp>
        <p:nvCxnSpPr>
          <p:cNvPr id="7" name="Ευθύγραμμο βέλος σύνδεσης 6">
            <a:extLst>
              <a:ext uri="{FF2B5EF4-FFF2-40B4-BE49-F238E27FC236}">
                <a16:creationId xmlns:a16="http://schemas.microsoft.com/office/drawing/2014/main" id="{9AA1D5E5-E459-D5FC-23CA-DDF01CA32FD2}"/>
              </a:ext>
            </a:extLst>
          </p:cNvPr>
          <p:cNvCxnSpPr>
            <a:stCxn id="4" idx="4"/>
          </p:cNvCxnSpPr>
          <p:nvPr/>
        </p:nvCxnSpPr>
        <p:spPr>
          <a:xfrm>
            <a:off x="5727700" y="3019425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51597184-7A04-CEF9-2CE3-057F01D9FA58}"/>
              </a:ext>
            </a:extLst>
          </p:cNvPr>
          <p:cNvSpPr/>
          <p:nvPr/>
        </p:nvSpPr>
        <p:spPr>
          <a:xfrm>
            <a:off x="6870700" y="3552825"/>
            <a:ext cx="2819400" cy="1143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5EC137-B26D-1397-DB3D-84E3C5F2851B}"/>
              </a:ext>
            </a:extLst>
          </p:cNvPr>
          <p:cNvSpPr txBox="1"/>
          <p:nvPr/>
        </p:nvSpPr>
        <p:spPr>
          <a:xfrm>
            <a:off x="6870700" y="375014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ΕΠΑΝΑΛΗΨΗ ΠΡΟΗΓΟΥΜΕΝΗΣ ΓΝΩΣΗΣ</a:t>
            </a:r>
          </a:p>
        </p:txBody>
      </p:sp>
      <p:cxnSp>
        <p:nvCxnSpPr>
          <p:cNvPr id="13" name="Ευθύγραμμο βέλος σύνδεσης 12">
            <a:extLst>
              <a:ext uri="{FF2B5EF4-FFF2-40B4-BE49-F238E27FC236}">
                <a16:creationId xmlns:a16="http://schemas.microsoft.com/office/drawing/2014/main" id="{42B8AFCD-E31D-5ECE-03D9-34594318661E}"/>
              </a:ext>
            </a:extLst>
          </p:cNvPr>
          <p:cNvCxnSpPr>
            <a:stCxn id="4" idx="4"/>
          </p:cNvCxnSpPr>
          <p:nvPr/>
        </p:nvCxnSpPr>
        <p:spPr>
          <a:xfrm flipH="1">
            <a:off x="4356100" y="3019425"/>
            <a:ext cx="1409700" cy="990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09CB8DA6-CA77-B38A-3710-A80113AF4181}"/>
              </a:ext>
            </a:extLst>
          </p:cNvPr>
          <p:cNvSpPr/>
          <p:nvPr/>
        </p:nvSpPr>
        <p:spPr>
          <a:xfrm>
            <a:off x="2070100" y="3933825"/>
            <a:ext cx="2362200" cy="1447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C0E0A4-1A1C-1DE6-8C93-0C40FB27B4A0}"/>
              </a:ext>
            </a:extLst>
          </p:cNvPr>
          <p:cNvSpPr txBox="1"/>
          <p:nvPr/>
        </p:nvSpPr>
        <p:spPr>
          <a:xfrm>
            <a:off x="2222500" y="4391025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ΠΕΡΙΓΡΑΦΗ ΤΗΣ ΝΕΑΣ ΓΝΩΣΗΣ</a:t>
            </a:r>
          </a:p>
        </p:txBody>
      </p:sp>
    </p:spTree>
    <p:extLst>
      <p:ext uri="{BB962C8B-B14F-4D97-AF65-F5344CB8AC3E}">
        <p14:creationId xmlns:p14="http://schemas.microsoft.com/office/powerpoint/2010/main" val="1626181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4D97F9-BF13-8D41-632A-2060D5743A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3700" y="200025"/>
            <a:ext cx="9089390" cy="610936"/>
          </a:xfrm>
        </p:spPr>
        <p:txBody>
          <a:bodyPr/>
          <a:lstStyle/>
          <a:p>
            <a:r>
              <a:rPr lang="el-GR" dirty="0"/>
              <a:t>Οι φάσεις ανάπτυξης της μεθόδου(1)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9D1CF54-32B2-CC15-9E1C-F8B349D0F17A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546100" y="1360926"/>
            <a:ext cx="9829800" cy="5830570"/>
          </a:xfrm>
        </p:spPr>
        <p:txBody>
          <a:bodyPr/>
          <a:lstStyle/>
          <a:p>
            <a:pPr algn="ctr"/>
            <a:r>
              <a:rPr lang="el-GR" dirty="0"/>
              <a:t>Πρώτη Φάση:</a:t>
            </a:r>
          </a:p>
          <a:p>
            <a:pPr marL="0" indent="0" algn="ctr">
              <a:buNone/>
            </a:pPr>
            <a:r>
              <a:rPr lang="el-GR" sz="2000" b="1" dirty="0"/>
              <a:t>Προετοιμασία Διδακτικού Πλαισίου – Θέτουμε το ζήτημα προς διδασκαλία </a:t>
            </a:r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Εισαγωγή στο προς διδασκαλία αντικείμενο </a:t>
            </a:r>
            <a:r>
              <a:rPr lang="el-GR" u="sng" dirty="0"/>
              <a:t>μέσω δραστηριοτήτων που κινητοποιούν και προβληματίζουν τους εκπαιδευόμενους</a:t>
            </a:r>
            <a:r>
              <a:rPr lang="el-GR" dirty="0"/>
              <a:t>. </a:t>
            </a:r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lnSpc>
                <a:spcPct val="100000"/>
              </a:lnSpc>
              <a:buNone/>
            </a:pPr>
            <a:r>
              <a:rPr lang="el-GR" dirty="0"/>
              <a:t>Ο/Η εκπαιδευτικός φροντίζει να ικανοποιηθούν όλες οι απαραίτητες </a:t>
            </a:r>
            <a:r>
              <a:rPr lang="el-GR" b="1" dirty="0"/>
              <a:t>ψυχολογικές</a:t>
            </a:r>
            <a:r>
              <a:rPr lang="el-GR" dirty="0"/>
              <a:t> και </a:t>
            </a:r>
            <a:r>
              <a:rPr lang="el-GR" b="1" dirty="0"/>
              <a:t>γνωσιολογικές</a:t>
            </a:r>
            <a:r>
              <a:rPr lang="el-GR" dirty="0"/>
              <a:t> προϋποθέσεις που θα διευκολύνουν τη μάθηση.</a:t>
            </a:r>
          </a:p>
          <a:p>
            <a:pPr marL="12700">
              <a:lnSpc>
                <a:spcPct val="100000"/>
              </a:lnSpc>
            </a:pPr>
            <a:endParaRPr lang="el-GR" dirty="0"/>
          </a:p>
          <a:p>
            <a:pPr marL="0" indent="0">
              <a:lnSpc>
                <a:spcPct val="100000"/>
              </a:lnSpc>
              <a:buNone/>
            </a:pPr>
            <a:r>
              <a:rPr lang="el-GR" dirty="0"/>
              <a:t>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4196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1AEE1A0-8A54-3A6E-4E7B-7A94E778F5B8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155700" y="1571625"/>
            <a:ext cx="9220200" cy="5334000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Στο στάδιο της προετοιμασίας του διδακτικού πλαισίου θα πρέπει να προσδιορίσουμε με συγκεκριμένο τρόπο, </a:t>
            </a:r>
          </a:p>
          <a:p>
            <a:r>
              <a:rPr lang="el-GR" dirty="0"/>
              <a:t>είτε με τη μορφή βίντεο </a:t>
            </a:r>
          </a:p>
          <a:p>
            <a:r>
              <a:rPr lang="el-GR" dirty="0"/>
              <a:t>είτε με τη μορφή εικόνων </a:t>
            </a:r>
          </a:p>
          <a:p>
            <a:r>
              <a:rPr lang="el-GR" dirty="0"/>
              <a:t>είτε με τη μορφή άλλων αναπαραστάσεων, </a:t>
            </a:r>
          </a:p>
          <a:p>
            <a:pPr marL="0" indent="0">
              <a:buNone/>
            </a:pPr>
            <a:r>
              <a:rPr lang="el-GR" dirty="0"/>
              <a:t>το προς κατανόηση πρόβλημα ή το φαινόμενο στο όποιο θα εστιάσουμε στη διδασκαλία μας δημιουργώντας έτσι και το κίνητρο στους μαθητές να συμμετέχουν στην όλη διαδικασία. </a:t>
            </a:r>
          </a:p>
          <a:p>
            <a:pPr marL="0" indent="0">
              <a:buNone/>
            </a:pPr>
            <a:r>
              <a:rPr lang="el-GR" dirty="0"/>
              <a:t>Άρα, όλες οι δραστηριότητες οι οποίες θα παρουσιαστούν στο πρώτο στάδιο θα πρέπει να παρέχουν την ψυχολογική και γνωστική προετοιμασία για την καλλιέργεια ενός ενδιαφέροντος κλίματος μάθησης.</a:t>
            </a:r>
          </a:p>
        </p:txBody>
      </p:sp>
    </p:spTree>
    <p:extLst>
      <p:ext uri="{BB962C8B-B14F-4D97-AF65-F5344CB8AC3E}">
        <p14:creationId xmlns:p14="http://schemas.microsoft.com/office/powerpoint/2010/main" val="3857418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65DC709-4CC7-EB2B-474F-49D984B14325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384300" y="885825"/>
            <a:ext cx="7485380" cy="3601242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l-GR" sz="2400" b="1" spc="-15" dirty="0">
                <a:latin typeface="Calibri"/>
                <a:cs typeface="Calibri"/>
              </a:rPr>
              <a:t>Πρόταση</a:t>
            </a:r>
            <a:r>
              <a:rPr lang="el-GR" sz="2400" b="1" spc="5" dirty="0">
                <a:latin typeface="Calibri"/>
                <a:cs typeface="Calibri"/>
              </a:rPr>
              <a:t> </a:t>
            </a:r>
            <a:r>
              <a:rPr lang="el-GR" sz="2400" b="1" spc="-10" dirty="0">
                <a:latin typeface="Calibri"/>
                <a:cs typeface="Calibri"/>
              </a:rPr>
              <a:t>τεχνικών-εργαλείων:</a:t>
            </a:r>
            <a:endParaRPr lang="el-GR"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1800" spc="-5" dirty="0">
                <a:latin typeface="Calibri"/>
                <a:cs typeface="Calibri"/>
              </a:rPr>
              <a:t>Καταιγισμός</a:t>
            </a:r>
            <a:r>
              <a:rPr lang="el-GR" sz="1800" spc="-55" dirty="0">
                <a:latin typeface="Calibri"/>
                <a:cs typeface="Calibri"/>
              </a:rPr>
              <a:t> </a:t>
            </a:r>
            <a:r>
              <a:rPr lang="el-GR" sz="1800" spc="-5" dirty="0">
                <a:latin typeface="Calibri"/>
                <a:cs typeface="Calibri"/>
              </a:rPr>
              <a:t>ιδεών</a:t>
            </a:r>
          </a:p>
          <a:p>
            <a:pPr marL="12700">
              <a:lnSpc>
                <a:spcPct val="100000"/>
              </a:lnSpc>
            </a:pPr>
            <a:endParaRPr lang="el-GR" sz="1800" spc="-5" dirty="0">
              <a:latin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endParaRPr lang="el-GR" sz="1800" spc="-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lang="el-GR" sz="1800" spc="-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lang="el-GR" sz="1800" spc="-5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endParaRPr lang="el-GR"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l-GR" sz="1800" spc="-5" dirty="0" err="1">
                <a:latin typeface="Calibri"/>
                <a:cs typeface="Calibri"/>
              </a:rPr>
              <a:t>Ημιδομημένος</a:t>
            </a:r>
            <a:r>
              <a:rPr lang="el-GR" sz="1800" spc="-35" dirty="0">
                <a:latin typeface="Calibri"/>
                <a:cs typeface="Calibri"/>
              </a:rPr>
              <a:t> </a:t>
            </a:r>
            <a:r>
              <a:rPr lang="el-GR" sz="1800" spc="-5" dirty="0">
                <a:latin typeface="Calibri"/>
                <a:cs typeface="Calibri"/>
              </a:rPr>
              <a:t>Διάλογος</a:t>
            </a:r>
            <a:endParaRPr lang="el-GR" sz="1800" dirty="0">
              <a:latin typeface="Calibri"/>
              <a:cs typeface="Calibri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790451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E98C37D-3DBC-68AA-E25E-F1EF4593E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3700" y="504825"/>
            <a:ext cx="9089390" cy="610936"/>
          </a:xfrm>
        </p:spPr>
        <p:txBody>
          <a:bodyPr/>
          <a:lstStyle/>
          <a:p>
            <a:pPr algn="ctr"/>
            <a:r>
              <a:rPr lang="el-GR" dirty="0"/>
              <a:t>(2)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C29125F-3ADB-35ED-9AF6-B98251567BCD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622300" y="2105025"/>
            <a:ext cx="9601200" cy="2256002"/>
          </a:xfrm>
        </p:spPr>
        <p:txBody>
          <a:bodyPr/>
          <a:lstStyle/>
          <a:p>
            <a:pPr algn="ctr"/>
            <a:r>
              <a:rPr lang="el-GR" dirty="0"/>
              <a:t>Δεύτερη Φάση: </a:t>
            </a:r>
          </a:p>
          <a:p>
            <a:pPr marL="0" indent="0" algn="ctr">
              <a:buNone/>
            </a:pPr>
            <a:r>
              <a:rPr lang="el-GR" sz="2000" b="1" dirty="0"/>
              <a:t>Επαφή Εκπαιδευόμενου με Δεδομένα και Επεξεργασία </a:t>
            </a:r>
          </a:p>
          <a:p>
            <a:pPr algn="ctr"/>
            <a:endParaRPr lang="el-GR" dirty="0"/>
          </a:p>
          <a:p>
            <a:pPr marL="0" indent="0" algn="ctr">
              <a:buNone/>
            </a:pPr>
            <a:r>
              <a:rPr lang="el-GR" dirty="0"/>
              <a:t>Οι εκπαιδευόμενοι/</a:t>
            </a:r>
            <a:r>
              <a:rPr lang="el-GR" dirty="0" err="1"/>
              <a:t>ες</a:t>
            </a:r>
            <a:r>
              <a:rPr lang="el-GR" dirty="0"/>
              <a:t> υπό την καθοδήγηση του/της εκπαιδευτικού, αναζητούν δεδομένα και πληροφορίες του νέου αντικειμένου, τα επεξεργάζονται και τα εντάσσουν στα προσωπικά τους σχήματα κατανόησης.</a:t>
            </a:r>
          </a:p>
        </p:txBody>
      </p:sp>
    </p:spTree>
    <p:extLst>
      <p:ext uri="{BB962C8B-B14F-4D97-AF65-F5344CB8AC3E}">
        <p14:creationId xmlns:p14="http://schemas.microsoft.com/office/powerpoint/2010/main" val="2203084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727AF24-78F0-6E6A-03BF-7964684E4BEC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003300" y="200025"/>
            <a:ext cx="8458200" cy="8261720"/>
          </a:xfrm>
        </p:spPr>
        <p:txBody>
          <a:bodyPr/>
          <a:lstStyle/>
          <a:p>
            <a:pPr marL="0" indent="0">
              <a:buNone/>
            </a:pPr>
            <a:r>
              <a:rPr lang="el-GR" dirty="0"/>
              <a:t>Κατά τη δεύτερη φάση που το παιδί έρχεται σε επαφή με τα δεδομένα και την επεξεργασία αυτών,</a:t>
            </a:r>
          </a:p>
          <a:p>
            <a:r>
              <a:rPr lang="el-GR" dirty="0"/>
              <a:t> ο εκπαιδευτικός θα πρέπει να το καθοδηγήσει με τρόπο ορθό και μέσα από ασφαλείς οδούς στην πηγή από την οποία , το παιδί,  θα εξορύξει όλες τις απαιτούμενες πληροφορίες των προς μελέτη εννοιών. </a:t>
            </a:r>
          </a:p>
          <a:p>
            <a:r>
              <a:rPr lang="el-GR" dirty="0"/>
              <a:t>Δεν θέλουμε, παθητικούς αποδέκτες ως προς τον τρόπο με τον οποίον φτάνουν τα παιδιά στο σημείο της άντλησης της πληροφορίας. Αντίθετα θέλουμε η διαδικασία να αποτελέσει  για τα παιδιά μια δεξιότητα μέσω της οποίας θα μπορούν τα ίδια να φτάσουν στην πηγή της πληροφόρησης δίχως την καθοδήγηση του εκπαιδευτικού. 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lang="el-GR" dirty="0"/>
              <a:t>Κατά τη διάρκεια της φάσης, ο εκπαιδευτικός, θα πρέπει να τα  ενημερώνει για τον τρόπο σκέψης με τον οποίο τα καθοδηγεί, σε συγκεκριμένες πηγές, οι οποίες θα τους οδηγήσουν στις πληροφορίες</a:t>
            </a:r>
          </a:p>
          <a:p>
            <a:pPr marL="0" indent="0">
              <a:lnSpc>
                <a:spcPct val="100000"/>
              </a:lnSpc>
              <a:spcBef>
                <a:spcPts val="5"/>
              </a:spcBef>
              <a:buNone/>
            </a:pPr>
            <a:endParaRPr lang="el-GR" sz="2000" b="1" spc="-15" dirty="0">
              <a:latin typeface="Calibri"/>
              <a:cs typeface="Calibri"/>
            </a:endParaRPr>
          </a:p>
          <a:p>
            <a:pPr marL="0" indent="0">
              <a:lnSpc>
                <a:spcPct val="100000"/>
              </a:lnSpc>
              <a:spcBef>
                <a:spcPts val="5"/>
              </a:spcBef>
              <a:buNone/>
            </a:pPr>
            <a:r>
              <a:rPr lang="el-GR" sz="2000" b="1" spc="-15" dirty="0">
                <a:latin typeface="Calibri"/>
                <a:cs typeface="Calibri"/>
              </a:rPr>
              <a:t>Πρόταση</a:t>
            </a:r>
            <a:r>
              <a:rPr lang="el-GR" sz="2000" b="1" dirty="0">
                <a:latin typeface="Calibri"/>
                <a:cs typeface="Calibri"/>
              </a:rPr>
              <a:t> </a:t>
            </a:r>
            <a:r>
              <a:rPr lang="el-GR" sz="2000" b="1" spc="-10" dirty="0">
                <a:latin typeface="Calibri"/>
                <a:cs typeface="Calibri"/>
              </a:rPr>
              <a:t>τεχνικών-εργαλείων:</a:t>
            </a: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spc="-5" dirty="0" err="1">
                <a:latin typeface="Calibri"/>
                <a:cs typeface="Calibri"/>
              </a:rPr>
              <a:t>Ημιδομημένος</a:t>
            </a:r>
            <a:r>
              <a:rPr lang="el-GR" sz="2000" spc="-35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Διάλογος</a:t>
            </a:r>
            <a:endParaRPr lang="el-GR"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el-GR" sz="2000" spc="-5" dirty="0">
                <a:latin typeface="Calibri"/>
                <a:cs typeface="Calibri"/>
              </a:rPr>
              <a:t>Εργασίες</a:t>
            </a:r>
            <a:r>
              <a:rPr lang="el-GR" sz="2000" spc="-25" dirty="0">
                <a:latin typeface="Calibri"/>
                <a:cs typeface="Calibri"/>
              </a:rPr>
              <a:t> </a:t>
            </a:r>
            <a:r>
              <a:rPr lang="el-GR" sz="2000" dirty="0">
                <a:latin typeface="Calibri"/>
                <a:cs typeface="Calibri"/>
              </a:rPr>
              <a:t>σε</a:t>
            </a:r>
            <a:r>
              <a:rPr lang="el-GR" sz="2000" spc="-20" dirty="0">
                <a:latin typeface="Calibri"/>
                <a:cs typeface="Calibri"/>
              </a:rPr>
              <a:t> </a:t>
            </a:r>
            <a:r>
              <a:rPr lang="el-GR" sz="2000" spc="-5" dirty="0">
                <a:latin typeface="Calibri"/>
                <a:cs typeface="Calibri"/>
              </a:rPr>
              <a:t>ομάδες</a:t>
            </a:r>
            <a:endParaRPr lang="el-GR" sz="2000" dirty="0">
              <a:latin typeface="Calibri"/>
              <a:cs typeface="Calibri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2818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7B4894-BE8F-9B5B-92DD-D613533D5A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6100" y="642843"/>
            <a:ext cx="9089390" cy="610936"/>
          </a:xfrm>
        </p:spPr>
        <p:txBody>
          <a:bodyPr/>
          <a:lstStyle/>
          <a:p>
            <a:r>
              <a:rPr lang="el-GR" dirty="0"/>
              <a:t>(3)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CB7E534-69C9-B0A7-CCD9-42F0B682B8B0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546100" y="2333625"/>
            <a:ext cx="9829800" cy="3456844"/>
          </a:xfrm>
        </p:spPr>
        <p:txBody>
          <a:bodyPr/>
          <a:lstStyle/>
          <a:p>
            <a:pPr algn="ctr"/>
            <a:r>
              <a:rPr lang="el-GR" dirty="0"/>
              <a:t>Τρίτη Φάση </a:t>
            </a:r>
          </a:p>
          <a:p>
            <a:pPr marL="0" indent="0" algn="ctr">
              <a:buNone/>
            </a:pPr>
            <a:r>
              <a:rPr lang="el-GR" sz="2000" b="1" dirty="0"/>
              <a:t>Ανατροφοδότηση, Συμπεράσματα και Εφαρμογή/Εξάσκηση </a:t>
            </a:r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endParaRPr lang="el-GR" dirty="0"/>
          </a:p>
          <a:p>
            <a:pPr marL="0" indent="0" algn="ctr">
              <a:buNone/>
            </a:pPr>
            <a:r>
              <a:rPr lang="el-GR" dirty="0"/>
              <a:t>Οι εκπαιδευόμενοι ανατροφοδοτούνται, διατυπώνουν συμπεράσματα και τα συνδέουν με παρόμοιες καταστάσεις, πρότερες γνώσεις και βιώματα. </a:t>
            </a:r>
          </a:p>
          <a:p>
            <a:pPr marL="0" indent="0" algn="ctr">
              <a:buNone/>
            </a:pPr>
            <a:r>
              <a:rPr lang="el-GR" dirty="0"/>
              <a:t>Υπό την καθοδήγηση του/της εκπαιδευτικού ονοματίζουν τη νέα γνώση, τη μεταφέρουν σε καινούργιες καταστάσεις και εξασκούνται έτσι ώστε να την κάνουν λειτουργική.</a:t>
            </a:r>
          </a:p>
        </p:txBody>
      </p:sp>
    </p:spTree>
    <p:extLst>
      <p:ext uri="{BB962C8B-B14F-4D97-AF65-F5344CB8AC3E}">
        <p14:creationId xmlns:p14="http://schemas.microsoft.com/office/powerpoint/2010/main" val="1997213500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2476</TotalTime>
  <Words>730</Words>
  <Application>Microsoft Office PowerPoint</Application>
  <PresentationFormat>Προσαρμογή</PresentationFormat>
  <Paragraphs>85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 Gothic</vt:lpstr>
      <vt:lpstr>Wingdings 3</vt:lpstr>
      <vt:lpstr>Θρόισμα</vt:lpstr>
      <vt:lpstr> Μάθημα 4: Μέθοδος επεξεργασίας εννοιών  29/10/2025</vt:lpstr>
      <vt:lpstr>Μέθοδος επεξεργασίας εννοιών</vt:lpstr>
      <vt:lpstr>Παρουσίαση του PowerPoint</vt:lpstr>
      <vt:lpstr>Οι φάσεις ανάπτυξης της μεθόδου(1) </vt:lpstr>
      <vt:lpstr>Παρουσίαση του PowerPoint</vt:lpstr>
      <vt:lpstr>Παρουσίαση του PowerPoint</vt:lpstr>
      <vt:lpstr>(2)</vt:lpstr>
      <vt:lpstr>Παρουσίαση του PowerPoint</vt:lpstr>
      <vt:lpstr>(3)</vt:lpstr>
      <vt:lpstr>Παρουσίαση του PowerPoint</vt:lpstr>
      <vt:lpstr> (4) &amp; (5)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&lt;4D6963726F736F667420506F776572506F696E74202D20C4E9DCEBE5EEE72031202D20D0E1F1EFF5F3DFE1F3E720E5E9F3E1E3F9E3E9EADEF220F0E1F1DCE4EFF3E7F22E707074205B436F6D7061746962696C697479204D6F64655D&gt;</dc:title>
  <dc:creator>geovavou</dc:creator>
  <cp:lastModifiedBy>liana stylianou</cp:lastModifiedBy>
  <cp:revision>19</cp:revision>
  <dcterms:created xsi:type="dcterms:W3CDTF">2023-10-08T12:46:28Z</dcterms:created>
  <dcterms:modified xsi:type="dcterms:W3CDTF">2025-10-27T10:16:43Z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2015-07-23T00:00:00Z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2023-10-08T00:00:00Z</vt:filetime>
  </property>
</Properties>
</file>