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0" r:id="rId1"/>
  </p:sldMasterIdLst>
  <p:sldIdLst>
    <p:sldId id="273" r:id="rId2"/>
    <p:sldId id="292" r:id="rId3"/>
    <p:sldId id="289" r:id="rId4"/>
    <p:sldId id="290" r:id="rId5"/>
    <p:sldId id="291" r:id="rId6"/>
    <p:sldId id="293" r:id="rId7"/>
    <p:sldId id="268" r:id="rId8"/>
    <p:sldId id="272" r:id="rId9"/>
    <p:sldId id="269" r:id="rId10"/>
    <p:sldId id="285" r:id="rId11"/>
    <p:sldId id="274" r:id="rId12"/>
    <p:sldId id="275" r:id="rId13"/>
  </p:sldIdLst>
  <p:sldSz cx="10693400" cy="7562850"/>
  <p:notesSz cx="10693400" cy="75628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075" y="6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271548" y="2773046"/>
            <a:ext cx="7718861" cy="2495345"/>
          </a:xfrm>
        </p:spPr>
        <p:txBody>
          <a:bodyPr anchor="b">
            <a:normAutofit/>
          </a:bodyPr>
          <a:lstStyle>
            <a:lvl1pPr>
              <a:defRPr sz="5955"/>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271548" y="5268389"/>
            <a:ext cx="7718861" cy="1242040"/>
          </a:xfrm>
        </p:spPr>
        <p:txBody>
          <a:bodyPr anchor="t"/>
          <a:lstStyle>
            <a:lvl1pPr marL="0" indent="0" algn="l">
              <a:buNone/>
              <a:defRPr>
                <a:solidFill>
                  <a:schemeClr val="tx1">
                    <a:lumMod val="65000"/>
                    <a:lumOff val="35000"/>
                  </a:schemeClr>
                </a:solidFill>
              </a:defRPr>
            </a:lvl1pPr>
            <a:lvl2pPr marL="504200" indent="0" algn="ctr">
              <a:buNone/>
              <a:defRPr>
                <a:solidFill>
                  <a:schemeClr val="tx1">
                    <a:tint val="75000"/>
                  </a:schemeClr>
                </a:solidFill>
              </a:defRPr>
            </a:lvl2pPr>
            <a:lvl3pPr marL="1008400" indent="0" algn="ctr">
              <a:buNone/>
              <a:defRPr>
                <a:solidFill>
                  <a:schemeClr val="tx1">
                    <a:tint val="75000"/>
                  </a:schemeClr>
                </a:solidFill>
              </a:defRPr>
            </a:lvl3pPr>
            <a:lvl4pPr marL="1512600" indent="0" algn="ctr">
              <a:buNone/>
              <a:defRPr>
                <a:solidFill>
                  <a:schemeClr val="tx1">
                    <a:tint val="75000"/>
                  </a:schemeClr>
                </a:solidFill>
              </a:defRPr>
            </a:lvl4pPr>
            <a:lvl5pPr marL="2016801" indent="0" algn="ctr">
              <a:buNone/>
              <a:defRPr>
                <a:solidFill>
                  <a:schemeClr val="tx1">
                    <a:tint val="75000"/>
                  </a:schemeClr>
                </a:solidFill>
              </a:defRPr>
            </a:lvl5pPr>
            <a:lvl6pPr marL="2521001" indent="0" algn="ctr">
              <a:buNone/>
              <a:defRPr>
                <a:solidFill>
                  <a:schemeClr val="tx1">
                    <a:tint val="75000"/>
                  </a:schemeClr>
                </a:solidFill>
              </a:defRPr>
            </a:lvl6pPr>
            <a:lvl7pPr marL="3025201" indent="0" algn="ctr">
              <a:buNone/>
              <a:defRPr>
                <a:solidFill>
                  <a:schemeClr val="tx1">
                    <a:tint val="75000"/>
                  </a:schemeClr>
                </a:solidFill>
              </a:defRPr>
            </a:lvl7pPr>
            <a:lvl8pPr marL="3529401" indent="0" algn="ctr">
              <a:buNone/>
              <a:defRPr>
                <a:solidFill>
                  <a:schemeClr val="tx1">
                    <a:tint val="75000"/>
                  </a:schemeClr>
                </a:solidFill>
              </a:defRPr>
            </a:lvl8pPr>
            <a:lvl9pPr marL="4033601"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l-GR"/>
          </a:p>
        </p:txBody>
      </p:sp>
      <p:sp>
        <p:nvSpPr>
          <p:cNvPr id="9" name="Freeform 8"/>
          <p:cNvSpPr/>
          <p:nvPr/>
        </p:nvSpPr>
        <p:spPr bwMode="auto">
          <a:xfrm>
            <a:off x="-37093" y="4765277"/>
            <a:ext cx="1631928" cy="86213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95066" y="4995078"/>
            <a:ext cx="684099" cy="402652"/>
          </a:xfrm>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2027829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271547" y="672254"/>
            <a:ext cx="7708960" cy="3437402"/>
          </a:xfrm>
        </p:spPr>
        <p:txBody>
          <a:bodyPr anchor="ctr">
            <a:normAutofit/>
          </a:bodyPr>
          <a:lstStyle>
            <a:lvl1pPr algn="l">
              <a:defRPr sz="5293"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71547" y="4801545"/>
            <a:ext cx="7708960" cy="1715772"/>
          </a:xfrm>
        </p:spPr>
        <p:txBody>
          <a:bodyPr anchor="ctr">
            <a:normAutofit/>
          </a:bodyPr>
          <a:lstStyle>
            <a:lvl1pPr marL="0" indent="0" algn="l">
              <a:buNone/>
              <a:defRPr sz="1985">
                <a:solidFill>
                  <a:schemeClr val="tx1">
                    <a:lumMod val="65000"/>
                    <a:lumOff val="35000"/>
                  </a:schemeClr>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1D8BD707-D9CF-40AE-B4C6-C98DA3205C09}"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l-GR"/>
          </a:p>
        </p:txBody>
      </p:sp>
      <p:sp>
        <p:nvSpPr>
          <p:cNvPr id="10" name="Freeform 11"/>
          <p:cNvSpPr/>
          <p:nvPr/>
        </p:nvSpPr>
        <p:spPr bwMode="auto">
          <a:xfrm flipV="1">
            <a:off x="68" y="3491976"/>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97853" y="3577566"/>
            <a:ext cx="684099" cy="402652"/>
          </a:xfrm>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3997712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58889" y="672254"/>
            <a:ext cx="7144823" cy="3193203"/>
          </a:xfrm>
        </p:spPr>
        <p:txBody>
          <a:bodyPr anchor="ctr">
            <a:normAutofit/>
          </a:bodyPr>
          <a:lstStyle>
            <a:lvl1pPr algn="l">
              <a:defRPr sz="5293"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2825345" y="3865457"/>
            <a:ext cx="6611908" cy="420158"/>
          </a:xfrm>
        </p:spPr>
        <p:txBody>
          <a:bodyPr anchor="ctr">
            <a:noAutofit/>
          </a:bodyPr>
          <a:lstStyle>
            <a:lvl1pPr marL="0" indent="0">
              <a:buFontTx/>
              <a:buNone/>
              <a:defRPr sz="1764">
                <a:solidFill>
                  <a:schemeClr val="tx1">
                    <a:lumMod val="50000"/>
                    <a:lumOff val="50000"/>
                  </a:schemeClr>
                </a:solidFill>
              </a:defRPr>
            </a:lvl1pPr>
            <a:lvl2pPr marL="504200" indent="0">
              <a:buFontTx/>
              <a:buNone/>
              <a:defRPr/>
            </a:lvl2pPr>
            <a:lvl3pPr marL="1008400" indent="0">
              <a:buFontTx/>
              <a:buNone/>
              <a:defRPr/>
            </a:lvl3pPr>
            <a:lvl4pPr marL="1512600" indent="0">
              <a:buFontTx/>
              <a:buNone/>
              <a:defRPr/>
            </a:lvl4pPr>
            <a:lvl5pPr marL="2016801"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271547" y="4801545"/>
            <a:ext cx="7708960" cy="1715772"/>
          </a:xfrm>
        </p:spPr>
        <p:txBody>
          <a:bodyPr anchor="ctr">
            <a:normAutofit/>
          </a:bodyPr>
          <a:lstStyle>
            <a:lvl1pPr marL="0" indent="0" algn="l">
              <a:buNone/>
              <a:defRPr sz="1985">
                <a:solidFill>
                  <a:schemeClr val="tx1">
                    <a:lumMod val="65000"/>
                    <a:lumOff val="35000"/>
                  </a:schemeClr>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1D8BD707-D9CF-40AE-B4C6-C98DA3205C09}"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l-GR"/>
          </a:p>
        </p:txBody>
      </p:sp>
      <p:sp>
        <p:nvSpPr>
          <p:cNvPr id="19" name="Freeform 11"/>
          <p:cNvSpPr/>
          <p:nvPr/>
        </p:nvSpPr>
        <p:spPr bwMode="auto">
          <a:xfrm flipV="1">
            <a:off x="68" y="3491976"/>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97853" y="3577566"/>
            <a:ext cx="684099" cy="402652"/>
          </a:xfrm>
        </p:spPr>
        <p:txBody>
          <a:bodyPr/>
          <a:lstStyle/>
          <a:p>
            <a:fld id="{B6F15528-21DE-4FAA-801E-634DDDAF4B2B}" type="slidenum">
              <a:rPr lang="el-GR" smtClean="0"/>
              <a:t>‹#›</a:t>
            </a:fld>
            <a:endParaRPr lang="el-GR"/>
          </a:p>
        </p:txBody>
      </p:sp>
      <p:sp>
        <p:nvSpPr>
          <p:cNvPr id="14" name="TextBox 13"/>
          <p:cNvSpPr txBox="1"/>
          <p:nvPr/>
        </p:nvSpPr>
        <p:spPr>
          <a:xfrm>
            <a:off x="2114726" y="714606"/>
            <a:ext cx="534809" cy="644878"/>
          </a:xfrm>
          <a:prstGeom prst="rect">
            <a:avLst/>
          </a:prstGeom>
        </p:spPr>
        <p:txBody>
          <a:bodyPr vert="horz" lIns="100838" tIns="50419" rIns="100838" bIns="50419" rtlCol="0" anchor="ctr">
            <a:noAutofit/>
          </a:bodyPr>
          <a:lstStyle/>
          <a:p>
            <a:pPr lvl="0"/>
            <a:r>
              <a:rPr lang="en-US" sz="8822" baseline="0" dirty="0">
                <a:ln w="3175" cmpd="sng">
                  <a:noFill/>
                </a:ln>
                <a:solidFill>
                  <a:schemeClr val="accent1"/>
                </a:solidFill>
                <a:effectLst/>
                <a:latin typeface="Arial"/>
              </a:rPr>
              <a:t>“</a:t>
            </a:r>
          </a:p>
        </p:txBody>
      </p:sp>
      <p:sp>
        <p:nvSpPr>
          <p:cNvPr id="15" name="TextBox 14"/>
          <p:cNvSpPr txBox="1"/>
          <p:nvPr/>
        </p:nvSpPr>
        <p:spPr>
          <a:xfrm>
            <a:off x="9553816" y="3203907"/>
            <a:ext cx="534809" cy="644878"/>
          </a:xfrm>
          <a:prstGeom prst="rect">
            <a:avLst/>
          </a:prstGeom>
        </p:spPr>
        <p:txBody>
          <a:bodyPr vert="horz" lIns="100838" tIns="50419" rIns="100838" bIns="50419" rtlCol="0" anchor="ctr">
            <a:noAutofit/>
          </a:bodyPr>
          <a:lstStyle/>
          <a:p>
            <a:pPr lvl="0"/>
            <a:r>
              <a:rPr lang="en-US" sz="8822"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7431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271547" y="2689015"/>
            <a:ext cx="7708960" cy="3004899"/>
          </a:xfrm>
        </p:spPr>
        <p:txBody>
          <a:bodyPr anchor="b">
            <a:normAutofit/>
          </a:bodyPr>
          <a:lstStyle>
            <a:lvl1pPr algn="l">
              <a:defRPr sz="5293"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271547" y="5714153"/>
            <a:ext cx="7708960" cy="804611"/>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1D8BD707-D9CF-40AE-B4C6-C98DA3205C09}"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68" y="5415367"/>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97853" y="5495239"/>
            <a:ext cx="684099" cy="402652"/>
          </a:xfrm>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2222084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558889" y="672254"/>
            <a:ext cx="7144823" cy="3193203"/>
          </a:xfrm>
        </p:spPr>
        <p:txBody>
          <a:bodyPr anchor="ctr">
            <a:normAutofit/>
          </a:bodyPr>
          <a:lstStyle>
            <a:lvl1pPr algn="l">
              <a:defRPr sz="5293"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271546" y="4789805"/>
            <a:ext cx="7821586" cy="924348"/>
          </a:xfrm>
        </p:spPr>
        <p:txBody>
          <a:bodyPr anchor="b">
            <a:noAutofit/>
          </a:bodyPr>
          <a:lstStyle>
            <a:lvl1pPr marL="0" indent="0">
              <a:buFontTx/>
              <a:buNone/>
              <a:defRPr sz="2647">
                <a:solidFill>
                  <a:schemeClr val="accent1"/>
                </a:solidFill>
              </a:defRPr>
            </a:lvl1pPr>
            <a:lvl2pPr marL="504200" indent="0">
              <a:buFontTx/>
              <a:buNone/>
              <a:defRPr/>
            </a:lvl2pPr>
            <a:lvl3pPr marL="1008400" indent="0">
              <a:buFontTx/>
              <a:buNone/>
              <a:defRPr/>
            </a:lvl3pPr>
            <a:lvl4pPr marL="1512600" indent="0">
              <a:buFontTx/>
              <a:buNone/>
              <a:defRPr/>
            </a:lvl4pPr>
            <a:lvl5pPr marL="2016801"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271546" y="5714153"/>
            <a:ext cx="7821586" cy="804611"/>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1D8BD707-D9CF-40AE-B4C6-C98DA3205C09}"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l-GR"/>
          </a:p>
        </p:txBody>
      </p:sp>
      <p:sp>
        <p:nvSpPr>
          <p:cNvPr id="20" name="Freeform 11"/>
          <p:cNvSpPr/>
          <p:nvPr/>
        </p:nvSpPr>
        <p:spPr bwMode="auto">
          <a:xfrm flipV="1">
            <a:off x="68" y="5415367"/>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97853" y="5495239"/>
            <a:ext cx="684099" cy="402652"/>
          </a:xfrm>
        </p:spPr>
        <p:txBody>
          <a:bodyPr/>
          <a:lstStyle/>
          <a:p>
            <a:fld id="{B6F15528-21DE-4FAA-801E-634DDDAF4B2B}" type="slidenum">
              <a:rPr lang="el-GR" smtClean="0"/>
              <a:t>‹#›</a:t>
            </a:fld>
            <a:endParaRPr lang="el-GR"/>
          </a:p>
        </p:txBody>
      </p:sp>
      <p:sp>
        <p:nvSpPr>
          <p:cNvPr id="11" name="TextBox 10"/>
          <p:cNvSpPr txBox="1"/>
          <p:nvPr/>
        </p:nvSpPr>
        <p:spPr>
          <a:xfrm>
            <a:off x="2114726" y="714606"/>
            <a:ext cx="534809" cy="644878"/>
          </a:xfrm>
          <a:prstGeom prst="rect">
            <a:avLst/>
          </a:prstGeom>
        </p:spPr>
        <p:txBody>
          <a:bodyPr vert="horz" lIns="100838" tIns="50419" rIns="100838" bIns="50419" rtlCol="0" anchor="ctr">
            <a:noAutofit/>
          </a:bodyPr>
          <a:lstStyle/>
          <a:p>
            <a:pPr lvl="0"/>
            <a:r>
              <a:rPr lang="en-US" sz="8822" baseline="0" dirty="0">
                <a:ln w="3175" cmpd="sng">
                  <a:noFill/>
                </a:ln>
                <a:solidFill>
                  <a:schemeClr val="accent1"/>
                </a:solidFill>
                <a:effectLst/>
                <a:latin typeface="Arial"/>
              </a:rPr>
              <a:t>“</a:t>
            </a:r>
          </a:p>
        </p:txBody>
      </p:sp>
      <p:sp>
        <p:nvSpPr>
          <p:cNvPr id="12" name="TextBox 11"/>
          <p:cNvSpPr txBox="1"/>
          <p:nvPr/>
        </p:nvSpPr>
        <p:spPr>
          <a:xfrm>
            <a:off x="9553816" y="3203907"/>
            <a:ext cx="534809" cy="644878"/>
          </a:xfrm>
          <a:prstGeom prst="rect">
            <a:avLst/>
          </a:prstGeom>
        </p:spPr>
        <p:txBody>
          <a:bodyPr vert="horz" lIns="100838" tIns="50419" rIns="100838" bIns="50419" rtlCol="0" anchor="ctr">
            <a:noAutofit/>
          </a:bodyPr>
          <a:lstStyle/>
          <a:p>
            <a:pPr lvl="0"/>
            <a:r>
              <a:rPr lang="en-US" sz="8822"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1710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271548" y="691891"/>
            <a:ext cx="7708959" cy="3176022"/>
          </a:xfrm>
        </p:spPr>
        <p:txBody>
          <a:bodyPr anchor="ctr">
            <a:normAutofit/>
          </a:bodyPr>
          <a:lstStyle>
            <a:lvl1pPr algn="l">
              <a:defRPr sz="5293"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271547" y="4789805"/>
            <a:ext cx="7708960" cy="924348"/>
          </a:xfrm>
        </p:spPr>
        <p:txBody>
          <a:bodyPr anchor="b">
            <a:noAutofit/>
          </a:bodyPr>
          <a:lstStyle>
            <a:lvl1pPr marL="0" indent="0">
              <a:buFontTx/>
              <a:buNone/>
              <a:defRPr sz="2647">
                <a:solidFill>
                  <a:schemeClr val="accent1"/>
                </a:solidFill>
              </a:defRPr>
            </a:lvl1pPr>
            <a:lvl2pPr marL="504200" indent="0">
              <a:buFontTx/>
              <a:buNone/>
              <a:defRPr/>
            </a:lvl2pPr>
            <a:lvl3pPr marL="1008400" indent="0">
              <a:buFontTx/>
              <a:buNone/>
              <a:defRPr/>
            </a:lvl3pPr>
            <a:lvl4pPr marL="1512600" indent="0">
              <a:buFontTx/>
              <a:buNone/>
              <a:defRPr/>
            </a:lvl4pPr>
            <a:lvl5pPr marL="2016801"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271547" y="5714153"/>
            <a:ext cx="7708960" cy="804611"/>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1D8BD707-D9CF-40AE-B4C6-C98DA3205C09}"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68" y="5415367"/>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97853" y="5495239"/>
            <a:ext cx="684099" cy="402652"/>
          </a:xfrm>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1082397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l-GR"/>
          </a:p>
        </p:txBody>
      </p:sp>
      <p:sp>
        <p:nvSpPr>
          <p:cNvPr id="10" name="Freeform 11"/>
          <p:cNvSpPr/>
          <p:nvPr/>
        </p:nvSpPr>
        <p:spPr bwMode="auto">
          <a:xfrm flipV="1">
            <a:off x="68" y="784289"/>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623902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44065" y="691890"/>
            <a:ext cx="1936754" cy="5826876"/>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271548" y="691890"/>
            <a:ext cx="5515507" cy="5826876"/>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l-GR"/>
          </a:p>
        </p:txBody>
      </p:sp>
      <p:sp>
        <p:nvSpPr>
          <p:cNvPr id="10" name="Freeform 11"/>
          <p:cNvSpPr/>
          <p:nvPr/>
        </p:nvSpPr>
        <p:spPr bwMode="auto">
          <a:xfrm flipV="1">
            <a:off x="68" y="784289"/>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42261854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08134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274805" y="688255"/>
            <a:ext cx="7705702" cy="141253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271547" y="2352886"/>
            <a:ext cx="7708960" cy="416587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l-GR"/>
          </a:p>
        </p:txBody>
      </p:sp>
      <p:sp>
        <p:nvSpPr>
          <p:cNvPr id="10" name="Freeform 11"/>
          <p:cNvSpPr/>
          <p:nvPr/>
        </p:nvSpPr>
        <p:spPr bwMode="auto">
          <a:xfrm flipV="1">
            <a:off x="68" y="784289"/>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72844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271547" y="2287781"/>
            <a:ext cx="7708960" cy="1619760"/>
          </a:xfrm>
        </p:spPr>
        <p:txBody>
          <a:bodyPr anchor="b"/>
          <a:lstStyle>
            <a:lvl1pPr algn="l">
              <a:defRPr sz="4411"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71547" y="3949488"/>
            <a:ext cx="7708960" cy="948830"/>
          </a:xfrm>
        </p:spPr>
        <p:txBody>
          <a:bodyPr anchor="t"/>
          <a:lstStyle>
            <a:lvl1pPr marL="0" indent="0" algn="l">
              <a:buNone/>
              <a:defRPr sz="2206">
                <a:solidFill>
                  <a:schemeClr val="tx1">
                    <a:lumMod val="65000"/>
                    <a:lumOff val="35000"/>
                  </a:schemeClr>
                </a:solidFill>
              </a:defRPr>
            </a:lvl1pPr>
            <a:lvl2pPr marL="504200" indent="0">
              <a:buNone/>
              <a:defRPr sz="1985">
                <a:solidFill>
                  <a:schemeClr val="tx1">
                    <a:tint val="75000"/>
                  </a:schemeClr>
                </a:solidFill>
              </a:defRPr>
            </a:lvl2pPr>
            <a:lvl3pPr marL="1008400" indent="0">
              <a:buNone/>
              <a:defRPr sz="1764">
                <a:solidFill>
                  <a:schemeClr val="tx1">
                    <a:tint val="75000"/>
                  </a:schemeClr>
                </a:solidFill>
              </a:defRPr>
            </a:lvl3pPr>
            <a:lvl4pPr marL="1512600" indent="0">
              <a:buNone/>
              <a:defRPr sz="1544">
                <a:solidFill>
                  <a:schemeClr val="tx1">
                    <a:tint val="75000"/>
                  </a:schemeClr>
                </a:solidFill>
              </a:defRPr>
            </a:lvl4pPr>
            <a:lvl5pPr marL="2016801" indent="0">
              <a:buNone/>
              <a:defRPr sz="1544">
                <a:solidFill>
                  <a:schemeClr val="tx1">
                    <a:tint val="75000"/>
                  </a:schemeClr>
                </a:solidFill>
              </a:defRPr>
            </a:lvl5pPr>
            <a:lvl6pPr marL="2521001" indent="0">
              <a:buNone/>
              <a:defRPr sz="1544">
                <a:solidFill>
                  <a:schemeClr val="tx1">
                    <a:tint val="75000"/>
                  </a:schemeClr>
                </a:solidFill>
              </a:defRPr>
            </a:lvl6pPr>
            <a:lvl7pPr marL="3025201" indent="0">
              <a:buNone/>
              <a:defRPr sz="1544">
                <a:solidFill>
                  <a:schemeClr val="tx1">
                    <a:tint val="75000"/>
                  </a:schemeClr>
                </a:solidFill>
              </a:defRPr>
            </a:lvl7pPr>
            <a:lvl8pPr marL="3529401" indent="0">
              <a:buNone/>
              <a:defRPr sz="1544">
                <a:solidFill>
                  <a:schemeClr val="tx1">
                    <a:tint val="75000"/>
                  </a:schemeClr>
                </a:solidFill>
              </a:defRPr>
            </a:lvl8pPr>
            <a:lvl9pPr marL="4033601" indent="0">
              <a:buNone/>
              <a:defRPr sz="1544">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1D8BD707-D9CF-40AE-B4C6-C98DA3205C09}"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68" y="3491976"/>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97853" y="3577566"/>
            <a:ext cx="684099" cy="402652"/>
          </a:xfrm>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2857403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271548" y="2356312"/>
            <a:ext cx="3739335" cy="415460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41684" y="2356312"/>
            <a:ext cx="3738823" cy="415460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68" y="784289"/>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97853" y="868750"/>
            <a:ext cx="684099" cy="402652"/>
          </a:xfrm>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476515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49203" y="2455474"/>
            <a:ext cx="3361680" cy="635489"/>
          </a:xfrm>
        </p:spPr>
        <p:txBody>
          <a:bodyPr anchor="b">
            <a:noAutofit/>
          </a:bodyPr>
          <a:lstStyle>
            <a:lvl1pPr marL="0" indent="0">
              <a:buNone/>
              <a:defRPr sz="2647" b="0"/>
            </a:lvl1pPr>
            <a:lvl2pPr marL="504200" indent="0">
              <a:buNone/>
              <a:defRPr sz="2206" b="1"/>
            </a:lvl2pPr>
            <a:lvl3pPr marL="1008400" indent="0">
              <a:buNone/>
              <a:defRPr sz="1985" b="1"/>
            </a:lvl3pPr>
            <a:lvl4pPr marL="1512600" indent="0">
              <a:buNone/>
              <a:defRPr sz="1764" b="1"/>
            </a:lvl4pPr>
            <a:lvl5pPr marL="2016801" indent="0">
              <a:buNone/>
              <a:defRPr sz="1764" b="1"/>
            </a:lvl5pPr>
            <a:lvl6pPr marL="2521001" indent="0">
              <a:buNone/>
              <a:defRPr sz="1764" b="1"/>
            </a:lvl6pPr>
            <a:lvl7pPr marL="3025201" indent="0">
              <a:buNone/>
              <a:defRPr sz="1764" b="1"/>
            </a:lvl7pPr>
            <a:lvl8pPr marL="3529401" indent="0">
              <a:buNone/>
              <a:defRPr sz="1764" b="1"/>
            </a:lvl8pPr>
            <a:lvl9pPr marL="4033601" indent="0">
              <a:buNone/>
              <a:defRPr sz="1764" b="1"/>
            </a:lvl9pPr>
          </a:lstStyle>
          <a:p>
            <a:pPr lvl="0"/>
            <a:r>
              <a:rPr lang="el-GR"/>
              <a:t>Στυλ κειμένου υποδείγματος</a:t>
            </a:r>
          </a:p>
        </p:txBody>
      </p:sp>
      <p:sp>
        <p:nvSpPr>
          <p:cNvPr id="4" name="Content Placeholder 3"/>
          <p:cNvSpPr>
            <a:spLocks noGrp="1"/>
          </p:cNvSpPr>
          <p:nvPr>
            <p:ph sz="half" idx="2"/>
          </p:nvPr>
        </p:nvSpPr>
        <p:spPr>
          <a:xfrm>
            <a:off x="2271546" y="3090963"/>
            <a:ext cx="3739336" cy="342490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14559" y="2451914"/>
            <a:ext cx="3360093" cy="635489"/>
          </a:xfrm>
        </p:spPr>
        <p:txBody>
          <a:bodyPr anchor="b">
            <a:noAutofit/>
          </a:bodyPr>
          <a:lstStyle>
            <a:lvl1pPr marL="0" indent="0">
              <a:buNone/>
              <a:defRPr sz="2647" b="0"/>
            </a:lvl1pPr>
            <a:lvl2pPr marL="504200" indent="0">
              <a:buNone/>
              <a:defRPr sz="2206" b="1"/>
            </a:lvl2pPr>
            <a:lvl3pPr marL="1008400" indent="0">
              <a:buNone/>
              <a:defRPr sz="1985" b="1"/>
            </a:lvl3pPr>
            <a:lvl4pPr marL="1512600" indent="0">
              <a:buNone/>
              <a:defRPr sz="1764" b="1"/>
            </a:lvl4pPr>
            <a:lvl5pPr marL="2016801" indent="0">
              <a:buNone/>
              <a:defRPr sz="1764" b="1"/>
            </a:lvl5pPr>
            <a:lvl6pPr marL="2521001" indent="0">
              <a:buNone/>
              <a:defRPr sz="1764" b="1"/>
            </a:lvl6pPr>
            <a:lvl7pPr marL="3025201" indent="0">
              <a:buNone/>
              <a:defRPr sz="1764" b="1"/>
            </a:lvl7pPr>
            <a:lvl8pPr marL="3529401" indent="0">
              <a:buNone/>
              <a:defRPr sz="1764" b="1"/>
            </a:lvl8pPr>
            <a:lvl9pPr marL="4033601" indent="0">
              <a:buNone/>
              <a:defRPr sz="1764" b="1"/>
            </a:lvl9pPr>
          </a:lstStyle>
          <a:p>
            <a:pPr lvl="0"/>
            <a:r>
              <a:rPr lang="el-GR"/>
              <a:t>Στυλ κειμένου υποδείγματος</a:t>
            </a:r>
          </a:p>
        </p:txBody>
      </p:sp>
      <p:sp>
        <p:nvSpPr>
          <p:cNvPr id="6" name="Content Placeholder 5"/>
          <p:cNvSpPr>
            <a:spLocks noGrp="1"/>
          </p:cNvSpPr>
          <p:nvPr>
            <p:ph sz="quarter" idx="4"/>
          </p:nvPr>
        </p:nvSpPr>
        <p:spPr>
          <a:xfrm>
            <a:off x="6237483" y="3087404"/>
            <a:ext cx="3737170" cy="342490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10/5/2025</a:t>
            </a:fld>
            <a:endParaRPr lang="en-US"/>
          </a:p>
        </p:txBody>
      </p:sp>
      <p:sp>
        <p:nvSpPr>
          <p:cNvPr id="8" name="Footer Placeholder 7"/>
          <p:cNvSpPr>
            <a:spLocks noGrp="1"/>
          </p:cNvSpPr>
          <p:nvPr>
            <p:ph type="ftr" sz="quarter" idx="11"/>
          </p:nvPr>
        </p:nvSpPr>
        <p:spPr/>
        <p:txBody>
          <a:bodyPr/>
          <a:lstStyle/>
          <a:p>
            <a:endParaRPr lang="el-GR"/>
          </a:p>
        </p:txBody>
      </p:sp>
      <p:sp>
        <p:nvSpPr>
          <p:cNvPr id="11" name="Freeform 11"/>
          <p:cNvSpPr/>
          <p:nvPr/>
        </p:nvSpPr>
        <p:spPr bwMode="auto">
          <a:xfrm flipV="1">
            <a:off x="68" y="784289"/>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97853" y="868750"/>
            <a:ext cx="684099" cy="402652"/>
          </a:xfrm>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2299778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2274804" y="688255"/>
            <a:ext cx="7705703" cy="1412537"/>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10/5/2025</a:t>
            </a:fld>
            <a:endParaRPr lang="en-US"/>
          </a:p>
        </p:txBody>
      </p:sp>
      <p:sp>
        <p:nvSpPr>
          <p:cNvPr id="4" name="Footer Placeholder 3"/>
          <p:cNvSpPr>
            <a:spLocks noGrp="1"/>
          </p:cNvSpPr>
          <p:nvPr>
            <p:ph type="ftr" sz="quarter" idx="11"/>
          </p:nvPr>
        </p:nvSpPr>
        <p:spPr/>
        <p:txBody>
          <a:bodyPr/>
          <a:lstStyle/>
          <a:p>
            <a:endParaRPr lang="el-GR"/>
          </a:p>
        </p:txBody>
      </p:sp>
      <p:sp>
        <p:nvSpPr>
          <p:cNvPr id="8" name="Freeform 11"/>
          <p:cNvSpPr/>
          <p:nvPr/>
        </p:nvSpPr>
        <p:spPr bwMode="auto">
          <a:xfrm flipV="1">
            <a:off x="68" y="784289"/>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3173852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10/5/2025</a:t>
            </a:fld>
            <a:endParaRPr lang="en-US"/>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68" y="784289"/>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2214050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271547" y="491936"/>
            <a:ext cx="3075152" cy="1076655"/>
          </a:xfrm>
        </p:spPr>
        <p:txBody>
          <a:bodyPr anchor="b"/>
          <a:lstStyle>
            <a:lvl1pPr algn="l">
              <a:defRPr sz="2206"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547253" y="491938"/>
            <a:ext cx="4433254" cy="5971501"/>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271547" y="1762915"/>
            <a:ext cx="3075152" cy="4700520"/>
          </a:xfrm>
        </p:spPr>
        <p:txBody>
          <a:bodyPr/>
          <a:lstStyle>
            <a:lvl1pPr marL="0" indent="0">
              <a:buNone/>
              <a:defRPr sz="1544"/>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1D8BD707-D9CF-40AE-B4C6-C98DA3205C09}"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68" y="784289"/>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676201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271547" y="5293995"/>
            <a:ext cx="7708960" cy="624986"/>
          </a:xfrm>
        </p:spPr>
        <p:txBody>
          <a:bodyPr anchor="b">
            <a:normAutofit/>
          </a:bodyPr>
          <a:lstStyle>
            <a:lvl1pPr algn="l">
              <a:defRPr sz="2647"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71547" y="700225"/>
            <a:ext cx="7708960" cy="4251175"/>
          </a:xfrm>
        </p:spPr>
        <p:txBody>
          <a:bodyPr anchor="t">
            <a:normAutofit/>
          </a:bodyPr>
          <a:lstStyle>
            <a:lvl1pPr marL="0" indent="0" algn="ctr">
              <a:buNone/>
              <a:defRPr sz="1764"/>
            </a:lvl1pPr>
            <a:lvl2pPr marL="504200" indent="0">
              <a:buNone/>
              <a:defRPr sz="1764"/>
            </a:lvl2pPr>
            <a:lvl3pPr marL="1008400" indent="0">
              <a:buNone/>
              <a:defRPr sz="1764"/>
            </a:lvl3pPr>
            <a:lvl4pPr marL="1512600" indent="0">
              <a:buNone/>
              <a:defRPr sz="1764"/>
            </a:lvl4pPr>
            <a:lvl5pPr marL="2016801" indent="0">
              <a:buNone/>
              <a:defRPr sz="1764"/>
            </a:lvl5pPr>
            <a:lvl6pPr marL="2521001" indent="0">
              <a:buNone/>
              <a:defRPr sz="1764"/>
            </a:lvl6pPr>
            <a:lvl7pPr marL="3025201" indent="0">
              <a:buNone/>
              <a:defRPr sz="1764"/>
            </a:lvl7pPr>
            <a:lvl8pPr marL="3529401" indent="0">
              <a:buNone/>
              <a:defRPr sz="1764"/>
            </a:lvl8pPr>
            <a:lvl9pPr marL="4033601" indent="0">
              <a:buNone/>
              <a:defRPr sz="1764"/>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271547" y="5918981"/>
            <a:ext cx="7708960" cy="544455"/>
          </a:xfrm>
        </p:spPr>
        <p:txBody>
          <a:bodyPr>
            <a:normAutofit/>
          </a:bodyPr>
          <a:lstStyle>
            <a:lvl1pPr marL="0" indent="0">
              <a:buNone/>
              <a:defRPr sz="1323"/>
            </a:lvl1pPr>
            <a:lvl2pPr marL="504200" indent="0">
              <a:buNone/>
              <a:defRPr sz="1323"/>
            </a:lvl2pPr>
            <a:lvl3pPr marL="1008400" indent="0">
              <a:buNone/>
              <a:defRPr sz="1103"/>
            </a:lvl3pPr>
            <a:lvl4pPr marL="1512600" indent="0">
              <a:buNone/>
              <a:defRPr sz="993"/>
            </a:lvl4pPr>
            <a:lvl5pPr marL="2016801" indent="0">
              <a:buNone/>
              <a:defRPr sz="993"/>
            </a:lvl5pPr>
            <a:lvl6pPr marL="2521001" indent="0">
              <a:buNone/>
              <a:defRPr sz="993"/>
            </a:lvl6pPr>
            <a:lvl7pPr marL="3025201" indent="0">
              <a:buNone/>
              <a:defRPr sz="993"/>
            </a:lvl7pPr>
            <a:lvl8pPr marL="3529401" indent="0">
              <a:buNone/>
              <a:defRPr sz="993"/>
            </a:lvl8pPr>
            <a:lvl9pPr marL="4033601" indent="0">
              <a:buNone/>
              <a:defRPr sz="993"/>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1D8BD707-D9CF-40AE-B4C6-C98DA3205C09}" type="datetimeFigureOut">
              <a:rPr lang="en-US" smtClean="0"/>
              <a:t>10/5/2025</a:t>
            </a:fld>
            <a:endParaRPr lang="en-US"/>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68" y="5415367"/>
            <a:ext cx="1588522" cy="560217"/>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97853" y="5495239"/>
            <a:ext cx="684099" cy="402652"/>
          </a:xfrm>
        </p:spPr>
        <p:txBody>
          <a:bodyPr/>
          <a:lstStyle/>
          <a:p>
            <a:fld id="{B6F15528-21DE-4FAA-801E-634DDDAF4B2B}" type="slidenum">
              <a:rPr lang="el-GR" smtClean="0"/>
              <a:t>‹#›</a:t>
            </a:fld>
            <a:endParaRPr lang="el-GR"/>
          </a:p>
        </p:txBody>
      </p:sp>
    </p:spTree>
    <p:extLst>
      <p:ext uri="{BB962C8B-B14F-4D97-AF65-F5344CB8AC3E}">
        <p14:creationId xmlns:p14="http://schemas.microsoft.com/office/powerpoint/2010/main" val="442567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52095"/>
            <a:ext cx="2316903" cy="7320931"/>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3881" y="314"/>
            <a:ext cx="2283074" cy="7557301"/>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213868" cy="75628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274804" y="688255"/>
            <a:ext cx="7705703" cy="1412537"/>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71547" y="2352887"/>
            <a:ext cx="7708960" cy="4285615"/>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9089390" y="6765641"/>
            <a:ext cx="896239" cy="408216"/>
          </a:xfrm>
          <a:prstGeom prst="rect">
            <a:avLst/>
          </a:prstGeom>
        </p:spPr>
        <p:txBody>
          <a:bodyPr vert="horz" lIns="91440" tIns="45720" rIns="91440" bIns="45720" rtlCol="0" anchor="ctr"/>
          <a:lstStyle>
            <a:lvl1pPr algn="r">
              <a:defRPr sz="993">
                <a:solidFill>
                  <a:schemeClr val="tx1">
                    <a:tint val="75000"/>
                  </a:schemeClr>
                </a:solidFill>
              </a:defRPr>
            </a:lvl1pPr>
          </a:lstStyle>
          <a:p>
            <a:fld id="{1D8BD707-D9CF-40AE-B4C6-C98DA3205C09}" type="datetimeFigureOut">
              <a:rPr lang="en-US" smtClean="0"/>
              <a:t>10/5/2025</a:t>
            </a:fld>
            <a:endParaRPr lang="en-US"/>
          </a:p>
        </p:txBody>
      </p:sp>
      <p:sp>
        <p:nvSpPr>
          <p:cNvPr id="5" name="Footer Placeholder 4"/>
          <p:cNvSpPr>
            <a:spLocks noGrp="1"/>
          </p:cNvSpPr>
          <p:nvPr>
            <p:ph type="ftr" sz="quarter" idx="3"/>
          </p:nvPr>
        </p:nvSpPr>
        <p:spPr>
          <a:xfrm>
            <a:off x="2271546" y="6766434"/>
            <a:ext cx="6685115" cy="402652"/>
          </a:xfrm>
          <a:prstGeom prst="rect">
            <a:avLst/>
          </a:prstGeom>
        </p:spPr>
        <p:txBody>
          <a:bodyPr vert="horz" lIns="91440" tIns="45720" rIns="91440" bIns="45720" rtlCol="0" anchor="ctr"/>
          <a:lstStyle>
            <a:lvl1pPr algn="l">
              <a:defRPr sz="993">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97853" y="868750"/>
            <a:ext cx="684099" cy="402652"/>
          </a:xfrm>
          <a:prstGeom prst="rect">
            <a:avLst/>
          </a:prstGeom>
        </p:spPr>
        <p:txBody>
          <a:bodyPr vert="horz" lIns="91440" tIns="45720" rIns="91440" bIns="45720" rtlCol="0" anchor="ctr"/>
          <a:lstStyle>
            <a:lvl1pPr algn="r">
              <a:defRPr sz="2206">
                <a:solidFill>
                  <a:srgbClr val="FEFFFF"/>
                </a:solidFill>
              </a:defRPr>
            </a:lvl1pPr>
          </a:lstStyle>
          <a:p>
            <a:fld id="{B6F15528-21DE-4FAA-801E-634DDDAF4B2B}" type="slidenum">
              <a:rPr lang="el-GR" smtClean="0"/>
              <a:t>‹#›</a:t>
            </a:fld>
            <a:endParaRPr lang="el-GR"/>
          </a:p>
        </p:txBody>
      </p:sp>
    </p:spTree>
    <p:extLst>
      <p:ext uri="{BB962C8B-B14F-4D97-AF65-F5344CB8AC3E}">
        <p14:creationId xmlns:p14="http://schemas.microsoft.com/office/powerpoint/2010/main" val="2687504448"/>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 id="2147483716" r:id="rId16"/>
    <p:sldLayoutId id="2147483717" r:id="rId17"/>
  </p:sldLayoutIdLst>
  <p:txStyles>
    <p:titleStyle>
      <a:lvl1pPr algn="l" defTabSz="504200" rtl="0" eaLnBrk="1" latinLnBrk="0" hangingPunct="1">
        <a:spcBef>
          <a:spcPct val="0"/>
        </a:spcBef>
        <a:buNone/>
        <a:defRPr sz="397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78150" indent="-378150" algn="l" defTabSz="504200" rtl="0" eaLnBrk="1" latinLnBrk="0" hangingPunct="1">
        <a:spcBef>
          <a:spcPts val="1103"/>
        </a:spcBef>
        <a:spcAft>
          <a:spcPts val="0"/>
        </a:spcAft>
        <a:buClr>
          <a:schemeClr val="accent1"/>
        </a:buClr>
        <a:buFont typeface="Wingdings 3" charset="2"/>
        <a:buChar char=""/>
        <a:defRPr sz="1985" kern="1200">
          <a:solidFill>
            <a:schemeClr val="tx1">
              <a:lumMod val="75000"/>
              <a:lumOff val="25000"/>
            </a:schemeClr>
          </a:solidFill>
          <a:latin typeface="+mn-lt"/>
          <a:ea typeface="+mn-ea"/>
          <a:cs typeface="+mn-cs"/>
        </a:defRPr>
      </a:lvl1pPr>
      <a:lvl2pPr marL="819325" indent="-315125" algn="l" defTabSz="504200" rtl="0" eaLnBrk="1" latinLnBrk="0" hangingPunct="1">
        <a:spcBef>
          <a:spcPts val="1103"/>
        </a:spcBef>
        <a:spcAft>
          <a:spcPts val="0"/>
        </a:spcAft>
        <a:buClr>
          <a:schemeClr val="accent1"/>
        </a:buClr>
        <a:buFont typeface="Wingdings 3" charset="2"/>
        <a:buChar char=""/>
        <a:defRPr sz="1764" kern="1200">
          <a:solidFill>
            <a:schemeClr val="tx1">
              <a:lumMod val="75000"/>
              <a:lumOff val="25000"/>
            </a:schemeClr>
          </a:solidFill>
          <a:latin typeface="+mn-lt"/>
          <a:ea typeface="+mn-ea"/>
          <a:cs typeface="+mn-cs"/>
        </a:defRPr>
      </a:lvl2pPr>
      <a:lvl3pPr marL="1260500" indent="-252100" algn="l" defTabSz="504200" rtl="0" eaLnBrk="1" latinLnBrk="0" hangingPunct="1">
        <a:spcBef>
          <a:spcPts val="1103"/>
        </a:spcBef>
        <a:spcAft>
          <a:spcPts val="0"/>
        </a:spcAft>
        <a:buClr>
          <a:schemeClr val="accent1"/>
        </a:buClr>
        <a:buFont typeface="Wingdings 3" charset="2"/>
        <a:buChar char=""/>
        <a:defRPr sz="1544" kern="1200">
          <a:solidFill>
            <a:schemeClr val="tx1">
              <a:lumMod val="75000"/>
              <a:lumOff val="25000"/>
            </a:schemeClr>
          </a:solidFill>
          <a:latin typeface="+mn-lt"/>
          <a:ea typeface="+mn-ea"/>
          <a:cs typeface="+mn-cs"/>
        </a:defRPr>
      </a:lvl3pPr>
      <a:lvl4pPr marL="1764701" indent="-252100" algn="l" defTabSz="504200" rtl="0" eaLnBrk="1" latinLnBrk="0" hangingPunct="1">
        <a:spcBef>
          <a:spcPts val="1103"/>
        </a:spcBef>
        <a:spcAft>
          <a:spcPts val="0"/>
        </a:spcAft>
        <a:buClr>
          <a:schemeClr val="accent1"/>
        </a:buClr>
        <a:buFont typeface="Wingdings 3" charset="2"/>
        <a:buChar char=""/>
        <a:defRPr sz="1323" kern="1200">
          <a:solidFill>
            <a:schemeClr val="tx1">
              <a:lumMod val="75000"/>
              <a:lumOff val="25000"/>
            </a:schemeClr>
          </a:solidFill>
          <a:latin typeface="+mn-lt"/>
          <a:ea typeface="+mn-ea"/>
          <a:cs typeface="+mn-cs"/>
        </a:defRPr>
      </a:lvl4pPr>
      <a:lvl5pPr marL="2268901" indent="-252100" algn="l" defTabSz="504200" rtl="0" eaLnBrk="1" latinLnBrk="0" hangingPunct="1">
        <a:spcBef>
          <a:spcPts val="1103"/>
        </a:spcBef>
        <a:spcAft>
          <a:spcPts val="0"/>
        </a:spcAft>
        <a:buClr>
          <a:schemeClr val="accent1"/>
        </a:buClr>
        <a:buFont typeface="Wingdings 3" charset="2"/>
        <a:buChar char=""/>
        <a:defRPr sz="1323" kern="1200">
          <a:solidFill>
            <a:schemeClr val="tx1">
              <a:lumMod val="75000"/>
              <a:lumOff val="25000"/>
            </a:schemeClr>
          </a:solidFill>
          <a:latin typeface="+mn-lt"/>
          <a:ea typeface="+mn-ea"/>
          <a:cs typeface="+mn-cs"/>
        </a:defRPr>
      </a:lvl5pPr>
      <a:lvl6pPr marL="2773101" indent="-252100" algn="l" defTabSz="504200" rtl="0" eaLnBrk="1" latinLnBrk="0" hangingPunct="1">
        <a:spcBef>
          <a:spcPts val="1103"/>
        </a:spcBef>
        <a:spcAft>
          <a:spcPts val="0"/>
        </a:spcAft>
        <a:buClr>
          <a:schemeClr val="accent1"/>
        </a:buClr>
        <a:buFont typeface="Wingdings 3" charset="2"/>
        <a:buChar char=""/>
        <a:defRPr sz="1323" kern="1200">
          <a:solidFill>
            <a:schemeClr val="tx1">
              <a:lumMod val="75000"/>
              <a:lumOff val="25000"/>
            </a:schemeClr>
          </a:solidFill>
          <a:latin typeface="+mn-lt"/>
          <a:ea typeface="+mn-ea"/>
          <a:cs typeface="+mn-cs"/>
        </a:defRPr>
      </a:lvl6pPr>
      <a:lvl7pPr marL="3277301" indent="-252100" algn="l" defTabSz="504200" rtl="0" eaLnBrk="1" latinLnBrk="0" hangingPunct="1">
        <a:spcBef>
          <a:spcPts val="1103"/>
        </a:spcBef>
        <a:spcAft>
          <a:spcPts val="0"/>
        </a:spcAft>
        <a:buClr>
          <a:schemeClr val="accent1"/>
        </a:buClr>
        <a:buFont typeface="Wingdings 3" charset="2"/>
        <a:buChar char=""/>
        <a:defRPr sz="1323" kern="1200">
          <a:solidFill>
            <a:schemeClr val="tx1">
              <a:lumMod val="75000"/>
              <a:lumOff val="25000"/>
            </a:schemeClr>
          </a:solidFill>
          <a:latin typeface="+mn-lt"/>
          <a:ea typeface="+mn-ea"/>
          <a:cs typeface="+mn-cs"/>
        </a:defRPr>
      </a:lvl7pPr>
      <a:lvl8pPr marL="3781501" indent="-252100" algn="l" defTabSz="504200" rtl="0" eaLnBrk="1" latinLnBrk="0" hangingPunct="1">
        <a:spcBef>
          <a:spcPts val="1103"/>
        </a:spcBef>
        <a:spcAft>
          <a:spcPts val="0"/>
        </a:spcAft>
        <a:buClr>
          <a:schemeClr val="accent1"/>
        </a:buClr>
        <a:buFont typeface="Wingdings 3" charset="2"/>
        <a:buChar char=""/>
        <a:defRPr sz="1323" kern="1200">
          <a:solidFill>
            <a:schemeClr val="tx1">
              <a:lumMod val="75000"/>
              <a:lumOff val="25000"/>
            </a:schemeClr>
          </a:solidFill>
          <a:latin typeface="+mn-lt"/>
          <a:ea typeface="+mn-ea"/>
          <a:cs typeface="+mn-cs"/>
        </a:defRPr>
      </a:lvl8pPr>
      <a:lvl9pPr marL="4285701" indent="-252100" algn="l" defTabSz="504200" rtl="0" eaLnBrk="1" latinLnBrk="0" hangingPunct="1">
        <a:spcBef>
          <a:spcPts val="1103"/>
        </a:spcBef>
        <a:spcAft>
          <a:spcPts val="0"/>
        </a:spcAft>
        <a:buClr>
          <a:schemeClr val="accent1"/>
        </a:buClr>
        <a:buFont typeface="Wingdings 3" charset="2"/>
        <a:buChar char=""/>
        <a:defRPr sz="1323" kern="1200">
          <a:solidFill>
            <a:schemeClr val="tx1">
              <a:lumMod val="75000"/>
              <a:lumOff val="25000"/>
            </a:schemeClr>
          </a:solidFill>
          <a:latin typeface="+mn-lt"/>
          <a:ea typeface="+mn-ea"/>
          <a:cs typeface="+mn-cs"/>
        </a:defRPr>
      </a:lvl9pPr>
    </p:bodyStyle>
    <p:otherStyle>
      <a:defPPr>
        <a:defRPr lang="en-US"/>
      </a:defPPr>
      <a:lvl1pPr marL="0" algn="l" defTabSz="504200" rtl="0" eaLnBrk="1" latinLnBrk="0" hangingPunct="1">
        <a:defRPr sz="1985" kern="1200">
          <a:solidFill>
            <a:schemeClr val="tx1"/>
          </a:solidFill>
          <a:latin typeface="+mn-lt"/>
          <a:ea typeface="+mn-ea"/>
          <a:cs typeface="+mn-cs"/>
        </a:defRPr>
      </a:lvl1pPr>
      <a:lvl2pPr marL="504200" algn="l" defTabSz="504200" rtl="0" eaLnBrk="1" latinLnBrk="0" hangingPunct="1">
        <a:defRPr sz="1985" kern="1200">
          <a:solidFill>
            <a:schemeClr val="tx1"/>
          </a:solidFill>
          <a:latin typeface="+mn-lt"/>
          <a:ea typeface="+mn-ea"/>
          <a:cs typeface="+mn-cs"/>
        </a:defRPr>
      </a:lvl2pPr>
      <a:lvl3pPr marL="1008400" algn="l" defTabSz="504200" rtl="0" eaLnBrk="1" latinLnBrk="0" hangingPunct="1">
        <a:defRPr sz="1985" kern="1200">
          <a:solidFill>
            <a:schemeClr val="tx1"/>
          </a:solidFill>
          <a:latin typeface="+mn-lt"/>
          <a:ea typeface="+mn-ea"/>
          <a:cs typeface="+mn-cs"/>
        </a:defRPr>
      </a:lvl3pPr>
      <a:lvl4pPr marL="1512600" algn="l" defTabSz="504200" rtl="0" eaLnBrk="1" latinLnBrk="0" hangingPunct="1">
        <a:defRPr sz="1985" kern="1200">
          <a:solidFill>
            <a:schemeClr val="tx1"/>
          </a:solidFill>
          <a:latin typeface="+mn-lt"/>
          <a:ea typeface="+mn-ea"/>
          <a:cs typeface="+mn-cs"/>
        </a:defRPr>
      </a:lvl4pPr>
      <a:lvl5pPr marL="2016801" algn="l" defTabSz="504200" rtl="0" eaLnBrk="1" latinLnBrk="0" hangingPunct="1">
        <a:defRPr sz="1985" kern="1200">
          <a:solidFill>
            <a:schemeClr val="tx1"/>
          </a:solidFill>
          <a:latin typeface="+mn-lt"/>
          <a:ea typeface="+mn-ea"/>
          <a:cs typeface="+mn-cs"/>
        </a:defRPr>
      </a:lvl5pPr>
      <a:lvl6pPr marL="2521001" algn="l" defTabSz="504200" rtl="0" eaLnBrk="1" latinLnBrk="0" hangingPunct="1">
        <a:defRPr sz="1985" kern="1200">
          <a:solidFill>
            <a:schemeClr val="tx1"/>
          </a:solidFill>
          <a:latin typeface="+mn-lt"/>
          <a:ea typeface="+mn-ea"/>
          <a:cs typeface="+mn-cs"/>
        </a:defRPr>
      </a:lvl6pPr>
      <a:lvl7pPr marL="3025201" algn="l" defTabSz="504200" rtl="0" eaLnBrk="1" latinLnBrk="0" hangingPunct="1">
        <a:defRPr sz="1985" kern="1200">
          <a:solidFill>
            <a:schemeClr val="tx1"/>
          </a:solidFill>
          <a:latin typeface="+mn-lt"/>
          <a:ea typeface="+mn-ea"/>
          <a:cs typeface="+mn-cs"/>
        </a:defRPr>
      </a:lvl7pPr>
      <a:lvl8pPr marL="3529401" algn="l" defTabSz="504200" rtl="0" eaLnBrk="1" latinLnBrk="0" hangingPunct="1">
        <a:defRPr sz="1985" kern="1200">
          <a:solidFill>
            <a:schemeClr val="tx1"/>
          </a:solidFill>
          <a:latin typeface="+mn-lt"/>
          <a:ea typeface="+mn-ea"/>
          <a:cs typeface="+mn-cs"/>
        </a:defRPr>
      </a:lvl8pPr>
      <a:lvl9pPr marL="4033601" algn="l" defTabSz="504200" rtl="0" eaLnBrk="1" latinLnBrk="0" hangingPunct="1">
        <a:defRPr sz="19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01969B-5694-8FF7-F11D-076C70933094}"/>
              </a:ext>
            </a:extLst>
          </p:cNvPr>
          <p:cNvSpPr>
            <a:spLocks noGrp="1"/>
          </p:cNvSpPr>
          <p:nvPr>
            <p:ph type="ctrTitle"/>
          </p:nvPr>
        </p:nvSpPr>
        <p:spPr>
          <a:xfrm>
            <a:off x="802005" y="2344483"/>
            <a:ext cx="9089390" cy="1832809"/>
          </a:xfrm>
        </p:spPr>
        <p:txBody>
          <a:bodyPr/>
          <a:lstStyle/>
          <a:p>
            <a:pPr algn="ctr"/>
            <a:r>
              <a:rPr lang="el-GR" dirty="0"/>
              <a:t>Διδακτική Μεθοδολογία</a:t>
            </a:r>
            <a:br>
              <a:rPr lang="el-GR" dirty="0"/>
            </a:br>
            <a:r>
              <a:rPr lang="el-GR" dirty="0"/>
              <a:t>Μάθημα </a:t>
            </a:r>
            <a:r>
              <a:rPr lang="en-US" dirty="0"/>
              <a:t>1o</a:t>
            </a:r>
            <a:r>
              <a:rPr lang="el-GR" dirty="0"/>
              <a:t> </a:t>
            </a:r>
            <a:br>
              <a:rPr lang="el-GR" dirty="0"/>
            </a:br>
            <a:r>
              <a:rPr lang="el-GR" dirty="0"/>
              <a:t>8/10/2024</a:t>
            </a:r>
          </a:p>
        </p:txBody>
      </p:sp>
    </p:spTree>
    <p:extLst>
      <p:ext uri="{BB962C8B-B14F-4D97-AF65-F5344CB8AC3E}">
        <p14:creationId xmlns:p14="http://schemas.microsoft.com/office/powerpoint/2010/main" val="526382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3C159A-95A9-A61C-E167-E61551A88B13}"/>
              </a:ext>
            </a:extLst>
          </p:cNvPr>
          <p:cNvSpPr>
            <a:spLocks noGrp="1"/>
          </p:cNvSpPr>
          <p:nvPr>
            <p:ph type="title"/>
          </p:nvPr>
        </p:nvSpPr>
        <p:spPr>
          <a:xfrm>
            <a:off x="1689100" y="688255"/>
            <a:ext cx="8458200" cy="1412537"/>
          </a:xfrm>
        </p:spPr>
        <p:txBody>
          <a:bodyPr/>
          <a:lstStyle/>
          <a:p>
            <a:r>
              <a:rPr lang="el-GR" dirty="0"/>
              <a:t>Η δομή του σχολείου που γνωρίζουμε.</a:t>
            </a:r>
          </a:p>
        </p:txBody>
      </p:sp>
      <p:sp>
        <p:nvSpPr>
          <p:cNvPr id="3" name="Θέση περιεχομένου 2">
            <a:extLst>
              <a:ext uri="{FF2B5EF4-FFF2-40B4-BE49-F238E27FC236}">
                <a16:creationId xmlns:a16="http://schemas.microsoft.com/office/drawing/2014/main" id="{8A92E04D-21F4-1B4F-22F6-43CA65379196}"/>
              </a:ext>
            </a:extLst>
          </p:cNvPr>
          <p:cNvSpPr>
            <a:spLocks noGrp="1"/>
          </p:cNvSpPr>
          <p:nvPr>
            <p:ph idx="1"/>
          </p:nvPr>
        </p:nvSpPr>
        <p:spPr>
          <a:xfrm>
            <a:off x="622300" y="2352886"/>
            <a:ext cx="10071100" cy="4165878"/>
          </a:xfrm>
        </p:spPr>
        <p:txBody>
          <a:bodyPr>
            <a:normAutofit fontScale="92500" lnSpcReduction="10000"/>
          </a:bodyPr>
          <a:lstStyle/>
          <a:p>
            <a:r>
              <a:rPr lang="el-GR" dirty="0"/>
              <a:t>Μαζική εκπαίδευση 19</a:t>
            </a:r>
            <a:r>
              <a:rPr lang="el-GR" baseline="30000" dirty="0"/>
              <a:t>ος </a:t>
            </a:r>
            <a:r>
              <a:rPr lang="el-GR" sz="1800" dirty="0"/>
              <a:t>αι</a:t>
            </a:r>
            <a:r>
              <a:rPr lang="el-GR" dirty="0"/>
              <a:t>.</a:t>
            </a:r>
          </a:p>
          <a:p>
            <a:r>
              <a:rPr lang="el-GR" dirty="0"/>
              <a:t>Ο σκοπός  του: βασικές γνώσεις και δεξιότητες ανάγνωσης, γραφής, αριθμητικής και μια αδρή κατανόηση της κοινωνίας και του ρόλου του παιδιού σε αυτήν.</a:t>
            </a:r>
          </a:p>
          <a:p>
            <a:r>
              <a:rPr lang="el-GR" dirty="0"/>
              <a:t>Η δομή του σχολείου (τάξεις) του ήταν έτσι ώστε να παρουσιάζει βασικές πληροφορίες, να επιτρέπει την εξάσκηση δεξιοτήτων ρουτίνας και να διατηρεί τις υπάρχουσες κοινωνικές συνθήκες και σχέσεις. </a:t>
            </a:r>
          </a:p>
          <a:p>
            <a:r>
              <a:rPr lang="el-GR" dirty="0"/>
              <a:t>Δεδομένης της καθολικότητας και της σταθερότητας της δομικής τους οργάνωσης για σχεδόν δύο αιώνες, φαίνεται ότι τα σχολεία με αυτή τη δομή διδασκαλίας είναι γενικά αποτελεσματικά για την επίτευξη του παραπάνω σκοπού</a:t>
            </a:r>
            <a:r>
              <a:rPr lang="en-US" dirty="0"/>
              <a:t>.</a:t>
            </a:r>
          </a:p>
          <a:p>
            <a:r>
              <a:rPr lang="el-GR" dirty="0"/>
              <a:t>Ιστορικά, τα σχολεία δεν προορίζονταν να αναπτύξουν κριτικούς στοχαστές, κοινωνικούς ερευνητές και λύτες προβλημάτων ή ενεργούς συμμετέχοντες στη λήψη περιβαλλοντικών και πολιτικών (ή ακόμη και εκπαιδευτικών) αποφάσεων. Η επιδιωκόμενη λειτουργία τους δεν ήταν να προωθήσουν την κοινωνική αλλαγή ή την ανασυγκρότηση.</a:t>
            </a:r>
          </a:p>
        </p:txBody>
      </p:sp>
    </p:spTree>
    <p:extLst>
      <p:ext uri="{BB962C8B-B14F-4D97-AF65-F5344CB8AC3E}">
        <p14:creationId xmlns:p14="http://schemas.microsoft.com/office/powerpoint/2010/main" val="541972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76200">
              <a:srgbClr val="E7EDD2">
                <a:alpha val="21000"/>
              </a:srgbClr>
            </a:gs>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1026" name="Picture 2" descr="What are the 4Cs?">
            <a:extLst>
              <a:ext uri="{FF2B5EF4-FFF2-40B4-BE49-F238E27FC236}">
                <a16:creationId xmlns:a16="http://schemas.microsoft.com/office/drawing/2014/main" id="{1D158235-E122-8182-A832-A2D4B2ED86DD}"/>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l="2102" r="5429"/>
          <a:stretch/>
        </p:blipFill>
        <p:spPr bwMode="auto">
          <a:xfrm>
            <a:off x="2298700" y="2790825"/>
            <a:ext cx="6705600" cy="4379118"/>
          </a:xfrm>
          <a:prstGeom prst="rect">
            <a:avLst/>
          </a:prstGeom>
          <a:noFill/>
          <a:extLst>
            <a:ext uri="{909E8E84-426E-40DD-AFC4-6F175D3DCCD1}">
              <a14:hiddenFill xmlns:a14="http://schemas.microsoft.com/office/drawing/2010/main">
                <a:solidFill>
                  <a:srgbClr val="FFFFFF"/>
                </a:solidFill>
              </a14:hiddenFill>
            </a:ext>
          </a:extLst>
        </p:spPr>
      </p:pic>
      <p:sp>
        <p:nvSpPr>
          <p:cNvPr id="2" name="Τίτλος 1">
            <a:extLst>
              <a:ext uri="{FF2B5EF4-FFF2-40B4-BE49-F238E27FC236}">
                <a16:creationId xmlns:a16="http://schemas.microsoft.com/office/drawing/2014/main" id="{93DE7153-299E-B19D-93E5-9D75CAFA99D1}"/>
              </a:ext>
            </a:extLst>
          </p:cNvPr>
          <p:cNvSpPr>
            <a:spLocks noGrp="1"/>
          </p:cNvSpPr>
          <p:nvPr>
            <p:ph type="ctrTitle"/>
          </p:nvPr>
        </p:nvSpPr>
        <p:spPr>
          <a:xfrm>
            <a:off x="622300" y="441370"/>
            <a:ext cx="9089390" cy="610936"/>
          </a:xfrm>
        </p:spPr>
        <p:txBody>
          <a:bodyPr/>
          <a:lstStyle/>
          <a:p>
            <a:r>
              <a:rPr lang="el-GR" dirty="0"/>
              <a:t>Οι  σύγχρονες εκπαιδευτικές ανάγκες </a:t>
            </a:r>
          </a:p>
        </p:txBody>
      </p:sp>
      <p:sp>
        <p:nvSpPr>
          <p:cNvPr id="3" name="Υπότιτλος 2">
            <a:extLst>
              <a:ext uri="{FF2B5EF4-FFF2-40B4-BE49-F238E27FC236}">
                <a16:creationId xmlns:a16="http://schemas.microsoft.com/office/drawing/2014/main" id="{F646D4E3-8B73-945C-9A09-687363CC7488}"/>
              </a:ext>
            </a:extLst>
          </p:cNvPr>
          <p:cNvSpPr>
            <a:spLocks noGrp="1"/>
          </p:cNvSpPr>
          <p:nvPr>
            <p:ph type="subTitle" idx="4"/>
          </p:nvPr>
        </p:nvSpPr>
        <p:spPr>
          <a:xfrm>
            <a:off x="698500" y="1419225"/>
            <a:ext cx="7485380" cy="2091598"/>
          </a:xfrm>
        </p:spPr>
        <p:txBody>
          <a:bodyPr/>
          <a:lstStyle/>
          <a:p>
            <a:pPr marL="0" indent="0">
              <a:buNone/>
            </a:pPr>
            <a:r>
              <a:rPr lang="el-GR" dirty="0"/>
              <a:t>Η κοινωνία της πληροφορίας</a:t>
            </a:r>
          </a:p>
          <a:p>
            <a:pPr marL="0" indent="0">
              <a:buNone/>
            </a:pPr>
            <a:r>
              <a:rPr lang="el-GR" dirty="0"/>
              <a:t>Η κοινωνία των ήπιων δεξιοτήτων –ποιοτική εκπαίδευση 4</a:t>
            </a:r>
            <a:r>
              <a:rPr lang="en-US" dirty="0"/>
              <a:t>C</a:t>
            </a:r>
            <a:r>
              <a:rPr lang="el-GR" dirty="0"/>
              <a:t>’</a:t>
            </a:r>
            <a:r>
              <a:rPr lang="en-US" dirty="0"/>
              <a:t>s</a:t>
            </a:r>
            <a:endParaRPr lang="el-GR" dirty="0"/>
          </a:p>
          <a:p>
            <a:pPr marL="0" indent="0">
              <a:buNone/>
            </a:pPr>
            <a:r>
              <a:rPr lang="el-GR" dirty="0"/>
              <a:t>Σύγχρονες διδακτικές πρακτικές</a:t>
            </a:r>
            <a:endParaRPr lang="en-US" dirty="0"/>
          </a:p>
          <a:p>
            <a:endParaRPr lang="en-US" dirty="0"/>
          </a:p>
          <a:p>
            <a:pPr marL="0" indent="0">
              <a:buNone/>
            </a:pPr>
            <a:endParaRPr lang="en-US" dirty="0"/>
          </a:p>
        </p:txBody>
      </p:sp>
    </p:spTree>
    <p:extLst>
      <p:ext uri="{BB962C8B-B14F-4D97-AF65-F5344CB8AC3E}">
        <p14:creationId xmlns:p14="http://schemas.microsoft.com/office/powerpoint/2010/main" val="1882333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A257F1-D7C7-5708-FB7A-AACBB62E922C}"/>
              </a:ext>
            </a:extLst>
          </p:cNvPr>
          <p:cNvSpPr>
            <a:spLocks noGrp="1"/>
          </p:cNvSpPr>
          <p:nvPr>
            <p:ph type="ctrTitle"/>
          </p:nvPr>
        </p:nvSpPr>
        <p:spPr>
          <a:xfrm>
            <a:off x="546100" y="733425"/>
            <a:ext cx="9089390" cy="610936"/>
          </a:xfrm>
        </p:spPr>
        <p:txBody>
          <a:bodyPr/>
          <a:lstStyle/>
          <a:p>
            <a:r>
              <a:rPr lang="el-GR" dirty="0"/>
              <a:t>Ο ρόλος του εκπαιδευτικού αλλάζει…</a:t>
            </a:r>
          </a:p>
        </p:txBody>
      </p:sp>
      <p:sp>
        <p:nvSpPr>
          <p:cNvPr id="3" name="Υπότιτλος 2">
            <a:extLst>
              <a:ext uri="{FF2B5EF4-FFF2-40B4-BE49-F238E27FC236}">
                <a16:creationId xmlns:a16="http://schemas.microsoft.com/office/drawing/2014/main" id="{A757885A-2C46-6440-D434-3B04E30EB89A}"/>
              </a:ext>
            </a:extLst>
          </p:cNvPr>
          <p:cNvSpPr>
            <a:spLocks noGrp="1"/>
          </p:cNvSpPr>
          <p:nvPr>
            <p:ph type="subTitle" idx="4"/>
          </p:nvPr>
        </p:nvSpPr>
        <p:spPr>
          <a:xfrm>
            <a:off x="774700" y="2105025"/>
            <a:ext cx="8991600" cy="3924408"/>
          </a:xfrm>
        </p:spPr>
        <p:txBody>
          <a:bodyPr/>
          <a:lstStyle/>
          <a:p>
            <a:pPr marL="0" indent="0">
              <a:buNone/>
            </a:pPr>
            <a:r>
              <a:rPr lang="el-GR" dirty="0"/>
              <a:t>Να διαθέτει:</a:t>
            </a:r>
          </a:p>
          <a:p>
            <a:r>
              <a:rPr lang="el-GR" dirty="0"/>
              <a:t>Γνωστικές ικανότητες [επίλυσης προβλημάτων, κριτικής σκέψης, διατύπωσης ερωτήσεων, εύρεσης πληροφοριών, κριτική παρατήρησης, έρευνας]</a:t>
            </a:r>
          </a:p>
          <a:p>
            <a:r>
              <a:rPr lang="el-GR" dirty="0" err="1"/>
              <a:t>Μεταγνωστικές</a:t>
            </a:r>
            <a:r>
              <a:rPr lang="el-GR" dirty="0"/>
              <a:t> ικανότητες [</a:t>
            </a:r>
            <a:r>
              <a:rPr lang="el-GR" b="1" dirty="0" err="1"/>
              <a:t>αναστοχασμού</a:t>
            </a:r>
            <a:r>
              <a:rPr lang="el-GR" dirty="0"/>
              <a:t>, </a:t>
            </a:r>
            <a:r>
              <a:rPr lang="el-GR" b="1" dirty="0" err="1"/>
              <a:t>αυτοαξιολόγησης</a:t>
            </a:r>
            <a:r>
              <a:rPr lang="el-GR" dirty="0"/>
              <a:t>]</a:t>
            </a:r>
          </a:p>
          <a:p>
            <a:r>
              <a:rPr lang="el-GR" dirty="0"/>
              <a:t>Κοινωνικές δεξιότητες [συζήτησης, καθοδήγησης, διαλόγου, πειθούς, συνεργασίας, </a:t>
            </a:r>
            <a:r>
              <a:rPr lang="el-GR" b="1" dirty="0"/>
              <a:t>εργασίας σε ομάδες</a:t>
            </a:r>
            <a:r>
              <a:rPr lang="el-GR" dirty="0"/>
              <a:t>]</a:t>
            </a:r>
          </a:p>
          <a:p>
            <a:r>
              <a:rPr lang="el-GR" dirty="0"/>
              <a:t>Συναισθηματική διάθεση για να ενισχύει το παιδί να μένει </a:t>
            </a:r>
            <a:r>
              <a:rPr lang="el-GR" dirty="0" err="1"/>
              <a:t>στοχοπροσηλωμένο</a:t>
            </a:r>
            <a:r>
              <a:rPr lang="el-GR" dirty="0"/>
              <a:t>, να διαθέτει εσωτερικά κίνητρα, να είναι προσαρμοστικό &amp; υπεύθυνο και να χειρίζεται επιλύει προβληματικές καταστάσεις.</a:t>
            </a:r>
          </a:p>
        </p:txBody>
      </p:sp>
    </p:spTree>
    <p:extLst>
      <p:ext uri="{BB962C8B-B14F-4D97-AF65-F5344CB8AC3E}">
        <p14:creationId xmlns:p14="http://schemas.microsoft.com/office/powerpoint/2010/main" val="282014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EE3A89-1C0D-0810-4931-1DD5B7DE467F}"/>
              </a:ext>
            </a:extLst>
          </p:cNvPr>
          <p:cNvSpPr>
            <a:spLocks noGrp="1"/>
          </p:cNvSpPr>
          <p:nvPr>
            <p:ph type="ctrTitle"/>
          </p:nvPr>
        </p:nvSpPr>
        <p:spPr>
          <a:xfrm>
            <a:off x="277495" y="860958"/>
            <a:ext cx="9089390" cy="610936"/>
          </a:xfrm>
        </p:spPr>
        <p:txBody>
          <a:bodyPr/>
          <a:lstStyle/>
          <a:p>
            <a:r>
              <a:rPr lang="el-GR" dirty="0"/>
              <a:t>Κάποια ερωτήματα</a:t>
            </a:r>
          </a:p>
        </p:txBody>
      </p:sp>
      <p:sp>
        <p:nvSpPr>
          <p:cNvPr id="3" name="Υπότιτλος 2">
            <a:extLst>
              <a:ext uri="{FF2B5EF4-FFF2-40B4-BE49-F238E27FC236}">
                <a16:creationId xmlns:a16="http://schemas.microsoft.com/office/drawing/2014/main" id="{1D3C620E-0E7D-D5B5-3D79-1BD58CD2CB9A}"/>
              </a:ext>
            </a:extLst>
          </p:cNvPr>
          <p:cNvSpPr>
            <a:spLocks noGrp="1"/>
          </p:cNvSpPr>
          <p:nvPr>
            <p:ph type="subTitle" idx="4"/>
          </p:nvPr>
        </p:nvSpPr>
        <p:spPr>
          <a:xfrm>
            <a:off x="277494" y="1952625"/>
            <a:ext cx="10415905" cy="3290644"/>
          </a:xfrm>
        </p:spPr>
        <p:txBody>
          <a:bodyPr/>
          <a:lstStyle/>
          <a:p>
            <a:r>
              <a:rPr lang="el-GR" sz="2400" dirty="0"/>
              <a:t>Με ποια κριτήρια ορίζουμε τον καλό εκπαιδευτικό;</a:t>
            </a:r>
          </a:p>
          <a:p>
            <a:endParaRPr lang="el-GR" sz="2400" dirty="0"/>
          </a:p>
          <a:p>
            <a:endParaRPr lang="el-GR" sz="2400" dirty="0"/>
          </a:p>
          <a:p>
            <a:r>
              <a:rPr lang="el-GR" sz="2400" dirty="0"/>
              <a:t>Τι ζητά σήμερα η κοινωνία από τον σύγχρονο άνθρωπο, που έχει πάει σχολείο;</a:t>
            </a:r>
          </a:p>
          <a:p>
            <a:endParaRPr lang="el-GR" sz="2400" dirty="0"/>
          </a:p>
          <a:p>
            <a:endParaRPr lang="el-GR" sz="2400" dirty="0"/>
          </a:p>
        </p:txBody>
      </p:sp>
    </p:spTree>
    <p:extLst>
      <p:ext uri="{BB962C8B-B14F-4D97-AF65-F5344CB8AC3E}">
        <p14:creationId xmlns:p14="http://schemas.microsoft.com/office/powerpoint/2010/main" val="7580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4D8360-3D19-DC32-C844-74720AE20BF8}"/>
              </a:ext>
            </a:extLst>
          </p:cNvPr>
          <p:cNvSpPr>
            <a:spLocks noGrp="1"/>
          </p:cNvSpPr>
          <p:nvPr>
            <p:ph type="ctrTitle"/>
          </p:nvPr>
        </p:nvSpPr>
        <p:spPr>
          <a:xfrm>
            <a:off x="317500" y="0"/>
            <a:ext cx="9089390" cy="610936"/>
          </a:xfrm>
        </p:spPr>
        <p:txBody>
          <a:bodyPr/>
          <a:lstStyle/>
          <a:p>
            <a:r>
              <a:rPr lang="el-GR" dirty="0"/>
              <a:t>Εκπαίδευση</a:t>
            </a:r>
          </a:p>
        </p:txBody>
      </p:sp>
      <p:sp>
        <p:nvSpPr>
          <p:cNvPr id="4" name="Rectangle 1">
            <a:extLst>
              <a:ext uri="{FF2B5EF4-FFF2-40B4-BE49-F238E27FC236}">
                <a16:creationId xmlns:a16="http://schemas.microsoft.com/office/drawing/2014/main" id="{31DEA5E7-967F-97A1-F43F-D74502247B90}"/>
              </a:ext>
            </a:extLst>
          </p:cNvPr>
          <p:cNvSpPr>
            <a:spLocks noGrp="1" noChangeArrowheads="1"/>
          </p:cNvSpPr>
          <p:nvPr>
            <p:ph type="subTitle" idx="4"/>
          </p:nvPr>
        </p:nvSpPr>
        <p:spPr bwMode="auto">
          <a:xfrm>
            <a:off x="165100" y="1308527"/>
            <a:ext cx="1036320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l-GR" altLang="el-GR" sz="2000" b="0" i="0" u="none" strike="noStrike" cap="none" normalizeH="0" baseline="0" dirty="0">
                <a:ln>
                  <a:noFill/>
                </a:ln>
                <a:solidFill>
                  <a:schemeClr val="tx1"/>
                </a:solidFill>
                <a:effectLst/>
              </a:rPr>
              <a:t>Η </a:t>
            </a:r>
            <a:r>
              <a:rPr kumimoji="0" lang="el-GR" altLang="el-GR" sz="2000" i="0" u="none" strike="noStrike" cap="none" normalizeH="0" baseline="0" dirty="0">
                <a:ln>
                  <a:noFill/>
                </a:ln>
                <a:solidFill>
                  <a:schemeClr val="tx1"/>
                </a:solidFill>
                <a:effectLst/>
              </a:rPr>
              <a:t>εκπαίδευση</a:t>
            </a:r>
            <a:r>
              <a:rPr kumimoji="0" lang="el-GR" altLang="el-GR" sz="2000" b="0" i="0" u="none" strike="noStrike" cap="none" normalizeH="0" baseline="0" dirty="0">
                <a:ln>
                  <a:noFill/>
                </a:ln>
                <a:solidFill>
                  <a:schemeClr val="tx1"/>
                </a:solidFill>
                <a:effectLst/>
              </a:rPr>
              <a:t> δεν είναι απλώς μετάδοση γνώσεων, αλλά μια </a:t>
            </a:r>
            <a:r>
              <a:rPr kumimoji="0" lang="el-GR" altLang="el-GR" sz="2000" i="0" u="none" strike="noStrike" cap="none" normalizeH="0" baseline="0" dirty="0">
                <a:ln>
                  <a:noFill/>
                </a:ln>
                <a:solidFill>
                  <a:schemeClr val="tx1"/>
                </a:solidFill>
                <a:effectLst/>
              </a:rPr>
              <a:t>κοινωνική και πολιτισμική εμπλοκή </a:t>
            </a:r>
            <a:r>
              <a:rPr kumimoji="0" lang="el-GR" altLang="el-GR" sz="2000" b="0" i="0" u="none" strike="noStrike" cap="none" normalizeH="0" baseline="0" dirty="0">
                <a:ln>
                  <a:noFill/>
                </a:ln>
                <a:solidFill>
                  <a:schemeClr val="tx1"/>
                </a:solidFill>
                <a:effectLst/>
              </a:rPr>
              <a:t>του ατόμου με τον κόσμο.</a:t>
            </a:r>
          </a:p>
          <a:p>
            <a:pPr marL="0" marR="0" lvl="0" indent="0" algn="l" defTabSz="914400" rtl="0" eaLnBrk="0" fontAlgn="base" latinLnBrk="0" hangingPunct="0">
              <a:lnSpc>
                <a:spcPct val="100000"/>
              </a:lnSpc>
              <a:spcBef>
                <a:spcPct val="0"/>
              </a:spcBef>
              <a:spcAft>
                <a:spcPct val="0"/>
              </a:spcAft>
              <a:buClrTx/>
              <a:buSzTx/>
              <a:buFontTx/>
              <a:buChar char="•"/>
              <a:tabLst/>
            </a:pPr>
            <a:endParaRPr lang="el-GR" altLang="el-GR" sz="20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l-GR" altLang="el-GR" sz="2000" b="0" i="0" u="none" strike="noStrike" cap="none" normalizeH="0" baseline="0" dirty="0">
                <a:ln>
                  <a:noFill/>
                </a:ln>
                <a:solidFill>
                  <a:schemeClr val="tx1"/>
                </a:solidFill>
                <a:effectLst/>
              </a:rPr>
              <a:t>Η μάθηση συμβαίνει </a:t>
            </a:r>
            <a:r>
              <a:rPr kumimoji="0" lang="el-GR" altLang="el-GR" sz="2000" i="0" u="sng" strike="noStrike" cap="none" normalizeH="0" baseline="0" dirty="0">
                <a:ln>
                  <a:noFill/>
                </a:ln>
                <a:solidFill>
                  <a:schemeClr val="tx1"/>
                </a:solidFill>
                <a:effectLst/>
              </a:rPr>
              <a:t>μέσα από την αλληλεπίδραση </a:t>
            </a:r>
            <a:r>
              <a:rPr kumimoji="0" lang="el-GR" altLang="el-GR" sz="2000" b="0" i="0" u="none" strike="noStrike" cap="none" normalizeH="0" baseline="0" dirty="0">
                <a:ln>
                  <a:noFill/>
                </a:ln>
                <a:solidFill>
                  <a:schemeClr val="tx1"/>
                </a:solidFill>
                <a:effectLst/>
              </a:rPr>
              <a:t>με άλλους: γονείς, δασκάλους, συνομηλίκους, και μέσα από πολιτισμικά εργαλεία όπως η γλώσσα, τα σύμβολα, και οι πρακτικές.</a:t>
            </a:r>
          </a:p>
          <a:p>
            <a:pPr marL="0" marR="0" lvl="0" indent="0" algn="l" defTabSz="914400" rtl="0" eaLnBrk="0" fontAlgn="base" latinLnBrk="0" hangingPunct="0">
              <a:lnSpc>
                <a:spcPct val="100000"/>
              </a:lnSpc>
              <a:spcBef>
                <a:spcPct val="0"/>
              </a:spcBef>
              <a:spcAft>
                <a:spcPct val="0"/>
              </a:spcAft>
              <a:buClrTx/>
              <a:buSzTx/>
              <a:buFontTx/>
              <a:buChar char="•"/>
              <a:tabLst/>
            </a:pPr>
            <a:endParaRPr lang="el-GR" altLang="el-GR" sz="20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r>
              <a:rPr kumimoji="0" lang="el-GR" altLang="el-GR" sz="2000" b="0" i="0" u="none" strike="noStrike" cap="none" normalizeH="0" baseline="0" dirty="0">
                <a:ln>
                  <a:noFill/>
                </a:ln>
                <a:solidFill>
                  <a:schemeClr val="tx1"/>
                </a:solidFill>
                <a:effectLst/>
              </a:rPr>
              <a:t>Ο μαθητής </a:t>
            </a:r>
            <a:r>
              <a:rPr kumimoji="0" lang="el-GR" altLang="el-GR" sz="2000" i="0" u="sng" strike="noStrike" cap="none" normalizeH="0" baseline="0" dirty="0">
                <a:ln>
                  <a:noFill/>
                </a:ln>
                <a:solidFill>
                  <a:schemeClr val="tx1"/>
                </a:solidFill>
                <a:effectLst/>
              </a:rPr>
              <a:t>χτίζει τη γνώση ενεργά</a:t>
            </a:r>
            <a:r>
              <a:rPr kumimoji="0" lang="el-GR" altLang="el-GR" sz="2000" b="0" i="0" u="none" strike="noStrike" cap="none" normalizeH="0" baseline="0" dirty="0">
                <a:ln>
                  <a:noFill/>
                </a:ln>
                <a:solidFill>
                  <a:schemeClr val="tx1"/>
                </a:solidFill>
                <a:effectLst/>
              </a:rPr>
              <a:t>, αλλά όχι μόνος του — η γνώση είναι </a:t>
            </a:r>
            <a:r>
              <a:rPr kumimoji="0" lang="el-GR" altLang="el-GR" sz="2000" i="0" u="sng" strike="noStrike" cap="none" normalizeH="0" baseline="0" dirty="0">
                <a:ln>
                  <a:noFill/>
                </a:ln>
                <a:solidFill>
                  <a:schemeClr val="tx1"/>
                </a:solidFill>
                <a:effectLst/>
              </a:rPr>
              <a:t>κοινωνικά κατασκευασμένη.</a:t>
            </a:r>
          </a:p>
          <a:p>
            <a:pPr marL="0" marR="0" lvl="0" indent="0" algn="l" defTabSz="914400" rtl="0" eaLnBrk="0" fontAlgn="base" latinLnBrk="0" hangingPunct="0">
              <a:lnSpc>
                <a:spcPct val="100000"/>
              </a:lnSpc>
              <a:spcBef>
                <a:spcPct val="0"/>
              </a:spcBef>
              <a:spcAft>
                <a:spcPct val="0"/>
              </a:spcAft>
              <a:buClrTx/>
              <a:buSzTx/>
              <a:buFontTx/>
              <a:buChar char="•"/>
              <a:tabLst/>
            </a:pPr>
            <a:endParaRPr lang="el-GR" altLang="el-GR" sz="20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None/>
              <a:tabLst/>
            </a:pPr>
            <a:endParaRPr lang="el-GR" altLang="el-GR" sz="20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None/>
              <a:tabLst/>
            </a:pPr>
            <a:r>
              <a:rPr kumimoji="0" lang="el-GR" altLang="el-GR" sz="2000" b="0" i="0" u="none" strike="noStrike" cap="none" normalizeH="0" baseline="0" dirty="0">
                <a:ln>
                  <a:noFill/>
                </a:ln>
                <a:solidFill>
                  <a:schemeClr val="tx1"/>
                </a:solidFill>
                <a:effectLst/>
              </a:rPr>
              <a:t>Η εκπαίδευση είναι το μέσο με το οποίο το άτομο </a:t>
            </a:r>
            <a:r>
              <a:rPr kumimoji="0" lang="el-GR" altLang="el-GR" sz="2000" i="0" u="sng" strike="noStrike" cap="none" normalizeH="0" baseline="0" dirty="0">
                <a:ln>
                  <a:noFill/>
                </a:ln>
                <a:solidFill>
                  <a:schemeClr val="tx1"/>
                </a:solidFill>
                <a:effectLst/>
              </a:rPr>
              <a:t>ενσωματώνεται στον πολιτισμό </a:t>
            </a:r>
            <a:r>
              <a:rPr kumimoji="0" lang="el-GR" altLang="el-GR" sz="2000" b="0" i="0" u="none" strike="noStrike" cap="none" normalizeH="0" baseline="0" dirty="0">
                <a:ln>
                  <a:noFill/>
                </a:ln>
                <a:solidFill>
                  <a:schemeClr val="tx1"/>
                </a:solidFill>
                <a:effectLst/>
              </a:rPr>
              <a:t>και αποκτά τα εργαλεία για να συμμετέχει ενεργά σε αυτόν.</a:t>
            </a:r>
          </a:p>
        </p:txBody>
      </p:sp>
    </p:spTree>
    <p:extLst>
      <p:ext uri="{BB962C8B-B14F-4D97-AF65-F5344CB8AC3E}">
        <p14:creationId xmlns:p14="http://schemas.microsoft.com/office/powerpoint/2010/main" val="594170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2EE240-BF2F-8C1E-1EAC-7F1C0AC792F3}"/>
              </a:ext>
            </a:extLst>
          </p:cNvPr>
          <p:cNvSpPr>
            <a:spLocks noGrp="1"/>
          </p:cNvSpPr>
          <p:nvPr>
            <p:ph type="ctrTitle"/>
          </p:nvPr>
        </p:nvSpPr>
        <p:spPr>
          <a:xfrm>
            <a:off x="241300" y="276225"/>
            <a:ext cx="9089390" cy="610936"/>
          </a:xfrm>
        </p:spPr>
        <p:txBody>
          <a:bodyPr/>
          <a:lstStyle/>
          <a:p>
            <a:r>
              <a:rPr lang="el-GR" dirty="0"/>
              <a:t>Η Διδασκαλία</a:t>
            </a:r>
          </a:p>
        </p:txBody>
      </p:sp>
      <p:sp>
        <p:nvSpPr>
          <p:cNvPr id="3" name="Υπότιτλος 2">
            <a:extLst>
              <a:ext uri="{FF2B5EF4-FFF2-40B4-BE49-F238E27FC236}">
                <a16:creationId xmlns:a16="http://schemas.microsoft.com/office/drawing/2014/main" id="{2A9124E5-CD64-344E-0455-569E78EBDB8A}"/>
              </a:ext>
            </a:extLst>
          </p:cNvPr>
          <p:cNvSpPr>
            <a:spLocks noGrp="1"/>
          </p:cNvSpPr>
          <p:nvPr>
            <p:ph type="subTitle" idx="4"/>
          </p:nvPr>
        </p:nvSpPr>
        <p:spPr>
          <a:xfrm>
            <a:off x="196850" y="1495425"/>
            <a:ext cx="10299700" cy="5250605"/>
          </a:xfrm>
        </p:spPr>
        <p:txBody>
          <a:bodyPr/>
          <a:lstStyle/>
          <a:p>
            <a:pPr>
              <a:lnSpc>
                <a:spcPct val="200000"/>
              </a:lnSpc>
            </a:pPr>
            <a:r>
              <a:rPr lang="el-GR" sz="2000" dirty="0"/>
              <a:t>Είναι μια </a:t>
            </a:r>
            <a:r>
              <a:rPr lang="el-GR" sz="2000" dirty="0" err="1"/>
              <a:t>διαμεσολαβημένη</a:t>
            </a:r>
            <a:r>
              <a:rPr lang="el-GR" sz="2000" dirty="0"/>
              <a:t> διαδικασία: ο εκπαιδευτικός δεν μεταδίδει απλώς γνώσεις, αλλά </a:t>
            </a:r>
            <a:r>
              <a:rPr lang="el-GR" sz="2000" u="sng" dirty="0"/>
              <a:t>καθοδηγεί</a:t>
            </a:r>
            <a:r>
              <a:rPr lang="el-GR" sz="2000" dirty="0"/>
              <a:t> τον μαθητή να αναπτυχθεί.</a:t>
            </a:r>
          </a:p>
          <a:p>
            <a:pPr>
              <a:lnSpc>
                <a:spcPct val="200000"/>
              </a:lnSpc>
            </a:pPr>
            <a:r>
              <a:rPr lang="el-GR" sz="2000" dirty="0"/>
              <a:t>Ο ρόλος του δασκάλου είναι να συνεργάζεται με τον μαθητή/</a:t>
            </a:r>
            <a:r>
              <a:rPr lang="el-GR" sz="2000" dirty="0" err="1"/>
              <a:t>τρια</a:t>
            </a:r>
            <a:r>
              <a:rPr lang="el-GR" sz="2000" dirty="0"/>
              <a:t>, να του προσφέρει υποστήριξη και να τον βοηθά να φτάσει σε επίπεδα που δεν θα μπορούσε μόνος του.</a:t>
            </a:r>
          </a:p>
          <a:p>
            <a:pPr>
              <a:lnSpc>
                <a:spcPct val="200000"/>
              </a:lnSpc>
            </a:pPr>
            <a:r>
              <a:rPr lang="el-GR" sz="2000" dirty="0"/>
              <a:t>Η διδασκαλία είναι </a:t>
            </a:r>
            <a:r>
              <a:rPr lang="el-GR" sz="2000" u="sng" dirty="0"/>
              <a:t>πλαίσιο-εξαρτώμενη</a:t>
            </a:r>
            <a:r>
              <a:rPr lang="el-GR" sz="2000" dirty="0"/>
              <a:t>: επηρεάζεται από το πολιτισμικό και κοινωνικό περιβάλλον, τις αξίες, τις προσδοκίες και τις σχέσεις.</a:t>
            </a:r>
          </a:p>
          <a:p>
            <a:pPr>
              <a:lnSpc>
                <a:spcPct val="200000"/>
              </a:lnSpc>
            </a:pPr>
            <a:endParaRPr lang="el-GR" sz="2000" dirty="0"/>
          </a:p>
        </p:txBody>
      </p:sp>
    </p:spTree>
    <p:extLst>
      <p:ext uri="{BB962C8B-B14F-4D97-AF65-F5344CB8AC3E}">
        <p14:creationId xmlns:p14="http://schemas.microsoft.com/office/powerpoint/2010/main" val="2621140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03FC3E-4780-3CE8-7861-89C9DBB8C2FE}"/>
              </a:ext>
            </a:extLst>
          </p:cNvPr>
          <p:cNvSpPr>
            <a:spLocks noGrp="1"/>
          </p:cNvSpPr>
          <p:nvPr>
            <p:ph type="ctrTitle"/>
          </p:nvPr>
        </p:nvSpPr>
        <p:spPr>
          <a:xfrm>
            <a:off x="317500" y="657225"/>
            <a:ext cx="9089390" cy="610936"/>
          </a:xfrm>
        </p:spPr>
        <p:txBody>
          <a:bodyPr/>
          <a:lstStyle/>
          <a:p>
            <a:r>
              <a:rPr lang="el-GR" dirty="0"/>
              <a:t>Διδακτική Μεθοδολογία</a:t>
            </a:r>
          </a:p>
        </p:txBody>
      </p:sp>
      <p:sp>
        <p:nvSpPr>
          <p:cNvPr id="3" name="Υπότιτλος 2">
            <a:extLst>
              <a:ext uri="{FF2B5EF4-FFF2-40B4-BE49-F238E27FC236}">
                <a16:creationId xmlns:a16="http://schemas.microsoft.com/office/drawing/2014/main" id="{80E8C28A-090B-C4C0-3262-88C86C847717}"/>
              </a:ext>
            </a:extLst>
          </p:cNvPr>
          <p:cNvSpPr>
            <a:spLocks noGrp="1"/>
          </p:cNvSpPr>
          <p:nvPr>
            <p:ph type="subTitle" idx="4"/>
          </p:nvPr>
        </p:nvSpPr>
        <p:spPr>
          <a:xfrm>
            <a:off x="314960" y="1571625"/>
            <a:ext cx="9994900" cy="3595600"/>
          </a:xfrm>
        </p:spPr>
        <p:txBody>
          <a:bodyPr/>
          <a:lstStyle/>
          <a:p>
            <a:pPr marL="0" indent="0">
              <a:buNone/>
            </a:pPr>
            <a:r>
              <a:rPr lang="el-GR" dirty="0"/>
              <a:t>Είναι το σύνολο  των</a:t>
            </a:r>
          </a:p>
          <a:p>
            <a:pPr marL="0" indent="0">
              <a:buNone/>
            </a:pPr>
            <a:r>
              <a:rPr lang="el-GR" dirty="0"/>
              <a:t>παιδαγωγικών αρχών, </a:t>
            </a:r>
          </a:p>
          <a:p>
            <a:pPr marL="0" indent="0">
              <a:buNone/>
            </a:pPr>
            <a:r>
              <a:rPr lang="el-GR" dirty="0"/>
              <a:t>στρατηγικών </a:t>
            </a:r>
          </a:p>
          <a:p>
            <a:pPr marL="0" indent="0">
              <a:buNone/>
            </a:pPr>
            <a:r>
              <a:rPr lang="el-GR" dirty="0"/>
              <a:t>τεχνικών </a:t>
            </a:r>
          </a:p>
          <a:p>
            <a:pPr marL="0" indent="0">
              <a:buNone/>
            </a:pPr>
            <a:r>
              <a:rPr lang="el-GR" dirty="0"/>
              <a:t>που χρησιμοποιεί ο/η εκπαιδευτικός για να οργανώσει, να υλοποιήσει και να αξιολογήσει τη διδασκαλία. </a:t>
            </a:r>
          </a:p>
          <a:p>
            <a:pPr marL="0" indent="0">
              <a:buNone/>
            </a:pPr>
            <a:endParaRPr lang="el-GR" dirty="0"/>
          </a:p>
          <a:p>
            <a:pPr marL="0" indent="0">
              <a:buNone/>
            </a:pPr>
            <a:r>
              <a:rPr lang="el-GR" dirty="0"/>
              <a:t>Είναι η τέχνη και η επιστήμη του "πώς" διδάσκουμε δηλαδή τη διαδικασία και του «τι» διδάσκουμε δηλαδή το περιεχόμενο. </a:t>
            </a:r>
          </a:p>
        </p:txBody>
      </p:sp>
    </p:spTree>
    <p:extLst>
      <p:ext uri="{BB962C8B-B14F-4D97-AF65-F5344CB8AC3E}">
        <p14:creationId xmlns:p14="http://schemas.microsoft.com/office/powerpoint/2010/main" val="3177750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3C1328-7B46-C1B3-B620-294D85B580CF}"/>
              </a:ext>
            </a:extLst>
          </p:cNvPr>
          <p:cNvSpPr>
            <a:spLocks noGrp="1"/>
          </p:cNvSpPr>
          <p:nvPr>
            <p:ph type="ctrTitle"/>
          </p:nvPr>
        </p:nvSpPr>
        <p:spPr>
          <a:xfrm>
            <a:off x="241300" y="-28575"/>
            <a:ext cx="10210800" cy="1221873"/>
          </a:xfrm>
        </p:spPr>
        <p:txBody>
          <a:bodyPr/>
          <a:lstStyle/>
          <a:p>
            <a:r>
              <a:rPr lang="el-GR" dirty="0"/>
              <a:t>Τι περιλαμβάνει η Διδακτική Μεθοδολογία</a:t>
            </a:r>
          </a:p>
        </p:txBody>
      </p:sp>
      <p:sp>
        <p:nvSpPr>
          <p:cNvPr id="3" name="Υπότιτλος 2">
            <a:extLst>
              <a:ext uri="{FF2B5EF4-FFF2-40B4-BE49-F238E27FC236}">
                <a16:creationId xmlns:a16="http://schemas.microsoft.com/office/drawing/2014/main" id="{0B292145-BB37-7591-1903-D954E0BD7099}"/>
              </a:ext>
            </a:extLst>
          </p:cNvPr>
          <p:cNvSpPr>
            <a:spLocks noGrp="1"/>
          </p:cNvSpPr>
          <p:nvPr>
            <p:ph type="subTitle" idx="4"/>
          </p:nvPr>
        </p:nvSpPr>
        <p:spPr>
          <a:xfrm>
            <a:off x="309880" y="733425"/>
            <a:ext cx="10147300" cy="5099601"/>
          </a:xfrm>
        </p:spPr>
        <p:txBody>
          <a:bodyPr/>
          <a:lstStyle/>
          <a:p>
            <a:pPr marL="0" indent="0">
              <a:buNone/>
            </a:pPr>
            <a:r>
              <a:rPr lang="el-GR" b="1" dirty="0"/>
              <a:t>1. Διδακτικές στρατηγικές</a:t>
            </a:r>
          </a:p>
          <a:p>
            <a:pPr marL="0" indent="0">
              <a:buNone/>
            </a:pPr>
            <a:r>
              <a:rPr lang="el-GR" dirty="0"/>
              <a:t>Πώς θα προσεγγιστεί η γνώση: π.χ. διερευνητική, συνεργατική, καθοδηγητική, ανακαλυπτική.</a:t>
            </a:r>
          </a:p>
          <a:p>
            <a:pPr marL="0" indent="0">
              <a:buNone/>
            </a:pPr>
            <a:r>
              <a:rPr lang="el-GR" b="1" dirty="0"/>
              <a:t>2. Διδακτικές τεχνικές</a:t>
            </a:r>
          </a:p>
          <a:p>
            <a:pPr marL="0" indent="0">
              <a:buNone/>
            </a:pPr>
            <a:r>
              <a:rPr lang="el-GR" dirty="0"/>
              <a:t>Συγκεκριμένες πρακτικές: π.χ. ερωτήσεις, παιχνίδια ρόλων, μελέτη περίπτωσης, χρήση ΤΠΕ.</a:t>
            </a:r>
          </a:p>
          <a:p>
            <a:pPr marL="0" indent="0">
              <a:buNone/>
            </a:pPr>
            <a:r>
              <a:rPr lang="el-GR" b="1" dirty="0"/>
              <a:t>3. Μορφές διδασκαλίας</a:t>
            </a:r>
          </a:p>
          <a:p>
            <a:r>
              <a:rPr lang="el-GR" dirty="0"/>
              <a:t>Π.χ. μετωπική διδασκαλία, εργασία σε ομάδες, διαφοροποιημένη ή εξατομικευμένη διδασκαλία.</a:t>
            </a:r>
          </a:p>
          <a:p>
            <a:pPr marL="0" indent="0">
              <a:buNone/>
            </a:pPr>
            <a:r>
              <a:rPr lang="el-GR" b="1" dirty="0"/>
              <a:t>4. Αξιολόγηση</a:t>
            </a:r>
          </a:p>
          <a:p>
            <a:pPr marL="0" indent="0">
              <a:buNone/>
            </a:pPr>
            <a:r>
              <a:rPr lang="el-GR" dirty="0"/>
              <a:t>Πώς θα διαπιστωθεί η μάθηση: π.χ. τεστ, παρατήρηση, </a:t>
            </a:r>
            <a:r>
              <a:rPr lang="el-GR" dirty="0" err="1"/>
              <a:t>αυτοαξιολόγηση</a:t>
            </a:r>
            <a:r>
              <a:rPr lang="el-GR" dirty="0"/>
              <a:t>, </a:t>
            </a:r>
            <a:r>
              <a:rPr lang="el-GR" dirty="0" err="1"/>
              <a:t>πορτφόλιο</a:t>
            </a:r>
            <a:r>
              <a:rPr lang="el-GR" dirty="0"/>
              <a:t>.</a:t>
            </a:r>
          </a:p>
          <a:p>
            <a:endParaRPr lang="el-GR" dirty="0"/>
          </a:p>
        </p:txBody>
      </p:sp>
      <p:sp>
        <p:nvSpPr>
          <p:cNvPr id="5" name="TextBox 4">
            <a:extLst>
              <a:ext uri="{FF2B5EF4-FFF2-40B4-BE49-F238E27FC236}">
                <a16:creationId xmlns:a16="http://schemas.microsoft.com/office/drawing/2014/main" id="{F2EEB203-EAEF-1E71-C68E-55040DD2D1B1}"/>
              </a:ext>
            </a:extLst>
          </p:cNvPr>
          <p:cNvSpPr txBox="1"/>
          <p:nvPr/>
        </p:nvSpPr>
        <p:spPr>
          <a:xfrm>
            <a:off x="96520" y="6067425"/>
            <a:ext cx="10355580" cy="646331"/>
          </a:xfrm>
          <a:prstGeom prst="rect">
            <a:avLst/>
          </a:prstGeom>
          <a:noFill/>
        </p:spPr>
        <p:txBody>
          <a:bodyPr wrap="square">
            <a:spAutoFit/>
          </a:bodyPr>
          <a:lstStyle/>
          <a:p>
            <a:r>
              <a:rPr lang="el-GR" i="1" dirty="0"/>
              <a:t>Η διδακτική μεθοδολογία </a:t>
            </a:r>
            <a:r>
              <a:rPr lang="el-GR" b="1" i="1" dirty="0"/>
              <a:t>δεν είναι στατική</a:t>
            </a:r>
            <a:r>
              <a:rPr lang="el-GR" i="1" dirty="0"/>
              <a:t> — εξελίσσεται με βάση τις παιδαγωγικές θεωρίες, τις τεχνολογικές δυνατότητες και τις κοινωνικές ανάγκες.</a:t>
            </a:r>
          </a:p>
        </p:txBody>
      </p:sp>
    </p:spTree>
    <p:extLst>
      <p:ext uri="{BB962C8B-B14F-4D97-AF65-F5344CB8AC3E}">
        <p14:creationId xmlns:p14="http://schemas.microsoft.com/office/powerpoint/2010/main" val="367948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3700" y="200025"/>
            <a:ext cx="8066405" cy="566181"/>
          </a:xfrm>
          <a:prstGeom prst="rect">
            <a:avLst/>
          </a:prstGeom>
        </p:spPr>
        <p:txBody>
          <a:bodyPr vert="horz" wrap="square" lIns="0" tIns="12065" rIns="0" bIns="0" rtlCol="0">
            <a:spAutoFit/>
          </a:bodyPr>
          <a:lstStyle/>
          <a:p>
            <a:pPr marL="12700">
              <a:lnSpc>
                <a:spcPct val="100000"/>
              </a:lnSpc>
              <a:spcBef>
                <a:spcPts val="95"/>
              </a:spcBef>
            </a:pPr>
            <a:r>
              <a:rPr lang="el-GR" sz="3600" spc="-5" dirty="0"/>
              <a:t>Τι είναι η διδακτική</a:t>
            </a:r>
            <a:endParaRPr sz="3600" dirty="0"/>
          </a:p>
        </p:txBody>
      </p:sp>
      <p:sp>
        <p:nvSpPr>
          <p:cNvPr id="3" name="object 3"/>
          <p:cNvSpPr txBox="1"/>
          <p:nvPr/>
        </p:nvSpPr>
        <p:spPr>
          <a:xfrm>
            <a:off x="0" y="1266825"/>
            <a:ext cx="10693400" cy="4830168"/>
          </a:xfrm>
          <a:prstGeom prst="rect">
            <a:avLst/>
          </a:prstGeom>
        </p:spPr>
        <p:txBody>
          <a:bodyPr vert="horz" wrap="square" lIns="0" tIns="109855" rIns="0" bIns="0" rtlCol="0">
            <a:spAutoFit/>
          </a:bodyPr>
          <a:lstStyle/>
          <a:p>
            <a:pPr marL="12065">
              <a:lnSpc>
                <a:spcPct val="100000"/>
              </a:lnSpc>
              <a:spcBef>
                <a:spcPts val="865"/>
              </a:spcBef>
              <a:tabLst>
                <a:tab pos="354965" algn="l"/>
                <a:tab pos="356235" algn="l"/>
              </a:tabLst>
            </a:pPr>
            <a:r>
              <a:rPr lang="el-GR" sz="2000" spc="-20" dirty="0">
                <a:cs typeface="Calibri"/>
              </a:rPr>
              <a:t>Κλάδος της</a:t>
            </a:r>
            <a:r>
              <a:rPr sz="2000" spc="-15" dirty="0">
                <a:cs typeface="Calibri"/>
              </a:rPr>
              <a:t> </a:t>
            </a:r>
            <a:r>
              <a:rPr lang="el-GR" sz="2000" spc="-10" dirty="0">
                <a:cs typeface="Calibri"/>
              </a:rPr>
              <a:t>παιδαγωγικής</a:t>
            </a:r>
            <a:r>
              <a:rPr sz="2000" spc="-15" dirty="0">
                <a:cs typeface="Calibri"/>
              </a:rPr>
              <a:t> </a:t>
            </a:r>
            <a:r>
              <a:rPr lang="el-GR" sz="2000" spc="-15" dirty="0">
                <a:cs typeface="Calibri"/>
              </a:rPr>
              <a:t>επι</a:t>
            </a:r>
            <a:r>
              <a:rPr lang="el-GR" sz="2000" dirty="0">
                <a:cs typeface="Calibri"/>
              </a:rPr>
              <a:t>στήμης. </a:t>
            </a:r>
          </a:p>
          <a:p>
            <a:pPr marL="12065">
              <a:lnSpc>
                <a:spcPct val="100000"/>
              </a:lnSpc>
              <a:spcBef>
                <a:spcPts val="865"/>
              </a:spcBef>
              <a:tabLst>
                <a:tab pos="354965" algn="l"/>
                <a:tab pos="356235" algn="l"/>
              </a:tabLst>
            </a:pPr>
            <a:r>
              <a:rPr lang="el-GR" sz="2000" dirty="0">
                <a:cs typeface="Calibri"/>
              </a:rPr>
              <a:t>Επιδιώκει τη σύνδεση της θεωρίας με την πράξη. </a:t>
            </a:r>
          </a:p>
          <a:p>
            <a:pPr marL="12065">
              <a:lnSpc>
                <a:spcPct val="100000"/>
              </a:lnSpc>
              <a:spcBef>
                <a:spcPts val="865"/>
              </a:spcBef>
              <a:tabLst>
                <a:tab pos="354965" algn="l"/>
                <a:tab pos="356235" algn="l"/>
              </a:tabLst>
            </a:pPr>
            <a:r>
              <a:rPr lang="el-GR" sz="2000" dirty="0">
                <a:cs typeface="Calibri"/>
              </a:rPr>
              <a:t>Ασχολείται με θέματα συστηματικής διδασκαλίας και μάθησης. Τα βασικά στοιχεία της διδακτικής πράξης:</a:t>
            </a:r>
          </a:p>
          <a:p>
            <a:pPr marL="469265" indent="-457200">
              <a:lnSpc>
                <a:spcPct val="100000"/>
              </a:lnSpc>
              <a:spcBef>
                <a:spcPts val="865"/>
              </a:spcBef>
              <a:buFont typeface="Wingdings" panose="05000000000000000000" pitchFamily="2" charset="2"/>
              <a:buChar char="q"/>
              <a:tabLst>
                <a:tab pos="354965" algn="l"/>
                <a:tab pos="356235" algn="l"/>
              </a:tabLst>
            </a:pPr>
            <a:r>
              <a:rPr lang="el-GR" sz="2000" dirty="0">
                <a:cs typeface="Calibri"/>
              </a:rPr>
              <a:t>    Οργάνωση και μεθοδολογία διδασκαλίας</a:t>
            </a:r>
          </a:p>
          <a:p>
            <a:pPr marL="469265" indent="-457200">
              <a:lnSpc>
                <a:spcPct val="100000"/>
              </a:lnSpc>
              <a:spcBef>
                <a:spcPts val="865"/>
              </a:spcBef>
              <a:buFont typeface="Wingdings" panose="05000000000000000000" pitchFamily="2" charset="2"/>
              <a:buChar char="q"/>
              <a:tabLst>
                <a:tab pos="354965" algn="l"/>
                <a:tab pos="356235" algn="l"/>
              </a:tabLst>
            </a:pPr>
            <a:r>
              <a:rPr lang="el-GR" sz="2000" dirty="0">
                <a:cs typeface="Calibri"/>
              </a:rPr>
              <a:t>    Μορφές μάθησης και η χρήση τους για την</a:t>
            </a:r>
          </a:p>
          <a:p>
            <a:pPr marL="12065">
              <a:lnSpc>
                <a:spcPct val="100000"/>
              </a:lnSpc>
              <a:spcBef>
                <a:spcPts val="865"/>
              </a:spcBef>
              <a:tabLst>
                <a:tab pos="354965" algn="l"/>
                <a:tab pos="356235" algn="l"/>
              </a:tabLst>
            </a:pPr>
            <a:r>
              <a:rPr lang="el-GR" sz="2000" dirty="0">
                <a:cs typeface="Calibri"/>
              </a:rPr>
              <a:t>           επίλυση προβλημάτων</a:t>
            </a:r>
          </a:p>
          <a:p>
            <a:pPr marL="469265" indent="-457200">
              <a:lnSpc>
                <a:spcPct val="100000"/>
              </a:lnSpc>
              <a:spcBef>
                <a:spcPts val="865"/>
              </a:spcBef>
              <a:buFont typeface="Wingdings" panose="05000000000000000000" pitchFamily="2" charset="2"/>
              <a:buChar char="q"/>
              <a:tabLst>
                <a:tab pos="354965" algn="l"/>
                <a:tab pos="356235" algn="l"/>
              </a:tabLst>
            </a:pPr>
            <a:r>
              <a:rPr lang="el-GR" sz="2000" dirty="0">
                <a:cs typeface="Calibri"/>
              </a:rPr>
              <a:t>    Επικοινωνία εκπαιδευτικού και εκπαιδευόμενου</a:t>
            </a:r>
          </a:p>
          <a:p>
            <a:pPr marL="469265" indent="-457200">
              <a:lnSpc>
                <a:spcPct val="100000"/>
              </a:lnSpc>
              <a:spcBef>
                <a:spcPts val="865"/>
              </a:spcBef>
              <a:buFont typeface="Wingdings" panose="05000000000000000000" pitchFamily="2" charset="2"/>
              <a:buChar char="q"/>
              <a:tabLst>
                <a:tab pos="354965" algn="l"/>
                <a:tab pos="356235" algn="l"/>
              </a:tabLst>
            </a:pPr>
            <a:endParaRPr lang="el-GR" sz="2000" dirty="0">
              <a:cs typeface="Calibri"/>
            </a:endParaRPr>
          </a:p>
          <a:p>
            <a:pPr marL="12065">
              <a:lnSpc>
                <a:spcPct val="100000"/>
              </a:lnSpc>
              <a:spcBef>
                <a:spcPts val="865"/>
              </a:spcBef>
              <a:tabLst>
                <a:tab pos="354965" algn="l"/>
                <a:tab pos="356235" algn="l"/>
              </a:tabLst>
            </a:pPr>
            <a:endParaRPr sz="2000" dirty="0">
              <a:cs typeface="Calibri"/>
            </a:endParaRPr>
          </a:p>
          <a:p>
            <a:pPr marL="12065" marR="1432560">
              <a:lnSpc>
                <a:spcPct val="100000"/>
              </a:lnSpc>
              <a:spcBef>
                <a:spcPts val="770"/>
              </a:spcBef>
              <a:tabLst>
                <a:tab pos="354965" algn="l"/>
                <a:tab pos="356235" algn="l"/>
              </a:tabLst>
            </a:pPr>
            <a:r>
              <a:rPr lang="el-GR" sz="2000" spc="-15" dirty="0">
                <a:cs typeface="Calibri"/>
              </a:rPr>
              <a:t>Η </a:t>
            </a:r>
            <a:r>
              <a:rPr lang="el-GR" sz="2000" spc="-10" dirty="0">
                <a:cs typeface="Calibri"/>
              </a:rPr>
              <a:t>Διδακτική αντλεί από την </a:t>
            </a:r>
            <a:r>
              <a:rPr lang="el-GR" sz="2000" dirty="0">
                <a:cs typeface="Calibri"/>
              </a:rPr>
              <a:t>Θεωρία και Φιλοσοφία της Παιδείας, Ψυχολογία, Βιολογία κ.ά. </a:t>
            </a:r>
            <a:endParaRPr sz="2000" dirty="0">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50900" y="276225"/>
            <a:ext cx="9220200" cy="505267"/>
          </a:xfrm>
          <a:prstGeom prst="rect">
            <a:avLst/>
          </a:prstGeom>
        </p:spPr>
        <p:txBody>
          <a:bodyPr vert="horz" wrap="square" lIns="0" tIns="12700" rIns="0" bIns="0" rtlCol="0">
            <a:spAutoFit/>
          </a:bodyPr>
          <a:lstStyle/>
          <a:p>
            <a:pPr marL="38100">
              <a:lnSpc>
                <a:spcPct val="100000"/>
              </a:lnSpc>
              <a:spcBef>
                <a:spcPts val="100"/>
              </a:spcBef>
            </a:pPr>
            <a:r>
              <a:rPr sz="3200" spc="-5" dirty="0"/>
              <a:t>Επιστημονική</a:t>
            </a:r>
            <a:r>
              <a:rPr sz="3200" spc="-25" dirty="0"/>
              <a:t> </a:t>
            </a:r>
            <a:r>
              <a:rPr sz="3200" dirty="0"/>
              <a:t>Διδακτική:</a:t>
            </a:r>
            <a:r>
              <a:rPr sz="3200" spc="-5" dirty="0"/>
              <a:t> </a:t>
            </a:r>
            <a:r>
              <a:rPr sz="3200" spc="-15" dirty="0"/>
              <a:t>μέσα</a:t>
            </a:r>
            <a:r>
              <a:rPr sz="3200" spc="-20" dirty="0"/>
              <a:t> </a:t>
            </a:r>
            <a:r>
              <a:rPr sz="3200" dirty="0"/>
              <a:t>20</a:t>
            </a:r>
            <a:r>
              <a:rPr sz="3200" baseline="25157" dirty="0"/>
              <a:t>ου</a:t>
            </a:r>
            <a:r>
              <a:rPr sz="3200" spc="434" baseline="25157" dirty="0"/>
              <a:t> </a:t>
            </a:r>
            <a:r>
              <a:rPr sz="3200" spc="-5" dirty="0"/>
              <a:t>αι.</a:t>
            </a:r>
            <a:endParaRPr sz="3200" dirty="0"/>
          </a:p>
        </p:txBody>
      </p:sp>
      <p:sp>
        <p:nvSpPr>
          <p:cNvPr id="3" name="object 3"/>
          <p:cNvSpPr txBox="1"/>
          <p:nvPr/>
        </p:nvSpPr>
        <p:spPr>
          <a:xfrm>
            <a:off x="469900" y="1343025"/>
            <a:ext cx="9601200" cy="3831049"/>
          </a:xfrm>
          <a:prstGeom prst="rect">
            <a:avLst/>
          </a:prstGeom>
        </p:spPr>
        <p:txBody>
          <a:bodyPr vert="horz" wrap="square" lIns="0" tIns="67310" rIns="0" bIns="0" rtlCol="0">
            <a:spAutoFit/>
          </a:bodyPr>
          <a:lstStyle/>
          <a:p>
            <a:pPr marL="355600" marR="1280795" indent="-343535">
              <a:lnSpc>
                <a:spcPts val="3460"/>
              </a:lnSpc>
              <a:spcBef>
                <a:spcPts val="530"/>
              </a:spcBef>
              <a:buFont typeface="Arial MT"/>
              <a:buChar char="•"/>
              <a:tabLst>
                <a:tab pos="354965" algn="l"/>
                <a:tab pos="356235" algn="l"/>
              </a:tabLst>
            </a:pPr>
            <a:r>
              <a:rPr sz="2800" spc="-10" dirty="0">
                <a:cs typeface="Calibri"/>
              </a:rPr>
              <a:t>Πρόσθεσε</a:t>
            </a:r>
            <a:r>
              <a:rPr sz="2800" spc="25" dirty="0">
                <a:cs typeface="Calibri"/>
              </a:rPr>
              <a:t> </a:t>
            </a:r>
            <a:r>
              <a:rPr sz="2800" spc="-20" dirty="0">
                <a:cs typeface="Calibri"/>
              </a:rPr>
              <a:t>το</a:t>
            </a:r>
            <a:r>
              <a:rPr sz="2800" dirty="0">
                <a:cs typeface="Calibri"/>
              </a:rPr>
              <a:t> </a:t>
            </a:r>
            <a:r>
              <a:rPr sz="2800" spc="-15" dirty="0">
                <a:cs typeface="Calibri"/>
              </a:rPr>
              <a:t>στοιχείο</a:t>
            </a:r>
            <a:r>
              <a:rPr sz="2800" dirty="0">
                <a:cs typeface="Calibri"/>
              </a:rPr>
              <a:t> </a:t>
            </a:r>
            <a:r>
              <a:rPr sz="2800" spc="-15" dirty="0">
                <a:cs typeface="Calibri"/>
              </a:rPr>
              <a:t>του</a:t>
            </a:r>
            <a:r>
              <a:rPr sz="2800" dirty="0">
                <a:cs typeface="Calibri"/>
              </a:rPr>
              <a:t> </a:t>
            </a:r>
            <a:r>
              <a:rPr sz="2800" spc="-10" dirty="0">
                <a:cs typeface="Calibri"/>
              </a:rPr>
              <a:t>ελέγχου</a:t>
            </a:r>
            <a:r>
              <a:rPr sz="2800" spc="20" dirty="0">
                <a:cs typeface="Calibri"/>
              </a:rPr>
              <a:t> </a:t>
            </a:r>
            <a:r>
              <a:rPr sz="2800" spc="-10" dirty="0">
                <a:cs typeface="Calibri"/>
              </a:rPr>
              <a:t>της </a:t>
            </a:r>
            <a:r>
              <a:rPr sz="2800" spc="-710" dirty="0">
                <a:cs typeface="Calibri"/>
              </a:rPr>
              <a:t> </a:t>
            </a:r>
            <a:r>
              <a:rPr sz="2800" spc="-15" dirty="0">
                <a:cs typeface="Calibri"/>
              </a:rPr>
              <a:t>εγκυρότητας.</a:t>
            </a:r>
            <a:endParaRPr sz="2800" dirty="0">
              <a:cs typeface="Calibri"/>
            </a:endParaRPr>
          </a:p>
          <a:p>
            <a:pPr marL="355600" marR="5080" indent="-343535">
              <a:lnSpc>
                <a:spcPts val="3460"/>
              </a:lnSpc>
              <a:spcBef>
                <a:spcPts val="760"/>
              </a:spcBef>
              <a:buFont typeface="Arial MT"/>
              <a:buChar char="•"/>
              <a:tabLst>
                <a:tab pos="354965" algn="l"/>
                <a:tab pos="356235" algn="l"/>
              </a:tabLst>
            </a:pPr>
            <a:r>
              <a:rPr sz="2800" spc="-10" dirty="0">
                <a:cs typeface="Calibri"/>
              </a:rPr>
              <a:t>Διαμόρφωσε</a:t>
            </a:r>
            <a:r>
              <a:rPr sz="2800" spc="15" dirty="0">
                <a:cs typeface="Calibri"/>
              </a:rPr>
              <a:t> </a:t>
            </a:r>
            <a:r>
              <a:rPr sz="2800" spc="-10" dirty="0">
                <a:cs typeface="Calibri"/>
              </a:rPr>
              <a:t>ερευνητική</a:t>
            </a:r>
            <a:r>
              <a:rPr sz="2800" spc="20" dirty="0">
                <a:cs typeface="Calibri"/>
              </a:rPr>
              <a:t> </a:t>
            </a:r>
            <a:r>
              <a:rPr sz="2800" spc="-15" dirty="0">
                <a:cs typeface="Calibri"/>
              </a:rPr>
              <a:t>μεθοδολογία </a:t>
            </a:r>
            <a:r>
              <a:rPr sz="2800" spc="-10" dirty="0">
                <a:cs typeface="Calibri"/>
              </a:rPr>
              <a:t> ενταγμένη</a:t>
            </a:r>
            <a:r>
              <a:rPr sz="2800" spc="15" dirty="0">
                <a:cs typeface="Calibri"/>
              </a:rPr>
              <a:t> </a:t>
            </a:r>
            <a:r>
              <a:rPr sz="2800" dirty="0">
                <a:cs typeface="Calibri"/>
              </a:rPr>
              <a:t>στα</a:t>
            </a:r>
            <a:r>
              <a:rPr sz="2800" spc="-10" dirty="0">
                <a:cs typeface="Calibri"/>
              </a:rPr>
              <a:t> </a:t>
            </a:r>
            <a:r>
              <a:rPr sz="2800" spc="-20" dirty="0">
                <a:cs typeface="Calibri"/>
              </a:rPr>
              <a:t>ερευνητικά</a:t>
            </a:r>
            <a:r>
              <a:rPr sz="2800" spc="15" dirty="0">
                <a:cs typeface="Calibri"/>
              </a:rPr>
              <a:t> </a:t>
            </a:r>
            <a:r>
              <a:rPr sz="2800" spc="-20" dirty="0">
                <a:cs typeface="Calibri"/>
              </a:rPr>
              <a:t>παραδείγματα</a:t>
            </a:r>
            <a:r>
              <a:rPr sz="2800" spc="10" dirty="0">
                <a:cs typeface="Calibri"/>
              </a:rPr>
              <a:t> </a:t>
            </a:r>
            <a:r>
              <a:rPr sz="2800" spc="-5" dirty="0">
                <a:cs typeface="Calibri"/>
              </a:rPr>
              <a:t>που </a:t>
            </a:r>
            <a:r>
              <a:rPr sz="2800" spc="-705" dirty="0">
                <a:cs typeface="Calibri"/>
              </a:rPr>
              <a:t> </a:t>
            </a:r>
            <a:r>
              <a:rPr sz="2800" spc="-10" dirty="0">
                <a:cs typeface="Calibri"/>
              </a:rPr>
              <a:t>χρησιμοποιούν</a:t>
            </a:r>
            <a:r>
              <a:rPr sz="2800" spc="20" dirty="0">
                <a:cs typeface="Calibri"/>
              </a:rPr>
              <a:t> </a:t>
            </a:r>
            <a:r>
              <a:rPr sz="2800" spc="-5" dirty="0">
                <a:cs typeface="Calibri"/>
              </a:rPr>
              <a:t>οι </a:t>
            </a:r>
            <a:r>
              <a:rPr sz="2800" spc="-25" dirty="0">
                <a:cs typeface="Calibri"/>
              </a:rPr>
              <a:t>Κοινωνικές</a:t>
            </a:r>
            <a:r>
              <a:rPr sz="2800" spc="-5" dirty="0">
                <a:cs typeface="Calibri"/>
              </a:rPr>
              <a:t> </a:t>
            </a:r>
            <a:r>
              <a:rPr sz="2800" dirty="0">
                <a:cs typeface="Calibri"/>
              </a:rPr>
              <a:t>Επιστήμες.</a:t>
            </a:r>
          </a:p>
          <a:p>
            <a:pPr marL="355600" marR="540385" indent="-343535">
              <a:lnSpc>
                <a:spcPts val="3460"/>
              </a:lnSpc>
              <a:spcBef>
                <a:spcPts val="755"/>
              </a:spcBef>
              <a:buFont typeface="Arial MT"/>
              <a:buChar char="•"/>
              <a:tabLst>
                <a:tab pos="354965" algn="l"/>
                <a:tab pos="356235" algn="l"/>
              </a:tabLst>
            </a:pPr>
            <a:r>
              <a:rPr sz="2800" spc="-10" dirty="0">
                <a:cs typeface="Calibri"/>
              </a:rPr>
              <a:t>Αντικείμενο:</a:t>
            </a:r>
            <a:r>
              <a:rPr sz="2800" spc="30" dirty="0">
                <a:cs typeface="Calibri"/>
              </a:rPr>
              <a:t> </a:t>
            </a:r>
            <a:r>
              <a:rPr sz="2800" spc="-20" dirty="0">
                <a:cs typeface="Calibri"/>
              </a:rPr>
              <a:t>το</a:t>
            </a:r>
            <a:r>
              <a:rPr sz="2800" spc="-5" dirty="0">
                <a:cs typeface="Calibri"/>
              </a:rPr>
              <a:t> </a:t>
            </a:r>
            <a:r>
              <a:rPr sz="2800" spc="-25" dirty="0">
                <a:cs typeface="Calibri"/>
              </a:rPr>
              <a:t>παραδοσιακό</a:t>
            </a:r>
            <a:r>
              <a:rPr sz="2800" spc="-5" dirty="0">
                <a:cs typeface="Calibri"/>
              </a:rPr>
              <a:t> </a:t>
            </a:r>
            <a:r>
              <a:rPr sz="2800" spc="-20" dirty="0">
                <a:cs typeface="Calibri"/>
              </a:rPr>
              <a:t>διδακτικό </a:t>
            </a:r>
            <a:r>
              <a:rPr sz="2800" spc="-15" dirty="0">
                <a:cs typeface="Calibri"/>
              </a:rPr>
              <a:t> τρίγωνο: </a:t>
            </a:r>
            <a:r>
              <a:rPr sz="2800" spc="-25" dirty="0">
                <a:cs typeface="Calibri"/>
              </a:rPr>
              <a:t>Δάσκαλος</a:t>
            </a:r>
            <a:r>
              <a:rPr sz="2800" spc="10" dirty="0">
                <a:cs typeface="Calibri"/>
              </a:rPr>
              <a:t> </a:t>
            </a:r>
            <a:r>
              <a:rPr sz="2800" spc="-5" dirty="0">
                <a:cs typeface="Calibri"/>
              </a:rPr>
              <a:t>–</a:t>
            </a:r>
            <a:r>
              <a:rPr sz="2800" spc="-20" dirty="0">
                <a:cs typeface="Calibri"/>
              </a:rPr>
              <a:t> </a:t>
            </a:r>
            <a:r>
              <a:rPr sz="2800" spc="-10" dirty="0">
                <a:cs typeface="Calibri"/>
              </a:rPr>
              <a:t>Μαθητής</a:t>
            </a:r>
            <a:r>
              <a:rPr sz="2800" spc="20" dirty="0">
                <a:cs typeface="Calibri"/>
              </a:rPr>
              <a:t> </a:t>
            </a:r>
            <a:r>
              <a:rPr sz="2800" spc="-5" dirty="0">
                <a:cs typeface="Calibri"/>
              </a:rPr>
              <a:t>–</a:t>
            </a:r>
            <a:r>
              <a:rPr sz="2800" spc="-20" dirty="0">
                <a:cs typeface="Calibri"/>
              </a:rPr>
              <a:t> Διδακτικό </a:t>
            </a:r>
            <a:r>
              <a:rPr sz="2800" spc="-705" dirty="0">
                <a:cs typeface="Calibri"/>
              </a:rPr>
              <a:t> </a:t>
            </a:r>
            <a:r>
              <a:rPr sz="2800" spc="-10" dirty="0">
                <a:cs typeface="Calibri"/>
              </a:rPr>
              <a:t>αντικείμενο</a:t>
            </a:r>
            <a:r>
              <a:rPr sz="2800" spc="35" dirty="0">
                <a:cs typeface="Calibri"/>
              </a:rPr>
              <a:t> </a:t>
            </a:r>
            <a:r>
              <a:rPr sz="2800" spc="-5" dirty="0">
                <a:cs typeface="Calibri"/>
              </a:rPr>
              <a:t>/ </a:t>
            </a:r>
            <a:r>
              <a:rPr sz="2800" spc="-15" dirty="0">
                <a:cs typeface="Calibri"/>
              </a:rPr>
              <a:t>Νέα</a:t>
            </a:r>
            <a:r>
              <a:rPr sz="2800" spc="-5" dirty="0">
                <a:cs typeface="Calibri"/>
              </a:rPr>
              <a:t> προσθήκη:</a:t>
            </a:r>
            <a:r>
              <a:rPr sz="2800" spc="20" dirty="0">
                <a:cs typeface="Calibri"/>
              </a:rPr>
              <a:t> </a:t>
            </a:r>
            <a:r>
              <a:rPr sz="2800" b="1" spc="-20" dirty="0">
                <a:cs typeface="Calibri"/>
              </a:rPr>
              <a:t>το</a:t>
            </a:r>
            <a:r>
              <a:rPr sz="2800" b="1" spc="-5" dirty="0">
                <a:cs typeface="Calibri"/>
              </a:rPr>
              <a:t> </a:t>
            </a:r>
            <a:r>
              <a:rPr sz="2800" b="1" spc="-20" dirty="0">
                <a:cs typeface="Calibri"/>
              </a:rPr>
              <a:t>διδακτικό </a:t>
            </a:r>
            <a:r>
              <a:rPr sz="2800" b="1" spc="-710" dirty="0">
                <a:cs typeface="Calibri"/>
              </a:rPr>
              <a:t> </a:t>
            </a:r>
            <a:r>
              <a:rPr sz="2800" b="1" spc="-10" dirty="0">
                <a:cs typeface="Calibri"/>
              </a:rPr>
              <a:t>συγκείμενο</a:t>
            </a:r>
            <a:r>
              <a:rPr lang="el-GR" sz="2800" b="1" spc="-5" dirty="0">
                <a:cs typeface="Calibri"/>
              </a:rPr>
              <a:t>-</a:t>
            </a:r>
            <a:r>
              <a:rPr sz="2800" b="1" spc="10" dirty="0">
                <a:cs typeface="Calibri"/>
              </a:rPr>
              <a:t> </a:t>
            </a:r>
            <a:r>
              <a:rPr sz="2800" b="1" spc="-10" dirty="0">
                <a:cs typeface="Calibri"/>
              </a:rPr>
              <a:t>πλαίσιο.</a:t>
            </a:r>
            <a:endParaRPr sz="2800" b="1" dirty="0">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39024" y="352425"/>
            <a:ext cx="8046276" cy="566181"/>
          </a:xfrm>
          <a:prstGeom prst="rect">
            <a:avLst/>
          </a:prstGeom>
        </p:spPr>
        <p:txBody>
          <a:bodyPr vert="horz" wrap="square" lIns="0" tIns="12065" rIns="0" bIns="0" rtlCol="0">
            <a:spAutoFit/>
          </a:bodyPr>
          <a:lstStyle/>
          <a:p>
            <a:pPr marL="12700">
              <a:lnSpc>
                <a:spcPct val="100000"/>
              </a:lnSpc>
              <a:spcBef>
                <a:spcPts val="95"/>
              </a:spcBef>
            </a:pPr>
            <a:r>
              <a:rPr sz="3600" spc="-20" dirty="0"/>
              <a:t>Στόχοι</a:t>
            </a:r>
            <a:r>
              <a:rPr sz="3600" spc="-30" dirty="0"/>
              <a:t> </a:t>
            </a:r>
            <a:r>
              <a:rPr sz="3600" spc="-5" dirty="0"/>
              <a:t>της</a:t>
            </a:r>
            <a:r>
              <a:rPr sz="3600" spc="-25" dirty="0"/>
              <a:t> </a:t>
            </a:r>
            <a:r>
              <a:rPr sz="3600" spc="-5" dirty="0"/>
              <a:t>Διδακτικής:</a:t>
            </a:r>
            <a:endParaRPr sz="3600" dirty="0"/>
          </a:p>
        </p:txBody>
      </p:sp>
      <p:sp>
        <p:nvSpPr>
          <p:cNvPr id="3" name="object 3"/>
          <p:cNvSpPr txBox="1"/>
          <p:nvPr/>
        </p:nvSpPr>
        <p:spPr>
          <a:xfrm>
            <a:off x="774700" y="1858467"/>
            <a:ext cx="9372599" cy="2052485"/>
          </a:xfrm>
          <a:prstGeom prst="rect">
            <a:avLst/>
          </a:prstGeom>
        </p:spPr>
        <p:txBody>
          <a:bodyPr vert="horz" wrap="square" lIns="0" tIns="109855" rIns="0" bIns="0" rtlCol="0">
            <a:spAutoFit/>
          </a:bodyPr>
          <a:lstStyle/>
          <a:p>
            <a:pPr marL="355600" indent="-343535">
              <a:lnSpc>
                <a:spcPct val="100000"/>
              </a:lnSpc>
              <a:spcBef>
                <a:spcPts val="865"/>
              </a:spcBef>
              <a:buFont typeface="Arial MT"/>
              <a:buChar char="•"/>
              <a:tabLst>
                <a:tab pos="354965" algn="l"/>
                <a:tab pos="356235" algn="l"/>
              </a:tabLst>
            </a:pPr>
            <a:r>
              <a:rPr lang="el-GR" sz="2800" spc="-5" dirty="0">
                <a:cs typeface="Calibri"/>
              </a:rPr>
              <a:t>Να ερευνήσει με τρόπο επιστημονικό </a:t>
            </a:r>
          </a:p>
          <a:p>
            <a:pPr marL="355600" indent="-343535">
              <a:lnSpc>
                <a:spcPct val="100000"/>
              </a:lnSpc>
              <a:spcBef>
                <a:spcPts val="865"/>
              </a:spcBef>
              <a:buFont typeface="Arial MT"/>
              <a:buChar char="•"/>
              <a:tabLst>
                <a:tab pos="354965" algn="l"/>
                <a:tab pos="356235" algn="l"/>
              </a:tabLst>
            </a:pPr>
            <a:r>
              <a:rPr lang="el-GR" sz="2800" spc="-5" dirty="0">
                <a:cs typeface="Calibri"/>
              </a:rPr>
              <a:t>Να παρουσιάσει τα πορίσματα της έρευνας</a:t>
            </a:r>
            <a:r>
              <a:rPr sz="2800" spc="-5" dirty="0">
                <a:cs typeface="Calibri"/>
              </a:rPr>
              <a:t> </a:t>
            </a:r>
            <a:r>
              <a:rPr sz="2800" spc="-710" dirty="0">
                <a:cs typeface="Calibri"/>
              </a:rPr>
              <a:t> </a:t>
            </a:r>
            <a:r>
              <a:rPr sz="2800" spc="-5" dirty="0">
                <a:cs typeface="Calibri"/>
              </a:rPr>
              <a:t>σε θεωρίες</a:t>
            </a:r>
            <a:r>
              <a:rPr sz="2800" dirty="0">
                <a:cs typeface="Calibri"/>
              </a:rPr>
              <a:t> </a:t>
            </a:r>
            <a:r>
              <a:rPr sz="2800" spc="-5" dirty="0">
                <a:cs typeface="Calibri"/>
              </a:rPr>
              <a:t>για τη</a:t>
            </a:r>
            <a:r>
              <a:rPr sz="2800" spc="10" dirty="0">
                <a:cs typeface="Calibri"/>
              </a:rPr>
              <a:t> </a:t>
            </a:r>
            <a:r>
              <a:rPr sz="2800" spc="-25" dirty="0">
                <a:cs typeface="Calibri"/>
              </a:rPr>
              <a:t>διδασκαλία</a:t>
            </a:r>
            <a:endParaRPr sz="2800" dirty="0">
              <a:cs typeface="Calibri"/>
            </a:endParaRPr>
          </a:p>
          <a:p>
            <a:pPr marL="355600" marR="787400" indent="-343535">
              <a:lnSpc>
                <a:spcPct val="100000"/>
              </a:lnSpc>
              <a:spcBef>
                <a:spcPts val="770"/>
              </a:spcBef>
              <a:buFont typeface="Arial MT"/>
              <a:buChar char="•"/>
              <a:tabLst>
                <a:tab pos="354965" algn="l"/>
                <a:tab pos="356235" algn="l"/>
              </a:tabLst>
            </a:pPr>
            <a:r>
              <a:rPr lang="el-GR" sz="2800" spc="-5" dirty="0">
                <a:cs typeface="Calibri"/>
              </a:rPr>
              <a:t>Να συνδέσει </a:t>
            </a:r>
            <a:r>
              <a:rPr sz="2800" spc="-5" dirty="0" err="1">
                <a:cs typeface="Calibri"/>
              </a:rPr>
              <a:t>τη</a:t>
            </a:r>
            <a:r>
              <a:rPr sz="2800" spc="-10" dirty="0">
                <a:cs typeface="Calibri"/>
              </a:rPr>
              <a:t> </a:t>
            </a:r>
            <a:r>
              <a:rPr sz="2800" spc="-5" dirty="0" err="1">
                <a:cs typeface="Calibri"/>
              </a:rPr>
              <a:t>θεωρί</a:t>
            </a:r>
            <a:r>
              <a:rPr sz="2800" spc="-5" dirty="0">
                <a:cs typeface="Calibri"/>
              </a:rPr>
              <a:t>α με τη </a:t>
            </a:r>
            <a:r>
              <a:rPr sz="2800" spc="-10" dirty="0">
                <a:cs typeface="Calibri"/>
              </a:rPr>
              <a:t>διδακτική </a:t>
            </a:r>
            <a:r>
              <a:rPr sz="2800" spc="-710" dirty="0">
                <a:cs typeface="Calibri"/>
              </a:rPr>
              <a:t> </a:t>
            </a:r>
            <a:r>
              <a:rPr sz="2800" spc="-5" dirty="0">
                <a:cs typeface="Calibri"/>
              </a:rPr>
              <a:t>πράξη</a:t>
            </a:r>
            <a:endParaRPr sz="2800" dirty="0">
              <a:cs typeface="Calibri"/>
            </a:endParaRPr>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835</TotalTime>
  <Words>775</Words>
  <Application>Microsoft Office PowerPoint</Application>
  <PresentationFormat>Προσαρμογή</PresentationFormat>
  <Paragraphs>77</Paragraphs>
  <Slides>12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12</vt:i4>
      </vt:variant>
    </vt:vector>
  </HeadingPairs>
  <TitlesOfParts>
    <vt:vector size="19" baseType="lpstr">
      <vt:lpstr>Arial</vt:lpstr>
      <vt:lpstr>Arial MT</vt:lpstr>
      <vt:lpstr>Calibri</vt:lpstr>
      <vt:lpstr>Century Gothic</vt:lpstr>
      <vt:lpstr>Wingdings</vt:lpstr>
      <vt:lpstr>Wingdings 3</vt:lpstr>
      <vt:lpstr>Θρόισμα</vt:lpstr>
      <vt:lpstr>Διδακτική Μεθοδολογία Μάθημα 1o  8/10/2024</vt:lpstr>
      <vt:lpstr>Κάποια ερωτήματα</vt:lpstr>
      <vt:lpstr>Εκπαίδευση</vt:lpstr>
      <vt:lpstr>Η Διδασκαλία</vt:lpstr>
      <vt:lpstr>Διδακτική Μεθοδολογία</vt:lpstr>
      <vt:lpstr>Τι περιλαμβάνει η Διδακτική Μεθοδολογία</vt:lpstr>
      <vt:lpstr>Τι είναι η διδακτική</vt:lpstr>
      <vt:lpstr>Επιστημονική Διδακτική: μέσα 20ου αι.</vt:lpstr>
      <vt:lpstr>Στόχοι της Διδακτικής:</vt:lpstr>
      <vt:lpstr>Η δομή του σχολείου που γνωρίζουμε.</vt:lpstr>
      <vt:lpstr>Οι  σύγχρονες εκπαιδευτικές ανάγκες </vt:lpstr>
      <vt:lpstr>Ο ρόλος του εκπαιδευτικού αλλάζει…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&lt;4D6963726F736F667420506F776572506F696E74202D20C4E9DCEBE5EEE72031202D20D0E1F1EFF5F3DFE1F3E720E5E9F3E1E3F9E3E9EADEF220F0E1F1DCE4EFF3E7F22E707074205B436F6D7061746962696C697479204D6F64655D&gt;</dc:title>
  <dc:creator>geovavou</dc:creator>
  <cp:lastModifiedBy>liana stylianou</cp:lastModifiedBy>
  <cp:revision>9</cp:revision>
  <dcterms:created xsi:type="dcterms:W3CDTF">2023-10-08T12:46:28Z</dcterms:created>
  <dcterms:modified xsi:type="dcterms:W3CDTF">2025-10-05T08:22:40Z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2015-07-23T00:00:00Z</vt:filetime>
  </property>
  <property fmtid="{D5CDD505-2E9C-101B-9397-08002B2CF9AE}" pid="3" name="Creator">
    <vt:lpwstr>PScript5.dll Version 5.2.2</vt:lpwstr>
  </property>
  <property fmtid="{D5CDD505-2E9C-101B-9397-08002B2CF9AE}" pid="4" name="LastSaved">
    <vt:filetime>2023-10-08T00:00:00Z</vt:filetime>
  </property>
</Properties>
</file>