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9" r:id="rId1"/>
  </p:sldMasterIdLst>
  <p:notesMasterIdLst>
    <p:notesMasterId r:id="rId54"/>
  </p:notesMasterIdLst>
  <p:sldIdLst>
    <p:sldId id="256" r:id="rId2"/>
    <p:sldId id="477" r:id="rId3"/>
    <p:sldId id="413" r:id="rId4"/>
    <p:sldId id="314" r:id="rId5"/>
    <p:sldId id="489" r:id="rId6"/>
    <p:sldId id="485" r:id="rId7"/>
    <p:sldId id="486" r:id="rId8"/>
    <p:sldId id="487" r:id="rId9"/>
    <p:sldId id="488" r:id="rId10"/>
    <p:sldId id="475" r:id="rId11"/>
    <p:sldId id="476" r:id="rId12"/>
    <p:sldId id="478" r:id="rId13"/>
    <p:sldId id="479" r:id="rId14"/>
    <p:sldId id="480" r:id="rId15"/>
    <p:sldId id="481" r:id="rId16"/>
    <p:sldId id="482" r:id="rId17"/>
    <p:sldId id="483" r:id="rId18"/>
    <p:sldId id="484" r:id="rId19"/>
    <p:sldId id="490" r:id="rId20"/>
    <p:sldId id="491" r:id="rId21"/>
    <p:sldId id="492" r:id="rId22"/>
    <p:sldId id="493" r:id="rId23"/>
    <p:sldId id="494" r:id="rId24"/>
    <p:sldId id="495" r:id="rId25"/>
    <p:sldId id="496" r:id="rId26"/>
    <p:sldId id="497" r:id="rId27"/>
    <p:sldId id="498" r:id="rId28"/>
    <p:sldId id="499" r:id="rId29"/>
    <p:sldId id="500" r:id="rId30"/>
    <p:sldId id="501" r:id="rId31"/>
    <p:sldId id="298" r:id="rId32"/>
    <p:sldId id="262" r:id="rId33"/>
    <p:sldId id="414" r:id="rId34"/>
    <p:sldId id="415" r:id="rId35"/>
    <p:sldId id="416" r:id="rId36"/>
    <p:sldId id="470" r:id="rId37"/>
    <p:sldId id="471" r:id="rId38"/>
    <p:sldId id="472" r:id="rId39"/>
    <p:sldId id="473" r:id="rId40"/>
    <p:sldId id="417" r:id="rId41"/>
    <p:sldId id="419" r:id="rId42"/>
    <p:sldId id="420" r:id="rId43"/>
    <p:sldId id="421" r:id="rId44"/>
    <p:sldId id="422" r:id="rId45"/>
    <p:sldId id="423" r:id="rId46"/>
    <p:sldId id="424" r:id="rId47"/>
    <p:sldId id="425" r:id="rId48"/>
    <p:sldId id="426" r:id="rId49"/>
    <p:sldId id="427" r:id="rId50"/>
    <p:sldId id="372" r:id="rId51"/>
    <p:sldId id="474" r:id="rId52"/>
    <p:sldId id="37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FCA90-62DA-4343-9C93-533B9F2E02BC}" type="datetimeFigureOut">
              <a:rPr lang="en-US" smtClean="0"/>
              <a:t>11/5/2023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CBDA8-476B-457D-8BDC-C8547F2DBCAA}" type="slidenum">
              <a:rPr lang="en-US" smtClean="0"/>
              <a:t>‹#›</a:t>
            </a:fld>
            <a:endParaRPr lang="en-US"/>
          </a:p>
        </p:txBody>
      </p:sp>
    </p:spTree>
    <p:extLst>
      <p:ext uri="{BB962C8B-B14F-4D97-AF65-F5344CB8AC3E}">
        <p14:creationId xmlns:p14="http://schemas.microsoft.com/office/powerpoint/2010/main" val="58251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lvl="0"/>
            <a:r>
              <a:rPr lang="el-GR" sz="1200" b="1" i="1" u="sng" kern="1200" dirty="0">
                <a:solidFill>
                  <a:schemeClr val="tx1"/>
                </a:solidFill>
                <a:effectLst/>
                <a:latin typeface="+mn-lt"/>
                <a:ea typeface="+mn-ea"/>
                <a:cs typeface="+mn-cs"/>
              </a:rPr>
              <a:t>Δεξιότητα:</a:t>
            </a:r>
            <a:r>
              <a:rPr lang="el-GR" sz="1200" kern="1200" dirty="0">
                <a:solidFill>
                  <a:schemeClr val="tx1"/>
                </a:solidFill>
                <a:effectLst/>
                <a:latin typeface="+mn-lt"/>
                <a:ea typeface="+mn-ea"/>
                <a:cs typeface="+mn-cs"/>
              </a:rPr>
              <a:t> ο όρος δεξιότητα αναφέρεται σε συγκεκρι­μένη πλευρά της γλωσσικής ικανότητας (π.χ., στην ανάγνωση). Η δεξιότητα είναι μια γενική κατάσταση που θα επιτρέψει την ανά­πτυξη συγκεκριμένων ικανοτήτων</a:t>
            </a:r>
          </a:p>
          <a:p>
            <a:pPr lvl="0"/>
            <a:r>
              <a:rPr lang="el-GR" sz="1200" b="1" i="1" u="sng" kern="1200" dirty="0">
                <a:solidFill>
                  <a:schemeClr val="tx1"/>
                </a:solidFill>
                <a:effectLst/>
                <a:latin typeface="+mn-lt"/>
                <a:ea typeface="+mn-ea"/>
                <a:cs typeface="+mn-cs"/>
              </a:rPr>
              <a:t>Ικανότητα:</a:t>
            </a:r>
            <a:r>
              <a:rPr lang="el-GR" sz="1200" kern="1200" dirty="0">
                <a:solidFill>
                  <a:schemeClr val="tx1"/>
                </a:solidFill>
                <a:effectLst/>
                <a:latin typeface="+mn-lt"/>
                <a:ea typeface="+mn-ea"/>
                <a:cs typeface="+mn-cs"/>
              </a:rPr>
              <a:t> ο όρος ικανότητα αναφέρεται στο σύνολο των επιμέρους δεξιοτήτων που απαιτούνται για να επικοινωνεί επιτυχώς ο χρή­στης της γλώσσας σε συγκεκριμένους χώρους χρήσης (π.χ., στο γραφείο, στο σπίτι, στη παρέα </a:t>
            </a:r>
            <a:r>
              <a:rPr lang="el-GR" sz="1200" kern="1200" dirty="0" err="1">
                <a:solidFill>
                  <a:schemeClr val="tx1"/>
                </a:solidFill>
                <a:effectLst/>
                <a:latin typeface="+mn-lt"/>
                <a:ea typeface="+mn-ea"/>
                <a:cs typeface="+mn-cs"/>
              </a:rPr>
              <a:t>κλπ</a:t>
            </a:r>
            <a:r>
              <a:rPr lang="el-GR" sz="1200" kern="1200" dirty="0">
                <a:solidFill>
                  <a:schemeClr val="tx1"/>
                </a:solidFill>
                <a:effectLst/>
                <a:latin typeface="+mn-lt"/>
                <a:ea typeface="+mn-ea"/>
                <a:cs typeface="+mn-cs"/>
              </a:rPr>
              <a:t>). Από αυτή την άποψη η δεξιότητα αντιστοιχεί στο μέρος και η ικανότητα στο όλον.</a:t>
            </a:r>
          </a:p>
          <a:p>
            <a:pPr lvl="0"/>
            <a:r>
              <a:rPr lang="el-GR" sz="1200" b="1" i="1" u="sng" kern="1200" dirty="0">
                <a:solidFill>
                  <a:schemeClr val="tx1"/>
                </a:solidFill>
                <a:effectLst/>
                <a:latin typeface="+mn-lt"/>
                <a:ea typeface="+mn-ea"/>
                <a:cs typeface="+mn-cs"/>
              </a:rPr>
              <a:t>Γλωσσική Ικανότητα:</a:t>
            </a:r>
            <a:r>
              <a:rPr lang="el-GR" sz="1200" kern="1200" dirty="0">
                <a:solidFill>
                  <a:schemeClr val="tx1"/>
                </a:solidFill>
                <a:effectLst/>
                <a:latin typeface="+mn-lt"/>
                <a:ea typeface="+mn-ea"/>
                <a:cs typeface="+mn-cs"/>
              </a:rPr>
              <a:t> Γλωσσική ικανότητα είναι η γνώση της γλώσσας - της φωνολογίας - της γραμματικής, η οποία επιτρέπει την αποκωδικοποίηση (κατανόηση) και την πα­ραγωγή λέξεων και προτάσεων ορθών φωνολογικά και γραμματικά αντίστοιχα. </a:t>
            </a:r>
          </a:p>
          <a:p>
            <a:pPr lvl="0"/>
            <a:r>
              <a:rPr lang="el-GR" sz="1200" b="1" i="1" u="sng" kern="1200" dirty="0">
                <a:solidFill>
                  <a:schemeClr val="tx1"/>
                </a:solidFill>
                <a:effectLst/>
                <a:latin typeface="+mn-lt"/>
                <a:ea typeface="+mn-ea"/>
                <a:cs typeface="+mn-cs"/>
              </a:rPr>
              <a:t>Επικοινωνιακή Ικανότητα:</a:t>
            </a:r>
            <a:r>
              <a:rPr lang="el-GR" sz="1200" kern="1200" dirty="0">
                <a:solidFill>
                  <a:schemeClr val="tx1"/>
                </a:solidFill>
                <a:effectLst/>
                <a:latin typeface="+mn-lt"/>
                <a:ea typeface="+mn-ea"/>
                <a:cs typeface="+mn-cs"/>
              </a:rPr>
              <a:t> Επι­κοινωνιακή ικανότητα είναι η γνώση που επιτρέπει την αποκωδικοποίηση και παρα­γωγή συγκεκριμένου νοήματος, που δημιουργεί η κάθε φορά διαφορετική χρήση της γλώσσας. (</a:t>
            </a:r>
            <a:r>
              <a:rPr lang="el-GR" sz="1200" kern="1200" dirty="0" err="1">
                <a:solidFill>
                  <a:schemeClr val="tx1"/>
                </a:solidFill>
                <a:effectLst/>
                <a:latin typeface="+mn-lt"/>
                <a:ea typeface="+mn-ea"/>
                <a:cs typeface="+mn-cs"/>
              </a:rPr>
              <a:t>Φραγκουδάκη</a:t>
            </a:r>
            <a:r>
              <a:rPr lang="el-GR" sz="1200" kern="1200" dirty="0">
                <a:solidFill>
                  <a:schemeClr val="tx1"/>
                </a:solidFill>
                <a:effectLst/>
                <a:latin typeface="+mn-lt"/>
                <a:ea typeface="+mn-ea"/>
                <a:cs typeface="+mn-cs"/>
              </a:rPr>
              <a:t>: 129)</a:t>
            </a:r>
          </a:p>
          <a:p>
            <a:r>
              <a:rPr lang="el-GR" sz="1200" kern="1200" dirty="0">
                <a:solidFill>
                  <a:schemeClr val="tx1"/>
                </a:solidFill>
                <a:effectLst/>
                <a:latin typeface="+mn-lt"/>
                <a:ea typeface="+mn-ea"/>
                <a:cs typeface="+mn-cs"/>
              </a:rPr>
              <a:t>Στην αγγλόφωνη βιβλιογραφία (</a:t>
            </a:r>
            <a:r>
              <a:rPr lang="en-US" sz="1200" kern="1200" dirty="0">
                <a:solidFill>
                  <a:schemeClr val="tx1"/>
                </a:solidFill>
                <a:effectLst/>
                <a:latin typeface="+mn-lt"/>
                <a:ea typeface="+mn-ea"/>
                <a:cs typeface="+mn-cs"/>
              </a:rPr>
              <a:t>Cummins</a:t>
            </a:r>
            <a:r>
              <a:rPr lang="el-GR" sz="1200" kern="1200" dirty="0">
                <a:solidFill>
                  <a:schemeClr val="tx1"/>
                </a:solidFill>
                <a:effectLst/>
                <a:latin typeface="+mn-lt"/>
                <a:ea typeface="+mn-ea"/>
                <a:cs typeface="+mn-cs"/>
              </a:rPr>
              <a:t> 1984,1984</a:t>
            </a:r>
            <a:r>
              <a:rPr lang="en-US" sz="1200" kern="1200" dirty="0">
                <a:solidFill>
                  <a:schemeClr val="tx1"/>
                </a:solidFill>
                <a:effectLst/>
                <a:latin typeface="+mn-lt"/>
                <a:ea typeface="+mn-ea"/>
                <a:cs typeface="+mn-cs"/>
              </a:rPr>
              <a:t>a</a:t>
            </a:r>
            <a:r>
              <a:rPr lang="el-GR" sz="1200" kern="1200" dirty="0">
                <a:solidFill>
                  <a:schemeClr val="tx1"/>
                </a:solidFill>
                <a:effectLst/>
                <a:latin typeface="+mn-lt"/>
                <a:ea typeface="+mn-ea"/>
                <a:cs typeface="+mn-cs"/>
              </a:rPr>
              <a:t>, 1996) οι όροι </a:t>
            </a:r>
            <a:r>
              <a:rPr lang="en-US" sz="1200" kern="1200" dirty="0">
                <a:solidFill>
                  <a:schemeClr val="tx1"/>
                </a:solidFill>
                <a:effectLst/>
                <a:latin typeface="+mn-lt"/>
                <a:ea typeface="+mn-ea"/>
                <a:cs typeface="+mn-cs"/>
              </a:rPr>
              <a:t>skill</a:t>
            </a:r>
            <a:r>
              <a:rPr lang="el-G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a:t>
            </a:r>
            <a:r>
              <a:rPr lang="el-GR" sz="1200" kern="1200" dirty="0">
                <a:solidFill>
                  <a:schemeClr val="tx1"/>
                </a:solidFill>
                <a:effectLst/>
                <a:latin typeface="+mn-lt"/>
                <a:ea typeface="+mn-ea"/>
                <a:cs typeface="+mn-cs"/>
              </a:rPr>
              <a:t>) και </a:t>
            </a:r>
            <a:r>
              <a:rPr lang="en-US" sz="1200" kern="1200" dirty="0">
                <a:solidFill>
                  <a:schemeClr val="tx1"/>
                </a:solidFill>
                <a:effectLst/>
                <a:latin typeface="+mn-lt"/>
                <a:ea typeface="+mn-ea"/>
                <a:cs typeface="+mn-cs"/>
              </a:rPr>
              <a:t>proficiency</a:t>
            </a:r>
            <a:r>
              <a:rPr lang="el-GR" sz="1200" kern="1200" dirty="0">
                <a:solidFill>
                  <a:schemeClr val="tx1"/>
                </a:solidFill>
                <a:effectLst/>
                <a:latin typeface="+mn-lt"/>
                <a:ea typeface="+mn-ea"/>
                <a:cs typeface="+mn-cs"/>
              </a:rPr>
              <a:t> αντιστοιχούν ο μεν πρώτος στις δεξιότητες, ο δε δεύτερος στην ικανότητα. Συγκεκριμένα παρατηρούμε ο </a:t>
            </a:r>
            <a:r>
              <a:rPr lang="en-US" sz="1200" kern="1200" dirty="0">
                <a:solidFill>
                  <a:schemeClr val="tx1"/>
                </a:solidFill>
                <a:effectLst/>
                <a:latin typeface="+mn-lt"/>
                <a:ea typeface="+mn-ea"/>
                <a:cs typeface="+mn-cs"/>
              </a:rPr>
              <a:t>Cummins</a:t>
            </a:r>
            <a:r>
              <a:rPr lang="el-GR" sz="1200" kern="1200" dirty="0">
                <a:solidFill>
                  <a:schemeClr val="tx1"/>
                </a:solidFill>
                <a:effectLst/>
                <a:latin typeface="+mn-lt"/>
                <a:ea typeface="+mn-ea"/>
                <a:cs typeface="+mn-cs"/>
              </a:rPr>
              <a:t> χρησιμοποιεί τον όρο </a:t>
            </a:r>
            <a:r>
              <a:rPr lang="el-GR" sz="1200" b="1" i="1" u="sng" kern="1200" dirty="0">
                <a:solidFill>
                  <a:schemeClr val="tx1"/>
                </a:solidFill>
                <a:effectLst/>
                <a:latin typeface="+mn-lt"/>
                <a:ea typeface="+mn-ea"/>
                <a:cs typeface="+mn-cs"/>
              </a:rPr>
              <a:t>ακαδημαϊκή δεξιότητα</a:t>
            </a:r>
            <a:r>
              <a:rPr lang="el-G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academic skill</a:t>
            </a:r>
            <a:r>
              <a:rPr lang="el-GR" sz="1200" kern="1200" dirty="0">
                <a:solidFill>
                  <a:schemeClr val="tx1"/>
                </a:solidFill>
                <a:effectLst/>
                <a:latin typeface="+mn-lt"/>
                <a:ea typeface="+mn-ea"/>
                <a:cs typeface="+mn-cs"/>
              </a:rPr>
              <a:t>) για να περιγράψει το είδος της γλώσσας που απαιτεί το σχολείο από τους μαθητές και τους όρους </a:t>
            </a:r>
            <a:r>
              <a:rPr lang="el-GR" sz="1200" b="1" i="1" u="sng" kern="1200" dirty="0">
                <a:solidFill>
                  <a:schemeClr val="tx1"/>
                </a:solidFill>
                <a:effectLst/>
                <a:latin typeface="+mn-lt"/>
                <a:ea typeface="+mn-ea"/>
                <a:cs typeface="+mn-cs"/>
              </a:rPr>
              <a:t>σχολική γλώσσα</a:t>
            </a:r>
            <a:r>
              <a:rPr lang="el-G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academic language</a:t>
            </a:r>
            <a:r>
              <a:rPr lang="el-GR" sz="1200" kern="1200" dirty="0">
                <a:solidFill>
                  <a:schemeClr val="tx1"/>
                </a:solidFill>
                <a:effectLst/>
                <a:latin typeface="+mn-lt"/>
                <a:ea typeface="+mn-ea"/>
                <a:cs typeface="+mn-cs"/>
              </a:rPr>
              <a:t>) και </a:t>
            </a:r>
            <a:r>
              <a:rPr lang="el-GR" sz="1200" b="1" i="1" u="sng" kern="1200" dirty="0">
                <a:solidFill>
                  <a:schemeClr val="tx1"/>
                </a:solidFill>
                <a:effectLst/>
                <a:latin typeface="+mn-lt"/>
                <a:ea typeface="+mn-ea"/>
                <a:cs typeface="+mn-cs"/>
              </a:rPr>
              <a:t>σχολική γλωσσική ικανότητα</a:t>
            </a:r>
            <a:r>
              <a:rPr lang="el-G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academic language proficiency</a:t>
            </a:r>
            <a:r>
              <a:rPr lang="el-GR" sz="1200" kern="1200" dirty="0">
                <a:solidFill>
                  <a:schemeClr val="tx1"/>
                </a:solidFill>
                <a:effectLst/>
                <a:latin typeface="+mn-lt"/>
                <a:ea typeface="+mn-ea"/>
                <a:cs typeface="+mn-cs"/>
              </a:rPr>
              <a:t>) για να αποδώσει τη γλώσσα του σχολείου ως κατασκευή που απαιτεί όχι μόνο συγκεκριμένες δεξιότητες αλλά και μια συνολική/σφαιρική ικανότητα στη χρήση της μέσα στο σχολικό περιβάλλον (</a:t>
            </a:r>
            <a:r>
              <a:rPr lang="en-US" sz="1200" kern="1200" dirty="0">
                <a:solidFill>
                  <a:schemeClr val="tx1"/>
                </a:solidFill>
                <a:effectLst/>
                <a:latin typeface="+mn-lt"/>
                <a:ea typeface="+mn-ea"/>
                <a:cs typeface="+mn-cs"/>
              </a:rPr>
              <a:t>Cummins</a:t>
            </a:r>
            <a:r>
              <a:rPr lang="el-GR" sz="1200" kern="1200" dirty="0">
                <a:solidFill>
                  <a:schemeClr val="tx1"/>
                </a:solidFill>
                <a:effectLst/>
                <a:latin typeface="+mn-lt"/>
                <a:ea typeface="+mn-ea"/>
                <a:cs typeface="+mn-cs"/>
              </a:rPr>
              <a:t>, 2001). Για τους περιορισμούς των όρων βλ. Σκούρτου:218.</a:t>
            </a:r>
          </a:p>
        </p:txBody>
      </p:sp>
      <p:sp>
        <p:nvSpPr>
          <p:cNvPr id="4" name="Θέση αριθμού διαφάνειας 3"/>
          <p:cNvSpPr>
            <a:spLocks noGrp="1"/>
          </p:cNvSpPr>
          <p:nvPr>
            <p:ph type="sldNum" sz="quarter" idx="10"/>
          </p:nvPr>
        </p:nvSpPr>
        <p:spPr/>
        <p:txBody>
          <a:bodyPr/>
          <a:lstStyle/>
          <a:p>
            <a:fld id="{EA966F64-1852-4DCF-8CE3-B46288670C0E}" type="slidenum">
              <a:rPr lang="el-GR" smtClean="0"/>
              <a:t>10</a:t>
            </a:fld>
            <a:endParaRPr lang="el-GR"/>
          </a:p>
        </p:txBody>
      </p:sp>
    </p:spTree>
    <p:extLst>
      <p:ext uri="{BB962C8B-B14F-4D97-AF65-F5344CB8AC3E}">
        <p14:creationId xmlns:p14="http://schemas.microsoft.com/office/powerpoint/2010/main" val="3641908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Reasoning</a:t>
            </a:r>
          </a:p>
          <a:p>
            <a:r>
              <a:rPr lang="el-GR" dirty="0"/>
              <a:t>Διαδικασίες</a:t>
            </a:r>
            <a:r>
              <a:rPr lang="el-GR" baseline="0" dirty="0"/>
              <a:t> συλλογισμού που οδηγούν στην επίλυση προβλημάτων</a:t>
            </a:r>
          </a:p>
          <a:p>
            <a:r>
              <a:rPr lang="el-GR" baseline="0" dirty="0"/>
              <a:t>Αντανακλάται μέσα από τις διαδικασίες επίλυσης προβλημάτων – μέσα από την επίδοση</a:t>
            </a:r>
            <a:endParaRPr lang="el-GR" dirty="0"/>
          </a:p>
        </p:txBody>
      </p:sp>
      <p:sp>
        <p:nvSpPr>
          <p:cNvPr id="4" name="Θέση αριθμού διαφάνειας 3"/>
          <p:cNvSpPr>
            <a:spLocks noGrp="1"/>
          </p:cNvSpPr>
          <p:nvPr>
            <p:ph type="sldNum" sz="quarter" idx="10"/>
          </p:nvPr>
        </p:nvSpPr>
        <p:spPr/>
        <p:txBody>
          <a:bodyPr/>
          <a:lstStyle/>
          <a:p>
            <a:fld id="{137320BA-081E-4ED2-8B7D-05490F6D7511}" type="slidenum">
              <a:rPr lang="el-GR" smtClean="0"/>
              <a:pPr/>
              <a:t>31</a:t>
            </a:fld>
            <a:endParaRPr lang="el-GR"/>
          </a:p>
        </p:txBody>
      </p:sp>
    </p:spTree>
    <p:extLst>
      <p:ext uri="{BB962C8B-B14F-4D97-AF65-F5344CB8AC3E}">
        <p14:creationId xmlns:p14="http://schemas.microsoft.com/office/powerpoint/2010/main" val="186898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defTabSz="955613">
              <a:defRPr/>
            </a:pPr>
            <a:r>
              <a:rPr lang="el-GR" sz="1400" dirty="0"/>
              <a:t>Στενή σχέση της μεταγνώσης με την επίδοση π.χ. στα μαθηματικά (Ευκλείδη, 2005)</a:t>
            </a:r>
          </a:p>
          <a:p>
            <a:pPr defTabSz="955613">
              <a:defRPr/>
            </a:pPr>
            <a:endParaRPr lang="el-GR" sz="1300" dirty="0"/>
          </a:p>
        </p:txBody>
      </p:sp>
      <p:sp>
        <p:nvSpPr>
          <p:cNvPr id="4" name="Θέση αριθμού διαφάνειας 3"/>
          <p:cNvSpPr>
            <a:spLocks noGrp="1"/>
          </p:cNvSpPr>
          <p:nvPr>
            <p:ph type="sldNum" sz="quarter" idx="10"/>
          </p:nvPr>
        </p:nvSpPr>
        <p:spPr/>
        <p:txBody>
          <a:bodyPr/>
          <a:lstStyle/>
          <a:p>
            <a:fld id="{137320BA-081E-4ED2-8B7D-05490F6D7511}" type="slidenum">
              <a:rPr lang="el-GR" smtClean="0"/>
              <a:pPr/>
              <a:t>32</a:t>
            </a:fld>
            <a:endParaRPr lang="el-GR"/>
          </a:p>
        </p:txBody>
      </p:sp>
    </p:spTree>
    <p:extLst>
      <p:ext uri="{BB962C8B-B14F-4D97-AF65-F5344CB8AC3E}">
        <p14:creationId xmlns:p14="http://schemas.microsoft.com/office/powerpoint/2010/main" val="138776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24205C-649D-8003-CD02-960CB8D3081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GB"/>
          </a:p>
        </p:txBody>
      </p:sp>
      <p:sp>
        <p:nvSpPr>
          <p:cNvPr id="3" name="Υπότιτλος 2">
            <a:extLst>
              <a:ext uri="{FF2B5EF4-FFF2-40B4-BE49-F238E27FC236}">
                <a16:creationId xmlns:a16="http://schemas.microsoft.com/office/drawing/2014/main" id="{AB37265B-23A2-A20A-C5E8-27441F50A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GB"/>
          </a:p>
        </p:txBody>
      </p:sp>
      <p:sp>
        <p:nvSpPr>
          <p:cNvPr id="4" name="Θέση ημερομηνίας 3">
            <a:extLst>
              <a:ext uri="{FF2B5EF4-FFF2-40B4-BE49-F238E27FC236}">
                <a16:creationId xmlns:a16="http://schemas.microsoft.com/office/drawing/2014/main" id="{FD606BD2-882D-D28B-B52C-B935D18A6104}"/>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5" name="Θέση υποσέλιδου 4">
            <a:extLst>
              <a:ext uri="{FF2B5EF4-FFF2-40B4-BE49-F238E27FC236}">
                <a16:creationId xmlns:a16="http://schemas.microsoft.com/office/drawing/2014/main" id="{7A20C56B-478D-F31E-A29A-4C0288475896}"/>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83C08754-FC88-2247-7CA7-960A7B391975}"/>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4033853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25D2E4-05EF-3998-41C6-0719CCDB85EA}"/>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κατακόρυφου κειμένου 2">
            <a:extLst>
              <a:ext uri="{FF2B5EF4-FFF2-40B4-BE49-F238E27FC236}">
                <a16:creationId xmlns:a16="http://schemas.microsoft.com/office/drawing/2014/main" id="{EECB717D-82EF-A388-E742-E80535217479}"/>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82D2EB10-98DD-3276-5C30-6C916AB83092}"/>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5" name="Θέση υποσέλιδου 4">
            <a:extLst>
              <a:ext uri="{FF2B5EF4-FFF2-40B4-BE49-F238E27FC236}">
                <a16:creationId xmlns:a16="http://schemas.microsoft.com/office/drawing/2014/main" id="{A4C30F1B-8BC9-BD0B-9C90-224058FBF941}"/>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DDE45BB2-2053-20CC-7F2A-A57F1E8AC453}"/>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3992820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C12F958-3A16-E942-D71D-288BEA5D575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GB"/>
          </a:p>
        </p:txBody>
      </p:sp>
      <p:sp>
        <p:nvSpPr>
          <p:cNvPr id="3" name="Θέση κατακόρυφου κειμένου 2">
            <a:extLst>
              <a:ext uri="{FF2B5EF4-FFF2-40B4-BE49-F238E27FC236}">
                <a16:creationId xmlns:a16="http://schemas.microsoft.com/office/drawing/2014/main" id="{299A2049-AEEA-C594-CB47-C0059E85537C}"/>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064ED107-3AE7-C955-F53A-92FC5A847247}"/>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5" name="Θέση υποσέλιδου 4">
            <a:extLst>
              <a:ext uri="{FF2B5EF4-FFF2-40B4-BE49-F238E27FC236}">
                <a16:creationId xmlns:a16="http://schemas.microsoft.com/office/drawing/2014/main" id="{78402BD1-3521-D759-B99E-C089249E9418}"/>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485650F4-9843-311E-E977-92904C4B612E}"/>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418457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4B1D36-3F2E-A04A-4775-BF10F15DCFBA}"/>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FD895311-4F2E-9D16-F507-F754C6E2A266}"/>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88D4E478-5D53-BBC9-C8CA-BA2CEF906322}"/>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5" name="Θέση υποσέλιδου 4">
            <a:extLst>
              <a:ext uri="{FF2B5EF4-FFF2-40B4-BE49-F238E27FC236}">
                <a16:creationId xmlns:a16="http://schemas.microsoft.com/office/drawing/2014/main" id="{9D764B9A-AFFA-47CF-FB5B-2C5EB1BA9980}"/>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B5310072-20B4-78D0-51B0-4F300525BC1D}"/>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413370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9A93E3-7EA4-2C0F-D7BC-A779A0CC54D6}"/>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5FF06294-6220-C057-8258-494323381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A3AA2A5-C2AD-BEE7-7584-CA8C39CE9B30}"/>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5" name="Θέση υποσέλιδου 4">
            <a:extLst>
              <a:ext uri="{FF2B5EF4-FFF2-40B4-BE49-F238E27FC236}">
                <a16:creationId xmlns:a16="http://schemas.microsoft.com/office/drawing/2014/main" id="{EBFEF944-17B1-1AE5-556F-506EA0C19DDA}"/>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F97BB22E-3F1C-ECC8-8ECC-B0518721FB0A}"/>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2197185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B8B5B6-21CC-D39D-6433-938565D0EE0B}"/>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C50A66F6-CACA-CADB-8017-EC6E7E040B9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περιεχομένου 3">
            <a:extLst>
              <a:ext uri="{FF2B5EF4-FFF2-40B4-BE49-F238E27FC236}">
                <a16:creationId xmlns:a16="http://schemas.microsoft.com/office/drawing/2014/main" id="{2E69BCF2-AA21-1516-458C-E497DF4AB137}"/>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5" name="Θέση ημερομηνίας 4">
            <a:extLst>
              <a:ext uri="{FF2B5EF4-FFF2-40B4-BE49-F238E27FC236}">
                <a16:creationId xmlns:a16="http://schemas.microsoft.com/office/drawing/2014/main" id="{5CB02F61-8866-EAD7-B715-8F634D43C1B4}"/>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6" name="Θέση υποσέλιδου 5">
            <a:extLst>
              <a:ext uri="{FF2B5EF4-FFF2-40B4-BE49-F238E27FC236}">
                <a16:creationId xmlns:a16="http://schemas.microsoft.com/office/drawing/2014/main" id="{097FF1F0-8C36-375A-B87A-91C4121E93A2}"/>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3FB0BBAF-8CDE-B23E-640B-561EAE552924}"/>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214841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1E1E78-1F84-5594-2692-454429DF41C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0919D742-16D7-6954-FC5E-21DBE23C6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6717F3C-8699-1689-4A48-CE119A39FD2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5" name="Θέση κειμένου 4">
            <a:extLst>
              <a:ext uri="{FF2B5EF4-FFF2-40B4-BE49-F238E27FC236}">
                <a16:creationId xmlns:a16="http://schemas.microsoft.com/office/drawing/2014/main" id="{1D0605DA-3B57-1266-B5A6-08087395F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BE6257A-46E3-C393-C3B7-1B6D1A94456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7" name="Θέση ημερομηνίας 6">
            <a:extLst>
              <a:ext uri="{FF2B5EF4-FFF2-40B4-BE49-F238E27FC236}">
                <a16:creationId xmlns:a16="http://schemas.microsoft.com/office/drawing/2014/main" id="{A3D29742-D942-5FEB-07DF-CA3FC7DABAC6}"/>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8" name="Θέση υποσέλιδου 7">
            <a:extLst>
              <a:ext uri="{FF2B5EF4-FFF2-40B4-BE49-F238E27FC236}">
                <a16:creationId xmlns:a16="http://schemas.microsoft.com/office/drawing/2014/main" id="{0D1973A6-5088-FAEA-BB6C-96F6E4ADFE5E}"/>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88FF5561-9810-EBE8-86FC-F71DFC8D4405}"/>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160534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50AE26-BFC7-7C6F-9102-2317E8DD475B}"/>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ημερομηνίας 2">
            <a:extLst>
              <a:ext uri="{FF2B5EF4-FFF2-40B4-BE49-F238E27FC236}">
                <a16:creationId xmlns:a16="http://schemas.microsoft.com/office/drawing/2014/main" id="{928997BA-9C65-C779-2EDD-8E8876D95426}"/>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4" name="Θέση υποσέλιδου 3">
            <a:extLst>
              <a:ext uri="{FF2B5EF4-FFF2-40B4-BE49-F238E27FC236}">
                <a16:creationId xmlns:a16="http://schemas.microsoft.com/office/drawing/2014/main" id="{6E87E569-6FFF-1267-FBAD-B8C05E136157}"/>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4D467D7C-AC30-B143-A54C-4A58DAEDF288}"/>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60127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A8887C3-043E-CCC3-9341-5DC1D8E6FAC8}"/>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3" name="Θέση υποσέλιδου 2">
            <a:extLst>
              <a:ext uri="{FF2B5EF4-FFF2-40B4-BE49-F238E27FC236}">
                <a16:creationId xmlns:a16="http://schemas.microsoft.com/office/drawing/2014/main" id="{D79EB0BF-EF03-3F06-435C-1DA9E7D35541}"/>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29582A99-B58E-891E-F749-AA12F977B1BC}"/>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108394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440EDE-195A-B119-30D4-C2A6F6402F4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64D5DA98-D84F-96E9-82A8-B46AB7A5A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κειμένου 3">
            <a:extLst>
              <a:ext uri="{FF2B5EF4-FFF2-40B4-BE49-F238E27FC236}">
                <a16:creationId xmlns:a16="http://schemas.microsoft.com/office/drawing/2014/main" id="{F095F4C5-D3A4-50F6-D8CA-AC4EA3302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0E5A91B-9AE0-1BF6-A05C-E22DF241A8ED}"/>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6" name="Θέση υποσέλιδου 5">
            <a:extLst>
              <a:ext uri="{FF2B5EF4-FFF2-40B4-BE49-F238E27FC236}">
                <a16:creationId xmlns:a16="http://schemas.microsoft.com/office/drawing/2014/main" id="{F9A4712C-0B28-FC53-1D62-3B5C574499FC}"/>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A62B853F-F3F7-70B4-5FFE-3DDFB522D915}"/>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3351958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E0132F-FF08-D001-09CA-2D86F219D3D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GB"/>
          </a:p>
        </p:txBody>
      </p:sp>
      <p:sp>
        <p:nvSpPr>
          <p:cNvPr id="3" name="Θέση εικόνας 2">
            <a:extLst>
              <a:ext uri="{FF2B5EF4-FFF2-40B4-BE49-F238E27FC236}">
                <a16:creationId xmlns:a16="http://schemas.microsoft.com/office/drawing/2014/main" id="{446A377B-CAB7-C2A5-AEBD-433B77A6BD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Θέση κειμένου 3">
            <a:extLst>
              <a:ext uri="{FF2B5EF4-FFF2-40B4-BE49-F238E27FC236}">
                <a16:creationId xmlns:a16="http://schemas.microsoft.com/office/drawing/2014/main" id="{D029F9E1-6388-0063-D2A9-6092D051E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DFA51D4-1C97-F7AF-65E3-A49DD3BF66B5}"/>
              </a:ext>
            </a:extLst>
          </p:cNvPr>
          <p:cNvSpPr>
            <a:spLocks noGrp="1"/>
          </p:cNvSpPr>
          <p:nvPr>
            <p:ph type="dt" sz="half" idx="10"/>
          </p:nvPr>
        </p:nvSpPr>
        <p:spPr/>
        <p:txBody>
          <a:bodyPr/>
          <a:lstStyle/>
          <a:p>
            <a:fld id="{9F3CFDED-7720-4F97-9973-54B005C21112}" type="datetimeFigureOut">
              <a:rPr lang="en-US" smtClean="0"/>
              <a:t>11/5/2023</a:t>
            </a:fld>
            <a:endParaRPr lang="en-US"/>
          </a:p>
        </p:txBody>
      </p:sp>
      <p:sp>
        <p:nvSpPr>
          <p:cNvPr id="6" name="Θέση υποσέλιδου 5">
            <a:extLst>
              <a:ext uri="{FF2B5EF4-FFF2-40B4-BE49-F238E27FC236}">
                <a16:creationId xmlns:a16="http://schemas.microsoft.com/office/drawing/2014/main" id="{83CEC39A-2530-2FBD-61F5-5CF89919BEAE}"/>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D58BF58B-C6C3-F058-F50B-BB59F9B85C11}"/>
              </a:ext>
            </a:extLst>
          </p:cNvPr>
          <p:cNvSpPr>
            <a:spLocks noGrp="1"/>
          </p:cNvSpPr>
          <p:nvPr>
            <p:ph type="sldNum" sz="quarter" idx="12"/>
          </p:nvPr>
        </p:nvSpPr>
        <p:spPr/>
        <p:txBody>
          <a:bodyPr/>
          <a:lstStyle/>
          <a:p>
            <a:fld id="{7506B1D6-290C-4EB4-A12D-EB0FE8B8C85F}" type="slidenum">
              <a:rPr lang="en-US" smtClean="0"/>
              <a:t>‹#›</a:t>
            </a:fld>
            <a:endParaRPr lang="en-US"/>
          </a:p>
        </p:txBody>
      </p:sp>
    </p:spTree>
    <p:extLst>
      <p:ext uri="{BB962C8B-B14F-4D97-AF65-F5344CB8AC3E}">
        <p14:creationId xmlns:p14="http://schemas.microsoft.com/office/powerpoint/2010/main" val="692838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C09B56A-0040-6403-7512-B6E062726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2EDDF5CC-EEAA-5AAC-DF9C-383DD61AC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7CB6D3B1-7998-1F36-99C1-AAA093222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CFDED-7720-4F97-9973-54B005C21112}" type="datetimeFigureOut">
              <a:rPr lang="en-US" smtClean="0"/>
              <a:t>11/5/2023</a:t>
            </a:fld>
            <a:endParaRPr lang="en-US"/>
          </a:p>
        </p:txBody>
      </p:sp>
      <p:sp>
        <p:nvSpPr>
          <p:cNvPr id="5" name="Θέση υποσέλιδου 4">
            <a:extLst>
              <a:ext uri="{FF2B5EF4-FFF2-40B4-BE49-F238E27FC236}">
                <a16:creationId xmlns:a16="http://schemas.microsoft.com/office/drawing/2014/main" id="{A5CFFF93-66F7-EB98-12CF-22A279B580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9ABD01A9-BEB2-E087-8870-D88B64B10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6B1D6-290C-4EB4-A12D-EB0FE8B8C85F}" type="slidenum">
              <a:rPr lang="en-US" smtClean="0"/>
              <a:t>‹#›</a:t>
            </a:fld>
            <a:endParaRPr lang="en-US"/>
          </a:p>
        </p:txBody>
      </p:sp>
    </p:spTree>
    <p:extLst>
      <p:ext uri="{BB962C8B-B14F-4D97-AF65-F5344CB8AC3E}">
        <p14:creationId xmlns:p14="http://schemas.microsoft.com/office/powerpoint/2010/main" val="295567842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l.wiktionary.org/wiki/%CE%AD%CE%BA%CF%86%CF%81%CE%B1%CF%83%CE%B7" TargetMode="External"/><Relationship Id="rId2" Type="http://schemas.openxmlformats.org/officeDocument/2006/relationships/hyperlink" Target="http://el.wiktionary.org/wiki/%CF%84%CF%8C%CE%BD%CE%BF%CF%82" TargetMode="External"/><Relationship Id="rId1" Type="http://schemas.openxmlformats.org/officeDocument/2006/relationships/slideLayout" Target="../slideLayouts/slideLayout2.xml"/><Relationship Id="rId5" Type="http://schemas.openxmlformats.org/officeDocument/2006/relationships/hyperlink" Target="http://el.wiktionary.org/wiki/%CF%83%CF%80%CE%BF%CF%85%CE%B4%CE%B1%CE%B9%CE%BF%CF%86%CE%B1%CE%BD%CE%AE%CF%82" TargetMode="External"/><Relationship Id="rId4" Type="http://schemas.openxmlformats.org/officeDocument/2006/relationships/hyperlink" Target="http://el.wiktionary.org/wiki/%CF%85%CF%80%CE%B5%CF%81%CE%BF%CF%80%CF%84%CE%B9%CE%BA%CF%8C%CF%82"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Kh72FRD1opQ?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392095-EABA-4DAE-82C0-6152D8D88FBA}"/>
              </a:ext>
            </a:extLst>
          </p:cNvPr>
          <p:cNvSpPr>
            <a:spLocks noGrp="1"/>
          </p:cNvSpPr>
          <p:nvPr>
            <p:ph type="ctrTitle"/>
          </p:nvPr>
        </p:nvSpPr>
        <p:spPr/>
        <p:txBody>
          <a:bodyPr>
            <a:normAutofit/>
          </a:bodyPr>
          <a:lstStyle/>
          <a:p>
            <a:r>
              <a:rPr lang="el-GR" dirty="0"/>
              <a:t>Αναπτυξιακή Ψυχολογία</a:t>
            </a:r>
            <a:br>
              <a:rPr lang="el-GR" dirty="0"/>
            </a:br>
            <a:r>
              <a:rPr lang="el-GR" dirty="0"/>
              <a:t>Γέννηση – Παιδική Ηλικία</a:t>
            </a:r>
            <a:endParaRPr lang="en-US" dirty="0"/>
          </a:p>
        </p:txBody>
      </p:sp>
      <p:sp>
        <p:nvSpPr>
          <p:cNvPr id="3" name="Υπότιτλος 2">
            <a:extLst>
              <a:ext uri="{FF2B5EF4-FFF2-40B4-BE49-F238E27FC236}">
                <a16:creationId xmlns:a16="http://schemas.microsoft.com/office/drawing/2014/main" id="{9B4BF46F-FE65-4547-932D-0762C1AFA09F}"/>
              </a:ext>
            </a:extLst>
          </p:cNvPr>
          <p:cNvSpPr>
            <a:spLocks noGrp="1"/>
          </p:cNvSpPr>
          <p:nvPr>
            <p:ph type="subTitle" idx="1"/>
          </p:nvPr>
        </p:nvSpPr>
        <p:spPr/>
        <p:txBody>
          <a:bodyPr/>
          <a:lstStyle/>
          <a:p>
            <a:r>
              <a:rPr lang="el-GR" dirty="0"/>
              <a:t>Δημήτρης Ταχματζίδης</a:t>
            </a:r>
            <a:endParaRPr lang="en-US" dirty="0"/>
          </a:p>
        </p:txBody>
      </p:sp>
      <p:pic>
        <p:nvPicPr>
          <p:cNvPr id="9" name="Εικόνα 8">
            <a:extLst>
              <a:ext uri="{FF2B5EF4-FFF2-40B4-BE49-F238E27FC236}">
                <a16:creationId xmlns:a16="http://schemas.microsoft.com/office/drawing/2014/main" id="{A4F14877-DD59-43E4-ABAE-23CD6711A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398" y="5523704"/>
            <a:ext cx="941203" cy="1128404"/>
          </a:xfrm>
          <a:prstGeom prst="rect">
            <a:avLst/>
          </a:prstGeom>
        </p:spPr>
      </p:pic>
      <p:pic>
        <p:nvPicPr>
          <p:cNvPr id="1026" name="Picture 2" descr="Αιτήσεις για φοίτηση στην ΑΣΠΑΙΤΕ Κοζάνης - SieraFM">
            <a:extLst>
              <a:ext uri="{FF2B5EF4-FFF2-40B4-BE49-F238E27FC236}">
                <a16:creationId xmlns:a16="http://schemas.microsoft.com/office/drawing/2014/main" id="{BA1B5295-2964-C823-FCDB-DFF4126F8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99" r="11827" b="18350"/>
          <a:stretch/>
        </p:blipFill>
        <p:spPr bwMode="auto">
          <a:xfrm>
            <a:off x="895194" y="4429919"/>
            <a:ext cx="4123645" cy="2250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ΑΝΩΤΑΤΗ ΣΧΟΛΗ ΠΑΙΔΑΓΩΓΙΚΗΣ ΚΑΙ ΤΕΧΝΟΛΟΓΙΚΗΣ ΕΚΠΑΙΔΕΥΣΗΣ - Παράρτημα Κοζάνης  - Home">
            <a:extLst>
              <a:ext uri="{FF2B5EF4-FFF2-40B4-BE49-F238E27FC236}">
                <a16:creationId xmlns:a16="http://schemas.microsoft.com/office/drawing/2014/main" id="{DF243E44-73F9-E8AC-D898-906742AE2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345" y="4778829"/>
            <a:ext cx="5237214" cy="183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799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95159"/>
            <a:ext cx="10515600" cy="740864"/>
          </a:xfrm>
        </p:spPr>
        <p:txBody>
          <a:bodyPr/>
          <a:lstStyle/>
          <a:p>
            <a:pPr algn="ctr"/>
            <a:r>
              <a:rPr lang="el-GR" dirty="0"/>
              <a:t>Εισαγωγή 1/4</a:t>
            </a:r>
          </a:p>
        </p:txBody>
      </p:sp>
      <p:sp>
        <p:nvSpPr>
          <p:cNvPr id="3" name="Θέση περιεχομένου 2"/>
          <p:cNvSpPr>
            <a:spLocks noGrp="1"/>
          </p:cNvSpPr>
          <p:nvPr>
            <p:ph idx="1"/>
          </p:nvPr>
        </p:nvSpPr>
        <p:spPr>
          <a:xfrm>
            <a:off x="60960" y="1140823"/>
            <a:ext cx="12043953" cy="5617029"/>
          </a:xfrm>
        </p:spPr>
        <p:txBody>
          <a:bodyPr>
            <a:normAutofit/>
          </a:bodyPr>
          <a:lstStyle/>
          <a:p>
            <a:r>
              <a:rPr lang="el-GR" sz="3400" b="1" u="sng" dirty="0"/>
              <a:t>Γλωσσική ικανότητα:</a:t>
            </a:r>
            <a:r>
              <a:rPr lang="el-GR" b="1" dirty="0"/>
              <a:t> </a:t>
            </a:r>
          </a:p>
          <a:p>
            <a:r>
              <a:rPr lang="el-GR" dirty="0"/>
              <a:t>η γνώση της γλώσσας (φωνολογίας, γραμματικής, </a:t>
            </a:r>
            <a:r>
              <a:rPr lang="el-GR" dirty="0" err="1"/>
              <a:t>κλπ</a:t>
            </a:r>
            <a:r>
              <a:rPr lang="el-GR" dirty="0"/>
              <a:t>) που επιτρέπει την αποκωδικοποίηση (κατανόηση) και την πα­ραγωγή λέξεων και προτάσεων ορθών φωνολογικά και γραμματικά αντίστοιχα. </a:t>
            </a:r>
          </a:p>
          <a:p>
            <a:r>
              <a:rPr lang="en-US" dirty="0"/>
              <a:t>Cummins</a:t>
            </a:r>
            <a:r>
              <a:rPr lang="el-GR" dirty="0"/>
              <a:t> (1984,1984</a:t>
            </a:r>
            <a:r>
              <a:rPr lang="en-US" dirty="0"/>
              <a:t>a</a:t>
            </a:r>
            <a:r>
              <a:rPr lang="el-GR" dirty="0"/>
              <a:t>, 1996): οι όροι </a:t>
            </a:r>
            <a:r>
              <a:rPr lang="en-US" dirty="0"/>
              <a:t>skill</a:t>
            </a:r>
            <a:r>
              <a:rPr lang="el-GR" dirty="0"/>
              <a:t>(</a:t>
            </a:r>
            <a:r>
              <a:rPr lang="en-US" dirty="0"/>
              <a:t>s</a:t>
            </a:r>
            <a:r>
              <a:rPr lang="el-GR" dirty="0"/>
              <a:t>) </a:t>
            </a:r>
            <a:r>
              <a:rPr lang="en-US" dirty="0"/>
              <a:t>proficiency</a:t>
            </a:r>
            <a:r>
              <a:rPr lang="el-GR" dirty="0"/>
              <a:t> αντιστοιχούν ο πρώτος στις δεξιότητες, ο δεύτερος στην ικανότητα.</a:t>
            </a:r>
            <a:endParaRPr lang="el-GR" b="1" dirty="0"/>
          </a:p>
          <a:p>
            <a:pPr lvl="0"/>
            <a:r>
              <a:rPr lang="el-GR" b="1" dirty="0"/>
              <a:t>Δεξιότητα:</a:t>
            </a:r>
            <a:r>
              <a:rPr lang="el-GR" dirty="0"/>
              <a:t> όρος ειδικός, αναφέρεται σε συγκεκρι­μένη πλευρά της γλωσσικής ικανότητας (π.χ., στην ανάγνωση).</a:t>
            </a:r>
          </a:p>
          <a:p>
            <a:pPr lvl="0"/>
            <a:r>
              <a:rPr lang="el-GR" b="1" dirty="0"/>
              <a:t>Ικανότητα:</a:t>
            </a:r>
            <a:r>
              <a:rPr lang="el-GR" dirty="0"/>
              <a:t> όρος γενικός, αναφέρεται στο σύνολο των επιμέρους δεξιοτήτων που απαιτούνται για να επικοινωνεί επιτυχώς ο χρή­στης της γλώσσας. </a:t>
            </a:r>
          </a:p>
          <a:p>
            <a:pPr lvl="0"/>
            <a:r>
              <a:rPr lang="el-GR" dirty="0"/>
              <a:t>Η δεξιότητα αντιστοιχεί στο μέρος και η ικανότητα στο όλον.</a:t>
            </a:r>
          </a:p>
        </p:txBody>
      </p:sp>
    </p:spTree>
    <p:extLst>
      <p:ext uri="{BB962C8B-B14F-4D97-AF65-F5344CB8AC3E}">
        <p14:creationId xmlns:p14="http://schemas.microsoft.com/office/powerpoint/2010/main" val="1348656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29F79E-51F2-17C0-9DCB-9F7BC9F60814}"/>
              </a:ext>
            </a:extLst>
          </p:cNvPr>
          <p:cNvSpPr>
            <a:spLocks noGrp="1"/>
          </p:cNvSpPr>
          <p:nvPr>
            <p:ph type="title"/>
          </p:nvPr>
        </p:nvSpPr>
        <p:spPr/>
        <p:txBody>
          <a:bodyPr/>
          <a:lstStyle/>
          <a:p>
            <a:r>
              <a:rPr lang="el-GR" dirty="0"/>
              <a:t>Γλώσσα</a:t>
            </a:r>
            <a:endParaRPr lang="en-GB" dirty="0"/>
          </a:p>
        </p:txBody>
      </p:sp>
      <p:sp>
        <p:nvSpPr>
          <p:cNvPr id="3" name="Θέση περιεχομένου 2">
            <a:extLst>
              <a:ext uri="{FF2B5EF4-FFF2-40B4-BE49-F238E27FC236}">
                <a16:creationId xmlns:a16="http://schemas.microsoft.com/office/drawing/2014/main" id="{732DA78A-2B98-0D9D-1854-1D61A22D330B}"/>
              </a:ext>
            </a:extLst>
          </p:cNvPr>
          <p:cNvSpPr>
            <a:spLocks noGrp="1"/>
          </p:cNvSpPr>
          <p:nvPr>
            <p:ph idx="1"/>
          </p:nvPr>
        </p:nvSpPr>
        <p:spPr>
          <a:xfrm>
            <a:off x="109058" y="1825624"/>
            <a:ext cx="3775046" cy="4877179"/>
          </a:xfrm>
        </p:spPr>
        <p:txBody>
          <a:bodyPr>
            <a:normAutofit/>
          </a:bodyPr>
          <a:lstStyle/>
          <a:p>
            <a:pPr marL="342900" lvl="0" indent="-342900" algn="just">
              <a:spcAft>
                <a:spcPts val="0"/>
              </a:spcAft>
              <a:buFont typeface="Wingdings" panose="05000000000000000000" pitchFamily="2" charset="2"/>
              <a:buChar char=""/>
            </a:pPr>
            <a:r>
              <a:rPr lang="el-GR" sz="1800" b="0" i="0" u="none" strike="noStrike" dirty="0">
                <a:effectLst/>
                <a:latin typeface="Athena Unicode" panose="02040502050505030304" pitchFamily="18" charset="0"/>
                <a:ea typeface="Times New Roman" panose="02020603050405020304" pitchFamily="18" charset="0"/>
                <a:cs typeface="Times New Roman" panose="02020603050405020304" pitchFamily="18" charset="0"/>
              </a:rPr>
              <a:t>Σύστημα επικοινωνίας: στέλνει μηνύματα</a:t>
            </a:r>
            <a:endParaRPr lang="en-GB" sz="1800" b="1" i="1"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l-GR" sz="1800" b="0" i="0" u="none" strike="noStrike" dirty="0">
                <a:effectLst/>
                <a:latin typeface="Athena Unicode" panose="02040502050505030304" pitchFamily="18" charset="0"/>
                <a:ea typeface="Times New Roman" panose="02020603050405020304" pitchFamily="18" charset="0"/>
                <a:cs typeface="Times New Roman" panose="02020603050405020304" pitchFamily="18" charset="0"/>
              </a:rPr>
              <a:t>Μέσο έκφρασης: σκέψης – βούλησης – συναισθημάτων</a:t>
            </a:r>
            <a:endParaRPr lang="en-GB" sz="1800" b="1" i="1"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l-GR" sz="1800" b="0" i="0" u="none" strike="noStrike" dirty="0">
                <a:effectLst/>
                <a:latin typeface="Athena Unicode" panose="02040502050505030304" pitchFamily="18" charset="0"/>
                <a:ea typeface="Times New Roman" panose="02020603050405020304" pitchFamily="18" charset="0"/>
                <a:cs typeface="Times New Roman" panose="02020603050405020304" pitchFamily="18" charset="0"/>
              </a:rPr>
              <a:t>Πολυσημία: φύλλο ≠ φύλο ≠ φίλο </a:t>
            </a:r>
            <a:endParaRPr lang="en-GB" sz="1800" b="1" i="1"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l-GR" sz="1800" b="0" i="0" u="none" strike="noStrike" dirty="0">
                <a:effectLst/>
                <a:latin typeface="Athena Unicode" panose="02040502050505030304" pitchFamily="18" charset="0"/>
                <a:ea typeface="Times New Roman" panose="02020603050405020304" pitchFamily="18" charset="0"/>
                <a:cs typeface="Times New Roman" panose="02020603050405020304" pitchFamily="18" charset="0"/>
              </a:rPr>
              <a:t>Πολλά είδη γλωσσών: φωνητική γλώσσα, νοηματική γλώσσα, γλώσσα του σώματος.</a:t>
            </a:r>
            <a:endParaRPr lang="en-GB" sz="1800" b="1" i="1"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l-GR" sz="1800" b="0" i="0" u="none" strike="noStrike" dirty="0">
                <a:effectLst/>
                <a:latin typeface="Athena Unicode" panose="02040502050505030304" pitchFamily="18" charset="0"/>
                <a:ea typeface="Times New Roman" panose="02020603050405020304" pitchFamily="18" charset="0"/>
                <a:cs typeface="Times New Roman" panose="02020603050405020304" pitchFamily="18" charset="0"/>
              </a:rPr>
              <a:t>Οτιδήποτε παράγει νόημα ή περιγράφει σχέσεις μπορεί να θεωρηθεί γλώσσα</a:t>
            </a:r>
            <a:endParaRPr lang="en-GB" sz="1800" b="1" i="1"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800" b="1" i="0" u="none" strike="noStrike" dirty="0">
                <a:effectLst/>
                <a:latin typeface="Athena Unicode" panose="02040502050505030304" pitchFamily="18" charset="0"/>
                <a:ea typeface="Times New Roman" panose="02020603050405020304" pitchFamily="18" charset="0"/>
                <a:cs typeface="Times New Roman" panose="02020603050405020304" pitchFamily="18" charset="0"/>
              </a:rPr>
              <a:t>Τι μηνύματα στέλνουν οι παρακάτω γλώσσες του σώματος;</a:t>
            </a:r>
            <a:endParaRPr lang="en-GB" sz="1800" b="1" i="1" u="sng" dirty="0">
              <a:effectLst/>
              <a:latin typeface="Times New Roman" panose="02020603050405020304" pitchFamily="18" charset="0"/>
              <a:ea typeface="Times New Roman" panose="02020603050405020304" pitchFamily="18" charset="0"/>
            </a:endParaRPr>
          </a:p>
          <a:p>
            <a:pPr marL="0" indent="0">
              <a:buNone/>
            </a:pPr>
            <a:endParaRPr lang="en-GB" dirty="0"/>
          </a:p>
        </p:txBody>
      </p:sp>
      <p:pic>
        <p:nvPicPr>
          <p:cNvPr id="4" name="Εικόνα 3">
            <a:extLst>
              <a:ext uri="{FF2B5EF4-FFF2-40B4-BE49-F238E27FC236}">
                <a16:creationId xmlns:a16="http://schemas.microsoft.com/office/drawing/2014/main" id="{CAE5A0C7-0CFF-468A-E769-C4C5660C4335}"/>
              </a:ext>
            </a:extLst>
          </p:cNvPr>
          <p:cNvPicPr>
            <a:picLocks noChangeAspect="1"/>
          </p:cNvPicPr>
          <p:nvPr/>
        </p:nvPicPr>
        <p:blipFill>
          <a:blip r:embed="rId2" cstate="print"/>
          <a:srcRect/>
          <a:stretch>
            <a:fillRect/>
          </a:stretch>
        </p:blipFill>
        <p:spPr bwMode="auto">
          <a:xfrm>
            <a:off x="4692381" y="2097248"/>
            <a:ext cx="3564647" cy="2237895"/>
          </a:xfrm>
          <a:prstGeom prst="rect">
            <a:avLst/>
          </a:prstGeom>
          <a:noFill/>
          <a:ln w="9525">
            <a:noFill/>
            <a:miter lim="800000"/>
            <a:headEnd/>
            <a:tailEnd/>
          </a:ln>
        </p:spPr>
      </p:pic>
      <p:pic>
        <p:nvPicPr>
          <p:cNvPr id="6" name="Εικόνα 5" descr="best-diet-pills-for-men">
            <a:extLst>
              <a:ext uri="{FF2B5EF4-FFF2-40B4-BE49-F238E27FC236}">
                <a16:creationId xmlns:a16="http://schemas.microsoft.com/office/drawing/2014/main" id="{728428B9-C9F1-A81E-DD75-64CD3940CDC9}"/>
              </a:ext>
            </a:extLst>
          </p:cNvPr>
          <p:cNvPicPr>
            <a:picLocks noChangeAspect="1"/>
          </p:cNvPicPr>
          <p:nvPr/>
        </p:nvPicPr>
        <p:blipFill>
          <a:blip r:embed="rId3" cstate="print"/>
          <a:srcRect/>
          <a:stretch>
            <a:fillRect/>
          </a:stretch>
        </p:blipFill>
        <p:spPr bwMode="auto">
          <a:xfrm>
            <a:off x="8555958" y="1983820"/>
            <a:ext cx="3526984" cy="2351323"/>
          </a:xfrm>
          <a:prstGeom prst="rect">
            <a:avLst/>
          </a:prstGeom>
          <a:noFill/>
          <a:ln w="9525">
            <a:noFill/>
            <a:miter lim="800000"/>
            <a:headEnd/>
            <a:tailEnd/>
          </a:ln>
        </p:spPr>
      </p:pic>
      <p:pic>
        <p:nvPicPr>
          <p:cNvPr id="7" name="Εικόνα 6" descr="body-language-fail">
            <a:extLst>
              <a:ext uri="{FF2B5EF4-FFF2-40B4-BE49-F238E27FC236}">
                <a16:creationId xmlns:a16="http://schemas.microsoft.com/office/drawing/2014/main" id="{792939CB-68B6-257E-FF98-1ADD2DE59AB8}"/>
              </a:ext>
            </a:extLst>
          </p:cNvPr>
          <p:cNvPicPr>
            <a:picLocks noChangeAspect="1"/>
          </p:cNvPicPr>
          <p:nvPr/>
        </p:nvPicPr>
        <p:blipFill>
          <a:blip r:embed="rId4" cstate="print"/>
          <a:srcRect/>
          <a:stretch>
            <a:fillRect/>
          </a:stretch>
        </p:blipFill>
        <p:spPr bwMode="auto">
          <a:xfrm>
            <a:off x="4692381" y="4454554"/>
            <a:ext cx="3559021" cy="2340178"/>
          </a:xfrm>
          <a:prstGeom prst="rect">
            <a:avLst/>
          </a:prstGeom>
          <a:noFill/>
          <a:ln w="9525">
            <a:noFill/>
            <a:miter lim="800000"/>
            <a:headEnd/>
            <a:tailEnd/>
          </a:ln>
        </p:spPr>
      </p:pic>
      <p:pic>
        <p:nvPicPr>
          <p:cNvPr id="8" name="Εικόνα 7" descr="39409711-jealous-worried-man-peering-over-the-shoulder-of-his-girlfriend-while-she-is-talking-on-the-phone-sm">
            <a:extLst>
              <a:ext uri="{FF2B5EF4-FFF2-40B4-BE49-F238E27FC236}">
                <a16:creationId xmlns:a16="http://schemas.microsoft.com/office/drawing/2014/main" id="{EC4681C8-21D4-3751-9E29-B589582D5D0C}"/>
              </a:ext>
            </a:extLst>
          </p:cNvPr>
          <p:cNvPicPr>
            <a:picLocks noChangeAspect="1"/>
          </p:cNvPicPr>
          <p:nvPr/>
        </p:nvPicPr>
        <p:blipFill>
          <a:blip r:embed="rId5" cstate="print"/>
          <a:srcRect/>
          <a:stretch>
            <a:fillRect/>
          </a:stretch>
        </p:blipFill>
        <p:spPr bwMode="auto">
          <a:xfrm>
            <a:off x="8555959" y="4454554"/>
            <a:ext cx="3526984" cy="2340179"/>
          </a:xfrm>
          <a:prstGeom prst="rect">
            <a:avLst/>
          </a:prstGeom>
          <a:noFill/>
          <a:ln w="9525">
            <a:noFill/>
            <a:miter lim="800000"/>
            <a:headEnd/>
            <a:tailEnd/>
          </a:ln>
        </p:spPr>
      </p:pic>
    </p:spTree>
    <p:extLst>
      <p:ext uri="{BB962C8B-B14F-4D97-AF65-F5344CB8AC3E}">
        <p14:creationId xmlns:p14="http://schemas.microsoft.com/office/powerpoint/2010/main" val="2399100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AC13B6-0A32-E393-8024-4FC93F76B9DD}"/>
              </a:ext>
            </a:extLst>
          </p:cNvPr>
          <p:cNvSpPr>
            <a:spLocks noGrp="1"/>
          </p:cNvSpPr>
          <p:nvPr>
            <p:ph type="title"/>
          </p:nvPr>
        </p:nvSpPr>
        <p:spPr/>
        <p:txBody>
          <a:bodyPr/>
          <a:lstStyle/>
          <a:p>
            <a:r>
              <a:rPr lang="el-GR" dirty="0"/>
              <a:t>Ορισμός</a:t>
            </a:r>
            <a:endParaRPr lang="en-GB" dirty="0"/>
          </a:p>
        </p:txBody>
      </p:sp>
      <p:sp>
        <p:nvSpPr>
          <p:cNvPr id="3" name="Θέση περιεχομένου 2">
            <a:extLst>
              <a:ext uri="{FF2B5EF4-FFF2-40B4-BE49-F238E27FC236}">
                <a16:creationId xmlns:a16="http://schemas.microsoft.com/office/drawing/2014/main" id="{4D1A905B-4FC3-AAB8-1C04-61C00CEE114C}"/>
              </a:ext>
            </a:extLst>
          </p:cNvPr>
          <p:cNvSpPr>
            <a:spLocks noGrp="1"/>
          </p:cNvSpPr>
          <p:nvPr>
            <p:ph idx="1"/>
          </p:nvPr>
        </p:nvSpPr>
        <p:spPr>
          <a:xfrm>
            <a:off x="838200" y="1825625"/>
            <a:ext cx="3473741" cy="4351338"/>
          </a:xfrm>
        </p:spPr>
        <p:txBody>
          <a:bodyPr/>
          <a:lstStyle/>
          <a:p>
            <a:r>
              <a:rPr lang="el-GR" sz="1800" dirty="0">
                <a:effectLst/>
                <a:latin typeface="Athena Unicode" panose="02040502050505030304" pitchFamily="18" charset="0"/>
                <a:ea typeface="Times New Roman" panose="02020603050405020304" pitchFamily="18" charset="0"/>
                <a:cs typeface="Times New Roman" panose="02020603050405020304" pitchFamily="18" charset="0"/>
              </a:rPr>
              <a:t>Οι άνθρωποι επικοινωνούν με κώδικες. Ο τελειότερος κώδικας επικοινωνίας είναι η γλώσσα. Είναι ένα σύστημα σημείων-συμβόλων στην προκειμένη περίπτωση λέξεων, με τα οποία μεταδίδονται τα μηνύματα. Όπως κάθε σύ­στημα σημείων, έτσι και η γλώσσα, απαιτεί από τα μέλη μιας γλωσσικής κοι­νότητας τη γνώση ενός μηχανισμού, ο οποίος λειτουργεί με λέξεις και με κανόνες που ορίζουν τη λειτουργία του.</a:t>
            </a:r>
            <a:endParaRPr lang="en-GB" sz="1800" dirty="0">
              <a:effectLst/>
              <a:latin typeface="Athena Unicode" panose="02040502050505030304" pitchFamily="18" charset="0"/>
              <a:ea typeface="Times New Roman" panose="02020603050405020304" pitchFamily="18" charset="0"/>
              <a:cs typeface="Times New Roman" panose="02020603050405020304" pitchFamily="18" charset="0"/>
            </a:endParaRPr>
          </a:p>
          <a:p>
            <a:endParaRPr lang="en-GB" dirty="0"/>
          </a:p>
        </p:txBody>
      </p:sp>
      <p:pic>
        <p:nvPicPr>
          <p:cNvPr id="6" name="Εικόνα 5">
            <a:extLst>
              <a:ext uri="{FF2B5EF4-FFF2-40B4-BE49-F238E27FC236}">
                <a16:creationId xmlns:a16="http://schemas.microsoft.com/office/drawing/2014/main" id="{7E8BE2B4-77C2-AE1A-7884-959C017B809F}"/>
              </a:ext>
            </a:extLst>
          </p:cNvPr>
          <p:cNvPicPr>
            <a:picLocks noChangeAspect="1"/>
          </p:cNvPicPr>
          <p:nvPr/>
        </p:nvPicPr>
        <p:blipFill>
          <a:blip r:embed="rId2" cstate="print"/>
          <a:srcRect/>
          <a:stretch>
            <a:fillRect/>
          </a:stretch>
        </p:blipFill>
        <p:spPr bwMode="auto">
          <a:xfrm>
            <a:off x="4390768" y="2373603"/>
            <a:ext cx="7700975" cy="2668180"/>
          </a:xfrm>
          <a:prstGeom prst="rect">
            <a:avLst/>
          </a:prstGeom>
          <a:noFill/>
          <a:ln w="9525">
            <a:noFill/>
            <a:miter lim="800000"/>
            <a:headEnd/>
            <a:tailEnd/>
          </a:ln>
        </p:spPr>
      </p:pic>
    </p:spTree>
    <p:extLst>
      <p:ext uri="{BB962C8B-B14F-4D97-AF65-F5344CB8AC3E}">
        <p14:creationId xmlns:p14="http://schemas.microsoft.com/office/powerpoint/2010/main" val="512060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96764D9-D777-0179-A009-A163929760FD}"/>
              </a:ext>
            </a:extLst>
          </p:cNvPr>
          <p:cNvPicPr>
            <a:picLocks noChangeAspect="1"/>
          </p:cNvPicPr>
          <p:nvPr/>
        </p:nvPicPr>
        <p:blipFill rotWithShape="1">
          <a:blip r:embed="rId2"/>
          <a:srcRect l="60894" t="34461" r="13716" b="42145"/>
          <a:stretch/>
        </p:blipFill>
        <p:spPr>
          <a:xfrm>
            <a:off x="178069" y="1793147"/>
            <a:ext cx="11835862" cy="3271706"/>
          </a:xfrm>
          <a:prstGeom prst="rect">
            <a:avLst/>
          </a:prstGeom>
        </p:spPr>
      </p:pic>
    </p:spTree>
    <p:extLst>
      <p:ext uri="{BB962C8B-B14F-4D97-AF65-F5344CB8AC3E}">
        <p14:creationId xmlns:p14="http://schemas.microsoft.com/office/powerpoint/2010/main" val="1005611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40C22C8-9765-3838-53A5-8783C17D6A81}"/>
              </a:ext>
            </a:extLst>
          </p:cNvPr>
          <p:cNvPicPr>
            <a:picLocks noChangeAspect="1"/>
          </p:cNvPicPr>
          <p:nvPr/>
        </p:nvPicPr>
        <p:blipFill rotWithShape="1">
          <a:blip r:embed="rId2"/>
          <a:srcRect l="65436" t="17030" r="11720" b="13704"/>
          <a:stretch/>
        </p:blipFill>
        <p:spPr>
          <a:xfrm>
            <a:off x="2450983" y="113351"/>
            <a:ext cx="7290033" cy="6631297"/>
          </a:xfrm>
          <a:prstGeom prst="rect">
            <a:avLst/>
          </a:prstGeom>
        </p:spPr>
      </p:pic>
    </p:spTree>
    <p:extLst>
      <p:ext uri="{BB962C8B-B14F-4D97-AF65-F5344CB8AC3E}">
        <p14:creationId xmlns:p14="http://schemas.microsoft.com/office/powerpoint/2010/main" val="369702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060D69-E787-1C7D-1D9C-3F7805DDCACC}"/>
              </a:ext>
            </a:extLst>
          </p:cNvPr>
          <p:cNvSpPr>
            <a:spLocks noGrp="1"/>
          </p:cNvSpPr>
          <p:nvPr>
            <p:ph type="title"/>
          </p:nvPr>
        </p:nvSpPr>
        <p:spPr/>
        <p:txBody>
          <a:bodyPr/>
          <a:lstStyle/>
          <a:p>
            <a:r>
              <a:rPr lang="el-GR" dirty="0"/>
              <a:t>Γλωσσικές ποικιλίες</a:t>
            </a:r>
            <a:endParaRPr lang="en-GB" dirty="0"/>
          </a:p>
        </p:txBody>
      </p:sp>
      <p:sp>
        <p:nvSpPr>
          <p:cNvPr id="3" name="Θέση περιεχομένου 2">
            <a:extLst>
              <a:ext uri="{FF2B5EF4-FFF2-40B4-BE49-F238E27FC236}">
                <a16:creationId xmlns:a16="http://schemas.microsoft.com/office/drawing/2014/main" id="{9AA32DF0-5F3A-9EF9-82C8-F3A862C88B3F}"/>
              </a:ext>
            </a:extLst>
          </p:cNvPr>
          <p:cNvSpPr>
            <a:spLocks noGrp="1"/>
          </p:cNvSpPr>
          <p:nvPr>
            <p:ph idx="1"/>
          </p:nvPr>
        </p:nvSpPr>
        <p:spPr/>
        <p:txBody>
          <a:bodyPr/>
          <a:lstStyle/>
          <a:p>
            <a:pPr marL="342900" lvl="0" indent="-342900" algn="just">
              <a:lnSpc>
                <a:spcPct val="107000"/>
              </a:lnSpc>
              <a:spcAft>
                <a:spcPts val="800"/>
              </a:spcAft>
              <a:buFont typeface="Wingdings" panose="05000000000000000000" pitchFamily="2" charset="2"/>
              <a:buChar char=""/>
              <a:tabLst>
                <a:tab pos="457200" algn="l"/>
              </a:tabLst>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Κάθε άνθρωπος, εξυπηρετώντας ιδιαίτερους σκοπούς, χρησιμοποιεί δια­φορετικές γλωσσικές ποικιλίες και διαμορφώνει προσωπικό τρόπο έκφρα­σης, δηλαδή το κατάλληλο ύφος. Υπάρχουν πολλές διαβαθμίσεις στο ύφος της γλώσσας, που καλύπτουν κάθε περίπτωση επικοινωνίας: ύφος προφορι­κού και γραπτού λόγου, ύφος επιστημονικό, λογοτεχνικό, περιγραφικό, λαϊκό, φιλικό, αυστηρό, κομψό, χυδαίο κ.ά.</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tabLst>
                <a:tab pos="457200" algn="l"/>
              </a:tabLst>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Οι γλωσσικές ποικιλίες εξαρτώνται από παράγοντες, όπως την ηλικία, τη μόρφωση, την καταγωγή, την περίσταση.</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Ο ομιλητής, ανάλογα με τις κοινωνικές συνθήκες, μεταβάλλει το ύφος του, γιατί έτσι μόνο ο λόγος του μπορεί να είναι αποτελεσματικός.</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62168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F015D3-2E74-929C-72A5-5E406F2DAA8D}"/>
              </a:ext>
            </a:extLst>
          </p:cNvPr>
          <p:cNvSpPr>
            <a:spLocks noGrp="1"/>
          </p:cNvSpPr>
          <p:nvPr>
            <p:ph type="title"/>
          </p:nvPr>
        </p:nvSpPr>
        <p:spPr/>
        <p:txBody>
          <a:bodyPr/>
          <a:lstStyle/>
          <a:p>
            <a:r>
              <a:rPr lang="el-GR" dirty="0"/>
              <a:t>Ύφος</a:t>
            </a:r>
            <a:endParaRPr lang="en-GB" dirty="0"/>
          </a:p>
        </p:txBody>
      </p:sp>
      <p:sp>
        <p:nvSpPr>
          <p:cNvPr id="3" name="Θέση περιεχομένου 2">
            <a:extLst>
              <a:ext uri="{FF2B5EF4-FFF2-40B4-BE49-F238E27FC236}">
                <a16:creationId xmlns:a16="http://schemas.microsoft.com/office/drawing/2014/main" id="{8C79BCDC-4E82-9DF5-221B-513038CDECD2}"/>
              </a:ext>
            </a:extLst>
          </p:cNvPr>
          <p:cNvSpPr>
            <a:spLocks noGrp="1"/>
          </p:cNvSpPr>
          <p:nvPr>
            <p:ph idx="1"/>
          </p:nvPr>
        </p:nvSpPr>
        <p:spPr/>
        <p:txBody>
          <a:bodyPr/>
          <a:lstStyle/>
          <a:p>
            <a:pPr marL="342900" lvl="0" indent="-342900">
              <a:lnSpc>
                <a:spcPct val="150000"/>
              </a:lnSpc>
              <a:spcAft>
                <a:spcPts val="800"/>
              </a:spcAft>
              <a:tabLst>
                <a:tab pos="457200" algn="l"/>
              </a:tabLst>
            </a:pP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ο ιδιαίτερος τρόπος με τον οποίο κάποιος χειρίζεται τη γλώσσα, επιλέγει τις λέξεις που θα χρησιμοποιήσει, προτιμά ή αποφεύγει συγκεκριμένα είδη προτάσεων και σχημάτων λόγου, προκειμένου το κείμενό του να επιτύχει τους συγκεκριμένους επικοινωνιακούς στόχους του συγγραφέα του, π.χ.: </a:t>
            </a:r>
            <a:r>
              <a:rPr lang="el-GR"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ύφος</a:t>
            </a:r>
            <a:r>
              <a:rPr lang="el-GR"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απλό ή υψηλό ή γλαφυρό</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tabLst>
                <a:tab pos="457200" algn="l"/>
              </a:tabLst>
            </a:pP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ο </a:t>
            </a:r>
            <a:r>
              <a:rPr lang="el-GR"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2" tooltip="τόνος"/>
              </a:rPr>
              <a:t>τόνος</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της φωνής και η </a:t>
            </a:r>
            <a:r>
              <a:rPr lang="el-GR"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tooltip="έκφραση"/>
              </a:rPr>
              <a:t>έκφραση</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του προσώπου που συνοδεύουν την εκφώνηση λόγου και της προσδίδουν έναν ιδιαίτερο χαρακτήρα, π.χ.: </a:t>
            </a:r>
            <a:r>
              <a:rPr lang="el-GR"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μου απάντησε με πολύ αυστηρό </a:t>
            </a:r>
            <a:r>
              <a:rPr lang="el-GR"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ύφος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l-GR"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ειδικότερα</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το </a:t>
            </a:r>
            <a:r>
              <a:rPr lang="el-GR"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tooltip="υπεροπτικός"/>
              </a:rPr>
              <a:t>υπεροπτικό</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ή </a:t>
            </a:r>
            <a:r>
              <a:rPr lang="el-GR"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5" tooltip="σπουδαιοφανής"/>
              </a:rPr>
              <a:t>σπουδαιοφανές</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στοιχείο στη συμπεριφορά ενός ανθρώπου, π.χ.: </a:t>
            </a:r>
            <a:r>
              <a:rPr lang="el-GR"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Δε μ' αρέσει αυτός ο άνθρωπος. Έχει πολύ </a:t>
            </a:r>
            <a:r>
              <a:rPr lang="el-GR"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ύφος</a:t>
            </a:r>
            <a:endParaRPr lang="en-GB" dirty="0"/>
          </a:p>
        </p:txBody>
      </p:sp>
    </p:spTree>
    <p:extLst>
      <p:ext uri="{BB962C8B-B14F-4D97-AF65-F5344CB8AC3E}">
        <p14:creationId xmlns:p14="http://schemas.microsoft.com/office/powerpoint/2010/main" val="2363959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3B5FF949-CCEE-A345-FD2E-E6163CDFAB61}"/>
              </a:ext>
            </a:extLst>
          </p:cNvPr>
          <p:cNvPicPr>
            <a:picLocks noChangeAspect="1"/>
          </p:cNvPicPr>
          <p:nvPr/>
        </p:nvPicPr>
        <p:blipFill rotWithShape="1">
          <a:blip r:embed="rId2"/>
          <a:srcRect l="60413" t="28037" r="5940" b="13476"/>
          <a:stretch/>
        </p:blipFill>
        <p:spPr>
          <a:xfrm>
            <a:off x="75500" y="83890"/>
            <a:ext cx="12177943" cy="6350466"/>
          </a:xfrm>
          <a:prstGeom prst="rect">
            <a:avLst/>
          </a:prstGeom>
        </p:spPr>
      </p:pic>
    </p:spTree>
    <p:extLst>
      <p:ext uri="{BB962C8B-B14F-4D97-AF65-F5344CB8AC3E}">
        <p14:creationId xmlns:p14="http://schemas.microsoft.com/office/powerpoint/2010/main" val="3951178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FA18FA3-9692-B903-C5A4-1E5C64D80E44}"/>
              </a:ext>
            </a:extLst>
          </p:cNvPr>
          <p:cNvPicPr>
            <a:picLocks noChangeAspect="1"/>
          </p:cNvPicPr>
          <p:nvPr/>
        </p:nvPicPr>
        <p:blipFill rotWithShape="1">
          <a:blip r:embed="rId2"/>
          <a:srcRect l="68944" t="36984" r="9932" b="33888"/>
          <a:stretch/>
        </p:blipFill>
        <p:spPr>
          <a:xfrm>
            <a:off x="192947" y="134223"/>
            <a:ext cx="5475298" cy="2265028"/>
          </a:xfrm>
          <a:prstGeom prst="rect">
            <a:avLst/>
          </a:prstGeom>
        </p:spPr>
      </p:pic>
      <p:pic>
        <p:nvPicPr>
          <p:cNvPr id="6" name="Εικόνα 5">
            <a:extLst>
              <a:ext uri="{FF2B5EF4-FFF2-40B4-BE49-F238E27FC236}">
                <a16:creationId xmlns:a16="http://schemas.microsoft.com/office/drawing/2014/main" id="{7414BB7E-02D3-B93C-DE8D-3EA46D1F91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5256" y="260976"/>
            <a:ext cx="2286897" cy="2104985"/>
          </a:xfrm>
          <a:prstGeom prst="rect">
            <a:avLst/>
          </a:prstGeom>
          <a:noFill/>
          <a:ln>
            <a:noFill/>
          </a:ln>
        </p:spPr>
      </p:pic>
      <p:pic>
        <p:nvPicPr>
          <p:cNvPr id="8" name="Εικόνα 7">
            <a:extLst>
              <a:ext uri="{FF2B5EF4-FFF2-40B4-BE49-F238E27FC236}">
                <a16:creationId xmlns:a16="http://schemas.microsoft.com/office/drawing/2014/main" id="{4D21C594-4E28-03E1-A1CB-3B82A94074B6}"/>
              </a:ext>
            </a:extLst>
          </p:cNvPr>
          <p:cNvPicPr>
            <a:picLocks noChangeAspect="1"/>
          </p:cNvPicPr>
          <p:nvPr/>
        </p:nvPicPr>
        <p:blipFill rotWithShape="1">
          <a:blip r:embed="rId4"/>
          <a:srcRect l="63303" t="42449" r="10894" b="29989"/>
          <a:stretch/>
        </p:blipFill>
        <p:spPr>
          <a:xfrm>
            <a:off x="75501" y="2420875"/>
            <a:ext cx="6568641" cy="2104985"/>
          </a:xfrm>
          <a:prstGeom prst="rect">
            <a:avLst/>
          </a:prstGeom>
        </p:spPr>
      </p:pic>
      <p:pic>
        <p:nvPicPr>
          <p:cNvPr id="9" name="Εικόνα 8">
            <a:extLst>
              <a:ext uri="{FF2B5EF4-FFF2-40B4-BE49-F238E27FC236}">
                <a16:creationId xmlns:a16="http://schemas.microsoft.com/office/drawing/2014/main" id="{7C44501D-F8C9-6DF7-C1C9-C787D71230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8963" y="2610344"/>
            <a:ext cx="3124270" cy="2242561"/>
          </a:xfrm>
          <a:prstGeom prst="rect">
            <a:avLst/>
          </a:prstGeom>
          <a:noFill/>
          <a:ln>
            <a:noFill/>
          </a:ln>
        </p:spPr>
      </p:pic>
      <p:pic>
        <p:nvPicPr>
          <p:cNvPr id="10" name="Εικόνα 9">
            <a:extLst>
              <a:ext uri="{FF2B5EF4-FFF2-40B4-BE49-F238E27FC236}">
                <a16:creationId xmlns:a16="http://schemas.microsoft.com/office/drawing/2014/main" id="{01081212-BE89-65DD-A940-EC254B56B785}"/>
              </a:ext>
            </a:extLst>
          </p:cNvPr>
          <p:cNvPicPr>
            <a:picLocks noChangeAspect="1"/>
          </p:cNvPicPr>
          <p:nvPr/>
        </p:nvPicPr>
        <p:blipFill>
          <a:blip r:embed="rId6"/>
          <a:stretch>
            <a:fillRect/>
          </a:stretch>
        </p:blipFill>
        <p:spPr>
          <a:xfrm>
            <a:off x="4353887" y="4525860"/>
            <a:ext cx="2287896" cy="2209562"/>
          </a:xfrm>
          <a:prstGeom prst="rect">
            <a:avLst/>
          </a:prstGeom>
        </p:spPr>
      </p:pic>
    </p:spTree>
    <p:extLst>
      <p:ext uri="{BB962C8B-B14F-4D97-AF65-F5344CB8AC3E}">
        <p14:creationId xmlns:p14="http://schemas.microsoft.com/office/powerpoint/2010/main" val="267317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BF05EA-A6A9-E904-E437-1343E37F1D4A}"/>
              </a:ext>
            </a:extLst>
          </p:cNvPr>
          <p:cNvSpPr>
            <a:spLocks noGrp="1"/>
          </p:cNvSpPr>
          <p:nvPr>
            <p:ph type="title"/>
          </p:nvPr>
        </p:nvSpPr>
        <p:spPr/>
        <p:txBody>
          <a:bodyPr/>
          <a:lstStyle/>
          <a:p>
            <a:r>
              <a:rPr lang="el-GR" dirty="0"/>
              <a:t>Γλώσσα</a:t>
            </a:r>
            <a:endParaRPr lang="en-GB" dirty="0"/>
          </a:p>
        </p:txBody>
      </p:sp>
      <p:sp>
        <p:nvSpPr>
          <p:cNvPr id="3" name="Θέση περιεχομένου 2">
            <a:extLst>
              <a:ext uri="{FF2B5EF4-FFF2-40B4-BE49-F238E27FC236}">
                <a16:creationId xmlns:a16="http://schemas.microsoft.com/office/drawing/2014/main" id="{6C11A000-F110-30F3-0D77-3306B8C06AB4}"/>
              </a:ext>
            </a:extLst>
          </p:cNvPr>
          <p:cNvSpPr>
            <a:spLocks noGrp="1"/>
          </p:cNvSpPr>
          <p:nvPr>
            <p:ph idx="1"/>
          </p:nvPr>
        </p:nvSpPr>
        <p:spPr/>
        <p:txBody>
          <a:bodyPr>
            <a:normAutofit/>
          </a:bodyPr>
          <a:lstStyle/>
          <a:p>
            <a:r>
              <a:rPr lang="el-GR" sz="2200" dirty="0">
                <a:effectLst/>
                <a:latin typeface="Times New Roman" panose="02020603050405020304" pitchFamily="18" charset="0"/>
                <a:ea typeface="Calibri" panose="020F0502020204030204" pitchFamily="34" charset="0"/>
                <a:cs typeface="Times New Roman" panose="02020603050405020304" pitchFamily="18" charset="0"/>
              </a:rPr>
              <a:t> Η γλώσσα είναι ένα σύστημα έκφρασης και επικοινωνίας των ανθρώπινων σκέψεων και συναισθημάτων και θεωρείται ως μία από τις ανώτερες γνωστικές λειτουργίες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Logothetis</a:t>
            </a: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 2004.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VandenBos</a:t>
            </a: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 2015). </a:t>
            </a:r>
          </a:p>
          <a:p>
            <a:r>
              <a:rPr lang="el-GR" sz="2200" dirty="0">
                <a:effectLst/>
                <a:latin typeface="Times New Roman" panose="02020603050405020304" pitchFamily="18" charset="0"/>
                <a:ea typeface="Calibri" panose="020F0502020204030204" pitchFamily="34" charset="0"/>
                <a:cs typeface="Times New Roman" panose="02020603050405020304" pitchFamily="18" charset="0"/>
              </a:rPr>
              <a:t>Στους κλάδους της γνωστικής και αναπτυξιακής ψυχολογίας κυριαρχούν δύο τάσεις, οι οποίες περιγράφουν με διαφορετικούς όρους την βαρύτητα που έχει η γλώσσα ως ανώτερη γνωστική λειτουργία τόσο στην απόκτηση και διαχείριση της γνώσης όσο και στη διαμόρφωση της σκέψης γενικότερα. </a:t>
            </a:r>
          </a:p>
          <a:p>
            <a:r>
              <a:rPr lang="en-US" sz="2200" dirty="0">
                <a:effectLst/>
                <a:latin typeface="Times New Roman" panose="02020603050405020304" pitchFamily="18" charset="0"/>
                <a:ea typeface="Calibri" panose="020F0502020204030204" pitchFamily="34" charset="0"/>
                <a:cs typeface="Times New Roman" panose="02020603050405020304" pitchFamily="18" charset="0"/>
              </a:rPr>
              <a:t>Makris et al</a:t>
            </a: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 (2017): απόψεις για τη συνεισφορά της γλώσσας στη γνωστική ανάπτυξη του ατόμου κινούνται ανάμεσα σε δύο ακραίες θέσεις: από τη μια μεριά είναι η υπόθεση του </a:t>
            </a:r>
            <a:r>
              <a:rPr lang="el-GR" sz="2200" dirty="0" err="1">
                <a:effectLst/>
                <a:latin typeface="Times New Roman" panose="02020603050405020304" pitchFamily="18" charset="0"/>
                <a:ea typeface="Calibri" panose="020F0502020204030204" pitchFamily="34" charset="0"/>
                <a:cs typeface="Times New Roman" panose="02020603050405020304" pitchFamily="18" charset="0"/>
              </a:rPr>
              <a:t>Whorf</a:t>
            </a: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 (1956) σύμφωνα με την οποία η σκέψη καθορίζεται πλήρως από τη γλώσσα και από την άλλη η άποψη του </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Hurlburt</a:t>
            </a: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 (1993) η οποία περιγράφει τη γλώσσα ως ένα κανάλι για την επικοινωνία και την έκφραση των σκέψεων χωρίς να ασκεί καμία άλλη σημαντική επίδραση σε αυτές. </a:t>
            </a:r>
            <a:endParaRPr lang="en-GB" sz="2200" dirty="0"/>
          </a:p>
        </p:txBody>
      </p:sp>
    </p:spTree>
    <p:extLst>
      <p:ext uri="{BB962C8B-B14F-4D97-AF65-F5344CB8AC3E}">
        <p14:creationId xmlns:p14="http://schemas.microsoft.com/office/powerpoint/2010/main" val="40731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Ηλεκτρονικά πολυμέσα 3" title="Πες μου μια λέξη   Δημήτρης Χορν &amp; Μάρω Κοντού Cine Video">
            <a:hlinkClick r:id="" action="ppaction://media"/>
            <a:extLst>
              <a:ext uri="{FF2B5EF4-FFF2-40B4-BE49-F238E27FC236}">
                <a16:creationId xmlns:a16="http://schemas.microsoft.com/office/drawing/2014/main" id="{5D7E2CBE-EE88-5AEC-FDC2-7F5B833039CE}"/>
              </a:ext>
            </a:extLst>
          </p:cNvPr>
          <p:cNvPicPr>
            <a:picLocks noGrp="1" noRot="1" noChangeAspect="1"/>
          </p:cNvPicPr>
          <p:nvPr>
            <p:ph idx="1"/>
            <a:videoFile r:link="rId1"/>
          </p:nvPr>
        </p:nvPicPr>
        <p:blipFill>
          <a:blip r:embed="rId3"/>
          <a:stretch>
            <a:fillRect/>
          </a:stretch>
        </p:blipFill>
        <p:spPr>
          <a:xfrm>
            <a:off x="0" y="0"/>
            <a:ext cx="12192000" cy="6888946"/>
          </a:xfrm>
          <a:prstGeom prst="rect">
            <a:avLst/>
          </a:prstGeom>
        </p:spPr>
      </p:pic>
    </p:spTree>
    <p:extLst>
      <p:ext uri="{BB962C8B-B14F-4D97-AF65-F5344CB8AC3E}">
        <p14:creationId xmlns:p14="http://schemas.microsoft.com/office/powerpoint/2010/main" val="35804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A14ADF-40DC-2581-D7F3-3DF14476E85F}"/>
              </a:ext>
            </a:extLst>
          </p:cNvPr>
          <p:cNvSpPr>
            <a:spLocks noGrp="1"/>
          </p:cNvSpPr>
          <p:nvPr>
            <p:ph type="title"/>
          </p:nvPr>
        </p:nvSpPr>
        <p:spPr/>
        <p:txBody>
          <a:bodyPr/>
          <a:lstStyle/>
          <a:p>
            <a:r>
              <a:rPr lang="el-GR" dirty="0"/>
              <a:t>Γλώσσα</a:t>
            </a:r>
            <a:endParaRPr lang="en-GB" dirty="0"/>
          </a:p>
        </p:txBody>
      </p:sp>
      <p:sp>
        <p:nvSpPr>
          <p:cNvPr id="3" name="Θέση περιεχομένου 2">
            <a:extLst>
              <a:ext uri="{FF2B5EF4-FFF2-40B4-BE49-F238E27FC236}">
                <a16:creationId xmlns:a16="http://schemas.microsoft.com/office/drawing/2014/main" id="{BE62A136-0F88-3CC0-62AC-8C24ACD52EDE}"/>
              </a:ext>
            </a:extLst>
          </p:cNvPr>
          <p:cNvSpPr>
            <a:spLocks noGrp="1"/>
          </p:cNvSpPr>
          <p:nvPr>
            <p:ph idx="1"/>
          </p:nvPr>
        </p:nvSpPr>
        <p:spPr>
          <a:xfrm>
            <a:off x="301304" y="1901126"/>
            <a:ext cx="4883092" cy="4784900"/>
          </a:xfrm>
        </p:spPr>
        <p:txBody>
          <a:bodyPr>
            <a:noAutofit/>
          </a:bodyPr>
          <a:lstStyle/>
          <a:p>
            <a:r>
              <a:rPr lang="el-GR" sz="2200" dirty="0">
                <a:effectLst/>
                <a:latin typeface="Times New Roman" panose="02020603050405020304" pitchFamily="18" charset="0"/>
                <a:ea typeface="Calibri" panose="020F0502020204030204" pitchFamily="34" charset="0"/>
              </a:rPr>
              <a:t>Στην αναπτυξιακή ψυχολογία οι θεωρίες του </a:t>
            </a:r>
            <a:r>
              <a:rPr lang="el-GR" sz="2200" dirty="0" err="1">
                <a:effectLst/>
                <a:latin typeface="Times New Roman" panose="02020603050405020304" pitchFamily="18" charset="0"/>
                <a:ea typeface="Calibri" panose="020F0502020204030204" pitchFamily="34" charset="0"/>
              </a:rPr>
              <a:t>Vygotsky</a:t>
            </a:r>
            <a:r>
              <a:rPr lang="el-GR" sz="2200" dirty="0">
                <a:effectLst/>
                <a:latin typeface="Times New Roman" panose="02020603050405020304" pitchFamily="18" charset="0"/>
                <a:ea typeface="Calibri" panose="020F0502020204030204" pitchFamily="34" charset="0"/>
              </a:rPr>
              <a:t> και του </a:t>
            </a:r>
            <a:r>
              <a:rPr lang="el-GR" sz="2200" dirty="0" err="1">
                <a:effectLst/>
                <a:latin typeface="Times New Roman" panose="02020603050405020304" pitchFamily="18" charset="0"/>
                <a:ea typeface="Calibri" panose="020F0502020204030204" pitchFamily="34" charset="0"/>
              </a:rPr>
              <a:t>Piaget</a:t>
            </a:r>
            <a:r>
              <a:rPr lang="el-GR" sz="2200" dirty="0">
                <a:effectLst/>
                <a:latin typeface="Times New Roman" panose="02020603050405020304" pitchFamily="18" charset="0"/>
                <a:ea typeface="Calibri" panose="020F0502020204030204" pitchFamily="34" charset="0"/>
              </a:rPr>
              <a:t> είναι ενδεικτικές αυτής της </a:t>
            </a:r>
            <a:r>
              <a:rPr lang="el-GR" sz="2200" dirty="0" err="1">
                <a:effectLst/>
                <a:latin typeface="Times New Roman" panose="02020603050405020304" pitchFamily="18" charset="0"/>
                <a:ea typeface="Calibri" panose="020F0502020204030204" pitchFamily="34" charset="0"/>
              </a:rPr>
              <a:t>διπολικότητας</a:t>
            </a:r>
            <a:r>
              <a:rPr lang="el-GR" sz="2200" dirty="0">
                <a:effectLst/>
                <a:latin typeface="Times New Roman" panose="02020603050405020304" pitchFamily="18" charset="0"/>
                <a:ea typeface="Calibri" panose="020F0502020204030204" pitchFamily="34" charset="0"/>
              </a:rPr>
              <a:t>. </a:t>
            </a:r>
          </a:p>
          <a:p>
            <a:r>
              <a:rPr lang="el-GR" sz="2200" dirty="0">
                <a:effectLst/>
                <a:latin typeface="Times New Roman" panose="02020603050405020304" pitchFamily="18" charset="0"/>
                <a:ea typeface="Calibri" panose="020F0502020204030204" pitchFamily="34" charset="0"/>
              </a:rPr>
              <a:t>Ο </a:t>
            </a:r>
            <a:r>
              <a:rPr lang="el-GR" sz="2200" dirty="0" err="1">
                <a:effectLst/>
                <a:latin typeface="Times New Roman" panose="02020603050405020304" pitchFamily="18" charset="0"/>
                <a:ea typeface="Calibri" panose="020F0502020204030204" pitchFamily="34" charset="0"/>
              </a:rPr>
              <a:t>Vygotsky</a:t>
            </a:r>
            <a:r>
              <a:rPr lang="el-GR" sz="2200" dirty="0">
                <a:effectLst/>
                <a:latin typeface="Times New Roman" panose="02020603050405020304" pitchFamily="18" charset="0"/>
                <a:ea typeface="Calibri" panose="020F0502020204030204" pitchFamily="34" charset="0"/>
              </a:rPr>
              <a:t> (1986) ισχυρίστηκε ότι η γλώσσα διαμορφώνει τη σκέψη και, συγκεκριμένα, </a:t>
            </a:r>
            <a:r>
              <a:rPr lang="en-US" sz="2200" dirty="0">
                <a:effectLst/>
                <a:latin typeface="Times New Roman" panose="02020603050405020304" pitchFamily="18" charset="0"/>
                <a:ea typeface="Calibri" panose="020F0502020204030204" pitchFamily="34" charset="0"/>
              </a:rPr>
              <a:t>o </a:t>
            </a:r>
            <a:r>
              <a:rPr lang="el-GR" sz="2200" dirty="0">
                <a:effectLst/>
                <a:latin typeface="Times New Roman" panose="02020603050405020304" pitchFamily="18" charset="0"/>
                <a:ea typeface="Calibri" panose="020F0502020204030204" pitchFamily="34" charset="0"/>
              </a:rPr>
              <a:t>εσωτερικός λόγος  (ή σιωπηρός λόγος, ο λόγος, δηλαδή, με τον οποίο το άτομο απευθύνεται στον εαυτό του) είναι εκείνος  που εκφράζει τη σκέψη, την ελέγχει και λειτουργεί ως μέσο για την εσωτερίκευση των πολιτισμικών επιδράσεων της κοινωνίας στην οποία ζει και αναπτύσσεται το άτομο.</a:t>
            </a:r>
            <a:endParaRPr lang="en-GB" sz="2200" dirty="0"/>
          </a:p>
        </p:txBody>
      </p:sp>
      <p:pic>
        <p:nvPicPr>
          <p:cNvPr id="4" name="Εικόνα 3">
            <a:extLst>
              <a:ext uri="{FF2B5EF4-FFF2-40B4-BE49-F238E27FC236}">
                <a16:creationId xmlns:a16="http://schemas.microsoft.com/office/drawing/2014/main" id="{D1251E09-F847-6C87-CB30-B078EF1B8B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204"/>
          <a:stretch/>
        </p:blipFill>
        <p:spPr>
          <a:xfrm>
            <a:off x="6367244" y="1901126"/>
            <a:ext cx="3892492" cy="4592980"/>
          </a:xfrm>
          <a:prstGeom prst="rect">
            <a:avLst/>
          </a:prstGeom>
        </p:spPr>
      </p:pic>
    </p:spTree>
    <p:extLst>
      <p:ext uri="{BB962C8B-B14F-4D97-AF65-F5344CB8AC3E}">
        <p14:creationId xmlns:p14="http://schemas.microsoft.com/office/powerpoint/2010/main" val="2847257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9F75A6-9CE4-548B-D5C1-BFD33E0188BF}"/>
              </a:ext>
            </a:extLst>
          </p:cNvPr>
          <p:cNvSpPr>
            <a:spLocks noGrp="1"/>
          </p:cNvSpPr>
          <p:nvPr>
            <p:ph type="title"/>
          </p:nvPr>
        </p:nvSpPr>
        <p:spPr/>
        <p:txBody>
          <a:bodyPr/>
          <a:lstStyle/>
          <a:p>
            <a:r>
              <a:rPr lang="el-GR" dirty="0"/>
              <a:t>Γλώσσα</a:t>
            </a:r>
            <a:endParaRPr lang="en-GB" dirty="0"/>
          </a:p>
        </p:txBody>
      </p:sp>
      <p:sp>
        <p:nvSpPr>
          <p:cNvPr id="3" name="Θέση περιεχομένου 2">
            <a:extLst>
              <a:ext uri="{FF2B5EF4-FFF2-40B4-BE49-F238E27FC236}">
                <a16:creationId xmlns:a16="http://schemas.microsoft.com/office/drawing/2014/main" id="{BBB1530D-D686-CED8-5F32-09442FB59989}"/>
              </a:ext>
            </a:extLst>
          </p:cNvPr>
          <p:cNvSpPr>
            <a:spLocks noGrp="1"/>
          </p:cNvSpPr>
          <p:nvPr>
            <p:ph idx="1"/>
          </p:nvPr>
        </p:nvSpPr>
        <p:spPr>
          <a:xfrm>
            <a:off x="226504" y="1825625"/>
            <a:ext cx="6778303" cy="4852012"/>
          </a:xfrm>
        </p:spPr>
        <p:txBody>
          <a:bodyPr>
            <a:noAutofit/>
          </a:bodyPr>
          <a:lstStyle/>
          <a:p>
            <a:r>
              <a:rPr lang="el-GR" sz="2200" dirty="0">
                <a:effectLst/>
                <a:latin typeface="Times New Roman" panose="02020603050405020304" pitchFamily="18" charset="0"/>
                <a:ea typeface="Calibri" panose="020F0502020204030204" pitchFamily="34" charset="0"/>
              </a:rPr>
              <a:t>Αντίθετα, ο </a:t>
            </a:r>
            <a:r>
              <a:rPr lang="el-GR" sz="2200" dirty="0" err="1">
                <a:effectLst/>
                <a:latin typeface="Times New Roman" panose="02020603050405020304" pitchFamily="18" charset="0"/>
                <a:ea typeface="Calibri" panose="020F0502020204030204" pitchFamily="34" charset="0"/>
              </a:rPr>
              <a:t>Piaget</a:t>
            </a:r>
            <a:r>
              <a:rPr lang="el-GR" sz="2200" dirty="0">
                <a:effectLst/>
                <a:latin typeface="Times New Roman" panose="02020603050405020304" pitchFamily="18" charset="0"/>
                <a:ea typeface="Calibri" panose="020F0502020204030204" pitchFamily="34" charset="0"/>
              </a:rPr>
              <a:t> (1970) ισχυρίστηκε ότι οι κανόνες σκέψης εμφανίζονται σταδιακά από το συντονισμό των νοητικών λειτουργιών. Αυτός ο συντονισμός γίνεται όλο και πιο αφηρημένος, γενικεύεται, δηλαδή, υπακούοντας σε λογικούς κανόνες που μπορούν να εκφράσουν τις σκέψεις που εμφανίζονται σε διαφορετικές αναπτυξιακές φάσεις. </a:t>
            </a:r>
          </a:p>
          <a:p>
            <a:r>
              <a:rPr lang="el-GR" sz="2200" dirty="0">
                <a:effectLst/>
                <a:latin typeface="Times New Roman" panose="02020603050405020304" pitchFamily="18" charset="0"/>
                <a:ea typeface="Calibri" panose="020F0502020204030204" pitchFamily="34" charset="0"/>
              </a:rPr>
              <a:t>Η γλώσσα και άλλες γνωστικές λειτουργίες, όπως η αντίληψη και η φαντασία, υποτάσσονται σε αυτόν τον συντονισμό και, επομένως, η κατάσταση και η πολυπλοκότητα της γλώσσας αντανακλά την κατάσταση και την πολυπλοκότητα της σκέψης </a:t>
            </a:r>
            <a:r>
              <a:rPr lang="el-GR" sz="2200"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Sternberg</a:t>
            </a:r>
            <a:r>
              <a:rPr lang="el-GR" sz="2200" dirty="0">
                <a:solidFill>
                  <a:srgbClr val="000000"/>
                </a:solidFill>
                <a:effectLst/>
                <a:latin typeface="Times New Roman" panose="02020603050405020304" pitchFamily="18" charset="0"/>
                <a:ea typeface="Calibri" panose="020F0502020204030204" pitchFamily="34" charset="0"/>
              </a:rPr>
              <a:t>, 2007)</a:t>
            </a:r>
            <a:r>
              <a:rPr lang="el-GR" sz="2200" dirty="0">
                <a:effectLst/>
                <a:latin typeface="Times New Roman" panose="02020603050405020304" pitchFamily="18" charset="0"/>
                <a:ea typeface="Calibri" panose="020F0502020204030204" pitchFamily="34" charset="0"/>
              </a:rPr>
              <a:t>. </a:t>
            </a:r>
          </a:p>
          <a:p>
            <a:r>
              <a:rPr lang="el-GR" sz="2200" dirty="0">
                <a:effectLst/>
                <a:latin typeface="Times New Roman" panose="02020603050405020304" pitchFamily="18" charset="0"/>
                <a:ea typeface="Calibri" panose="020F0502020204030204" pitchFamily="34" charset="0"/>
              </a:rPr>
              <a:t>Σε κάθε περίπτωση, η γλώσσα θεωρείται ως ένα μέσο της έκφρασης των σκέψεων είτε αποτελεί σημαντικό παράγοντα γνωστικής ανάπτυξης είτε όχι.</a:t>
            </a:r>
            <a:endParaRPr lang="en-GB" sz="2200" dirty="0"/>
          </a:p>
        </p:txBody>
      </p:sp>
      <p:pic>
        <p:nvPicPr>
          <p:cNvPr id="4" name="Εικόνα 3">
            <a:extLst>
              <a:ext uri="{FF2B5EF4-FFF2-40B4-BE49-F238E27FC236}">
                <a16:creationId xmlns:a16="http://schemas.microsoft.com/office/drawing/2014/main" id="{B6B66AC6-82E9-44F4-E494-CDDD1CCAFB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3157"/>
          <a:stretch/>
        </p:blipFill>
        <p:spPr>
          <a:xfrm>
            <a:off x="7994709" y="2104942"/>
            <a:ext cx="3573710" cy="4572695"/>
          </a:xfrm>
          <a:prstGeom prst="rect">
            <a:avLst/>
          </a:prstGeom>
        </p:spPr>
      </p:pic>
    </p:spTree>
    <p:extLst>
      <p:ext uri="{BB962C8B-B14F-4D97-AF65-F5344CB8AC3E}">
        <p14:creationId xmlns:p14="http://schemas.microsoft.com/office/powerpoint/2010/main" val="3436054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BB1530D-D686-CED8-5F32-09442FB59989}"/>
              </a:ext>
            </a:extLst>
          </p:cNvPr>
          <p:cNvSpPr>
            <a:spLocks noGrp="1"/>
          </p:cNvSpPr>
          <p:nvPr>
            <p:ph idx="1"/>
          </p:nvPr>
        </p:nvSpPr>
        <p:spPr>
          <a:xfrm>
            <a:off x="41946" y="13600"/>
            <a:ext cx="7508146" cy="6739537"/>
          </a:xfrm>
        </p:spPr>
        <p:txBody>
          <a:bodyPr>
            <a:noAutofit/>
          </a:bodyPr>
          <a:lstStyle/>
          <a:p>
            <a:r>
              <a:rPr lang="el-GR" sz="2000" dirty="0">
                <a:effectLst/>
                <a:latin typeface="Times New Roman" panose="02020603050405020304" pitchFamily="18" charset="0"/>
                <a:ea typeface="Calibri" panose="020F0502020204030204" pitchFamily="34" charset="0"/>
              </a:rPr>
              <a:t>Η άποψη αυτή του </a:t>
            </a:r>
            <a:r>
              <a:rPr lang="en-US" sz="2000" dirty="0">
                <a:effectLst/>
                <a:latin typeface="Times New Roman" panose="02020603050405020304" pitchFamily="18" charset="0"/>
                <a:ea typeface="Calibri" panose="020F0502020204030204" pitchFamily="34" charset="0"/>
              </a:rPr>
              <a:t>Piaget </a:t>
            </a:r>
            <a:r>
              <a:rPr lang="el-GR" sz="2000" dirty="0">
                <a:effectLst/>
                <a:latin typeface="Times New Roman" panose="02020603050405020304" pitchFamily="18" charset="0"/>
                <a:ea typeface="Calibri" panose="020F0502020204030204" pitchFamily="34" charset="0"/>
              </a:rPr>
              <a:t>για την γλώσσα εντάσσεται στη γενικότερη θεωρία του για τη γνωστική ανάπτυξη του παιδιού. </a:t>
            </a:r>
          </a:p>
          <a:p>
            <a:r>
              <a:rPr lang="el-GR" sz="2000" dirty="0">
                <a:effectLst/>
                <a:latin typeface="Times New Roman" panose="02020603050405020304" pitchFamily="18" charset="0"/>
                <a:ea typeface="Calibri" panose="020F0502020204030204" pitchFamily="34" charset="0"/>
              </a:rPr>
              <a:t>Συγκεκριμένα, ο </a:t>
            </a:r>
            <a:r>
              <a:rPr lang="el-GR" sz="2000" dirty="0" err="1">
                <a:effectLst/>
                <a:latin typeface="Times New Roman" panose="02020603050405020304" pitchFamily="18" charset="0"/>
                <a:ea typeface="Calibri" panose="020F0502020204030204" pitchFamily="34" charset="0"/>
              </a:rPr>
              <a:t>Piaget</a:t>
            </a:r>
            <a:r>
              <a:rPr lang="el-GR" sz="2000" dirty="0">
                <a:effectLst/>
                <a:latin typeface="Times New Roman" panose="02020603050405020304" pitchFamily="18" charset="0"/>
                <a:ea typeface="Calibri" panose="020F0502020204030204" pitchFamily="34" charset="0"/>
              </a:rPr>
              <a:t> θεωρούσε ότι η αντίληψη των παιδιών για το κόσμο προκύπτει από την αλληλεπίδρασή τους με αντικείμενα του περιβάλλοντός τους. Αυτή η αλληλεπίδραση στηρίζεται αρχικά στις αισθήσεις, (τα βρέφη αντιλαμβάνονται το περιβάλλον κυρίως μέσα από τις αισθήσεις και τις κινήσεις τους). </a:t>
            </a:r>
          </a:p>
          <a:p>
            <a:r>
              <a:rPr lang="el-GR" sz="2000" dirty="0">
                <a:effectLst/>
                <a:latin typeface="Times New Roman" panose="02020603050405020304" pitchFamily="18" charset="0"/>
                <a:ea typeface="Calibri" panose="020F0502020204030204" pitchFamily="34" charset="0"/>
              </a:rPr>
              <a:t>Αυτό σημαίνει ότι η πρώτη μορφή γνώσης που δομούν τα βρέφη είναι «κιναισθητική». </a:t>
            </a:r>
          </a:p>
          <a:p>
            <a:r>
              <a:rPr lang="el-GR" sz="2000" dirty="0">
                <a:effectLst/>
                <a:latin typeface="Times New Roman" panose="02020603050405020304" pitchFamily="18" charset="0"/>
                <a:ea typeface="Calibri" panose="020F0502020204030204" pitchFamily="34" charset="0"/>
              </a:rPr>
              <a:t>Οι επαναλαμβανόμενες κινήσεις των βρεφών δημιουργούν αυτό που ο </a:t>
            </a:r>
            <a:r>
              <a:rPr lang="en-US" sz="2000" dirty="0">
                <a:effectLst/>
                <a:latin typeface="Times New Roman" panose="02020603050405020304" pitchFamily="18" charset="0"/>
                <a:ea typeface="Calibri" panose="020F0502020204030204" pitchFamily="34" charset="0"/>
              </a:rPr>
              <a:t>Piaget </a:t>
            </a:r>
            <a:r>
              <a:rPr lang="el-GR" sz="2000" dirty="0">
                <a:effectLst/>
                <a:latin typeface="Times New Roman" panose="02020603050405020304" pitchFamily="18" charset="0"/>
                <a:ea typeface="Calibri" panose="020F0502020204030204" pitchFamily="34" charset="0"/>
              </a:rPr>
              <a:t>ορίζει ως «σχήματα». Τα σχήματα καταλήγουν σε οργανωμένες πράξεις ή συμπεριφορές. </a:t>
            </a:r>
          </a:p>
          <a:p>
            <a:r>
              <a:rPr lang="el-GR" sz="2000" dirty="0">
                <a:effectLst/>
                <a:latin typeface="Times New Roman" panose="02020603050405020304" pitchFamily="18" charset="0"/>
                <a:ea typeface="Calibri" panose="020F0502020204030204" pitchFamily="34" charset="0"/>
              </a:rPr>
              <a:t>Αργότερα, καθώς τα παιδιά χειρίζονται και εξερευνούν τα αντικείμενα που βρίσκονται γύρω τους, καθοδηγούνται τόσο από τις νοητικές εικόνες των αντικειμένων αυτών όσο και από τις νοητικές εικόνες που έχουν για τις ενέργειες και τις πράξεις τους. (</a:t>
            </a:r>
            <a:r>
              <a:rPr lang="el-GR" sz="2000" dirty="0" err="1">
                <a:effectLst/>
                <a:latin typeface="Times New Roman" panose="02020603050405020304" pitchFamily="18" charset="0"/>
                <a:ea typeface="Calibri" panose="020F0502020204030204" pitchFamily="34" charset="0"/>
              </a:rPr>
              <a:t>Bernstein</a:t>
            </a:r>
            <a:r>
              <a:rPr lang="el-GR" sz="2000" dirty="0">
                <a:effectLst/>
                <a:latin typeface="Times New Roman" panose="02020603050405020304" pitchFamily="18" charset="0"/>
                <a:ea typeface="Calibri" panose="020F0502020204030204" pitchFamily="34" charset="0"/>
              </a:rPr>
              <a:t> </a:t>
            </a:r>
            <a:r>
              <a:rPr lang="el-GR" sz="2000" dirty="0" err="1">
                <a:effectLst/>
                <a:latin typeface="Times New Roman" panose="02020603050405020304" pitchFamily="18" charset="0"/>
                <a:ea typeface="Calibri" panose="020F0502020204030204" pitchFamily="34" charset="0"/>
              </a:rPr>
              <a:t>et</a:t>
            </a:r>
            <a:r>
              <a:rPr lang="el-GR" sz="2000" dirty="0">
                <a:effectLst/>
                <a:latin typeface="Times New Roman" panose="02020603050405020304" pitchFamily="18" charset="0"/>
                <a:ea typeface="Calibri" panose="020F0502020204030204" pitchFamily="34" charset="0"/>
              </a:rPr>
              <a:t> </a:t>
            </a:r>
            <a:r>
              <a:rPr lang="el-GR" sz="2000" dirty="0" err="1">
                <a:effectLst/>
                <a:latin typeface="Times New Roman" panose="02020603050405020304" pitchFamily="18" charset="0"/>
                <a:ea typeface="Calibri" panose="020F0502020204030204" pitchFamily="34" charset="0"/>
              </a:rPr>
              <a:t>al</a:t>
            </a:r>
            <a:r>
              <a:rPr lang="el-GR" sz="2000" dirty="0">
                <a:effectLst/>
                <a:latin typeface="Times New Roman" panose="02020603050405020304" pitchFamily="18" charset="0"/>
                <a:ea typeface="Calibri" panose="020F0502020204030204" pitchFamily="34" charset="0"/>
              </a:rPr>
              <a:t>., 1994). </a:t>
            </a:r>
          </a:p>
          <a:p>
            <a:r>
              <a:rPr lang="el-GR" sz="2000" dirty="0">
                <a:effectLst/>
                <a:latin typeface="Times New Roman" panose="02020603050405020304" pitchFamily="18" charset="0"/>
                <a:ea typeface="Calibri" panose="020F0502020204030204" pitchFamily="34" charset="0"/>
              </a:rPr>
              <a:t>Μέσα σε αυτό το πλαίσιο, ο </a:t>
            </a:r>
            <a:r>
              <a:rPr lang="el-GR" sz="2000" dirty="0" err="1">
                <a:effectLst/>
                <a:latin typeface="Times New Roman" panose="02020603050405020304" pitchFamily="18" charset="0"/>
                <a:ea typeface="Calibri" panose="020F0502020204030204" pitchFamily="34" charset="0"/>
              </a:rPr>
              <a:t>Piaget</a:t>
            </a:r>
            <a:r>
              <a:rPr lang="el-GR" sz="2000" dirty="0">
                <a:effectLst/>
                <a:latin typeface="Times New Roman" panose="02020603050405020304" pitchFamily="18" charset="0"/>
                <a:ea typeface="Calibri" panose="020F0502020204030204" pitchFamily="34" charset="0"/>
              </a:rPr>
              <a:t> θεωρούσε ότι </a:t>
            </a:r>
            <a:r>
              <a:rPr lang="el-GR" sz="2000" b="1" dirty="0">
                <a:effectLst/>
                <a:latin typeface="Times New Roman" panose="02020603050405020304" pitchFamily="18" charset="0"/>
                <a:ea typeface="Calibri" panose="020F0502020204030204" pitchFamily="34" charset="0"/>
              </a:rPr>
              <a:t>η γλώσσα δεν είναι παρά μια λεκτική αντανάκλαση του τρόπου με τον οποίο το βρέφος οργανώνει τις πρώτες μορφές των </a:t>
            </a:r>
            <a:r>
              <a:rPr lang="el-GR" sz="2000" b="1" dirty="0" err="1">
                <a:effectLst/>
                <a:latin typeface="Times New Roman" panose="02020603050405020304" pitchFamily="18" charset="0"/>
                <a:ea typeface="Calibri" panose="020F0502020204030204" pitchFamily="34" charset="0"/>
              </a:rPr>
              <a:t>σκέψεών</a:t>
            </a:r>
            <a:r>
              <a:rPr lang="el-GR" sz="2000" dirty="0">
                <a:effectLst/>
                <a:latin typeface="Times New Roman" panose="02020603050405020304" pitchFamily="18" charset="0"/>
                <a:ea typeface="Calibri" panose="020F0502020204030204" pitchFamily="34" charset="0"/>
              </a:rPr>
              <a:t> (</a:t>
            </a:r>
            <a:r>
              <a:rPr lang="el-GR" sz="2000" dirty="0" err="1">
                <a:effectLst/>
                <a:latin typeface="Times New Roman" panose="02020603050405020304" pitchFamily="18" charset="0"/>
                <a:ea typeface="Calibri" panose="020F0502020204030204" pitchFamily="34" charset="0"/>
              </a:rPr>
              <a:t>Faulkner</a:t>
            </a:r>
            <a:r>
              <a:rPr lang="el-GR" sz="2000" dirty="0">
                <a:effectLst/>
                <a:latin typeface="Times New Roman" panose="02020603050405020304" pitchFamily="18" charset="0"/>
                <a:ea typeface="Calibri" panose="020F0502020204030204" pitchFamily="34" charset="0"/>
              </a:rPr>
              <a:t> &amp; </a:t>
            </a:r>
            <a:r>
              <a:rPr lang="el-GR" sz="2000" dirty="0" err="1">
                <a:effectLst/>
                <a:latin typeface="Times New Roman" panose="02020603050405020304" pitchFamily="18" charset="0"/>
                <a:ea typeface="Calibri" panose="020F0502020204030204" pitchFamily="34" charset="0"/>
              </a:rPr>
              <a:t>Woodhead</a:t>
            </a:r>
            <a:r>
              <a:rPr lang="el-GR" sz="2000" dirty="0">
                <a:effectLst/>
                <a:latin typeface="Times New Roman" panose="02020603050405020304" pitchFamily="18" charset="0"/>
                <a:ea typeface="Calibri" panose="020F0502020204030204" pitchFamily="34" charset="0"/>
              </a:rPr>
              <a:t>, 1999). </a:t>
            </a:r>
          </a:p>
        </p:txBody>
      </p:sp>
      <p:pic>
        <p:nvPicPr>
          <p:cNvPr id="4" name="Εικόνα 3">
            <a:extLst>
              <a:ext uri="{FF2B5EF4-FFF2-40B4-BE49-F238E27FC236}">
                <a16:creationId xmlns:a16="http://schemas.microsoft.com/office/drawing/2014/main" id="{B6B66AC6-82E9-44F4-E494-CDDD1CCAFB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3157"/>
          <a:stretch/>
        </p:blipFill>
        <p:spPr>
          <a:xfrm>
            <a:off x="7843707" y="232312"/>
            <a:ext cx="4177718" cy="5345545"/>
          </a:xfrm>
          <a:prstGeom prst="rect">
            <a:avLst/>
          </a:prstGeom>
        </p:spPr>
      </p:pic>
    </p:spTree>
    <p:extLst>
      <p:ext uri="{BB962C8B-B14F-4D97-AF65-F5344CB8AC3E}">
        <p14:creationId xmlns:p14="http://schemas.microsoft.com/office/powerpoint/2010/main" val="307241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BB1530D-D686-CED8-5F32-09442FB59989}"/>
              </a:ext>
            </a:extLst>
          </p:cNvPr>
          <p:cNvSpPr>
            <a:spLocks noGrp="1"/>
          </p:cNvSpPr>
          <p:nvPr>
            <p:ph idx="1"/>
          </p:nvPr>
        </p:nvSpPr>
        <p:spPr>
          <a:xfrm>
            <a:off x="41947" y="13600"/>
            <a:ext cx="7147418" cy="6739537"/>
          </a:xfrm>
        </p:spPr>
        <p:txBody>
          <a:bodyPr>
            <a:noAutofit/>
          </a:bodyPr>
          <a:lstStyle/>
          <a:p>
            <a:r>
              <a:rPr lang="el-GR" sz="2000" dirty="0">
                <a:effectLst/>
                <a:latin typeface="Times New Roman" panose="02020603050405020304" pitchFamily="18" charset="0"/>
                <a:ea typeface="Calibri" panose="020F0502020204030204" pitchFamily="34" charset="0"/>
              </a:rPr>
              <a:t>Η απόκτηση της γλώσσας παρέχει στον άνθρωπο ένα μέσο για να σκέφτεται πιο γρήγορα, δεδομένου ότι μια σειρά σκέψεων συνήθως πραγματοποιείται γρηγορότερα απ' όσο μια σειρά πράξεων. </a:t>
            </a:r>
          </a:p>
          <a:p>
            <a:r>
              <a:rPr lang="el-GR" sz="2000" b="1" dirty="0">
                <a:effectLst/>
                <a:latin typeface="Times New Roman" panose="02020603050405020304" pitchFamily="18" charset="0"/>
                <a:ea typeface="Calibri" panose="020F0502020204030204" pitchFamily="34" charset="0"/>
              </a:rPr>
              <a:t>Η γλώσσα, λοιπόν, αντανακλά τη σκέψη, τον τρόπο, δηλαδή, με τον οποίο το παιδί οργανώνει τα σχήματά του και για το λόγο αυτό η ανάπτυξη της γλώσσας δεν μπορεί να είναι αιτία της γνωστικής ανάπτυξης. </a:t>
            </a:r>
          </a:p>
          <a:p>
            <a:r>
              <a:rPr lang="el-GR" sz="2000" dirty="0">
                <a:effectLst/>
                <a:latin typeface="Times New Roman" panose="02020603050405020304" pitchFamily="18" charset="0"/>
                <a:ea typeface="Calibri" panose="020F0502020204030204" pitchFamily="34" charset="0"/>
              </a:rPr>
              <a:t>Για τον </a:t>
            </a:r>
            <a:r>
              <a:rPr lang="en-US" sz="2000" dirty="0">
                <a:effectLst/>
                <a:latin typeface="Times New Roman" panose="02020603050405020304" pitchFamily="18" charset="0"/>
                <a:ea typeface="Calibri" panose="020F0502020204030204" pitchFamily="34" charset="0"/>
              </a:rPr>
              <a:t>Piaget</a:t>
            </a:r>
            <a:r>
              <a:rPr lang="el-GR" sz="2000" dirty="0">
                <a:effectLst/>
                <a:latin typeface="Times New Roman" panose="02020603050405020304" pitchFamily="18" charset="0"/>
                <a:ea typeface="Calibri" panose="020F0502020204030204" pitchFamily="34" charset="0"/>
              </a:rPr>
              <a:t> συμβαίνει ακριβώς το αντίθετο: η σκέψη προσδιορίζει τη γλώσσα. </a:t>
            </a:r>
          </a:p>
          <a:p>
            <a:r>
              <a:rPr lang="el-GR" sz="2000" dirty="0">
                <a:effectLst/>
                <a:latin typeface="Times New Roman" panose="02020603050405020304" pitchFamily="18" charset="0"/>
                <a:ea typeface="Calibri" panose="020F0502020204030204" pitchFamily="34" charset="0"/>
              </a:rPr>
              <a:t>Επομένως οι απόψεις του </a:t>
            </a:r>
            <a:r>
              <a:rPr lang="en-US" sz="2000" dirty="0">
                <a:effectLst/>
                <a:latin typeface="Times New Roman" panose="02020603050405020304" pitchFamily="18" charset="0"/>
                <a:ea typeface="Calibri" panose="020F0502020204030204" pitchFamily="34" charset="0"/>
              </a:rPr>
              <a:t>Piaget</a:t>
            </a:r>
            <a:r>
              <a:rPr lang="el-GR" sz="2000" dirty="0">
                <a:effectLst/>
                <a:latin typeface="Times New Roman" panose="02020603050405020304" pitchFamily="18" charset="0"/>
                <a:ea typeface="Calibri" panose="020F0502020204030204" pitchFamily="34" charset="0"/>
              </a:rPr>
              <a:t> για τη σχέση σκέψης και γλώσσας μπορούν να συνοψιστούν στα εξής σημεία: </a:t>
            </a:r>
          </a:p>
          <a:p>
            <a:r>
              <a:rPr lang="el-GR" sz="2000" dirty="0">
                <a:effectLst/>
                <a:latin typeface="Times New Roman" panose="02020603050405020304" pitchFamily="18" charset="0"/>
                <a:ea typeface="Calibri" panose="020F0502020204030204" pitchFamily="34" charset="0"/>
              </a:rPr>
              <a:t>(α) τα παιδιά μπορούν να σκέφτονται πολύ πριν μιλήσουν, </a:t>
            </a:r>
          </a:p>
          <a:p>
            <a:r>
              <a:rPr lang="el-GR" sz="2000" dirty="0">
                <a:effectLst/>
                <a:latin typeface="Times New Roman" panose="02020603050405020304" pitchFamily="18" charset="0"/>
                <a:ea typeface="Calibri" panose="020F0502020204030204" pitchFamily="34" charset="0"/>
              </a:rPr>
              <a:t>(β) η γλώσσα δεν είναι απαραίτητη για την σκέψη και </a:t>
            </a:r>
          </a:p>
          <a:p>
            <a:r>
              <a:rPr lang="el-GR" sz="2000" dirty="0">
                <a:effectLst/>
                <a:latin typeface="Times New Roman" panose="02020603050405020304" pitchFamily="18" charset="0"/>
                <a:ea typeface="Calibri" panose="020F0502020204030204" pitchFamily="34" charset="0"/>
              </a:rPr>
              <a:t>(γ) η ανάπτυξη των γνωστικών ικανοτήτων επιτρέπει και τον αποτελεσματικό χειρισμό της γλώσσας (</a:t>
            </a:r>
            <a:r>
              <a:rPr lang="el-GR" sz="2000" dirty="0" err="1">
                <a:effectLst/>
                <a:latin typeface="Times New Roman" panose="02020603050405020304" pitchFamily="18" charset="0"/>
                <a:ea typeface="Calibri" panose="020F0502020204030204" pitchFamily="34" charset="0"/>
              </a:rPr>
              <a:t>Piaget</a:t>
            </a:r>
            <a:r>
              <a:rPr lang="el-GR" sz="2000" dirty="0">
                <a:effectLst/>
                <a:latin typeface="Times New Roman" panose="02020603050405020304" pitchFamily="18" charset="0"/>
                <a:ea typeface="Calibri" panose="020F0502020204030204" pitchFamily="34" charset="0"/>
              </a:rPr>
              <a:t>, 1926,1983).</a:t>
            </a:r>
            <a:endParaRPr lang="en-GB" sz="2000" dirty="0"/>
          </a:p>
        </p:txBody>
      </p:sp>
      <p:pic>
        <p:nvPicPr>
          <p:cNvPr id="4" name="Εικόνα 3">
            <a:extLst>
              <a:ext uri="{FF2B5EF4-FFF2-40B4-BE49-F238E27FC236}">
                <a16:creationId xmlns:a16="http://schemas.microsoft.com/office/drawing/2014/main" id="{B6B66AC6-82E9-44F4-E494-CDDD1CCAFB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3157"/>
          <a:stretch/>
        </p:blipFill>
        <p:spPr>
          <a:xfrm>
            <a:off x="7474591" y="318186"/>
            <a:ext cx="4546833" cy="5817841"/>
          </a:xfrm>
          <a:prstGeom prst="rect">
            <a:avLst/>
          </a:prstGeom>
        </p:spPr>
      </p:pic>
    </p:spTree>
    <p:extLst>
      <p:ext uri="{BB962C8B-B14F-4D97-AF65-F5344CB8AC3E}">
        <p14:creationId xmlns:p14="http://schemas.microsoft.com/office/powerpoint/2010/main" val="3637623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A14ADF-40DC-2581-D7F3-3DF14476E85F}"/>
              </a:ext>
            </a:extLst>
          </p:cNvPr>
          <p:cNvSpPr>
            <a:spLocks noGrp="1"/>
          </p:cNvSpPr>
          <p:nvPr>
            <p:ph type="title"/>
          </p:nvPr>
        </p:nvSpPr>
        <p:spPr/>
        <p:txBody>
          <a:bodyPr/>
          <a:lstStyle/>
          <a:p>
            <a:r>
              <a:rPr lang="el-GR" dirty="0"/>
              <a:t>Γλώσσα</a:t>
            </a:r>
            <a:endParaRPr lang="en-GB" dirty="0"/>
          </a:p>
        </p:txBody>
      </p:sp>
      <p:sp>
        <p:nvSpPr>
          <p:cNvPr id="3" name="Θέση περιεχομένου 2">
            <a:extLst>
              <a:ext uri="{FF2B5EF4-FFF2-40B4-BE49-F238E27FC236}">
                <a16:creationId xmlns:a16="http://schemas.microsoft.com/office/drawing/2014/main" id="{BE62A136-0F88-3CC0-62AC-8C24ACD52EDE}"/>
              </a:ext>
            </a:extLst>
          </p:cNvPr>
          <p:cNvSpPr>
            <a:spLocks noGrp="1"/>
          </p:cNvSpPr>
          <p:nvPr>
            <p:ph idx="1"/>
          </p:nvPr>
        </p:nvSpPr>
        <p:spPr>
          <a:xfrm>
            <a:off x="301303" y="1901126"/>
            <a:ext cx="7055842" cy="4784900"/>
          </a:xfrm>
        </p:spPr>
        <p:txBody>
          <a:bodyPr>
            <a:noAutofit/>
          </a:bodyPr>
          <a:lstStyle/>
          <a:p>
            <a:r>
              <a:rPr lang="el-GR" sz="1800" dirty="0">
                <a:effectLst/>
                <a:latin typeface="Times New Roman" panose="02020603050405020304" pitchFamily="18" charset="0"/>
                <a:ea typeface="Calibri" panose="020F0502020204030204" pitchFamily="34" charset="0"/>
              </a:rPr>
              <a:t>Ο </a:t>
            </a:r>
            <a:r>
              <a:rPr lang="el-GR" sz="1800" dirty="0" err="1">
                <a:effectLst/>
                <a:latin typeface="Times New Roman" panose="02020603050405020304" pitchFamily="18" charset="0"/>
                <a:ea typeface="Calibri" panose="020F0502020204030204" pitchFamily="34" charset="0"/>
              </a:rPr>
              <a:t>Vygotsky</a:t>
            </a:r>
            <a:r>
              <a:rPr lang="el-GR" sz="1800" dirty="0">
                <a:effectLst/>
                <a:latin typeface="Times New Roman" panose="02020603050405020304" pitchFamily="18" charset="0"/>
                <a:ea typeface="Calibri" panose="020F0502020204030204" pitchFamily="34" charset="0"/>
              </a:rPr>
              <a:t> τόνιζε ότι η ανάπτυξη των παιδιών γίνεται στην κοινωνία, η οποία είναι ένα οργανωμένο περιβάλλον. </a:t>
            </a:r>
          </a:p>
          <a:p>
            <a:r>
              <a:rPr lang="el-GR" sz="1800" dirty="0">
                <a:effectLst/>
                <a:latin typeface="Times New Roman" panose="02020603050405020304" pitchFamily="18" charset="0"/>
                <a:ea typeface="Calibri" panose="020F0502020204030204" pitchFamily="34" charset="0"/>
              </a:rPr>
              <a:t>Επίσης η ανατροφή των παιδιών βρίσκεται κάτω από την εποπτεία ενηλίκων, οι οποίοι είναι φορείς συγκεκριμένων πολιτιστικών ιδεών. </a:t>
            </a:r>
          </a:p>
          <a:p>
            <a:r>
              <a:rPr lang="el-GR" sz="1800" dirty="0">
                <a:effectLst/>
                <a:latin typeface="Times New Roman" panose="02020603050405020304" pitchFamily="18" charset="0"/>
                <a:ea typeface="Calibri" panose="020F0502020204030204" pitchFamily="34" charset="0"/>
              </a:rPr>
              <a:t>Το άτομο, λοιπόν, διαμορφώνεται κάτω από τις συγκεκριμένες επιδράσεις της κοινωνίας και του πολιτισμού. Το ίδιο και η γλώσσα του. </a:t>
            </a:r>
          </a:p>
          <a:p>
            <a:r>
              <a:rPr lang="el-GR" sz="1800" dirty="0">
                <a:effectLst/>
                <a:latin typeface="Times New Roman" panose="02020603050405020304" pitchFamily="18" charset="0"/>
                <a:ea typeface="Calibri" panose="020F0502020204030204" pitchFamily="34" charset="0"/>
              </a:rPr>
              <a:t>Ο </a:t>
            </a:r>
            <a:r>
              <a:rPr lang="el-GR" sz="1800" dirty="0" err="1">
                <a:effectLst/>
                <a:latin typeface="Times New Roman" panose="02020603050405020304" pitchFamily="18" charset="0"/>
                <a:ea typeface="Calibri" panose="020F0502020204030204" pitchFamily="34" charset="0"/>
              </a:rPr>
              <a:t>Vygotsky</a:t>
            </a:r>
            <a:r>
              <a:rPr lang="el-GR" sz="1800" dirty="0">
                <a:effectLst/>
                <a:latin typeface="Times New Roman" panose="02020603050405020304" pitchFamily="18" charset="0"/>
                <a:ea typeface="Calibri" panose="020F0502020204030204" pitchFamily="34" charset="0"/>
              </a:rPr>
              <a:t> (1934/1987) επέμενε ότι η γλωσσική εμπειρία των παιδιών είναι κατά βάση κοινωνική, θεωρώντας ότι ακόμα και οι πρώτες λέξεις των παιδιών είναι πράξεις επικοινωνιακές. </a:t>
            </a:r>
          </a:p>
          <a:p>
            <a:r>
              <a:rPr lang="el-GR" sz="1800" dirty="0">
                <a:effectLst/>
                <a:latin typeface="Times New Roman" panose="02020603050405020304" pitchFamily="18" charset="0"/>
                <a:ea typeface="Calibri" panose="020F0502020204030204" pitchFamily="34" charset="0"/>
              </a:rPr>
              <a:t>Πίστευε ότι κάθε νέα ψυχολογική λειτουργία εμφανίζεται κατά τη διάρκεια της επαφής των παιδιών με άλλους, οι οποίοι υποστηρίζουν και ενθαρρύνουν τις προσπάθειές τους από κοινού. </a:t>
            </a:r>
          </a:p>
          <a:p>
            <a:r>
              <a:rPr lang="el-GR" sz="1800" dirty="0">
                <a:effectLst/>
                <a:latin typeface="Times New Roman" panose="02020603050405020304" pitchFamily="18" charset="0"/>
                <a:ea typeface="Calibri" panose="020F0502020204030204" pitchFamily="34" charset="0"/>
              </a:rPr>
              <a:t>Τις κοινές αυτές προσπάθειες αναλαμβάνει μεταβάλλοντάς τες σταδιακά σε ατομικές ικανότητες.</a:t>
            </a:r>
            <a:endParaRPr lang="en-GB" sz="2200" dirty="0"/>
          </a:p>
        </p:txBody>
      </p:sp>
      <p:pic>
        <p:nvPicPr>
          <p:cNvPr id="4" name="Εικόνα 3">
            <a:extLst>
              <a:ext uri="{FF2B5EF4-FFF2-40B4-BE49-F238E27FC236}">
                <a16:creationId xmlns:a16="http://schemas.microsoft.com/office/drawing/2014/main" id="{D1251E09-F847-6C87-CB30-B078EF1B8B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204"/>
          <a:stretch/>
        </p:blipFill>
        <p:spPr>
          <a:xfrm>
            <a:off x="7692705" y="1690688"/>
            <a:ext cx="3892492" cy="4592980"/>
          </a:xfrm>
          <a:prstGeom prst="rect">
            <a:avLst/>
          </a:prstGeom>
        </p:spPr>
      </p:pic>
    </p:spTree>
    <p:extLst>
      <p:ext uri="{BB962C8B-B14F-4D97-AF65-F5344CB8AC3E}">
        <p14:creationId xmlns:p14="http://schemas.microsoft.com/office/powerpoint/2010/main" val="1884351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A14ADF-40DC-2581-D7F3-3DF14476E85F}"/>
              </a:ext>
            </a:extLst>
          </p:cNvPr>
          <p:cNvSpPr>
            <a:spLocks noGrp="1"/>
          </p:cNvSpPr>
          <p:nvPr>
            <p:ph type="title"/>
          </p:nvPr>
        </p:nvSpPr>
        <p:spPr/>
        <p:txBody>
          <a:bodyPr/>
          <a:lstStyle/>
          <a:p>
            <a:r>
              <a:rPr lang="el-GR" dirty="0"/>
              <a:t>Γλώσσα</a:t>
            </a:r>
            <a:endParaRPr lang="en-GB" dirty="0"/>
          </a:p>
        </p:txBody>
      </p:sp>
      <p:sp>
        <p:nvSpPr>
          <p:cNvPr id="3" name="Θέση περιεχομένου 2">
            <a:extLst>
              <a:ext uri="{FF2B5EF4-FFF2-40B4-BE49-F238E27FC236}">
                <a16:creationId xmlns:a16="http://schemas.microsoft.com/office/drawing/2014/main" id="{BE62A136-0F88-3CC0-62AC-8C24ACD52EDE}"/>
              </a:ext>
            </a:extLst>
          </p:cNvPr>
          <p:cNvSpPr>
            <a:spLocks noGrp="1"/>
          </p:cNvSpPr>
          <p:nvPr>
            <p:ph idx="1"/>
          </p:nvPr>
        </p:nvSpPr>
        <p:spPr>
          <a:xfrm>
            <a:off x="301303" y="1901126"/>
            <a:ext cx="5159930" cy="4784900"/>
          </a:xfrm>
        </p:spPr>
        <p:txBody>
          <a:bodyPr>
            <a:noAutofit/>
          </a:bodyPr>
          <a:lstStyle/>
          <a:p>
            <a:r>
              <a:rPr lang="el-GR" sz="2200" dirty="0">
                <a:effectLst/>
                <a:latin typeface="Times New Roman" panose="02020603050405020304" pitchFamily="18" charset="0"/>
                <a:ea typeface="Calibri" panose="020F0502020204030204" pitchFamily="34" charset="0"/>
              </a:rPr>
              <a:t>Εφαρμόζοντας τις αρχές αυτές στη γλώσσα, ο λόγος των παιδιών είναι αρχικά κοινωνικός και σταδιακά μετατρέπεται σε </a:t>
            </a:r>
            <a:r>
              <a:rPr lang="el-GR" sz="2200" dirty="0" err="1">
                <a:effectLst/>
                <a:latin typeface="Times New Roman" panose="02020603050405020304" pitchFamily="18" charset="0"/>
                <a:ea typeface="Calibri" panose="020F0502020204030204" pitchFamily="34" charset="0"/>
              </a:rPr>
              <a:t>εσωτερικευμένο</a:t>
            </a:r>
            <a:r>
              <a:rPr lang="el-GR" sz="2200" dirty="0">
                <a:effectLst/>
                <a:latin typeface="Times New Roman" panose="02020603050405020304" pitchFamily="18" charset="0"/>
                <a:ea typeface="Calibri" panose="020F0502020204030204" pitchFamily="34" charset="0"/>
              </a:rPr>
              <a:t> διάλογο, ή εσωτερικό μονόλογο. </a:t>
            </a:r>
          </a:p>
          <a:p>
            <a:r>
              <a:rPr lang="el-GR" sz="2200" dirty="0">
                <a:effectLst/>
                <a:latin typeface="Times New Roman" panose="02020603050405020304" pitchFamily="18" charset="0"/>
                <a:ea typeface="Calibri" panose="020F0502020204030204" pitchFamily="34" charset="0"/>
              </a:rPr>
              <a:t>Αυτή η διαδικασία είναι ακριβώς η αντίθετη από εκείνη του </a:t>
            </a:r>
            <a:r>
              <a:rPr lang="en-US" sz="2200" dirty="0">
                <a:effectLst/>
                <a:latin typeface="Times New Roman" panose="02020603050405020304" pitchFamily="18" charset="0"/>
                <a:ea typeface="Calibri" panose="020F0502020204030204" pitchFamily="34" charset="0"/>
              </a:rPr>
              <a:t>Piaget</a:t>
            </a:r>
            <a:r>
              <a:rPr lang="el-GR" sz="2200" dirty="0">
                <a:effectLst/>
                <a:latin typeface="Times New Roman" panose="02020603050405020304" pitchFamily="18" charset="0"/>
                <a:ea typeface="Calibri" panose="020F0502020204030204" pitchFamily="34" charset="0"/>
              </a:rPr>
              <a:t> που πίστευε ότι ο εγωκεντρικός λόγος σταδιακά εξελίσσεται προς τον κοινωνικό. </a:t>
            </a:r>
          </a:p>
          <a:p>
            <a:r>
              <a:rPr lang="el-GR" sz="2200" dirty="0">
                <a:effectLst/>
                <a:latin typeface="Times New Roman" panose="02020603050405020304" pitchFamily="18" charset="0"/>
                <a:ea typeface="Calibri" panose="020F0502020204030204" pitchFamily="34" charset="0"/>
              </a:rPr>
              <a:t>Αυτές οι δύο έννοιες, «εγωκεντρικός/εσωτερικός μονόλογος» και «κοινωνικός λόγος», έχουν διαφορετικά συμφραζόμενα στους </a:t>
            </a:r>
            <a:r>
              <a:rPr lang="en-US" sz="2200" dirty="0">
                <a:effectLst/>
                <a:latin typeface="Times New Roman" panose="02020603050405020304" pitchFamily="18" charset="0"/>
                <a:ea typeface="Calibri" panose="020F0502020204030204" pitchFamily="34" charset="0"/>
              </a:rPr>
              <a:t>Piaget </a:t>
            </a:r>
            <a:r>
              <a:rPr lang="el-GR" sz="2200" dirty="0">
                <a:effectLst/>
                <a:latin typeface="Times New Roman" panose="02020603050405020304" pitchFamily="18" charset="0"/>
                <a:ea typeface="Calibri" panose="020F0502020204030204" pitchFamily="34" charset="0"/>
              </a:rPr>
              <a:t>και </a:t>
            </a:r>
            <a:r>
              <a:rPr lang="en-US" sz="2200" dirty="0">
                <a:effectLst/>
                <a:latin typeface="Times New Roman" panose="02020603050405020304" pitchFamily="18" charset="0"/>
                <a:ea typeface="Calibri" panose="020F0502020204030204" pitchFamily="34" charset="0"/>
              </a:rPr>
              <a:t>Vygotsky</a:t>
            </a:r>
            <a:r>
              <a:rPr lang="el-GR" sz="2200" dirty="0">
                <a:effectLst/>
                <a:latin typeface="Times New Roman" panose="02020603050405020304" pitchFamily="18" charset="0"/>
                <a:ea typeface="Calibri" panose="020F0502020204030204" pitchFamily="34" charset="0"/>
              </a:rPr>
              <a:t>.</a:t>
            </a:r>
            <a:endParaRPr lang="en-GB" sz="2200" dirty="0"/>
          </a:p>
        </p:txBody>
      </p:sp>
      <p:pic>
        <p:nvPicPr>
          <p:cNvPr id="4" name="Εικόνα 3">
            <a:extLst>
              <a:ext uri="{FF2B5EF4-FFF2-40B4-BE49-F238E27FC236}">
                <a16:creationId xmlns:a16="http://schemas.microsoft.com/office/drawing/2014/main" id="{D1251E09-F847-6C87-CB30-B078EF1B8B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204"/>
          <a:stretch/>
        </p:blipFill>
        <p:spPr>
          <a:xfrm>
            <a:off x="7692705" y="1690688"/>
            <a:ext cx="3892492" cy="4592980"/>
          </a:xfrm>
          <a:prstGeom prst="rect">
            <a:avLst/>
          </a:prstGeom>
        </p:spPr>
      </p:pic>
    </p:spTree>
    <p:extLst>
      <p:ext uri="{BB962C8B-B14F-4D97-AF65-F5344CB8AC3E}">
        <p14:creationId xmlns:p14="http://schemas.microsoft.com/office/powerpoint/2010/main" val="1230549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E66FF22-0292-2DCC-53DD-DDE27A13DFAB}"/>
              </a:ext>
            </a:extLst>
          </p:cNvPr>
          <p:cNvSpPr>
            <a:spLocks noGrp="1"/>
          </p:cNvSpPr>
          <p:nvPr>
            <p:ph idx="1"/>
          </p:nvPr>
        </p:nvSpPr>
        <p:spPr>
          <a:xfrm>
            <a:off x="0" y="2776756"/>
            <a:ext cx="12192000" cy="4081243"/>
          </a:xfrm>
        </p:spPr>
        <p:txBody>
          <a:bodyPr>
            <a:normAutofit fontScale="92500" lnSpcReduction="10000"/>
          </a:bodyPr>
          <a:lstStyle/>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Όπως έχει αναφερθεί προηγουμένως, για τον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Piaget</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η γλώσσα είναι άμεση αντανάκλαση της σκέψης. </a:t>
            </a:r>
          </a:p>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Η σκέψη δεν βασίζεται αποκλειστικά στη γλώσσα αλλά και σε άλλες πτυχές της ανθρώπινης γνωστικής λειτουργίας (π.χ. στις κιναισθητικές ενέργειες του παιδιού). Ο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Piaget</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πίστευε πως η γνώση αρχικά αποκτάται μέσα από την αλληλεπίδραση του ατόμου με το περιβάλλον και έπειτα αναπαρίσταται εσωτερικά, όταν τα αποτελέσματα των ενεργειών του ατόμου εσωτερικεύονται και οργανώνονται σε νοητικά σχήματα. </a:t>
            </a:r>
          </a:p>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Για τον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Piaget</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το παιδί αποκτά εμπειρίες και στη συνέχεια χρησιμοποιεί τη γλώσσα για να αναπαραστήσει την εμπειρία εσωτερικά. Η γλώσσα δεν είναι παρά ένας μόνο από τους πολλούς μηχανισμούς αναπαράστασης της γνώσης χωρίς να έχει κάποια προνομιακή σχέση με την σκέψη (άλλες μορφές αναπαράστασης της γνώσης μπορεί να είναι το συμβολικό παιχνίδι, η μίμηση, η ζωγραφική </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κλπ</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Ο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Piaget</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θεωρούσε ότι η σκέψη και η γλώσσα αναπτύσσονται χωριστά και ότι η σκέψη είναι πρόδρομος της γλώσσας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Hayes</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1998).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4065A4B7-41F4-45AE-6E2D-85DF4D8FF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5618" y="0"/>
            <a:ext cx="4720763" cy="2776756"/>
          </a:xfrm>
          <a:prstGeom prst="rect">
            <a:avLst/>
          </a:prstGeom>
        </p:spPr>
      </p:pic>
    </p:spTree>
    <p:extLst>
      <p:ext uri="{BB962C8B-B14F-4D97-AF65-F5344CB8AC3E}">
        <p14:creationId xmlns:p14="http://schemas.microsoft.com/office/powerpoint/2010/main" val="4160559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E66FF22-0292-2DCC-53DD-DDE27A13DFAB}"/>
              </a:ext>
            </a:extLst>
          </p:cNvPr>
          <p:cNvSpPr>
            <a:spLocks noGrp="1"/>
          </p:cNvSpPr>
          <p:nvPr>
            <p:ph idx="1"/>
          </p:nvPr>
        </p:nvSpPr>
        <p:spPr>
          <a:xfrm>
            <a:off x="0" y="2776756"/>
            <a:ext cx="12192000" cy="4081243"/>
          </a:xfrm>
        </p:spPr>
        <p:txBody>
          <a:bodyPr>
            <a:normAutofit fontScale="92500"/>
          </a:bodyPr>
          <a:lstStyle/>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Για τον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Vygotsky</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αντίθετα, η γλώσσα και σκέψη είναι δύο αυτόνομα γνωστικά συστήματα στην αρχή της ανθρώπινης ζωής, τα οποία ενοποιούνται, μέσω του εσωτερικού μονολόγου, όσο ο άνθρωπος μεγαλώνει. </a:t>
            </a:r>
          </a:p>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Το γεγονός ότι σκέψη και γλώσσα είναι αρχικά αυτόνομα γνωστικά συστήματα φαίνεται από διάφορα εμπειρικά γεγονότα που δείχνουν ότι τόσο η σκέψη όσο και η γλώσσα μπορούν να λειτουργήσουν χωρίς η μία απαιτεί τη συνδρομή της άλλης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Ardila</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2008). </a:t>
            </a:r>
          </a:p>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Για παράδειγμα, το νήπιο μπορεί να λύσει κάποια προβλήματα που απαιτούν σκέψη (π.χ. να πιάσει ένα παιχνίδι ή να ανοίξει την πόρτα) χωρίς να χρειάζεται να </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λεκτικοποιήσει</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τις πράξεις του (ο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Vygotsky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ονόμασε το στάδιο αυτό ως «προ-γλωσσική σκέψη») αλλά μπορεί επίσης να χρησιμοποιήσει μία μορφή γλώσσας (π.χ. το βάβισμα) χωρίς σκέψη, απλά και μόνο για να εκφράσει τις ανάγκες του. Αυτή τη γλώσσα ο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Vygotsky</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την ονόμασε «προ-νοητική γλώσσα», διότι αυτού του είδους η γλώσσα δεν βοηθά ούτε στην τακτοποίηση των σκέψεων ούτε στην λύση προβλημάτων, είναι σχεδόν αντανακλαστική και δεν ελέγχεται από την σκέψη. </a:t>
            </a:r>
            <a:endParaRPr lang="en-GB" dirty="0"/>
          </a:p>
        </p:txBody>
      </p:sp>
      <p:pic>
        <p:nvPicPr>
          <p:cNvPr id="4" name="Εικόνα 3">
            <a:extLst>
              <a:ext uri="{FF2B5EF4-FFF2-40B4-BE49-F238E27FC236}">
                <a16:creationId xmlns:a16="http://schemas.microsoft.com/office/drawing/2014/main" id="{4065A4B7-41F4-45AE-6E2D-85DF4D8FF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5618" y="0"/>
            <a:ext cx="4720763" cy="2776756"/>
          </a:xfrm>
          <a:prstGeom prst="rect">
            <a:avLst/>
          </a:prstGeom>
        </p:spPr>
      </p:pic>
    </p:spTree>
    <p:extLst>
      <p:ext uri="{BB962C8B-B14F-4D97-AF65-F5344CB8AC3E}">
        <p14:creationId xmlns:p14="http://schemas.microsoft.com/office/powerpoint/2010/main" val="3627242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E66FF22-0292-2DCC-53DD-DDE27A13DFAB}"/>
              </a:ext>
            </a:extLst>
          </p:cNvPr>
          <p:cNvSpPr>
            <a:spLocks noGrp="1"/>
          </p:cNvSpPr>
          <p:nvPr>
            <p:ph idx="1"/>
          </p:nvPr>
        </p:nvSpPr>
        <p:spPr>
          <a:xfrm>
            <a:off x="0" y="2776756"/>
            <a:ext cx="12192000" cy="4081243"/>
          </a:xfrm>
        </p:spPr>
        <p:txBody>
          <a:bodyPr>
            <a:normAutofit fontScale="85000" lnSpcReduction="10000"/>
          </a:bodyPr>
          <a:lstStyle/>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Μετά την ηλικία των δύο ετών τα δυο αυτά αυτόνομα γνωστικά συστήματα συναντώνται σταδιακά για να συμβάλλουν στην εμφάνιση μιας νέας γνωστικής συμπεριφοράς: η σκέψη μπορεί να εκφραστεί γλωσσικά και η γλώσσα μπορεί να χρησιμοποιηθεί για την οργάνωση της σκέψης. </a:t>
            </a:r>
          </a:p>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Μέχρι την ηλικία των 7 ετών η σταδιακή αυτή ενοποίηση θα δημιουργήσει φέρει τον «εσωτερικό μονόλογο», ο οποίος διαφέρει ως έννοια από τον «εγωκεντρικό λόγο» του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Piaget</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Συγκεκριμένα, ο </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Vygotsky</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ο οποίος ήταν ενήμερος για τις απόψεις του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Piaget</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σχετικά με τον εγωκεντρικό λόγο, θέλησε να ελέγξει την ιδέα ότι ο εγωκεντρικός λόγος δεν εξυπηρετεί γνωστικές ή επικοινωνιακές λειτουργίες (</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Vygotsky</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1934/1987, στο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Cole</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&amp;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Cole</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2001).  Ο </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Vygotsky</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έδειξε, για παράδειγμα, ότι ο εγωκεντρικός λόγος του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Piaget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εκπληρώνει σημαντικές γνωστικές λειτουργίες: όταν τα παιδιά αντιμετώπιζαν μια δυσκολία στην επίλυση ενός προβλήματος, χρησιμοποιούσαν τον λόγο αυτό για να ρυθμίσουν την συμπεριφορά τους. Επίσης ο </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Vygotsky</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έδειξε ότι ο εγωκεντρικός λόγος εξυπηρετεί και μια επικοινωνιακή λειτουργία, καθώς φάνηκε σε μία περίπτωση όπου παιδιά προσχολικής ηλικίας τον χρησιμοποίησαν όταν βρέθηκαν ανάμεσα σε κωφάλαλα παιδιά, με τα οποία είχαν μικρές πιθανότητες επικοινωνίας. Για τον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Vygotsky</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λοιπόν, ο εσωτερικός μονόλογος είναι ο τρόπος με τον οποίο το παιδί μιλά για τις σκέψεις και τις εμπειρίες του, οργανώνοντας και ρυθμίζοντας τη συμπεριφορά του. </a:t>
            </a:r>
            <a:endParaRPr lang="en-GB" dirty="0"/>
          </a:p>
        </p:txBody>
      </p:sp>
      <p:pic>
        <p:nvPicPr>
          <p:cNvPr id="4" name="Εικόνα 3">
            <a:extLst>
              <a:ext uri="{FF2B5EF4-FFF2-40B4-BE49-F238E27FC236}">
                <a16:creationId xmlns:a16="http://schemas.microsoft.com/office/drawing/2014/main" id="{4065A4B7-41F4-45AE-6E2D-85DF4D8FF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5618" y="0"/>
            <a:ext cx="4720763" cy="2776756"/>
          </a:xfrm>
          <a:prstGeom prst="rect">
            <a:avLst/>
          </a:prstGeom>
        </p:spPr>
      </p:pic>
    </p:spTree>
    <p:extLst>
      <p:ext uri="{BB962C8B-B14F-4D97-AF65-F5344CB8AC3E}">
        <p14:creationId xmlns:p14="http://schemas.microsoft.com/office/powerpoint/2010/main" val="2551640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E66FF22-0292-2DCC-53DD-DDE27A13DFAB}"/>
              </a:ext>
            </a:extLst>
          </p:cNvPr>
          <p:cNvSpPr>
            <a:spLocks noGrp="1"/>
          </p:cNvSpPr>
          <p:nvPr>
            <p:ph idx="1"/>
          </p:nvPr>
        </p:nvSpPr>
        <p:spPr>
          <a:xfrm>
            <a:off x="0" y="2776756"/>
            <a:ext cx="12192000" cy="4081243"/>
          </a:xfrm>
        </p:spPr>
        <p:txBody>
          <a:bodyPr>
            <a:normAutofit lnSpcReduction="10000"/>
          </a:bodyPr>
          <a:lstStyle/>
          <a:p>
            <a:pPr algn="just">
              <a:lnSpc>
                <a:spcPct val="150000"/>
              </a:lnSpc>
              <a:spcAft>
                <a:spcPts val="800"/>
              </a:spcAft>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Από την ηλικία των 7 ετών και έπειτα, το παιδί είναι σε θέση τόσο να διακρίνει όσο και να ελέγχει την διπλή λειτουργία της γλώσσας: την κοινωνική γλώσσα, που επιτρέπει την επικοινωνία με το περιβάλλον και την εσωτερική γλώσσα, που επιτρέπει την εσωτερική οργάνωση, τον έλεγχο και την τακτοποίηση των σκέψεων. Από αυτή τη θέση φαίνεται ότι για τον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Vygotsky</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η γλώσσα εξυπηρετεί δύο βασικούς σκοπούς: (α) καθιστά εφικτή την επικοινωνία του ατόμου με την κοινωνία και (β) βοηθά στην οργάνωση των σκέψεων του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Ardila</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2008).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Times New Roman" panose="02020603050405020304" pitchFamily="18" charset="0"/>
                <a:ea typeface="Calibri" panose="020F0502020204030204" pitchFamily="34" charset="0"/>
              </a:rPr>
              <a:t>Αυτή η σταδιακή ενοποίηση των δύο γνωστικών συστημάτων, της σκέψης και τη γλώσσας,  συνιστούν μία γνωστική ανάπτυξη που για τον </a:t>
            </a:r>
            <a:r>
              <a:rPr lang="en-US" sz="1800" dirty="0">
                <a:effectLst/>
                <a:latin typeface="Times New Roman" panose="02020603050405020304" pitchFamily="18" charset="0"/>
                <a:ea typeface="Calibri" panose="020F0502020204030204" pitchFamily="34" charset="0"/>
              </a:rPr>
              <a:t>Vygotsky</a:t>
            </a:r>
            <a:r>
              <a:rPr lang="el-GR" sz="1800" dirty="0">
                <a:effectLst/>
                <a:latin typeface="Times New Roman" panose="02020603050405020304" pitchFamily="18" charset="0"/>
                <a:ea typeface="Calibri" panose="020F0502020204030204" pitchFamily="34" charset="0"/>
              </a:rPr>
              <a:t> γίνεται «από έξω προς τα μέσα», δηλαδή η γνωστική ανάπτυξη είναι μία διαδικασία που εξαρτάται από το κοινωνικό περιβάλλον, ξεκινάει δηλαδή από εξωγενείς περιβαλλοντικούς παράγοντες και εσωτερικεύεται από τον άνθρωπο με την καθημερινή του αλληλεπίδραση με αυτό. </a:t>
            </a:r>
          </a:p>
          <a:p>
            <a:r>
              <a:rPr lang="el-GR" sz="1800" dirty="0">
                <a:effectLst/>
                <a:latin typeface="Times New Roman" panose="02020603050405020304" pitchFamily="18" charset="0"/>
                <a:ea typeface="Calibri" panose="020F0502020204030204" pitchFamily="34" charset="0"/>
              </a:rPr>
              <a:t>Εσωτερίκευση, για τον </a:t>
            </a:r>
            <a:r>
              <a:rPr lang="en-US" sz="1800" dirty="0">
                <a:effectLst/>
                <a:latin typeface="Times New Roman" panose="02020603050405020304" pitchFamily="18" charset="0"/>
                <a:ea typeface="Calibri" panose="020F0502020204030204" pitchFamily="34" charset="0"/>
              </a:rPr>
              <a:t>Vygotsky</a:t>
            </a:r>
            <a:r>
              <a:rPr lang="el-GR" sz="1800" dirty="0">
                <a:effectLst/>
                <a:latin typeface="Times New Roman" panose="02020603050405020304" pitchFamily="18" charset="0"/>
                <a:ea typeface="Calibri" panose="020F0502020204030204" pitchFamily="34" charset="0"/>
              </a:rPr>
              <a:t>, είναι η «απορρόφηση» γνώσεων από τα ερεθίσματα του περιβάλλοντος. Καίριες, επομένως, για την γνωστική ανάπτυξη είναι οι κοινωνικές και όχι οι βιολογικές επιδράσεις. Η αλληλεπίδραση του παιδιού με το περιβάλλον του καθορίζει σε μεγάλο βαθμό τι θα εσωτερικεύσει το παιδί.</a:t>
            </a:r>
            <a:endParaRPr lang="en-GB" dirty="0"/>
          </a:p>
        </p:txBody>
      </p:sp>
      <p:pic>
        <p:nvPicPr>
          <p:cNvPr id="4" name="Εικόνα 3">
            <a:extLst>
              <a:ext uri="{FF2B5EF4-FFF2-40B4-BE49-F238E27FC236}">
                <a16:creationId xmlns:a16="http://schemas.microsoft.com/office/drawing/2014/main" id="{4065A4B7-41F4-45AE-6E2D-85DF4D8FF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5618" y="0"/>
            <a:ext cx="4720763" cy="2776756"/>
          </a:xfrm>
          <a:prstGeom prst="rect">
            <a:avLst/>
          </a:prstGeom>
        </p:spPr>
      </p:pic>
    </p:spTree>
    <p:extLst>
      <p:ext uri="{BB962C8B-B14F-4D97-AF65-F5344CB8AC3E}">
        <p14:creationId xmlns:p14="http://schemas.microsoft.com/office/powerpoint/2010/main" val="2064716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Τα θεμελιώδη στοιχεία της γλώσσας</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a:normAutofit/>
          </a:bodyPr>
          <a:lstStyle/>
          <a:p>
            <a:pPr>
              <a:lnSpc>
                <a:spcPct val="100000"/>
              </a:lnSpc>
              <a:spcBef>
                <a:spcPts val="600"/>
              </a:spcBef>
              <a:spcAft>
                <a:spcPts val="1200"/>
              </a:spcAft>
              <a:buBlip>
                <a:blip r:embed="rId2"/>
              </a:buBlip>
            </a:pPr>
            <a:r>
              <a:rPr lang="el-GR" altLang="en-US" dirty="0"/>
              <a:t> Από τους ήχους στα σύμβολα</a:t>
            </a:r>
          </a:p>
          <a:p>
            <a:pPr lvl="1">
              <a:lnSpc>
                <a:spcPct val="100000"/>
              </a:lnSpc>
              <a:spcBef>
                <a:spcPts val="600"/>
              </a:spcBef>
              <a:spcAft>
                <a:spcPts val="1200"/>
              </a:spcAft>
              <a:buSzPct val="150000"/>
              <a:buFont typeface="Wingdings" pitchFamily="2" charset="2"/>
              <a:buChar char="ü"/>
            </a:pPr>
            <a:r>
              <a:rPr lang="el-GR" altLang="en-US" dirty="0"/>
              <a:t>Φωνολογία</a:t>
            </a:r>
          </a:p>
          <a:p>
            <a:pPr lvl="1">
              <a:lnSpc>
                <a:spcPct val="100000"/>
              </a:lnSpc>
              <a:spcBef>
                <a:spcPts val="600"/>
              </a:spcBef>
              <a:spcAft>
                <a:spcPts val="1200"/>
              </a:spcAft>
              <a:buSzPct val="150000"/>
              <a:buFont typeface="Wingdings" pitchFamily="2" charset="2"/>
              <a:buChar char="ü"/>
            </a:pPr>
            <a:r>
              <a:rPr lang="el-GR" altLang="en-US" dirty="0"/>
              <a:t>Μορφήματα</a:t>
            </a:r>
          </a:p>
          <a:p>
            <a:pPr lvl="1">
              <a:lnSpc>
                <a:spcPct val="100000"/>
              </a:lnSpc>
              <a:spcBef>
                <a:spcPts val="600"/>
              </a:spcBef>
              <a:spcAft>
                <a:spcPts val="1200"/>
              </a:spcAft>
              <a:buSzPct val="150000"/>
              <a:buFont typeface="Wingdings" pitchFamily="2" charset="2"/>
              <a:buChar char="ü"/>
            </a:pPr>
            <a:r>
              <a:rPr lang="el-GR" altLang="en-US" dirty="0"/>
              <a:t>Σημασιολογία</a:t>
            </a:r>
          </a:p>
          <a:p>
            <a:pPr lvl="1">
              <a:lnSpc>
                <a:spcPct val="100000"/>
              </a:lnSpc>
              <a:spcBef>
                <a:spcPts val="600"/>
              </a:spcBef>
              <a:spcAft>
                <a:spcPts val="1200"/>
              </a:spcAft>
              <a:buSzPct val="150000"/>
              <a:buFont typeface="Wingdings" pitchFamily="2" charset="2"/>
              <a:buChar char="ü"/>
            </a:pPr>
            <a:r>
              <a:rPr lang="el-GR" altLang="en-US" dirty="0"/>
              <a:t>Κατανόηση</a:t>
            </a:r>
          </a:p>
          <a:p>
            <a:pPr lvl="1">
              <a:lnSpc>
                <a:spcPct val="100000"/>
              </a:lnSpc>
              <a:spcBef>
                <a:spcPts val="600"/>
              </a:spcBef>
              <a:spcAft>
                <a:spcPts val="1200"/>
              </a:spcAft>
              <a:buSzPct val="150000"/>
              <a:buFont typeface="Wingdings" pitchFamily="2" charset="2"/>
              <a:buChar char="ü"/>
            </a:pPr>
            <a:r>
              <a:rPr lang="el-GR" altLang="en-US" dirty="0"/>
              <a:t>Παραγωγή</a:t>
            </a:r>
          </a:p>
          <a:p>
            <a:pPr>
              <a:lnSpc>
                <a:spcPct val="100000"/>
              </a:lnSpc>
              <a:spcBef>
                <a:spcPts val="1200"/>
              </a:spcBef>
              <a:spcAft>
                <a:spcPts val="1200"/>
              </a:spcAft>
              <a:buClr>
                <a:srgbClr val="8A0000"/>
              </a:buClr>
              <a:buSzPct val="150000"/>
              <a:buNone/>
            </a:pPr>
            <a:endParaRPr lang="el-GR" altLang="en-US" dirty="0"/>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E66FF22-0292-2DCC-53DD-DDE27A13DFAB}"/>
              </a:ext>
            </a:extLst>
          </p:cNvPr>
          <p:cNvSpPr>
            <a:spLocks noGrp="1"/>
          </p:cNvSpPr>
          <p:nvPr>
            <p:ph idx="1"/>
          </p:nvPr>
        </p:nvSpPr>
        <p:spPr>
          <a:xfrm>
            <a:off x="-1" y="54526"/>
            <a:ext cx="8078599" cy="6803473"/>
          </a:xfrm>
        </p:spPr>
        <p:txBody>
          <a:bodyPr>
            <a:normAutofit/>
          </a:bodyPr>
          <a:lstStyle/>
          <a:p>
            <a:pPr>
              <a:spcAft>
                <a:spcPts val="800"/>
              </a:spcAft>
            </a:pPr>
            <a:r>
              <a:rPr lang="el-GR" sz="1800" dirty="0">
                <a:effectLst/>
                <a:latin typeface="Times New Roman" panose="02020603050405020304" pitchFamily="18" charset="0"/>
                <a:ea typeface="Calibri" panose="020F0502020204030204" pitchFamily="34" charset="0"/>
              </a:rPr>
              <a:t>Κεντρικό ρόλο στη γνωστική ανάπτυξη έχει το κοινωνικό-πολιτισμικό πλαίσιο του παιδιού: </a:t>
            </a:r>
          </a:p>
          <a:p>
            <a:pPr>
              <a:spcAft>
                <a:spcPts val="800"/>
              </a:spcAft>
            </a:pPr>
            <a:r>
              <a:rPr lang="el-GR" sz="2200" b="1" i="1" dirty="0">
                <a:effectLst/>
                <a:latin typeface="Times New Roman" panose="02020603050405020304" pitchFamily="18" charset="0"/>
                <a:ea typeface="Calibri" panose="020F0502020204030204" pitchFamily="34" charset="0"/>
              </a:rPr>
              <a:t>«Κάθε λειτουργία στην πολιτιστική ανάπτυξη του παιδιού εμφανίζεται δύο φορές: πρώτα σε κοινωνικό επίπεδο και, αργότερα, σε ατομικό επίπεδο. Πρώτα, μεταξύ των ανθρώπων (</a:t>
            </a:r>
            <a:r>
              <a:rPr lang="el-GR" sz="2200" b="1" i="1" dirty="0" err="1">
                <a:solidFill>
                  <a:srgbClr val="FF0000"/>
                </a:solidFill>
                <a:effectLst/>
                <a:latin typeface="Times New Roman" panose="02020603050405020304" pitchFamily="18" charset="0"/>
                <a:ea typeface="Calibri" panose="020F0502020204030204" pitchFamily="34" charset="0"/>
              </a:rPr>
              <a:t>interpsychological</a:t>
            </a:r>
            <a:r>
              <a:rPr lang="el-GR" sz="2200" b="1" i="1" dirty="0">
                <a:effectLst/>
                <a:latin typeface="Times New Roman" panose="02020603050405020304" pitchFamily="18" charset="0"/>
                <a:ea typeface="Calibri" panose="020F0502020204030204" pitchFamily="34" charset="0"/>
              </a:rPr>
              <a:t>), και στη συνέχεια στο εσωτερικό του παιδιού (</a:t>
            </a:r>
            <a:r>
              <a:rPr lang="el-GR" sz="2200" b="1" i="1" dirty="0" err="1">
                <a:solidFill>
                  <a:schemeClr val="accent5">
                    <a:lumMod val="75000"/>
                  </a:schemeClr>
                </a:solidFill>
                <a:effectLst/>
                <a:latin typeface="Times New Roman" panose="02020603050405020304" pitchFamily="18" charset="0"/>
                <a:ea typeface="Calibri" panose="020F0502020204030204" pitchFamily="34" charset="0"/>
              </a:rPr>
              <a:t>intrapsychological</a:t>
            </a:r>
            <a:r>
              <a:rPr lang="el-GR" sz="2200" b="1" i="1" dirty="0">
                <a:effectLst/>
                <a:latin typeface="Times New Roman" panose="02020603050405020304" pitchFamily="18" charset="0"/>
                <a:ea typeface="Calibri" panose="020F0502020204030204" pitchFamily="34" charset="0"/>
              </a:rPr>
              <a:t>). Αυτό ισχύει εξίσου και για την εθελοντική προσοχή, για τη λογική μνήμη και για τη διαμόρφωση των εννοιών. Όλες οι ανώτερες λειτουργίες προέρχονται ως πραγματικές σχέσεις μεταξύ των ανθρώπινων» </a:t>
            </a:r>
            <a:r>
              <a:rPr lang="el-GR" sz="2200" b="1" dirty="0">
                <a:effectLst/>
                <a:latin typeface="Times New Roman" panose="02020603050405020304" pitchFamily="18" charset="0"/>
                <a:ea typeface="Calibri" panose="020F0502020204030204" pitchFamily="34" charset="0"/>
              </a:rPr>
              <a:t>(</a:t>
            </a:r>
            <a:r>
              <a:rPr lang="el-GR" sz="2200" b="1" dirty="0" err="1">
                <a:effectLst/>
                <a:latin typeface="Times New Roman" panose="02020603050405020304" pitchFamily="18" charset="0"/>
                <a:ea typeface="Calibri" panose="020F0502020204030204" pitchFamily="34" charset="0"/>
              </a:rPr>
              <a:t>Vygotsky</a:t>
            </a:r>
            <a:r>
              <a:rPr lang="el-GR" sz="2200" b="1" dirty="0">
                <a:effectLst/>
                <a:latin typeface="Times New Roman" panose="02020603050405020304" pitchFamily="18" charset="0"/>
                <a:ea typeface="Calibri" panose="020F0502020204030204" pitchFamily="34" charset="0"/>
              </a:rPr>
              <a:t>, 1978:57).</a:t>
            </a:r>
          </a:p>
          <a:p>
            <a:pPr>
              <a:spcAft>
                <a:spcPts val="800"/>
              </a:spcAft>
            </a:pPr>
            <a:r>
              <a:rPr lang="el-GR" sz="1800" dirty="0">
                <a:effectLst/>
                <a:latin typeface="Times New Roman" panose="02020603050405020304" pitchFamily="18" charset="0"/>
                <a:ea typeface="Calibri" panose="020F0502020204030204" pitchFamily="34" charset="0"/>
              </a:rPr>
              <a:t>Στο θεωρητικό πλαίσιο του </a:t>
            </a:r>
            <a:r>
              <a:rPr lang="el-GR" sz="1800" dirty="0" err="1">
                <a:effectLst/>
                <a:latin typeface="Times New Roman" panose="02020603050405020304" pitchFamily="18" charset="0"/>
                <a:ea typeface="Calibri" panose="020F0502020204030204" pitchFamily="34" charset="0"/>
              </a:rPr>
              <a:t>Vygotsky</a:t>
            </a:r>
            <a:r>
              <a:rPr lang="el-GR" sz="1800" dirty="0">
                <a:effectLst/>
                <a:latin typeface="Times New Roman" panose="02020603050405020304" pitchFamily="18" charset="0"/>
                <a:ea typeface="Calibri" panose="020F0502020204030204" pitchFamily="34" charset="0"/>
              </a:rPr>
              <a:t>, η γλώσσα επιτρέπει στη σκέψη να είναι ατομική και κοινωνική συγχρόνως. Είναι το μέσο με το οποίο η ατομική σκέψη μεταβιβάζεται σε άλλους, ενώ την ίδια στιγμή επιτρέπει στην κοινωνική πραγματικότητα να μετατραπεί σε ιδιοσυγκρασιακή σκέψη του ατόμου. </a:t>
            </a:r>
          </a:p>
          <a:p>
            <a:pPr>
              <a:spcAft>
                <a:spcPts val="800"/>
              </a:spcAft>
            </a:pPr>
            <a:r>
              <a:rPr lang="el-GR" sz="1800" dirty="0">
                <a:effectLst/>
                <a:latin typeface="Times New Roman" panose="02020603050405020304" pitchFamily="18" charset="0"/>
                <a:ea typeface="Calibri" panose="020F0502020204030204" pitchFamily="34" charset="0"/>
              </a:rPr>
              <a:t>Αυτή η μετατροπή της γλώσσας από το κοινωνικό στο ατομικό δεν ολοκληρώνεται ποτέ, ακόμα και στους ενήλικες, στους οποίους οι ατομικές διεργασίες σκέψης εξακολουθούν να διαμορφώνονται εν μέρει από τα συμβατικά νοήματα που είναι καταχωρισμένα στο νοητικό λεξικό και από τις συνήθειες ομιλίας του πολιτισμού.</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4065A4B7-41F4-45AE-6E2D-85DF4D8FF9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82"/>
          <a:stretch/>
        </p:blipFill>
        <p:spPr>
          <a:xfrm>
            <a:off x="8207268" y="1090569"/>
            <a:ext cx="3806046" cy="4328719"/>
          </a:xfrm>
          <a:prstGeom prst="rect">
            <a:avLst/>
          </a:prstGeom>
        </p:spPr>
      </p:pic>
    </p:spTree>
    <p:extLst>
      <p:ext uri="{BB962C8B-B14F-4D97-AF65-F5344CB8AC3E}">
        <p14:creationId xmlns:p14="http://schemas.microsoft.com/office/powerpoint/2010/main" val="672645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49154" y="92253"/>
            <a:ext cx="2093692" cy="752477"/>
          </a:xfrm>
        </p:spPr>
        <p:txBody>
          <a:bodyPr>
            <a:normAutofit/>
          </a:bodyPr>
          <a:lstStyle/>
          <a:p>
            <a:r>
              <a:rPr lang="el-GR" sz="4400" dirty="0"/>
              <a:t>Γλώσσα</a:t>
            </a:r>
            <a:endParaRPr lang="el-GR" dirty="0"/>
          </a:p>
        </p:txBody>
      </p:sp>
      <p:sp>
        <p:nvSpPr>
          <p:cNvPr id="3" name="Θέση περιεχομένου 2"/>
          <p:cNvSpPr>
            <a:spLocks noGrp="1"/>
          </p:cNvSpPr>
          <p:nvPr>
            <p:ph idx="1"/>
          </p:nvPr>
        </p:nvSpPr>
        <p:spPr>
          <a:xfrm>
            <a:off x="3944984" y="844730"/>
            <a:ext cx="8247016" cy="2699659"/>
          </a:xfrm>
        </p:spPr>
        <p:txBody>
          <a:bodyPr>
            <a:normAutofit lnSpcReduction="10000"/>
          </a:bodyPr>
          <a:lstStyle/>
          <a:p>
            <a:pPr marL="0" indent="0">
              <a:buNone/>
            </a:pPr>
            <a:r>
              <a:rPr lang="el-GR" sz="3000" dirty="0"/>
              <a:t>Διάσταση: φωνητική, (</a:t>
            </a:r>
            <a:r>
              <a:rPr lang="el-GR" sz="3000" dirty="0" err="1"/>
              <a:t>μορφο</a:t>
            </a:r>
            <a:r>
              <a:rPr lang="el-GR" sz="3000" dirty="0"/>
              <a:t>-) συντακτική – εννοιολογική / πραγματολογική.</a:t>
            </a:r>
          </a:p>
          <a:p>
            <a:pPr marL="0" indent="0">
              <a:buNone/>
            </a:pPr>
            <a:r>
              <a:rPr lang="el-GR" sz="3000" dirty="0"/>
              <a:t>Επίπεδα: λέξης – πρότασης – παραγράφου – κειμένου.</a:t>
            </a:r>
          </a:p>
          <a:p>
            <a:pPr marL="0" indent="0">
              <a:buNone/>
            </a:pPr>
            <a:r>
              <a:rPr lang="el-GR" sz="3000" b="1" dirty="0"/>
              <a:t>Σχέση σκέψης και γλώσσας; Προνομιακή σχέση της γλώσσας;</a:t>
            </a:r>
          </a:p>
          <a:p>
            <a:pPr marL="0" indent="0">
              <a:buNone/>
            </a:pPr>
            <a:endParaRPr lang="el-GR" sz="3000" dirty="0"/>
          </a:p>
        </p:txBody>
      </p:sp>
      <p:pic>
        <p:nvPicPr>
          <p:cNvPr id="4" name="Εικόνα 3"/>
          <p:cNvPicPr>
            <a:picLocks noChangeAspect="1"/>
          </p:cNvPicPr>
          <p:nvPr/>
        </p:nvPicPr>
        <p:blipFill>
          <a:blip r:embed="rId3"/>
          <a:stretch>
            <a:fillRect/>
          </a:stretch>
        </p:blipFill>
        <p:spPr>
          <a:xfrm>
            <a:off x="141269" y="869244"/>
            <a:ext cx="3707920" cy="2216013"/>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18" y="3851977"/>
            <a:ext cx="4973871" cy="2981195"/>
          </a:xfrm>
          <a:prstGeom prst="rect">
            <a:avLst/>
          </a:prstGeom>
        </p:spPr>
      </p:pic>
      <p:sp>
        <p:nvSpPr>
          <p:cNvPr id="8" name="Θέση περιεχομένου 2"/>
          <p:cNvSpPr txBox="1">
            <a:spLocks/>
          </p:cNvSpPr>
          <p:nvPr/>
        </p:nvSpPr>
        <p:spPr>
          <a:xfrm>
            <a:off x="5068389" y="3851977"/>
            <a:ext cx="7045234" cy="290587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3200" dirty="0"/>
              <a:t>Η σκέψη επηρεάζει τη γλώσσα ή η γλώσσα τη σκέψη;</a:t>
            </a:r>
          </a:p>
          <a:p>
            <a:r>
              <a:rPr lang="en-US" sz="3200" dirty="0"/>
              <a:t>Piaget:</a:t>
            </a:r>
            <a:r>
              <a:rPr lang="el-GR" sz="3200" dirty="0"/>
              <a:t> η σκέψη επηρεάζει τη γλώσσα.</a:t>
            </a:r>
            <a:endParaRPr lang="en-US" sz="3200" dirty="0"/>
          </a:p>
          <a:p>
            <a:r>
              <a:rPr lang="en-US" sz="3200" dirty="0"/>
              <a:t>Vygotsky:</a:t>
            </a:r>
            <a:r>
              <a:rPr lang="el-GR" sz="3200" dirty="0"/>
              <a:t> η γλώσσα επηρεάζει τη σκέψη.</a:t>
            </a:r>
          </a:p>
          <a:p>
            <a:r>
              <a:rPr lang="el-GR" sz="3200" dirty="0"/>
              <a:t>Σκέψη: ο τρόπος με τον οποίο λειτουργεί το γνωστικό σύστημα.</a:t>
            </a:r>
          </a:p>
          <a:p>
            <a:r>
              <a:rPr lang="el-GR" sz="3200" dirty="0"/>
              <a:t>Γλώσσα: τρόπος έκφρασης – επικοινωνίας σε διαστάσεις και επίπεδα.</a:t>
            </a:r>
          </a:p>
          <a:p>
            <a:r>
              <a:rPr lang="el-GR" sz="3200" dirty="0"/>
              <a:t>Η σχέση σκέψης – γλώσσας δεν έχει διερευνηθεί.</a:t>
            </a:r>
          </a:p>
        </p:txBody>
      </p:sp>
    </p:spTree>
    <p:extLst>
      <p:ext uri="{BB962C8B-B14F-4D97-AF65-F5344CB8AC3E}">
        <p14:creationId xmlns:p14="http://schemas.microsoft.com/office/powerpoint/2010/main" val="248832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3866" y="154109"/>
            <a:ext cx="12067821" cy="659807"/>
          </a:xfrm>
        </p:spPr>
        <p:txBody>
          <a:bodyPr>
            <a:normAutofit fontScale="90000"/>
          </a:bodyPr>
          <a:lstStyle/>
          <a:p>
            <a:pPr algn="ctr"/>
            <a:r>
              <a:rPr lang="el-GR" dirty="0"/>
              <a:t>Σκέψη και Γλώσσα 2/2</a:t>
            </a:r>
            <a:endParaRPr lang="el-GR" b="1" dirty="0"/>
          </a:p>
        </p:txBody>
      </p:sp>
      <p:sp>
        <p:nvSpPr>
          <p:cNvPr id="3" name="Θέση περιεχομένου 2"/>
          <p:cNvSpPr>
            <a:spLocks noGrp="1"/>
          </p:cNvSpPr>
          <p:nvPr>
            <p:ph idx="1"/>
          </p:nvPr>
        </p:nvSpPr>
        <p:spPr>
          <a:xfrm>
            <a:off x="0" y="944544"/>
            <a:ext cx="12191999" cy="5913455"/>
          </a:xfrm>
        </p:spPr>
        <p:txBody>
          <a:bodyPr>
            <a:normAutofit lnSpcReduction="10000"/>
          </a:bodyPr>
          <a:lstStyle/>
          <a:p>
            <a:pPr>
              <a:buFont typeface="Wingdings" pitchFamily="2" charset="2"/>
              <a:buChar char="Ø"/>
              <a:defRPr/>
            </a:pPr>
            <a:r>
              <a:rPr lang="el-GR" dirty="0"/>
              <a:t>Η γλώσσα ως το κατεξοχήν μεταγνωστικό εργαλείο.</a:t>
            </a:r>
            <a:endParaRPr lang="en-US" dirty="0"/>
          </a:p>
          <a:p>
            <a:pPr>
              <a:buFont typeface="Wingdings" pitchFamily="2" charset="2"/>
              <a:buChar char="Ø"/>
              <a:defRPr/>
            </a:pPr>
            <a:r>
              <a:rPr lang="en-US" dirty="0"/>
              <a:t>Vygotsky: </a:t>
            </a:r>
            <a:r>
              <a:rPr lang="el-GR" dirty="0"/>
              <a:t>Ενημερότητα και ΕΕ είναι οι δύο όψεις του ίδιου νομίσματος.</a:t>
            </a:r>
          </a:p>
          <a:p>
            <a:r>
              <a:rPr lang="el-GR" b="1" dirty="0"/>
              <a:t>Μοντέλο γνωστικής πολυπλοκότητας και ελέγχου (</a:t>
            </a:r>
            <a:r>
              <a:rPr lang="en-US" b="1" dirty="0"/>
              <a:t>Cognitive Complexity and Control</a:t>
            </a:r>
            <a:r>
              <a:rPr lang="el-GR" b="1" dirty="0"/>
              <a:t> (</a:t>
            </a:r>
            <a:r>
              <a:rPr lang="en-US" b="1" dirty="0"/>
              <a:t>CCC</a:t>
            </a:r>
            <a:r>
              <a:rPr lang="el-GR" b="1" dirty="0"/>
              <a:t>) </a:t>
            </a:r>
            <a:r>
              <a:rPr lang="en-US" b="1" dirty="0"/>
              <a:t>Theory</a:t>
            </a:r>
            <a:r>
              <a:rPr lang="el-GR" b="1" dirty="0"/>
              <a:t>):</a:t>
            </a:r>
            <a:r>
              <a:rPr lang="en-US" dirty="0"/>
              <a:t> </a:t>
            </a:r>
            <a:r>
              <a:rPr lang="el-GR" dirty="0"/>
              <a:t>οι αποτυχίες στις ΕΛ αποδίδονται στην </a:t>
            </a:r>
            <a:r>
              <a:rPr lang="el-GR" i="1" dirty="0"/>
              <a:t>«έλλειψη </a:t>
            </a:r>
            <a:r>
              <a:rPr lang="el-GR" i="1" dirty="0" err="1"/>
              <a:t>αναστοχασμού</a:t>
            </a:r>
            <a:r>
              <a:rPr lang="el-GR" i="1" dirty="0"/>
              <a:t> - προβληματισμού (</a:t>
            </a:r>
            <a:r>
              <a:rPr lang="en-US" i="1" dirty="0"/>
              <a:t>reflection</a:t>
            </a:r>
            <a:r>
              <a:rPr lang="el-GR" i="1" dirty="0"/>
              <a:t>) πάνω στους κανόνες και όχι στην έλλειψη συνείδησης των κανόνων </a:t>
            </a:r>
            <a:r>
              <a:rPr lang="en-GB" i="1" dirty="0"/>
              <a:t>per se</a:t>
            </a:r>
            <a:r>
              <a:rPr lang="el-GR" i="1" dirty="0"/>
              <a:t>»</a:t>
            </a:r>
            <a:r>
              <a:rPr lang="el-GR" dirty="0"/>
              <a:t> (</a:t>
            </a:r>
            <a:r>
              <a:rPr lang="en-GB" dirty="0" err="1"/>
              <a:t>Zelazo</a:t>
            </a:r>
            <a:r>
              <a:rPr lang="en-GB" dirty="0"/>
              <a:t> et al</a:t>
            </a:r>
            <a:r>
              <a:rPr lang="el-GR" dirty="0"/>
              <a:t> ., 1996</a:t>
            </a:r>
            <a:r>
              <a:rPr lang="en-US" dirty="0"/>
              <a:t>:</a:t>
            </a:r>
            <a:r>
              <a:rPr lang="el-GR" dirty="0"/>
              <a:t>41).</a:t>
            </a:r>
          </a:p>
          <a:p>
            <a:pPr algn="just"/>
            <a:r>
              <a:rPr lang="el-GR" dirty="0"/>
              <a:t>Η γλώσσα διαδραματίζει ουσιαστικό ρόλο στο συνειδητό έλεγχο της συμπεριφοράς (</a:t>
            </a:r>
            <a:r>
              <a:rPr lang="en-GB" dirty="0"/>
              <a:t>M</a:t>
            </a:r>
            <a:r>
              <a:rPr lang="el-GR" dirty="0"/>
              <a:t>ü</a:t>
            </a:r>
            <a:r>
              <a:rPr lang="en-GB" dirty="0" err="1"/>
              <a:t>ller</a:t>
            </a:r>
            <a:r>
              <a:rPr lang="en-GB" dirty="0"/>
              <a:t> et al</a:t>
            </a:r>
            <a:r>
              <a:rPr lang="el-GR" dirty="0"/>
              <a:t>., 2009). </a:t>
            </a:r>
          </a:p>
          <a:p>
            <a:pPr algn="just"/>
            <a:r>
              <a:rPr lang="el-GR" dirty="0"/>
              <a:t>Το εννοιολογικό περιεχόμενο της γλώσσας διατηρείται στη μνήμη εργασίας και γίνεται αντικείμενο </a:t>
            </a:r>
            <a:r>
              <a:rPr lang="el-GR" dirty="0" err="1"/>
              <a:t>αναστοχασμού</a:t>
            </a:r>
            <a:r>
              <a:rPr lang="el-GR" dirty="0"/>
              <a:t> από το παιδί, καθιστώντας δυνατή την αναδρομική συνείδηση. </a:t>
            </a:r>
          </a:p>
          <a:p>
            <a:pPr algn="just"/>
            <a:r>
              <a:rPr lang="el-GR" i="1" dirty="0"/>
              <a:t>«Η ονοματοποίηση – </a:t>
            </a:r>
            <a:r>
              <a:rPr lang="el-GR" i="1" dirty="0" err="1"/>
              <a:t>λεκτικοποίηση</a:t>
            </a:r>
            <a:r>
              <a:rPr lang="el-GR" i="1" dirty="0"/>
              <a:t> της υποκειμενικής εμπειρίας είναι η</a:t>
            </a:r>
            <a:r>
              <a:rPr lang="en-US" i="1" dirty="0"/>
              <a:t> </a:t>
            </a:r>
            <a:r>
              <a:rPr lang="el-GR" i="1" dirty="0"/>
              <a:t>προϋπόθεση για περαιτέρω </a:t>
            </a:r>
            <a:r>
              <a:rPr lang="el-GR" i="1" dirty="0" err="1"/>
              <a:t>αναστοχασμό</a:t>
            </a:r>
            <a:r>
              <a:rPr lang="el-GR" i="1" dirty="0"/>
              <a:t> επάνω στην υποκειμενική εμπειρία - </a:t>
            </a:r>
            <a:r>
              <a:rPr lang="el-GR" i="1" u="sng" dirty="0"/>
              <a:t>μετατρέπει ό,τι ήταν υποκειμενικό σε αντικείμενο συνείδησης»</a:t>
            </a:r>
            <a:r>
              <a:rPr lang="el-GR" dirty="0"/>
              <a:t> (</a:t>
            </a:r>
            <a:r>
              <a:rPr lang="en-GB" dirty="0"/>
              <a:t>M</a:t>
            </a:r>
            <a:r>
              <a:rPr lang="el-GR" dirty="0"/>
              <a:t>ü</a:t>
            </a:r>
            <a:r>
              <a:rPr lang="en-GB" dirty="0" err="1"/>
              <a:t>ller</a:t>
            </a:r>
            <a:r>
              <a:rPr lang="en-GB" dirty="0"/>
              <a:t> et al</a:t>
            </a:r>
            <a:r>
              <a:rPr lang="el-GR" dirty="0"/>
              <a:t>., 2009, σ. 57).</a:t>
            </a:r>
          </a:p>
          <a:p>
            <a:pPr marL="0" indent="0">
              <a:buNone/>
              <a:defRPr/>
            </a:pPr>
            <a:endParaRPr lang="el-GR" dirty="0"/>
          </a:p>
          <a:p>
            <a:endParaRPr lang="el-GR" dirty="0"/>
          </a:p>
        </p:txBody>
      </p:sp>
    </p:spTree>
    <p:extLst>
      <p:ext uri="{BB962C8B-B14F-4D97-AF65-F5344CB8AC3E}">
        <p14:creationId xmlns:p14="http://schemas.microsoft.com/office/powerpoint/2010/main" val="2895265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8125" y="0"/>
            <a:ext cx="11820525" cy="942975"/>
          </a:xfrm>
        </p:spPr>
        <p:txBody>
          <a:bodyPr>
            <a:normAutofit/>
          </a:bodyPr>
          <a:lstStyle/>
          <a:p>
            <a:r>
              <a:rPr lang="el-GR" sz="4000" b="1" dirty="0">
                <a:solidFill>
                  <a:srgbClr val="8A0000"/>
                </a:solidFill>
                <a:effectLst>
                  <a:outerShdw blurRad="38100" dist="38100" dir="2700000" algn="tl">
                    <a:srgbClr val="000000">
                      <a:alpha val="43137"/>
                    </a:srgbClr>
                  </a:outerShdw>
                </a:effectLst>
                <a:latin typeface="+mn-lt"/>
              </a:rPr>
              <a:t>Η κατανόηση προηγείται της γλωσσικής παραγωγής</a:t>
            </a:r>
          </a:p>
        </p:txBody>
      </p:sp>
      <p:sp>
        <p:nvSpPr>
          <p:cNvPr id="3" name="2 - Θέση περιεχομένου"/>
          <p:cNvSpPr>
            <a:spLocks noGrp="1"/>
          </p:cNvSpPr>
          <p:nvPr>
            <p:ph idx="1"/>
          </p:nvPr>
        </p:nvSpPr>
        <p:spPr>
          <a:xfrm>
            <a:off x="342900" y="781050"/>
            <a:ext cx="11191875" cy="5395913"/>
          </a:xfrm>
        </p:spPr>
        <p:txBody>
          <a:bodyPr>
            <a:normAutofit/>
          </a:bodyPr>
          <a:lstStyle/>
          <a:p>
            <a:pPr>
              <a:buNone/>
            </a:pPr>
            <a:r>
              <a:rPr lang="el-GR" sz="2000" dirty="0"/>
              <a:t>Καθ’ όλη τη διάρκεια της βρεφικής ηλικίας, η κατανόηση προηγείται της παραγωγής λόγου</a:t>
            </a:r>
            <a:r>
              <a:rPr lang="el-GR" sz="2400" dirty="0"/>
              <a:t>.</a:t>
            </a:r>
            <a:endParaRPr lang="en-US" sz="2400" dirty="0"/>
          </a:p>
          <a:p>
            <a:pPr algn="ctr">
              <a:buNone/>
            </a:pPr>
            <a:endParaRPr lang="el-GR" altLang="en-US" sz="3200" dirty="0"/>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pic>
        <p:nvPicPr>
          <p:cNvPr id="6" name="Content Placeholder 9">
            <a:extLst>
              <a:ext uri="{FF2B5EF4-FFF2-40B4-BE49-F238E27FC236}">
                <a16:creationId xmlns:a16="http://schemas.microsoft.com/office/drawing/2014/main" id="{74C0ABE6-286E-324D-91C0-E2E924CC84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1050" y="1381124"/>
            <a:ext cx="7886699" cy="49434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885825"/>
          </a:xfrm>
        </p:spPr>
        <p:txBody>
          <a:bodyPr>
            <a:normAutofit/>
          </a:bodyPr>
          <a:lstStyle/>
          <a:p>
            <a:r>
              <a:rPr lang="el-GR" altLang="en-US" sz="3700" b="1" dirty="0">
                <a:solidFill>
                  <a:srgbClr val="8A0000"/>
                </a:solidFill>
                <a:effectLst>
                  <a:outerShdw blurRad="38100" dist="38100" dir="2700000" algn="tl">
                    <a:srgbClr val="000000">
                      <a:alpha val="43137"/>
                    </a:srgbClr>
                  </a:outerShdw>
                </a:effectLst>
                <a:latin typeface="+mn-lt"/>
              </a:rPr>
              <a:t>Πρώιμοι ήχοι και επικοινωνία</a:t>
            </a:r>
            <a:endParaRPr lang="el-GR" sz="37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000124"/>
            <a:ext cx="10639425" cy="5305425"/>
          </a:xfrm>
        </p:spPr>
        <p:txBody>
          <a:bodyPr>
            <a:normAutofit/>
          </a:bodyPr>
          <a:lstStyle/>
          <a:p>
            <a:pPr>
              <a:buClr>
                <a:srgbClr val="8A0000"/>
              </a:buClr>
              <a:buSzPct val="150000"/>
              <a:buFont typeface="Wingdings" pitchFamily="2" charset="2"/>
              <a:buChar char="§"/>
            </a:pPr>
            <a:r>
              <a:rPr lang="el-GR" altLang="en-US" dirty="0"/>
              <a:t> </a:t>
            </a:r>
            <a:r>
              <a:rPr lang="el-GR" altLang="en-US" b="1" dirty="0" err="1">
                <a:solidFill>
                  <a:srgbClr val="8A0000"/>
                </a:solidFill>
              </a:rPr>
              <a:t>Προγλωσσική</a:t>
            </a:r>
            <a:r>
              <a:rPr lang="el-GR" altLang="en-US" b="1" dirty="0">
                <a:solidFill>
                  <a:srgbClr val="8A0000"/>
                </a:solidFill>
              </a:rPr>
              <a:t> επικοινωνία</a:t>
            </a:r>
          </a:p>
          <a:p>
            <a:pPr>
              <a:buClr>
                <a:srgbClr val="8A0000"/>
              </a:buClr>
              <a:buSzPct val="150000"/>
              <a:buFont typeface="Wingdings" pitchFamily="2" charset="2"/>
              <a:buChar char="§"/>
            </a:pPr>
            <a:r>
              <a:rPr lang="el-GR" altLang="en-US" dirty="0"/>
              <a:t>Βάβισμα</a:t>
            </a:r>
          </a:p>
          <a:p>
            <a:pPr lvl="1"/>
            <a:r>
              <a:rPr lang="el-GR" altLang="en-US" sz="2800" dirty="0"/>
              <a:t>Καθολικά εμφανιζόμενο</a:t>
            </a:r>
          </a:p>
          <a:p>
            <a:pPr lvl="1"/>
            <a:r>
              <a:rPr lang="el-GR" altLang="en-US" sz="2800" dirty="0"/>
              <a:t>Επανάληψη ήχων</a:t>
            </a:r>
          </a:p>
          <a:p>
            <a:pPr>
              <a:buClr>
                <a:srgbClr val="8A0000"/>
              </a:buClr>
              <a:buSzPct val="150000"/>
              <a:buFont typeface="Wingdings" pitchFamily="2" charset="2"/>
              <a:buChar char="§"/>
            </a:pPr>
            <a:endParaRPr lang="el-GR" altLang="en-US" b="1" dirty="0">
              <a:solidFill>
                <a:srgbClr val="8A0000"/>
              </a:solidFill>
            </a:endParaRPr>
          </a:p>
          <a:p>
            <a:pPr>
              <a:buClr>
                <a:srgbClr val="8A0000"/>
              </a:buClr>
              <a:buSzPct val="150000"/>
              <a:buNone/>
            </a:pPr>
            <a:r>
              <a:rPr lang="el-GR" altLang="en-US" sz="3600" b="1" dirty="0">
                <a:solidFill>
                  <a:srgbClr val="8A0000"/>
                </a:solidFill>
                <a:effectLst>
                  <a:outerShdw blurRad="38100" dist="38100" dir="2700000" algn="tl">
                    <a:srgbClr val="000000">
                      <a:alpha val="43137"/>
                    </a:srgbClr>
                  </a:outerShdw>
                </a:effectLst>
              </a:rPr>
              <a:t>Βρέφη με προβλήματα ακοής</a:t>
            </a:r>
          </a:p>
          <a:p>
            <a:r>
              <a:rPr lang="el-GR" altLang="en-US" dirty="0"/>
              <a:t>Βάβισμα με τα χέρια αντί για ήχους</a:t>
            </a:r>
          </a:p>
          <a:p>
            <a:r>
              <a:rPr lang="el-GR" altLang="en-US" dirty="0"/>
              <a:t>Το βάβισμα με κινήσεις και αυτό με ήχους ενεργοποιούν τα ίδια νευρικά κέντρα</a:t>
            </a:r>
          </a:p>
          <a:p>
            <a:pPr lvl="1"/>
            <a:endParaRPr lang="el-GR" altLang="en-US" dirty="0"/>
          </a:p>
          <a:p>
            <a:pPr>
              <a:lnSpc>
                <a:spcPct val="100000"/>
              </a:lnSpc>
              <a:spcBef>
                <a:spcPts val="1200"/>
              </a:spcBef>
              <a:spcAft>
                <a:spcPts val="1200"/>
              </a:spcAft>
              <a:buClr>
                <a:srgbClr val="8A0000"/>
              </a:buClr>
              <a:buSzPct val="150000"/>
              <a:buNone/>
            </a:pPr>
            <a:endParaRPr lang="el-GR" altLang="en-US" dirty="0"/>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Πορεία </a:t>
            </a:r>
            <a:r>
              <a:rPr lang="el-GR" altLang="en-US" sz="4000" b="1" dirty="0" err="1">
                <a:solidFill>
                  <a:srgbClr val="8A0000"/>
                </a:solidFill>
                <a:effectLst>
                  <a:outerShdw blurRad="38100" dist="38100" dir="2700000" algn="tl">
                    <a:srgbClr val="000000">
                      <a:alpha val="43137"/>
                    </a:srgbClr>
                  </a:outerShdw>
                </a:effectLst>
                <a:latin typeface="+mn-lt"/>
              </a:rPr>
              <a:t>προγλωσσικής</a:t>
            </a:r>
            <a:r>
              <a:rPr lang="el-GR" altLang="en-US" sz="4000" b="1" dirty="0">
                <a:solidFill>
                  <a:srgbClr val="8A0000"/>
                </a:solidFill>
                <a:effectLst>
                  <a:outerShdw blurRad="38100" dist="38100" dir="2700000" algn="tl">
                    <a:srgbClr val="000000">
                      <a:alpha val="43137"/>
                    </a:srgbClr>
                  </a:outerShdw>
                </a:effectLst>
                <a:latin typeface="+mn-lt"/>
              </a:rPr>
              <a:t> επικοινωνίας</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1" y="1600200"/>
            <a:ext cx="10363200" cy="4705350"/>
          </a:xfrm>
        </p:spPr>
        <p:txBody>
          <a:bodyPr>
            <a:normAutofit/>
          </a:bodyPr>
          <a:lstStyle/>
          <a:p>
            <a:pPr>
              <a:lnSpc>
                <a:spcPct val="100000"/>
              </a:lnSpc>
              <a:spcBef>
                <a:spcPts val="600"/>
              </a:spcBef>
              <a:spcAft>
                <a:spcPts val="1200"/>
              </a:spcAft>
              <a:buClr>
                <a:srgbClr val="8A0000"/>
              </a:buClr>
              <a:buSzPct val="150000"/>
              <a:buFont typeface="Wingdings" pitchFamily="2" charset="2"/>
              <a:buChar char="§"/>
            </a:pPr>
            <a:r>
              <a:rPr lang="el-GR" altLang="en-US" dirty="0"/>
              <a:t> Η έκθεση του βρέφους σε ήχους μιας συγκεκριμένης γλώσσας αρχικά δεν επηρεάζει το βάβισμα</a:t>
            </a:r>
          </a:p>
          <a:p>
            <a:pPr lvl="1">
              <a:lnSpc>
                <a:spcPct val="100000"/>
              </a:lnSpc>
              <a:spcBef>
                <a:spcPts val="600"/>
              </a:spcBef>
              <a:spcAft>
                <a:spcPts val="1200"/>
              </a:spcAft>
              <a:buSzPct val="120000"/>
            </a:pPr>
            <a:r>
              <a:rPr lang="el-GR" altLang="en-US" dirty="0"/>
              <a:t>Στους 6 μήνες το βάβισμα αντικατοπτρίζει την ομιλούμενη γλώσσα</a:t>
            </a:r>
          </a:p>
          <a:p>
            <a:pPr lvl="1">
              <a:lnSpc>
                <a:spcPct val="100000"/>
              </a:lnSpc>
              <a:spcBef>
                <a:spcPts val="600"/>
              </a:spcBef>
              <a:spcAft>
                <a:spcPts val="1200"/>
              </a:spcAft>
              <a:buSzPct val="120000"/>
            </a:pPr>
            <a:r>
              <a:rPr lang="el-GR" altLang="en-US" dirty="0"/>
              <a:t>Διακριτό το βάβισμα διαφορετικών γλωσσών</a:t>
            </a:r>
          </a:p>
          <a:p>
            <a:pPr>
              <a:lnSpc>
                <a:spcPct val="100000"/>
              </a:lnSpc>
              <a:spcBef>
                <a:spcPts val="600"/>
              </a:spcBef>
              <a:spcAft>
                <a:spcPts val="1200"/>
              </a:spcAft>
              <a:buClr>
                <a:srgbClr val="8A0000"/>
              </a:buClr>
              <a:buSzPct val="150000"/>
              <a:buFont typeface="Wingdings" pitchFamily="2" charset="2"/>
              <a:buChar char="§"/>
            </a:pPr>
            <a:r>
              <a:rPr lang="el-GR" altLang="en-US" dirty="0"/>
              <a:t>Χρήση ήχων και κινήσεων για την επικοινωνία</a:t>
            </a: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EA490D-59A6-02E1-0616-FAFE69B755A4}"/>
              </a:ext>
            </a:extLst>
          </p:cNvPr>
          <p:cNvSpPr>
            <a:spLocks noGrp="1"/>
          </p:cNvSpPr>
          <p:nvPr>
            <p:ph type="title"/>
          </p:nvPr>
        </p:nvSpPr>
        <p:spPr/>
        <p:txBody>
          <a:bodyPr/>
          <a:lstStyle/>
          <a:p>
            <a:r>
              <a:rPr lang="en-US" dirty="0"/>
              <a:t>Statistical acquisition of language</a:t>
            </a:r>
            <a:endParaRPr lang="en-GB" dirty="0"/>
          </a:p>
        </p:txBody>
      </p:sp>
      <p:sp>
        <p:nvSpPr>
          <p:cNvPr id="3" name="Θέση περιεχομένου 2">
            <a:extLst>
              <a:ext uri="{FF2B5EF4-FFF2-40B4-BE49-F238E27FC236}">
                <a16:creationId xmlns:a16="http://schemas.microsoft.com/office/drawing/2014/main" id="{F0A976F2-7153-E187-5A78-5CBC57C80378}"/>
              </a:ext>
            </a:extLst>
          </p:cNvPr>
          <p:cNvSpPr>
            <a:spLocks noGrp="1"/>
          </p:cNvSpPr>
          <p:nvPr>
            <p:ph idx="1"/>
          </p:nvPr>
        </p:nvSpPr>
        <p:spPr>
          <a:xfrm>
            <a:off x="147735" y="1661749"/>
            <a:ext cx="2502159" cy="1421428"/>
          </a:xfrm>
        </p:spPr>
        <p:txBody>
          <a:bodyPr/>
          <a:lstStyle/>
          <a:p>
            <a:r>
              <a:rPr lang="el-GR" dirty="0"/>
              <a:t>Στατιστική πρόσληψη της γλώσσας</a:t>
            </a:r>
          </a:p>
          <a:p>
            <a:endParaRPr lang="en-GB" dirty="0"/>
          </a:p>
        </p:txBody>
      </p:sp>
      <p:pic>
        <p:nvPicPr>
          <p:cNvPr id="4" name="Εικόνα 3">
            <a:extLst>
              <a:ext uri="{FF2B5EF4-FFF2-40B4-BE49-F238E27FC236}">
                <a16:creationId xmlns:a16="http://schemas.microsoft.com/office/drawing/2014/main" id="{443B8FEF-A210-1220-14CA-031370E34547}"/>
              </a:ext>
            </a:extLst>
          </p:cNvPr>
          <p:cNvPicPr>
            <a:picLocks noChangeAspect="1"/>
          </p:cNvPicPr>
          <p:nvPr/>
        </p:nvPicPr>
        <p:blipFill rotWithShape="1">
          <a:blip r:embed="rId2"/>
          <a:srcRect l="7188" t="17187" r="66328" b="21615"/>
          <a:stretch/>
        </p:blipFill>
        <p:spPr>
          <a:xfrm>
            <a:off x="2435290" y="1535049"/>
            <a:ext cx="7688424" cy="5329734"/>
          </a:xfrm>
          <a:prstGeom prst="rect">
            <a:avLst/>
          </a:prstGeom>
        </p:spPr>
      </p:pic>
    </p:spTree>
    <p:extLst>
      <p:ext uri="{BB962C8B-B14F-4D97-AF65-F5344CB8AC3E}">
        <p14:creationId xmlns:p14="http://schemas.microsoft.com/office/powerpoint/2010/main" val="677754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2546BAFD-D5A1-F585-0999-2EE362AD71C4}"/>
              </a:ext>
            </a:extLst>
          </p:cNvPr>
          <p:cNvPicPr>
            <a:picLocks noChangeAspect="1"/>
          </p:cNvPicPr>
          <p:nvPr/>
        </p:nvPicPr>
        <p:blipFill rotWithShape="1">
          <a:blip r:embed="rId2"/>
          <a:srcRect l="7424" t="20026" r="66556" b="29464"/>
          <a:stretch/>
        </p:blipFill>
        <p:spPr>
          <a:xfrm>
            <a:off x="139958" y="130628"/>
            <a:ext cx="11402009" cy="6639995"/>
          </a:xfrm>
          <a:prstGeom prst="rect">
            <a:avLst/>
          </a:prstGeom>
        </p:spPr>
      </p:pic>
    </p:spTree>
    <p:extLst>
      <p:ext uri="{BB962C8B-B14F-4D97-AF65-F5344CB8AC3E}">
        <p14:creationId xmlns:p14="http://schemas.microsoft.com/office/powerpoint/2010/main" val="804523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8C84EB4-665A-40B0-1819-BD33F9ECE291}"/>
              </a:ext>
            </a:extLst>
          </p:cNvPr>
          <p:cNvPicPr>
            <a:picLocks noChangeAspect="1"/>
          </p:cNvPicPr>
          <p:nvPr/>
        </p:nvPicPr>
        <p:blipFill rotWithShape="1">
          <a:blip r:embed="rId2"/>
          <a:srcRect l="7041" t="17220" r="66020" b="23852"/>
          <a:stretch/>
        </p:blipFill>
        <p:spPr>
          <a:xfrm>
            <a:off x="373225" y="74645"/>
            <a:ext cx="10217021" cy="6732912"/>
          </a:xfrm>
          <a:prstGeom prst="rect">
            <a:avLst/>
          </a:prstGeom>
        </p:spPr>
      </p:pic>
    </p:spTree>
    <p:extLst>
      <p:ext uri="{BB962C8B-B14F-4D97-AF65-F5344CB8AC3E}">
        <p14:creationId xmlns:p14="http://schemas.microsoft.com/office/powerpoint/2010/main" val="3107209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ED7F93C-1A85-BA79-6BF3-0383C81CA1D8}"/>
              </a:ext>
            </a:extLst>
          </p:cNvPr>
          <p:cNvPicPr>
            <a:picLocks noChangeAspect="1"/>
          </p:cNvPicPr>
          <p:nvPr/>
        </p:nvPicPr>
        <p:blipFill rotWithShape="1">
          <a:blip r:embed="rId2"/>
          <a:srcRect l="7118" t="19260" r="66020" b="23342"/>
          <a:stretch/>
        </p:blipFill>
        <p:spPr>
          <a:xfrm>
            <a:off x="205274" y="149288"/>
            <a:ext cx="10273004" cy="6585261"/>
          </a:xfrm>
          <a:prstGeom prst="rect">
            <a:avLst/>
          </a:prstGeom>
        </p:spPr>
      </p:pic>
    </p:spTree>
    <p:extLst>
      <p:ext uri="{BB962C8B-B14F-4D97-AF65-F5344CB8AC3E}">
        <p14:creationId xmlns:p14="http://schemas.microsoft.com/office/powerpoint/2010/main" val="3336475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FA71A0-8D5C-4937-ADF2-0E1DF0B7848B}"/>
              </a:ext>
            </a:extLst>
          </p:cNvPr>
          <p:cNvSpPr>
            <a:spLocks noGrp="1"/>
          </p:cNvSpPr>
          <p:nvPr>
            <p:ph type="title"/>
          </p:nvPr>
        </p:nvSpPr>
        <p:spPr/>
        <p:txBody>
          <a:bodyPr/>
          <a:lstStyle/>
          <a:p>
            <a:r>
              <a:rPr lang="el-GR" dirty="0"/>
              <a:t>Επίπεδα &amp; Διαστάσεις</a:t>
            </a:r>
            <a:endParaRPr lang="en-US" dirty="0"/>
          </a:p>
        </p:txBody>
      </p:sp>
      <p:sp>
        <p:nvSpPr>
          <p:cNvPr id="3" name="Θέση περιεχομένου 2">
            <a:extLst>
              <a:ext uri="{FF2B5EF4-FFF2-40B4-BE49-F238E27FC236}">
                <a16:creationId xmlns:a16="http://schemas.microsoft.com/office/drawing/2014/main" id="{205360FB-6D65-457C-A415-651283CFBA92}"/>
              </a:ext>
            </a:extLst>
          </p:cNvPr>
          <p:cNvSpPr>
            <a:spLocks noGrp="1"/>
          </p:cNvSpPr>
          <p:nvPr>
            <p:ph idx="1"/>
          </p:nvPr>
        </p:nvSpPr>
        <p:spPr>
          <a:xfrm>
            <a:off x="163961" y="1638917"/>
            <a:ext cx="6348806" cy="4492035"/>
          </a:xfrm>
        </p:spPr>
        <p:txBody>
          <a:bodyPr>
            <a:normAutofit/>
          </a:bodyPr>
          <a:lstStyle/>
          <a:p>
            <a:r>
              <a:rPr lang="el-GR" dirty="0"/>
              <a:t>Δύο διαστάσεις: Προφορικός &amp; Γραπτός Λόγος</a:t>
            </a:r>
          </a:p>
          <a:p>
            <a:r>
              <a:rPr lang="el-GR" dirty="0"/>
              <a:t>Τρία επίπεδα: Φωνολογικό, </a:t>
            </a:r>
            <a:r>
              <a:rPr lang="el-GR" dirty="0" err="1"/>
              <a:t>Μορφοσυντακτικό</a:t>
            </a:r>
            <a:r>
              <a:rPr lang="el-GR" dirty="0"/>
              <a:t>, Εννοιολογικό – Πραγματολογικό</a:t>
            </a:r>
          </a:p>
          <a:p>
            <a:r>
              <a:rPr lang="el-GR" dirty="0" err="1"/>
              <a:t>λ,ξ,ε,η</a:t>
            </a:r>
            <a:endParaRPr lang="el-GR" dirty="0"/>
          </a:p>
          <a:p>
            <a:r>
              <a:rPr lang="el-GR" dirty="0"/>
              <a:t>λ-ε-ξ-η, ε-λ-ξ-η, λ-η-ξ-ε</a:t>
            </a:r>
          </a:p>
          <a:p>
            <a:r>
              <a:rPr lang="el-GR" i="1" dirty="0"/>
              <a:t>«Πες μου μια λέξη, αυτή τη μόνη λέξη!»</a:t>
            </a:r>
            <a:endParaRPr lang="en-US" i="1" dirty="0"/>
          </a:p>
        </p:txBody>
      </p:sp>
      <p:pic>
        <p:nvPicPr>
          <p:cNvPr id="1026" name="Picture 2" descr="Αποτέλεσμα εικόνας για πες μου μια λεξη αυτη τη μονη λεξη">
            <a:extLst>
              <a:ext uri="{FF2B5EF4-FFF2-40B4-BE49-F238E27FC236}">
                <a16:creationId xmlns:a16="http://schemas.microsoft.com/office/drawing/2014/main" id="{9FF7F596-3CA1-434E-B273-BE7ABB53FE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6121" y="1638917"/>
            <a:ext cx="3218559" cy="19592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Αποτέλεσμα εικόνας για πες μου μια λεξη αυτη τη μονη λεξη">
            <a:extLst>
              <a:ext uri="{FF2B5EF4-FFF2-40B4-BE49-F238E27FC236}">
                <a16:creationId xmlns:a16="http://schemas.microsoft.com/office/drawing/2014/main" id="{13986696-8564-4BAB-BB61-D4EF42BFB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119" y="3717032"/>
            <a:ext cx="3218560" cy="241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685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725455"/>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Οι πρώτες λέξεις</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109635" y="839756"/>
            <a:ext cx="11982838" cy="2860611"/>
          </a:xfrm>
        </p:spPr>
        <p:txBody>
          <a:bodyPr>
            <a:normAutofit lnSpcReduction="10000"/>
          </a:bodyPr>
          <a:lstStyle/>
          <a:p>
            <a:pPr>
              <a:lnSpc>
                <a:spcPct val="100000"/>
              </a:lnSpc>
              <a:spcBef>
                <a:spcPts val="600"/>
              </a:spcBef>
              <a:spcAft>
                <a:spcPts val="1200"/>
              </a:spcAft>
              <a:buBlip>
                <a:blip r:embed="rId2"/>
              </a:buBlip>
            </a:pPr>
            <a:r>
              <a:rPr lang="el-GR" altLang="en-US" dirty="0"/>
              <a:t> Αυξάνονται με πολύ γρήγορο ρυθμό</a:t>
            </a:r>
          </a:p>
          <a:p>
            <a:pPr lvl="1">
              <a:lnSpc>
                <a:spcPct val="100000"/>
              </a:lnSpc>
              <a:spcBef>
                <a:spcPts val="600"/>
              </a:spcBef>
              <a:spcAft>
                <a:spcPts val="1200"/>
              </a:spcAft>
            </a:pPr>
            <a:r>
              <a:rPr lang="el-GR" altLang="en-US" b="1" dirty="0">
                <a:solidFill>
                  <a:srgbClr val="1B4367"/>
                </a:solidFill>
                <a:effectLst>
                  <a:outerShdw blurRad="38100" dist="38100" dir="2700000" algn="tl">
                    <a:srgbClr val="000000">
                      <a:alpha val="43137"/>
                    </a:srgbClr>
                  </a:outerShdw>
                </a:effectLst>
              </a:rPr>
              <a:t>10ος έως 14ος μήνας: </a:t>
            </a:r>
            <a:r>
              <a:rPr lang="el-GR" altLang="en-US" dirty="0"/>
              <a:t>Η πρώτη λέξη</a:t>
            </a:r>
          </a:p>
          <a:p>
            <a:pPr lvl="1">
              <a:lnSpc>
                <a:spcPct val="100000"/>
              </a:lnSpc>
              <a:spcBef>
                <a:spcPts val="600"/>
              </a:spcBef>
              <a:spcAft>
                <a:spcPts val="1200"/>
              </a:spcAft>
            </a:pPr>
            <a:r>
              <a:rPr lang="el-GR" altLang="en-US" b="1" dirty="0">
                <a:solidFill>
                  <a:srgbClr val="1B4367"/>
                </a:solidFill>
                <a:effectLst>
                  <a:outerShdw blurRad="38100" dist="38100" dir="2700000" algn="tl">
                    <a:srgbClr val="000000">
                      <a:alpha val="43137"/>
                    </a:srgbClr>
                  </a:outerShdw>
                </a:effectLst>
              </a:rPr>
              <a:t>Μέχρι τους 15 μήνες: </a:t>
            </a:r>
            <a:r>
              <a:rPr lang="el-GR" altLang="en-US" dirty="0"/>
              <a:t>10 λέξεις</a:t>
            </a:r>
          </a:p>
          <a:p>
            <a:pPr lvl="1">
              <a:lnSpc>
                <a:spcPct val="100000"/>
              </a:lnSpc>
              <a:spcBef>
                <a:spcPts val="600"/>
              </a:spcBef>
              <a:spcAft>
                <a:spcPts val="1200"/>
              </a:spcAft>
            </a:pPr>
            <a:r>
              <a:rPr lang="el-GR" altLang="en-US" b="1" dirty="0">
                <a:solidFill>
                  <a:srgbClr val="1B4367"/>
                </a:solidFill>
                <a:effectLst>
                  <a:outerShdw blurRad="38100" dist="38100" dir="2700000" algn="tl">
                    <a:srgbClr val="000000">
                      <a:alpha val="43137"/>
                    </a:srgbClr>
                  </a:outerShdw>
                </a:effectLst>
              </a:rPr>
              <a:t>Μέχρι τους 18 μήνες: </a:t>
            </a:r>
            <a:r>
              <a:rPr lang="el-GR" altLang="en-US" dirty="0"/>
              <a:t>Τέλος του σταδίου των </a:t>
            </a:r>
            <a:r>
              <a:rPr lang="el-GR" altLang="en-US" dirty="0" err="1"/>
              <a:t>ολοφράσεων</a:t>
            </a:r>
            <a:r>
              <a:rPr lang="el-GR" altLang="en-US" dirty="0"/>
              <a:t> (</a:t>
            </a:r>
            <a:r>
              <a:rPr lang="el-GR" altLang="en-US" dirty="0" err="1"/>
              <a:t>συγκρητικού</a:t>
            </a:r>
            <a:r>
              <a:rPr lang="el-GR" altLang="en-US" dirty="0"/>
              <a:t> λόγου)</a:t>
            </a:r>
          </a:p>
          <a:p>
            <a:pPr lvl="1">
              <a:lnSpc>
                <a:spcPct val="100000"/>
              </a:lnSpc>
              <a:spcBef>
                <a:spcPts val="600"/>
              </a:spcBef>
              <a:spcAft>
                <a:spcPts val="1200"/>
              </a:spcAft>
            </a:pPr>
            <a:r>
              <a:rPr lang="el-GR" altLang="en-US" b="1" dirty="0">
                <a:solidFill>
                  <a:srgbClr val="1B4367"/>
                </a:solidFill>
                <a:effectLst>
                  <a:outerShdw blurRad="38100" dist="38100" dir="2700000" algn="tl">
                    <a:srgbClr val="000000">
                      <a:alpha val="43137"/>
                    </a:srgbClr>
                  </a:outerShdw>
                </a:effectLst>
              </a:rPr>
              <a:t>16ος-24ος μήνας: </a:t>
            </a:r>
            <a:r>
              <a:rPr lang="el-GR" altLang="en-US" dirty="0"/>
              <a:t>Γλωσσική έκρηξη με αύξηση του λεξιλογίου από τις 50 στις 400 λέξεις</a:t>
            </a:r>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
        <p:nvSpPr>
          <p:cNvPr id="6" name="1 - Τίτλος">
            <a:extLst>
              <a:ext uri="{FF2B5EF4-FFF2-40B4-BE49-F238E27FC236}">
                <a16:creationId xmlns:a16="http://schemas.microsoft.com/office/drawing/2014/main" id="{1044500D-82E0-265F-9E1A-FB26FAE6EB60}"/>
              </a:ext>
            </a:extLst>
          </p:cNvPr>
          <p:cNvSpPr txBox="1">
            <a:spLocks/>
          </p:cNvSpPr>
          <p:nvPr/>
        </p:nvSpPr>
        <p:spPr>
          <a:xfrm>
            <a:off x="457200" y="3700367"/>
            <a:ext cx="11582400" cy="5730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4000" b="1" dirty="0">
                <a:solidFill>
                  <a:srgbClr val="8A0000"/>
                </a:solidFill>
                <a:effectLst>
                  <a:outerShdw blurRad="38100" dist="38100" dir="2700000" algn="tl">
                    <a:srgbClr val="000000">
                      <a:alpha val="43137"/>
                    </a:srgbClr>
                  </a:outerShdw>
                </a:effectLst>
                <a:latin typeface="+mn-lt"/>
              </a:rPr>
              <a:t>Οι πρώτες προτάσεις</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7" name="2 - Θέση περιεχομένου">
            <a:extLst>
              <a:ext uri="{FF2B5EF4-FFF2-40B4-BE49-F238E27FC236}">
                <a16:creationId xmlns:a16="http://schemas.microsoft.com/office/drawing/2014/main" id="{C24F2A53-0ECB-B6FC-18A6-335427373AD8}"/>
              </a:ext>
            </a:extLst>
          </p:cNvPr>
          <p:cNvSpPr txBox="1">
            <a:spLocks/>
          </p:cNvSpPr>
          <p:nvPr/>
        </p:nvSpPr>
        <p:spPr>
          <a:xfrm>
            <a:off x="0" y="4360123"/>
            <a:ext cx="11916355" cy="249787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0000"/>
              </a:buClr>
              <a:buSzPct val="150000"/>
              <a:buFont typeface="Wingdings" pitchFamily="2" charset="2"/>
              <a:buChar char="§"/>
            </a:pPr>
            <a:r>
              <a:rPr lang="el-GR" altLang="en-US" dirty="0"/>
              <a:t> Εμφανίζονται 8-12 μήνες μετά τις πρώτες λέξεις</a:t>
            </a:r>
          </a:p>
          <a:p>
            <a:pPr>
              <a:lnSpc>
                <a:spcPct val="100000"/>
              </a:lnSpc>
              <a:spcAft>
                <a:spcPts val="600"/>
              </a:spcAft>
              <a:buClr>
                <a:srgbClr val="8A0000"/>
              </a:buClr>
              <a:buSzPct val="150000"/>
              <a:buFont typeface="Wingdings" pitchFamily="2" charset="2"/>
              <a:buChar char="§"/>
            </a:pPr>
            <a:r>
              <a:rPr lang="el-GR" altLang="en-US" dirty="0"/>
              <a:t>Επιτρέπουν/Δείχνουν την </a:t>
            </a:r>
            <a:r>
              <a:rPr lang="el-GR" altLang="en-US" b="1" dirty="0">
                <a:solidFill>
                  <a:srgbClr val="8A0000"/>
                </a:solidFill>
                <a:effectLst>
                  <a:outerShdw blurRad="38100" dist="38100" dir="2700000" algn="tl">
                    <a:srgbClr val="000000">
                      <a:alpha val="43137"/>
                    </a:srgbClr>
                  </a:outerShdw>
                </a:effectLst>
              </a:rPr>
              <a:t>κατονομασία αντικειμένων </a:t>
            </a:r>
            <a:r>
              <a:rPr lang="el-GR" altLang="en-US" dirty="0"/>
              <a:t>αλλά και τις </a:t>
            </a:r>
            <a:r>
              <a:rPr lang="el-GR" altLang="en-US" b="1" dirty="0">
                <a:solidFill>
                  <a:srgbClr val="8A0000"/>
                </a:solidFill>
                <a:effectLst>
                  <a:outerShdw blurRad="38100" dist="38100" dir="2700000" algn="tl">
                    <a:srgbClr val="000000">
                      <a:alpha val="43137"/>
                    </a:srgbClr>
                  </a:outerShdw>
                </a:effectLst>
              </a:rPr>
              <a:t>σχέσεις </a:t>
            </a:r>
            <a:r>
              <a:rPr lang="el-GR" altLang="en-US" dirty="0"/>
              <a:t>μεταξύ τους</a:t>
            </a:r>
          </a:p>
          <a:p>
            <a:pPr>
              <a:lnSpc>
                <a:spcPct val="100000"/>
              </a:lnSpc>
              <a:spcAft>
                <a:spcPts val="600"/>
              </a:spcAft>
              <a:buClr>
                <a:srgbClr val="8A0000"/>
              </a:buClr>
              <a:buSzPct val="150000"/>
              <a:buFont typeface="Wingdings" pitchFamily="2" charset="2"/>
              <a:buChar char="§"/>
            </a:pPr>
            <a:r>
              <a:rPr lang="el-GR" altLang="en-US" dirty="0"/>
              <a:t>Αποτελούν </a:t>
            </a:r>
            <a:r>
              <a:rPr lang="el-GR" altLang="en-US" b="1" dirty="0">
                <a:solidFill>
                  <a:srgbClr val="8A0000"/>
                </a:solidFill>
                <a:effectLst>
                  <a:outerShdw blurRad="38100" dist="38100" dir="2700000" algn="tl">
                    <a:srgbClr val="000000">
                      <a:alpha val="43137"/>
                    </a:srgbClr>
                  </a:outerShdw>
                </a:effectLst>
              </a:rPr>
              <a:t>απλές παρατηρήσεις </a:t>
            </a:r>
            <a:r>
              <a:rPr lang="el-GR" altLang="en-US" dirty="0"/>
              <a:t>παρά απαιτήσεις</a:t>
            </a:r>
          </a:p>
          <a:p>
            <a:pPr>
              <a:lnSpc>
                <a:spcPct val="100000"/>
              </a:lnSpc>
              <a:spcAft>
                <a:spcPts val="600"/>
              </a:spcAft>
              <a:buClr>
                <a:srgbClr val="8A0000"/>
              </a:buClr>
              <a:buSzPct val="150000"/>
              <a:buFont typeface="Wingdings" pitchFamily="2" charset="2"/>
              <a:buChar char="§"/>
            </a:pPr>
            <a:r>
              <a:rPr lang="el-GR" altLang="en-US" dirty="0"/>
              <a:t>Χρησιμοποιούν τις λέξεις σε </a:t>
            </a:r>
            <a:r>
              <a:rPr lang="el-GR" altLang="en-US" b="1" dirty="0">
                <a:solidFill>
                  <a:srgbClr val="8A0000"/>
                </a:solidFill>
                <a:effectLst>
                  <a:outerShdw blurRad="38100" dist="38100" dir="2700000" algn="tl">
                    <a:srgbClr val="000000">
                      <a:alpha val="43137"/>
                    </a:srgbClr>
                  </a:outerShdw>
                </a:effectLst>
              </a:rPr>
              <a:t>σειρά</a:t>
            </a:r>
            <a:r>
              <a:rPr lang="el-GR" altLang="en-US" dirty="0"/>
              <a:t> όπως και στον λόγο ενηλίκων αλλά δεν συμπεριλαμβάνει όλες τις απαραίτητες λέξεις </a:t>
            </a:r>
            <a:r>
              <a:rPr lang="el-GR" altLang="en-US" b="1" dirty="0">
                <a:solidFill>
                  <a:srgbClr val="8A0000"/>
                </a:solidFill>
                <a:effectLst>
                  <a:outerShdw blurRad="38100" dist="38100" dir="2700000" algn="tl">
                    <a:srgbClr val="000000">
                      <a:alpha val="43137"/>
                    </a:srgbClr>
                  </a:outerShdw>
                </a:effectLst>
              </a:rPr>
              <a:t>(Τηλεγραφικός λόγος)</a:t>
            </a:r>
          </a:p>
        </p:txBody>
      </p:sp>
      <p:sp>
        <p:nvSpPr>
          <p:cNvPr id="9" name="4 - Ορθογώνιο">
            <a:extLst>
              <a:ext uri="{FF2B5EF4-FFF2-40B4-BE49-F238E27FC236}">
                <a16:creationId xmlns:a16="http://schemas.microsoft.com/office/drawing/2014/main" id="{DB8B40D1-542C-57A0-E019-4EC68AFE08A7}"/>
              </a:ext>
            </a:extLst>
          </p:cNvPr>
          <p:cNvSpPr/>
          <p:nvPr/>
        </p:nvSpPr>
        <p:spPr>
          <a:xfrm>
            <a:off x="6025422" y="33967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Χαρακτηριστικά της πρώιμης γλώσσας</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676275" y="1600200"/>
            <a:ext cx="10020300" cy="4705350"/>
          </a:xfrm>
        </p:spPr>
        <p:txBody>
          <a:bodyPr>
            <a:normAutofit/>
          </a:bodyPr>
          <a:lstStyle/>
          <a:p>
            <a:pPr>
              <a:lnSpc>
                <a:spcPct val="100000"/>
              </a:lnSpc>
              <a:spcBef>
                <a:spcPts val="1200"/>
              </a:spcBef>
              <a:spcAft>
                <a:spcPts val="1200"/>
              </a:spcAft>
              <a:buClr>
                <a:srgbClr val="8A0000"/>
              </a:buClr>
              <a:buSzPct val="150000"/>
              <a:buFont typeface="Wingdings" pitchFamily="2" charset="2"/>
              <a:buChar char="§"/>
            </a:pPr>
            <a:r>
              <a:rPr lang="el-GR" altLang="en-US" dirty="0"/>
              <a:t>  </a:t>
            </a:r>
            <a:r>
              <a:rPr lang="el-GR" altLang="en-US" dirty="0" err="1"/>
              <a:t>Υποέκταση</a:t>
            </a:r>
            <a:r>
              <a:rPr lang="el-GR" altLang="en-US" dirty="0"/>
              <a:t>/Κυριολεξία</a:t>
            </a:r>
          </a:p>
          <a:p>
            <a:pPr>
              <a:lnSpc>
                <a:spcPct val="100000"/>
              </a:lnSpc>
              <a:spcBef>
                <a:spcPts val="1200"/>
              </a:spcBef>
              <a:spcAft>
                <a:spcPts val="1200"/>
              </a:spcAft>
              <a:buClr>
                <a:srgbClr val="8A0000"/>
              </a:buClr>
              <a:buSzPct val="150000"/>
              <a:buFont typeface="Wingdings" pitchFamily="2" charset="2"/>
              <a:buChar char="§"/>
            </a:pPr>
            <a:r>
              <a:rPr lang="el-GR" altLang="en-US" dirty="0"/>
              <a:t>  Υπερέκταση/</a:t>
            </a:r>
            <a:r>
              <a:rPr lang="el-GR" altLang="en-US" dirty="0" err="1"/>
              <a:t>Υπεργενίκευση</a:t>
            </a:r>
            <a:endParaRPr lang="el-GR" altLang="en-US" dirty="0"/>
          </a:p>
          <a:p>
            <a:pPr>
              <a:lnSpc>
                <a:spcPct val="100000"/>
              </a:lnSpc>
              <a:spcBef>
                <a:spcPts val="1200"/>
              </a:spcBef>
              <a:spcAft>
                <a:spcPts val="1200"/>
              </a:spcAft>
              <a:buClr>
                <a:srgbClr val="8A0000"/>
              </a:buClr>
              <a:buSzPct val="150000"/>
              <a:buFont typeface="Wingdings" pitchFamily="2" charset="2"/>
              <a:buChar char="§"/>
            </a:pPr>
            <a:r>
              <a:rPr lang="el-GR" altLang="en-US" dirty="0"/>
              <a:t>  Περιγραφικός λόγος</a:t>
            </a:r>
          </a:p>
          <a:p>
            <a:pPr>
              <a:lnSpc>
                <a:spcPct val="100000"/>
              </a:lnSpc>
              <a:spcBef>
                <a:spcPts val="1200"/>
              </a:spcBef>
              <a:spcAft>
                <a:spcPts val="1200"/>
              </a:spcAft>
              <a:buClr>
                <a:srgbClr val="8A0000"/>
              </a:buClr>
              <a:buSzPct val="150000"/>
              <a:buFont typeface="Wingdings" pitchFamily="2" charset="2"/>
              <a:buChar char="§"/>
            </a:pPr>
            <a:r>
              <a:rPr lang="el-GR" altLang="en-US" dirty="0"/>
              <a:t>  Εκφραστικός λόγος</a:t>
            </a: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Θεωρίες για τη γλωσσική ανάπτυξη</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a:normAutofit/>
          </a:bodyPr>
          <a:lstStyle/>
          <a:p>
            <a:pPr>
              <a:lnSpc>
                <a:spcPct val="100000"/>
              </a:lnSpc>
              <a:spcBef>
                <a:spcPts val="600"/>
              </a:spcBef>
              <a:spcAft>
                <a:spcPts val="1200"/>
              </a:spcAft>
              <a:buBlip>
                <a:blip r:embed="rId2"/>
              </a:buBlip>
            </a:pPr>
            <a:r>
              <a:rPr lang="el-GR" altLang="en-US" dirty="0"/>
              <a:t> </a:t>
            </a:r>
            <a:r>
              <a:rPr lang="el-GR" altLang="en-US" sz="3200" b="1" dirty="0">
                <a:effectLst>
                  <a:outerShdw blurRad="38100" dist="38100" dir="2700000" algn="tl">
                    <a:srgbClr val="000000">
                      <a:alpha val="43137"/>
                    </a:srgbClr>
                  </a:outerShdw>
                </a:effectLst>
              </a:rPr>
              <a:t>Θεωρία της μάθησης</a:t>
            </a:r>
          </a:p>
          <a:p>
            <a:pPr lvl="1">
              <a:lnSpc>
                <a:spcPct val="100000"/>
              </a:lnSpc>
              <a:spcBef>
                <a:spcPts val="600"/>
              </a:spcBef>
              <a:spcAft>
                <a:spcPts val="1200"/>
              </a:spcAft>
            </a:pPr>
            <a:r>
              <a:rPr lang="el-GR" altLang="en-US" sz="2800" dirty="0"/>
              <a:t>Η απόκτηση της γλώσσας ακολουθεί τους βασικούς νόμους της </a:t>
            </a:r>
            <a:r>
              <a:rPr lang="el-GR" altLang="en-US" sz="2800" b="1" dirty="0">
                <a:solidFill>
                  <a:srgbClr val="8A0000"/>
                </a:solidFill>
                <a:effectLst>
                  <a:outerShdw blurRad="38100" dist="38100" dir="2700000" algn="tl">
                    <a:srgbClr val="000000">
                      <a:alpha val="43137"/>
                    </a:srgbClr>
                  </a:outerShdw>
                </a:effectLst>
              </a:rPr>
              <a:t>ενίσχυσης</a:t>
            </a:r>
            <a:r>
              <a:rPr lang="el-GR" altLang="en-US" sz="2800" dirty="0"/>
              <a:t> και της </a:t>
            </a:r>
            <a:r>
              <a:rPr lang="el-GR" altLang="en-US" sz="2800" b="1" dirty="0">
                <a:solidFill>
                  <a:srgbClr val="8A0000"/>
                </a:solidFill>
                <a:effectLst>
                  <a:outerShdw blurRad="38100" dist="38100" dir="2700000" algn="tl">
                    <a:srgbClr val="000000">
                      <a:alpha val="43137"/>
                    </a:srgbClr>
                  </a:outerShdw>
                </a:effectLst>
              </a:rPr>
              <a:t>εξαρτημένης μάθησης</a:t>
            </a:r>
          </a:p>
          <a:p>
            <a:pPr lvl="1">
              <a:lnSpc>
                <a:spcPct val="100000"/>
              </a:lnSpc>
              <a:spcBef>
                <a:spcPts val="600"/>
              </a:spcBef>
              <a:spcAft>
                <a:spcPts val="1200"/>
              </a:spcAft>
            </a:pPr>
            <a:r>
              <a:rPr lang="el-GR" altLang="en-US" sz="2800" dirty="0"/>
              <a:t>Μέσω της διαδικασίας της </a:t>
            </a:r>
            <a:r>
              <a:rPr lang="el-GR" altLang="en-US" sz="2800" b="1" dirty="0">
                <a:solidFill>
                  <a:srgbClr val="8A0000"/>
                </a:solidFill>
                <a:effectLst>
                  <a:outerShdw blurRad="38100" dist="38100" dir="2700000" algn="tl">
                    <a:srgbClr val="000000">
                      <a:alpha val="43137"/>
                    </a:srgbClr>
                  </a:outerShdw>
                </a:effectLst>
              </a:rPr>
              <a:t>σταδιακής διαμόρφωσης</a:t>
            </a:r>
            <a:r>
              <a:rPr lang="el-GR" altLang="en-US" sz="2800" dirty="0"/>
              <a:t>, ο λόγος του βρέφους τείνει όλο και περισσότερο να μοιάζει με τον λόγο των ενηλίκων</a:t>
            </a:r>
          </a:p>
          <a:p>
            <a:pPr>
              <a:lnSpc>
                <a:spcPct val="100000"/>
              </a:lnSpc>
              <a:spcBef>
                <a:spcPts val="1200"/>
              </a:spcBef>
              <a:spcAft>
                <a:spcPts val="1200"/>
              </a:spcAft>
              <a:buClr>
                <a:srgbClr val="8A0000"/>
              </a:buClr>
              <a:buSzPct val="150000"/>
              <a:buNone/>
            </a:pPr>
            <a:endParaRPr lang="el-GR" altLang="en-US" dirty="0"/>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Γενετικές προσεγγίσεις</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a:normAutofit/>
          </a:bodyPr>
          <a:lstStyle/>
          <a:p>
            <a:pPr>
              <a:buSzPct val="150000"/>
              <a:buFont typeface="Wingdings" pitchFamily="2" charset="2"/>
              <a:buChar char="§"/>
            </a:pPr>
            <a:r>
              <a:rPr lang="el-GR" altLang="en-US" dirty="0"/>
              <a:t> Γενετικά προκαθορισμένος, </a:t>
            </a:r>
            <a:r>
              <a:rPr lang="el-GR" altLang="en-US" b="1" dirty="0">
                <a:solidFill>
                  <a:srgbClr val="8A0000"/>
                </a:solidFill>
                <a:effectLst>
                  <a:outerShdw blurRad="38100" dist="38100" dir="2700000" algn="tl">
                    <a:srgbClr val="000000">
                      <a:alpha val="43137"/>
                    </a:srgbClr>
                  </a:outerShdw>
                </a:effectLst>
              </a:rPr>
              <a:t>εγγενής μηχανισμός </a:t>
            </a:r>
            <a:r>
              <a:rPr lang="el-GR" altLang="en-US" dirty="0"/>
              <a:t>που κατευθύνει τη γλωσσική ανάπτυξη</a:t>
            </a:r>
          </a:p>
          <a:p>
            <a:pPr>
              <a:buSzPct val="150000"/>
              <a:buFont typeface="Wingdings" pitchFamily="2" charset="2"/>
              <a:buChar char="§"/>
            </a:pPr>
            <a:r>
              <a:rPr lang="el-GR" altLang="en-US" dirty="0"/>
              <a:t> Το παιδί γεννιέται με την εγγενή ικανότητα να χρησιμοποιεί τη γλώσσα, η οποία εμφανίζεται, λίγο </a:t>
            </a:r>
            <a:r>
              <a:rPr lang="el-GR" altLang="en-US" dirty="0" err="1"/>
              <a:t>ώς</a:t>
            </a:r>
            <a:r>
              <a:rPr lang="el-GR" altLang="en-US" dirty="0"/>
              <a:t> πολύ, αυτόματα, λόγω της </a:t>
            </a:r>
            <a:r>
              <a:rPr lang="el-GR" altLang="en-US" b="1" dirty="0">
                <a:solidFill>
                  <a:srgbClr val="8A0000"/>
                </a:solidFill>
                <a:effectLst>
                  <a:outerShdw blurRad="38100" dist="38100" dir="2700000" algn="tl">
                    <a:srgbClr val="000000">
                      <a:alpha val="43137"/>
                    </a:srgbClr>
                  </a:outerShdw>
                </a:effectLst>
              </a:rPr>
              <a:t>ωρίμανσης</a:t>
            </a:r>
          </a:p>
          <a:p>
            <a:pPr lvl="1"/>
            <a:r>
              <a:rPr lang="el-GR" altLang="en-US" sz="2800" b="1" dirty="0">
                <a:solidFill>
                  <a:srgbClr val="8A0000"/>
                </a:solidFill>
                <a:effectLst>
                  <a:outerShdw blurRad="38100" dist="38100" dir="2700000" algn="tl">
                    <a:srgbClr val="000000">
                      <a:alpha val="43137"/>
                    </a:srgbClr>
                  </a:outerShdw>
                </a:effectLst>
              </a:rPr>
              <a:t>Μηχανισμός κατάκτησης της γλώσσας </a:t>
            </a:r>
            <a:r>
              <a:rPr lang="el-GR" altLang="en-US" b="1" dirty="0">
                <a:effectLst>
                  <a:outerShdw blurRad="38100" dist="38100" dir="2700000" algn="tl">
                    <a:srgbClr val="000000">
                      <a:alpha val="43137"/>
                    </a:srgbClr>
                  </a:outerShdw>
                </a:effectLst>
              </a:rPr>
              <a:t>(L A D)</a:t>
            </a: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Αξιολόγηση της γενετικής προσέγγισης</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numCol="2">
            <a:normAutofit/>
          </a:bodyPr>
          <a:lstStyle/>
          <a:p>
            <a:pPr>
              <a:buSzPct val="150000"/>
              <a:buNone/>
            </a:pPr>
            <a:r>
              <a:rPr lang="el-GR" altLang="en-US" sz="3200" b="1" dirty="0">
                <a:effectLst>
                  <a:outerShdw blurRad="38100" dist="38100" dir="2700000" algn="tl">
                    <a:srgbClr val="000000">
                      <a:alpha val="43137"/>
                    </a:srgbClr>
                  </a:outerShdw>
                </a:effectLst>
              </a:rPr>
              <a:t>	ΥΠΕΡ</a:t>
            </a:r>
          </a:p>
          <a:p>
            <a:pPr lvl="1">
              <a:buFont typeface="Wingdings" pitchFamily="2" charset="2"/>
              <a:buChar char="ü"/>
            </a:pPr>
            <a:r>
              <a:rPr lang="el-GR" altLang="en-US" dirty="0"/>
              <a:t> Έχει εντοπιστεί συγκεκριμένο γονίδιο, σχετικό με την παραγωγή του λόγου</a:t>
            </a:r>
          </a:p>
          <a:p>
            <a:pPr lvl="1">
              <a:buFont typeface="Wingdings" pitchFamily="2" charset="2"/>
              <a:buChar char="ü"/>
            </a:pPr>
            <a:r>
              <a:rPr lang="el-GR" altLang="en-US" dirty="0"/>
              <a:t> Η γλωσσική επεξεργασία στα βρέφη εμπλέκει εγκεφαλικές δομές, παρόμοιες με εκείνες των ενηλίκων</a:t>
            </a:r>
          </a:p>
          <a:p>
            <a:pPr>
              <a:buSzPct val="150000"/>
              <a:buNone/>
            </a:pPr>
            <a:endParaRPr lang="el-GR" altLang="en-US" dirty="0"/>
          </a:p>
          <a:p>
            <a:pPr>
              <a:buSzPct val="150000"/>
              <a:buNone/>
            </a:pPr>
            <a:endParaRPr lang="el-GR" altLang="en-US" dirty="0"/>
          </a:p>
          <a:p>
            <a:pPr>
              <a:buSzPct val="150000"/>
              <a:buNone/>
            </a:pPr>
            <a:endParaRPr lang="el-GR" altLang="en-US" dirty="0"/>
          </a:p>
          <a:p>
            <a:pPr>
              <a:buSzPct val="150000"/>
              <a:buNone/>
            </a:pPr>
            <a:r>
              <a:rPr lang="el-GR" altLang="en-US" sz="3200" b="1" dirty="0">
                <a:effectLst>
                  <a:outerShdw blurRad="38100" dist="38100" dir="2700000" algn="tl">
                    <a:srgbClr val="000000">
                      <a:alpha val="43137"/>
                    </a:srgbClr>
                  </a:outerShdw>
                </a:effectLst>
              </a:rPr>
              <a:t>	ΚΑΤΑ</a:t>
            </a:r>
          </a:p>
          <a:p>
            <a:pPr lvl="1">
              <a:buBlip>
                <a:blip r:embed="rId2"/>
              </a:buBlip>
            </a:pPr>
            <a:r>
              <a:rPr lang="el-GR" altLang="en-US" dirty="0"/>
              <a:t>Αμφισβητείται η μοναδικότητα της ανθρώπινης γλώσσας</a:t>
            </a:r>
          </a:p>
          <a:p>
            <a:pPr lvl="1">
              <a:buBlip>
                <a:blip r:embed="rId2"/>
              </a:buBlip>
            </a:pPr>
            <a:r>
              <a:rPr lang="el-GR" altLang="en-US" dirty="0"/>
              <a:t>Παρά την πιθανή γενετική αφετηρία, η χρήση της γλώσσας προϋποθέτει την ύπαρξη σημαντικών κοινωνικών εμπειριών για να είναι αποτελεσματική</a:t>
            </a:r>
          </a:p>
          <a:p>
            <a:pPr>
              <a:buSzPct val="150000"/>
              <a:buNone/>
            </a:pPr>
            <a:endParaRPr lang="el-GR" altLang="en-US" sz="3200" b="1" dirty="0">
              <a:effectLst>
                <a:outerShdw blurRad="38100" dist="38100" dir="2700000" algn="tl">
                  <a:srgbClr val="000000">
                    <a:alpha val="43137"/>
                  </a:srgbClr>
                </a:outerShdw>
              </a:effectLst>
            </a:endParaRP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Θεωρία της αλληλεπίδρασης</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a:normAutofit/>
          </a:bodyPr>
          <a:lstStyle/>
          <a:p>
            <a:r>
              <a:rPr lang="el-GR" altLang="en-US" dirty="0"/>
              <a:t> </a:t>
            </a:r>
            <a:r>
              <a:rPr lang="el-GR" altLang="en-US" b="1" dirty="0">
                <a:solidFill>
                  <a:srgbClr val="8A0000"/>
                </a:solidFill>
                <a:effectLst>
                  <a:outerShdw blurRad="38100" dist="38100" dir="2700000" algn="tl">
                    <a:srgbClr val="000000">
                      <a:alpha val="43137"/>
                    </a:srgbClr>
                  </a:outerShdw>
                </a:effectLst>
              </a:rPr>
              <a:t>Συνδυασμός</a:t>
            </a:r>
            <a:r>
              <a:rPr lang="el-GR" altLang="en-US" dirty="0"/>
              <a:t> γενετικά καθορισμένων προδιαθέσεων και περιβαλλοντικών συνθηκών</a:t>
            </a:r>
          </a:p>
          <a:p>
            <a:r>
              <a:rPr lang="el-GR" altLang="en-US" dirty="0"/>
              <a:t>Η πορεία της γλωσσικής ανάπτυξης καθορίζεται από τη γλώσσα στην οποία εκτίθεται το παιδί και από την </a:t>
            </a:r>
            <a:r>
              <a:rPr lang="el-GR" altLang="en-US" b="1" dirty="0">
                <a:solidFill>
                  <a:srgbClr val="8A0000"/>
                </a:solidFill>
                <a:effectLst>
                  <a:outerShdw blurRad="38100" dist="38100" dir="2700000" algn="tl">
                    <a:srgbClr val="000000">
                      <a:alpha val="43137"/>
                    </a:srgbClr>
                  </a:outerShdw>
                </a:effectLst>
              </a:rPr>
              <a:t>ενίσχυση</a:t>
            </a:r>
            <a:r>
              <a:rPr lang="el-GR" altLang="en-US" dirty="0"/>
              <a:t> που λαμβάνει για τη χρήση της</a:t>
            </a:r>
          </a:p>
          <a:p>
            <a:r>
              <a:rPr lang="el-GR" altLang="en-US" dirty="0"/>
              <a:t>Οι </a:t>
            </a:r>
            <a:r>
              <a:rPr lang="el-GR" altLang="en-US" b="1" dirty="0">
                <a:solidFill>
                  <a:srgbClr val="8A0000"/>
                </a:solidFill>
                <a:effectLst>
                  <a:outerShdw blurRad="38100" dist="38100" dir="2700000" algn="tl">
                    <a:srgbClr val="000000">
                      <a:alpha val="43137"/>
                    </a:srgbClr>
                  </a:outerShdw>
                </a:effectLst>
              </a:rPr>
              <a:t>κοινωνικοί παράγοντες </a:t>
            </a:r>
            <a:r>
              <a:rPr lang="el-GR" altLang="en-US" dirty="0"/>
              <a:t>παίζουν ζωτικής σημασίας ρόλο, το ίδιο και τα </a:t>
            </a:r>
            <a:r>
              <a:rPr lang="el-GR" altLang="en-US" b="1" dirty="0">
                <a:solidFill>
                  <a:srgbClr val="8A0000"/>
                </a:solidFill>
                <a:effectLst>
                  <a:outerShdw blurRad="38100" dist="38100" dir="2700000" algn="tl">
                    <a:srgbClr val="000000">
                      <a:alpha val="43137"/>
                    </a:srgbClr>
                  </a:outerShdw>
                </a:effectLst>
              </a:rPr>
              <a:t>κίνητρα</a:t>
            </a:r>
          </a:p>
          <a:p>
            <a:pPr lvl="1"/>
            <a:endParaRPr lang="el-GR" altLang="en-US" b="1" dirty="0">
              <a:effectLst>
                <a:outerShdw blurRad="38100" dist="38100" dir="2700000" algn="tl">
                  <a:srgbClr val="000000">
                    <a:alpha val="43137"/>
                  </a:srgbClr>
                </a:outerShdw>
              </a:effectLst>
            </a:endParaRP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Ο απευθυνόμενος στα βρέφη λόγος των ενηλίκων</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a:normAutofit/>
          </a:bodyPr>
          <a:lstStyle/>
          <a:p>
            <a:pPr>
              <a:lnSpc>
                <a:spcPct val="100000"/>
              </a:lnSpc>
              <a:spcAft>
                <a:spcPts val="600"/>
              </a:spcAft>
              <a:buSzPct val="120000"/>
              <a:buFont typeface="Wingdings" pitchFamily="2" charset="2"/>
              <a:buChar char="Ø"/>
            </a:pPr>
            <a:r>
              <a:rPr lang="el-GR" altLang="en-US" dirty="0"/>
              <a:t>Είδος λεκτικής επικοινωνίας με το βρέφος</a:t>
            </a:r>
          </a:p>
          <a:p>
            <a:pPr>
              <a:lnSpc>
                <a:spcPct val="100000"/>
              </a:lnSpc>
              <a:spcAft>
                <a:spcPts val="600"/>
              </a:spcAft>
              <a:buSzPct val="120000"/>
              <a:buFont typeface="Wingdings" pitchFamily="2" charset="2"/>
              <a:buChar char="Ø"/>
            </a:pPr>
            <a:r>
              <a:rPr lang="el-GR" altLang="en-US" dirty="0"/>
              <a:t>Σύντομες, απλές προτάσεις</a:t>
            </a:r>
          </a:p>
          <a:p>
            <a:pPr>
              <a:lnSpc>
                <a:spcPct val="100000"/>
              </a:lnSpc>
              <a:spcAft>
                <a:spcPts val="600"/>
              </a:spcAft>
              <a:buSzPct val="120000"/>
              <a:buFont typeface="Wingdings" pitchFamily="2" charset="2"/>
              <a:buChar char="Ø"/>
            </a:pPr>
            <a:r>
              <a:rPr lang="el-GR" altLang="en-US" dirty="0"/>
              <a:t>Υψηλότερος τόνος φωνής, διευρυμένα όρια ηχητικής συχνότητας, ποικίλος επιτονισμός</a:t>
            </a:r>
          </a:p>
          <a:p>
            <a:pPr>
              <a:lnSpc>
                <a:spcPct val="100000"/>
              </a:lnSpc>
              <a:spcAft>
                <a:spcPts val="600"/>
              </a:spcAft>
              <a:buSzPct val="120000"/>
              <a:buFont typeface="Wingdings" pitchFamily="2" charset="2"/>
              <a:buChar char="Ø"/>
            </a:pPr>
            <a:r>
              <a:rPr lang="el-GR" altLang="en-US" dirty="0"/>
              <a:t>Επανάληψη λέξεων και περιορισμένα θέματα</a:t>
            </a:r>
          </a:p>
          <a:p>
            <a:pPr>
              <a:lnSpc>
                <a:spcPct val="100000"/>
              </a:lnSpc>
              <a:spcAft>
                <a:spcPts val="600"/>
              </a:spcAft>
              <a:buSzPct val="120000"/>
              <a:buFont typeface="Wingdings" pitchFamily="2" charset="2"/>
              <a:buChar char="Ø"/>
            </a:pPr>
            <a:r>
              <a:rPr lang="el-GR" altLang="en-US" dirty="0"/>
              <a:t>Ορισμένες φορές, διασκεδαστικοί ήχοι, που δεν είναι καν λέξεις</a:t>
            </a:r>
          </a:p>
          <a:p>
            <a:pPr>
              <a:lnSpc>
                <a:spcPct val="100000"/>
              </a:lnSpc>
              <a:spcAft>
                <a:spcPts val="600"/>
              </a:spcAft>
              <a:buSzPct val="120000"/>
              <a:buFont typeface="Wingdings" pitchFamily="2" charset="2"/>
              <a:buChar char="Ø"/>
            </a:pPr>
            <a:r>
              <a:rPr lang="el-GR" altLang="en-US" dirty="0"/>
              <a:t>Λίγη τυπική δομή, παρόμοια με τηλεγραφικό λόγο</a:t>
            </a:r>
            <a:endParaRPr lang="el-GR" altLang="en-US" b="1" dirty="0">
              <a:effectLst>
                <a:outerShdw blurRad="38100" dist="38100" dir="2700000" algn="tl">
                  <a:srgbClr val="000000">
                    <a:alpha val="43137"/>
                  </a:srgbClr>
                </a:outerShdw>
              </a:effectLst>
            </a:endParaRP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Πώς αλλάζει ο απευθυνόμενος προς τα βρέφη λόγος των ενηλίκων;</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a:normAutofit/>
          </a:bodyPr>
          <a:lstStyle/>
          <a:p>
            <a:pPr>
              <a:lnSpc>
                <a:spcPct val="100000"/>
              </a:lnSpc>
              <a:spcAft>
                <a:spcPts val="1200"/>
              </a:spcAft>
              <a:buSzPct val="150000"/>
              <a:buFont typeface="Wingdings" pitchFamily="2" charset="2"/>
              <a:buChar char="§"/>
            </a:pPr>
            <a:r>
              <a:rPr lang="el-GR" altLang="en-US" dirty="0"/>
              <a:t>Περί το τέλος του 1ου έτους παίρνει χαρακτηριστικά της γλώσσας των ενηλίκων</a:t>
            </a:r>
          </a:p>
          <a:p>
            <a:pPr>
              <a:lnSpc>
                <a:spcPct val="100000"/>
              </a:lnSpc>
              <a:spcAft>
                <a:spcPts val="1200"/>
              </a:spcAft>
              <a:buSzPct val="150000"/>
              <a:buFont typeface="Wingdings" pitchFamily="2" charset="2"/>
              <a:buChar char="§"/>
            </a:pPr>
            <a:r>
              <a:rPr lang="el-GR" altLang="en-US" dirty="0"/>
              <a:t>Οι προτάσεις γίνονται μεγαλύτερες και πιο σύνθετες, παρόλο που η κάθε λέξη συνεχίζει να εκφωνείται αργά</a:t>
            </a:r>
          </a:p>
          <a:p>
            <a:pPr>
              <a:lnSpc>
                <a:spcPct val="100000"/>
              </a:lnSpc>
              <a:spcAft>
                <a:spcPts val="1200"/>
              </a:spcAft>
              <a:buSzPct val="150000"/>
              <a:buFont typeface="Wingdings" pitchFamily="2" charset="2"/>
              <a:buChar char="§"/>
            </a:pPr>
            <a:r>
              <a:rPr lang="el-GR" altLang="en-US" dirty="0"/>
              <a:t>Ο τόνος της φωνής χρησιμοποιείται για να κατευθυνθεί η προσοχή του παιδιού σε συγκεκριμένες, σημαντικές λέξεις</a:t>
            </a: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Σημασία του απευθυνόμενου στα βρέφη λόγου των ενηλίκων</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a:normAutofit/>
          </a:bodyPr>
          <a:lstStyle/>
          <a:p>
            <a:pPr>
              <a:lnSpc>
                <a:spcPct val="100000"/>
              </a:lnSpc>
              <a:spcBef>
                <a:spcPts val="600"/>
              </a:spcBef>
              <a:spcAft>
                <a:spcPts val="1200"/>
              </a:spcAft>
              <a:buClr>
                <a:srgbClr val="8A0000"/>
              </a:buClr>
              <a:buSzPct val="150000"/>
              <a:buFont typeface="Wingdings" pitchFamily="2" charset="2"/>
              <a:buChar char="§"/>
            </a:pPr>
            <a:r>
              <a:rPr lang="el-GR" altLang="en-US" dirty="0"/>
              <a:t>Παίζει σημαντικό ρόλο στην κατάκτηση της γλώσσας εκ μέρους του βρέφους</a:t>
            </a:r>
          </a:p>
          <a:p>
            <a:pPr lvl="1">
              <a:lnSpc>
                <a:spcPct val="100000"/>
              </a:lnSpc>
              <a:spcBef>
                <a:spcPts val="600"/>
              </a:spcBef>
              <a:spcAft>
                <a:spcPts val="1200"/>
              </a:spcAft>
              <a:buSzPct val="120000"/>
            </a:pPr>
            <a:r>
              <a:rPr lang="el-GR" altLang="en-US" dirty="0"/>
              <a:t>Εμφανίζεται σε ολόκληρο τον κόσμο, αν και υπάρχουν πολιτισμικές διαφορές</a:t>
            </a:r>
          </a:p>
          <a:p>
            <a:pPr lvl="1">
              <a:lnSpc>
                <a:spcPct val="100000"/>
              </a:lnSpc>
              <a:spcBef>
                <a:spcPts val="600"/>
              </a:spcBef>
              <a:spcAft>
                <a:spcPts val="1200"/>
              </a:spcAft>
              <a:buSzPct val="120000"/>
            </a:pPr>
            <a:r>
              <a:rPr lang="el-GR" altLang="en-US" dirty="0"/>
              <a:t>Τα νεογέννητα τον προτιμούν</a:t>
            </a:r>
          </a:p>
          <a:p>
            <a:pPr lvl="1">
              <a:lnSpc>
                <a:spcPct val="100000"/>
              </a:lnSpc>
              <a:spcBef>
                <a:spcPts val="600"/>
              </a:spcBef>
              <a:spcAft>
                <a:spcPts val="1200"/>
              </a:spcAft>
              <a:buSzPct val="120000"/>
            </a:pPr>
            <a:r>
              <a:rPr lang="el-GR" altLang="en-US" dirty="0"/>
              <a:t>Βρέφη που έχουν εμπειρία αυτού του είδους λόγου νωρίς στη ζωή, φαίνεται να αρχίζουν την ομιλία –και παρουσιάζουν άλλες μορφές γλωσσικής επάρκειας– νωρίτερα από άλλα παιδιά</a:t>
            </a: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114300"/>
            <a:ext cx="11582400" cy="1352549"/>
          </a:xfrm>
        </p:spPr>
        <p:txBody>
          <a:bodyPr>
            <a:normAutofit/>
          </a:bodyPr>
          <a:lstStyle/>
          <a:p>
            <a:r>
              <a:rPr lang="el-GR" altLang="en-US" sz="4000" b="1" dirty="0">
                <a:solidFill>
                  <a:srgbClr val="8A0000"/>
                </a:solidFill>
                <a:effectLst>
                  <a:outerShdw blurRad="38100" dist="38100" dir="2700000" algn="tl">
                    <a:srgbClr val="000000">
                      <a:alpha val="43137"/>
                    </a:srgbClr>
                  </a:outerShdw>
                </a:effectLst>
                <a:latin typeface="+mn-lt"/>
              </a:rPr>
              <a:t>Διαφορές φύλου</a:t>
            </a:r>
            <a:endParaRPr lang="el-GR" sz="4000" b="1" dirty="0">
              <a:solidFill>
                <a:srgbClr val="8A0000"/>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342900" y="1600200"/>
            <a:ext cx="10639425" cy="4705350"/>
          </a:xfrm>
        </p:spPr>
        <p:txBody>
          <a:bodyPr>
            <a:normAutofit/>
          </a:bodyPr>
          <a:lstStyle/>
          <a:p>
            <a:pPr>
              <a:lnSpc>
                <a:spcPct val="100000"/>
              </a:lnSpc>
              <a:spcBef>
                <a:spcPts val="600"/>
              </a:spcBef>
              <a:spcAft>
                <a:spcPts val="600"/>
              </a:spcAft>
              <a:buClr>
                <a:srgbClr val="8A0000"/>
              </a:buClr>
              <a:buSzPct val="150000"/>
              <a:buFont typeface="Wingdings" pitchFamily="2" charset="2"/>
              <a:buChar char="§"/>
            </a:pPr>
            <a:r>
              <a:rPr lang="el-GR" altLang="en-US" dirty="0"/>
              <a:t> Ο λόγος των ενηλίκων διαφοροποιείται ανάλογα με το φύλο του παιδιού</a:t>
            </a:r>
          </a:p>
          <a:p>
            <a:pPr lvl="1">
              <a:lnSpc>
                <a:spcPct val="100000"/>
              </a:lnSpc>
              <a:spcBef>
                <a:spcPts val="600"/>
              </a:spcBef>
              <a:spcAft>
                <a:spcPts val="600"/>
              </a:spcAft>
            </a:pPr>
            <a:r>
              <a:rPr lang="el-GR" altLang="en-US" b="1" dirty="0">
                <a:solidFill>
                  <a:srgbClr val="1B4367"/>
                </a:solidFill>
              </a:rPr>
              <a:t>Αγόρια</a:t>
            </a:r>
          </a:p>
          <a:p>
            <a:pPr lvl="2">
              <a:lnSpc>
                <a:spcPct val="100000"/>
              </a:lnSpc>
              <a:spcBef>
                <a:spcPts val="600"/>
              </a:spcBef>
              <a:spcAft>
                <a:spcPts val="600"/>
              </a:spcAft>
            </a:pPr>
            <a:r>
              <a:rPr lang="el-GR" altLang="en-US" dirty="0"/>
              <a:t>Σταθερός, σαφής και ευθύς</a:t>
            </a:r>
          </a:p>
          <a:p>
            <a:pPr lvl="1">
              <a:lnSpc>
                <a:spcPct val="100000"/>
              </a:lnSpc>
              <a:spcBef>
                <a:spcPts val="600"/>
              </a:spcBef>
              <a:spcAft>
                <a:spcPts val="600"/>
              </a:spcAft>
            </a:pPr>
            <a:r>
              <a:rPr lang="el-GR" altLang="en-US" b="1" dirty="0">
                <a:solidFill>
                  <a:srgbClr val="1B4367"/>
                </a:solidFill>
              </a:rPr>
              <a:t>Κορίτσια</a:t>
            </a:r>
          </a:p>
          <a:p>
            <a:pPr lvl="2">
              <a:lnSpc>
                <a:spcPct val="100000"/>
              </a:lnSpc>
              <a:spcBef>
                <a:spcPts val="600"/>
              </a:spcBef>
              <a:spcAft>
                <a:spcPts val="600"/>
              </a:spcAft>
            </a:pPr>
            <a:r>
              <a:rPr lang="el-GR" altLang="en-US" dirty="0"/>
              <a:t>Περισσότερα υποκοριστικά</a:t>
            </a:r>
          </a:p>
          <a:p>
            <a:pPr lvl="2">
              <a:lnSpc>
                <a:spcPct val="100000"/>
              </a:lnSpc>
              <a:spcBef>
                <a:spcPts val="600"/>
              </a:spcBef>
              <a:spcAft>
                <a:spcPts val="600"/>
              </a:spcAft>
            </a:pPr>
            <a:r>
              <a:rPr lang="el-GR" altLang="en-US" dirty="0"/>
              <a:t>Περισσότερο ήπιες φράσεις</a:t>
            </a:r>
          </a:p>
          <a:p>
            <a:pPr lvl="2">
              <a:lnSpc>
                <a:spcPct val="100000"/>
              </a:lnSpc>
              <a:spcBef>
                <a:spcPts val="600"/>
              </a:spcBef>
              <a:spcAft>
                <a:spcPts val="600"/>
              </a:spcAft>
            </a:pPr>
            <a:r>
              <a:rPr lang="el-GR" altLang="en-US" dirty="0"/>
              <a:t>Περισσότερες εναλλακτικές προτάσεις</a:t>
            </a:r>
          </a:p>
        </p:txBody>
      </p:sp>
      <p:sp>
        <p:nvSpPr>
          <p:cNvPr id="4" name="3 - Θέση υποσέλιδου"/>
          <p:cNvSpPr>
            <a:spLocks noGrp="1"/>
          </p:cNvSpPr>
          <p:nvPr>
            <p:ph type="ftr" sz="quarter" idx="11"/>
          </p:nvPr>
        </p:nvSpPr>
        <p:spPr>
          <a:xfrm>
            <a:off x="3790950" y="6356350"/>
            <a:ext cx="4362450" cy="365125"/>
          </a:xfrm>
        </p:spPr>
        <p:txBody>
          <a:bodyPr/>
          <a:lstStyle/>
          <a:p>
            <a:r>
              <a:rPr lang="el-GR" dirty="0"/>
              <a:t>Γνωστική, Συναισθηματική και Κοινωνική Ανάπτυξη - DSPYC-501</a:t>
            </a:r>
            <a:endParaRPr lang="en-US" dirty="0"/>
          </a:p>
        </p:txBody>
      </p:sp>
      <p:sp>
        <p:nvSpPr>
          <p:cNvPr id="5" name="4 - Ορθογώνιο"/>
          <p:cNvSpPr/>
          <p:nvPr/>
        </p:nvSpPr>
        <p:spPr>
          <a:xfrm>
            <a:off x="5873022" y="3244334"/>
            <a:ext cx="237566" cy="369332"/>
          </a:xfrm>
          <a:prstGeom prst="rect">
            <a:avLst/>
          </a:prstGeom>
        </p:spPr>
        <p:txBody>
          <a:bodyPr wrap="none">
            <a:spAutoFit/>
          </a:bodyPr>
          <a:lstStyle/>
          <a:p>
            <a:r>
              <a:rPr lang="el-GR" altLang="en-US" b="1" dirty="0">
                <a:solidFill>
                  <a:srgbClr val="1B4367"/>
                </a:solidFill>
              </a:rPr>
              <a:t> </a:t>
            </a:r>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C905FD2-AEDC-AC65-1957-E9E46775F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902" y="209725"/>
            <a:ext cx="11246006" cy="6333688"/>
          </a:xfrm>
          <a:prstGeom prst="rect">
            <a:avLst/>
          </a:prstGeom>
        </p:spPr>
      </p:pic>
    </p:spTree>
    <p:extLst>
      <p:ext uri="{BB962C8B-B14F-4D97-AF65-F5344CB8AC3E}">
        <p14:creationId xmlns:p14="http://schemas.microsoft.com/office/powerpoint/2010/main" val="2183224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610900CC-812E-222E-1870-D5E707786657}"/>
              </a:ext>
            </a:extLst>
          </p:cNvPr>
          <p:cNvSpPr>
            <a:spLocks noGrp="1" noChangeArrowheads="1"/>
          </p:cNvSpPr>
          <p:nvPr>
            <p:ph type="body" idx="1"/>
          </p:nvPr>
        </p:nvSpPr>
        <p:spPr>
          <a:xfrm>
            <a:off x="0" y="2071396"/>
            <a:ext cx="12192000" cy="4189445"/>
          </a:xfrm>
          <a:solidFill>
            <a:schemeClr val="bg1"/>
          </a:solidFill>
          <a:ln>
            <a:solidFill>
              <a:srgbClr val="003366"/>
            </a:solidFill>
          </a:ln>
        </p:spPr>
        <p:txBody>
          <a:bodyPr rtlCol="0">
            <a:normAutofit fontScale="92500" lnSpcReduction="20000"/>
          </a:bodyPr>
          <a:lstStyle/>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Γλωσσική έκρηξη στην προσχολική ηλικία</a:t>
            </a:r>
          </a:p>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Στα 6 χρόνια, το λεξιλόγιο του παιδιού περιλαμβάνει 14.000 λέξεις.</a:t>
            </a:r>
          </a:p>
          <a:p>
            <a:pPr eaLnBrk="1" fontAlgn="auto" hangingPunct="1">
              <a:buClr>
                <a:schemeClr val="folHlink"/>
              </a:buClr>
              <a:buFont typeface="Wingdings" pitchFamily="2" charset="2"/>
              <a:buChar char="§"/>
              <a:defRPr/>
            </a:pPr>
            <a:r>
              <a:rPr lang="el-GR" b="1" dirty="0">
                <a:solidFill>
                  <a:srgbClr val="000066"/>
                </a:solidFill>
                <a:effectLst>
                  <a:outerShdw blurRad="38100" dist="38100" dir="2700000" algn="tl">
                    <a:srgbClr val="C0C0C0"/>
                  </a:outerShdw>
                </a:effectLst>
                <a:latin typeface="Times New Roman" pitchFamily="18" charset="0"/>
              </a:rPr>
              <a:t>Ταχεία χαρτογράφηση</a:t>
            </a:r>
            <a:r>
              <a:rPr lang="el-GR" dirty="0">
                <a:solidFill>
                  <a:srgbClr val="000066"/>
                </a:solidFill>
                <a:effectLst>
                  <a:outerShdw blurRad="38100" dist="38100" dir="2700000" algn="tl">
                    <a:srgbClr val="C0C0C0"/>
                  </a:outerShdw>
                </a:effectLst>
                <a:latin typeface="Times New Roman" pitchFamily="18" charset="0"/>
              </a:rPr>
              <a:t>:</a:t>
            </a:r>
            <a:r>
              <a:rPr lang="el-GR" dirty="0">
                <a:solidFill>
                  <a:srgbClr val="0000CC"/>
                </a:solidFill>
                <a:effectLst>
                  <a:outerShdw blurRad="38100" dist="38100" dir="2700000" algn="tl">
                    <a:srgbClr val="C0C0C0"/>
                  </a:outerShdw>
                </a:effectLst>
                <a:latin typeface="Times New Roman" pitchFamily="18" charset="0"/>
              </a:rPr>
              <a:t> συσχετισμός λέξεων με το νόημα τους και ένταξη στο προσωπικό λεξιλόγιο μέσα σε πολύ σύντομο χρονικό διάστημα.</a:t>
            </a:r>
          </a:p>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Από τα 3 χρόνια αρχίζουν να ακολουθούν γραμματικούς κανόνες.</a:t>
            </a:r>
          </a:p>
          <a:p>
            <a:pPr eaLnBrk="1" fontAlgn="auto" hangingPunct="1">
              <a:buClr>
                <a:schemeClr val="folHlink"/>
              </a:buClr>
              <a:buFont typeface="Wingdings" pitchFamily="2" charset="2"/>
              <a:buChar char="§"/>
              <a:defRPr/>
            </a:pPr>
            <a:r>
              <a:rPr lang="el-GR" b="1" dirty="0">
                <a:solidFill>
                  <a:srgbClr val="990099"/>
                </a:solidFill>
                <a:effectLst>
                  <a:outerShdw blurRad="38100" dist="38100" dir="2700000" algn="tl">
                    <a:srgbClr val="C0C0C0"/>
                  </a:outerShdw>
                </a:effectLst>
                <a:latin typeface="Times New Roman" pitchFamily="18" charset="0"/>
              </a:rPr>
              <a:t>Προσωπικός λόγος:</a:t>
            </a:r>
            <a:r>
              <a:rPr lang="el-GR" dirty="0">
                <a:solidFill>
                  <a:srgbClr val="0000CC"/>
                </a:solidFill>
                <a:effectLst>
                  <a:outerShdw blurRad="38100" dist="38100" dir="2700000" algn="tl">
                    <a:srgbClr val="C0C0C0"/>
                  </a:outerShdw>
                </a:effectLst>
                <a:latin typeface="Times New Roman" pitchFamily="18" charset="0"/>
              </a:rPr>
              <a:t> ο λόγος του παιδιού που απευθύνεται στον εαυτό του – πρόδρομος του εσωτερικού διάλογου του ενήλικου ατόμου.</a:t>
            </a:r>
            <a:r>
              <a:rPr lang="en-US" dirty="0">
                <a:solidFill>
                  <a:srgbClr val="0000CC"/>
                </a:solidFill>
                <a:effectLst>
                  <a:outerShdw blurRad="38100" dist="38100" dir="2700000" algn="tl">
                    <a:srgbClr val="C0C0C0"/>
                  </a:outerShdw>
                </a:effectLst>
                <a:latin typeface="Times New Roman" pitchFamily="18" charset="0"/>
              </a:rPr>
              <a:t> </a:t>
            </a:r>
            <a:r>
              <a:rPr lang="el-GR" dirty="0">
                <a:solidFill>
                  <a:srgbClr val="0000CC"/>
                </a:solidFill>
                <a:effectLst>
                  <a:outerShdw blurRad="38100" dist="38100" dir="2700000" algn="tl">
                    <a:srgbClr val="C0C0C0"/>
                  </a:outerShdw>
                </a:effectLst>
                <a:latin typeface="Times New Roman" pitchFamily="18" charset="0"/>
              </a:rPr>
              <a:t>Χρησιμοποιείται για να καθοδηγεί τη σκέψη και τη συμπεριφορά</a:t>
            </a:r>
          </a:p>
          <a:p>
            <a:pPr eaLnBrk="1" fontAlgn="auto" hangingPunct="1">
              <a:buClr>
                <a:schemeClr val="folHlink"/>
              </a:buClr>
              <a:buFont typeface="Wingdings" pitchFamily="2" charset="2"/>
              <a:buChar char="§"/>
              <a:defRPr/>
            </a:pPr>
            <a:r>
              <a:rPr lang="el-GR" b="1" dirty="0">
                <a:solidFill>
                  <a:srgbClr val="990099"/>
                </a:solidFill>
                <a:effectLst>
                  <a:outerShdw blurRad="38100" dist="38100" dir="2700000" algn="tl">
                    <a:srgbClr val="C0C0C0"/>
                  </a:outerShdw>
                </a:effectLst>
                <a:latin typeface="Times New Roman" pitchFamily="18" charset="0"/>
              </a:rPr>
              <a:t>Κοινωνικός Λόγος:</a:t>
            </a:r>
            <a:r>
              <a:rPr lang="el-GR" dirty="0">
                <a:solidFill>
                  <a:srgbClr val="0000CC"/>
                </a:solidFill>
                <a:effectLst>
                  <a:outerShdw blurRad="38100" dist="38100" dir="2700000" algn="tl">
                    <a:srgbClr val="C0C0C0"/>
                  </a:outerShdw>
                </a:effectLst>
                <a:latin typeface="Times New Roman" pitchFamily="18" charset="0"/>
              </a:rPr>
              <a:t> ο λόγος που απευθύνεται σε ένα άλλο άτομο, με σκοπό να γίνει κατανοητός </a:t>
            </a:r>
          </a:p>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Στόχος: επικοινωνία. Προσαρμογή μέσω πραγματολογίας</a:t>
            </a:r>
          </a:p>
        </p:txBody>
      </p:sp>
      <p:sp>
        <p:nvSpPr>
          <p:cNvPr id="218115" name="Text Box 3">
            <a:extLst>
              <a:ext uri="{FF2B5EF4-FFF2-40B4-BE49-F238E27FC236}">
                <a16:creationId xmlns:a16="http://schemas.microsoft.com/office/drawing/2014/main" id="{93AAB450-B00C-6E1F-77D0-7D01A1CC3ADE}"/>
              </a:ext>
            </a:extLst>
          </p:cNvPr>
          <p:cNvSpPr txBox="1">
            <a:spLocks noChangeArrowheads="1"/>
          </p:cNvSpPr>
          <p:nvPr/>
        </p:nvSpPr>
        <p:spPr bwMode="auto">
          <a:xfrm>
            <a:off x="2279650" y="1306559"/>
            <a:ext cx="7632700" cy="579437"/>
          </a:xfrm>
          <a:prstGeom prst="rect">
            <a:avLst/>
          </a:prstGeom>
          <a:gradFill rotWithShape="1">
            <a:gsLst>
              <a:gs pos="0">
                <a:srgbClr val="CCFF33"/>
              </a:gs>
              <a:gs pos="50000">
                <a:srgbClr val="FFFFFF"/>
              </a:gs>
              <a:gs pos="100000">
                <a:srgbClr val="CCFF33"/>
              </a:gs>
            </a:gsLst>
            <a:lin ang="5400000" scaled="1"/>
          </a:gradFill>
          <a:ln w="9525">
            <a:noFill/>
            <a:miter lim="800000"/>
            <a:headEnd/>
            <a:tailEnd/>
          </a:ln>
          <a:effectLst/>
        </p:spPr>
        <p:txBody>
          <a:bodyPr>
            <a:spAutoFit/>
          </a:bodyPr>
          <a:lstStyle/>
          <a:p>
            <a:pPr algn="ctr" eaLnBrk="1" hangingPunct="1">
              <a:spcBef>
                <a:spcPct val="50000"/>
              </a:spcBef>
              <a:defRPr/>
            </a:pPr>
            <a:r>
              <a:rPr lang="el-GR" sz="3200" b="1" dirty="0">
                <a:solidFill>
                  <a:srgbClr val="990099"/>
                </a:solidFill>
                <a:effectLst>
                  <a:outerShdw blurRad="38100" dist="38100" dir="2700000" algn="tl">
                    <a:srgbClr val="000000"/>
                  </a:outerShdw>
                </a:effectLst>
              </a:rPr>
              <a:t>1. Βασικά Στοιχεία Γλωσσικής Ανάπτυξης</a:t>
            </a:r>
          </a:p>
        </p:txBody>
      </p:sp>
      <p:sp>
        <p:nvSpPr>
          <p:cNvPr id="4" name="Rectangle 2">
            <a:extLst>
              <a:ext uri="{FF2B5EF4-FFF2-40B4-BE49-F238E27FC236}">
                <a16:creationId xmlns:a16="http://schemas.microsoft.com/office/drawing/2014/main" id="{B6A731FB-9AC1-2B50-1D5A-2D4305E6B9F6}"/>
              </a:ext>
            </a:extLst>
          </p:cNvPr>
          <p:cNvSpPr>
            <a:spLocks noGrp="1" noChangeArrowheads="1"/>
          </p:cNvSpPr>
          <p:nvPr>
            <p:ph type="title"/>
          </p:nvPr>
        </p:nvSpPr>
        <p:spPr>
          <a:xfrm>
            <a:off x="905069" y="9134"/>
            <a:ext cx="10954139" cy="1017233"/>
          </a:xfrm>
          <a:gradFill rotWithShape="1">
            <a:gsLst>
              <a:gs pos="0">
                <a:srgbClr val="CCFF33"/>
              </a:gs>
              <a:gs pos="50000">
                <a:schemeClr val="bg1"/>
              </a:gs>
              <a:gs pos="100000">
                <a:srgbClr val="CCFF33"/>
              </a:gs>
            </a:gsLst>
            <a:lin ang="5400000" scaled="1"/>
          </a:gradFill>
        </p:spPr>
        <p:txBody>
          <a:bodyPr rtlCol="0">
            <a:normAutofit/>
          </a:bodyPr>
          <a:lstStyle/>
          <a:p>
            <a:pPr>
              <a:defRPr/>
            </a:pPr>
            <a:r>
              <a:rPr lang="el-GR" b="1" dirty="0">
                <a:solidFill>
                  <a:srgbClr val="006600"/>
                </a:solidFill>
                <a:effectLst>
                  <a:outerShdw blurRad="38100" dist="38100" dir="2700000" algn="tl">
                    <a:srgbClr val="000000"/>
                  </a:outerShdw>
                </a:effectLst>
              </a:rPr>
              <a:t>ΓΛΩΣΣΙΚΗ ΑΝΑΠΤΥΞΗ ΣΤΗΝ ΠΡΟΣΧΟΛΙΚΗ ΗΛΙΚΙΑ</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CDA50F9-697F-EB0A-697F-95970951AB84}"/>
              </a:ext>
            </a:extLst>
          </p:cNvPr>
          <p:cNvSpPr txBox="1">
            <a:spLocks noChangeArrowheads="1"/>
          </p:cNvSpPr>
          <p:nvPr/>
        </p:nvSpPr>
        <p:spPr>
          <a:xfrm>
            <a:off x="1" y="579438"/>
            <a:ext cx="12192000" cy="6278562"/>
          </a:xfrm>
          <a:prstGeom prst="rect">
            <a:avLst/>
          </a:prstGeom>
          <a:solidFill>
            <a:schemeClr val="bg1"/>
          </a:solidFill>
          <a:ln>
            <a:solidFill>
              <a:srgbClr val="003366"/>
            </a:solidFill>
            <a:miter lim="800000"/>
            <a:headEnd/>
            <a:tailEnd/>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Clr>
                <a:schemeClr val="folHlink"/>
              </a:buClr>
              <a:buFont typeface="Wingdings" panose="05000000000000000000" pitchFamily="2" charset="2"/>
              <a:buChar char="§"/>
              <a:defRPr/>
            </a:pPr>
            <a:r>
              <a:rPr lang="el-GR" altLang="en-US" dirty="0">
                <a:solidFill>
                  <a:srgbClr val="0000CC"/>
                </a:solidFill>
              </a:rPr>
              <a:t>Πολλές αντικαταστάσεις και παραλείψεις τελικών συμφώνων</a:t>
            </a:r>
            <a:r>
              <a:rPr lang="en-US" altLang="en-US" dirty="0">
                <a:solidFill>
                  <a:srgbClr val="0000CC"/>
                </a:solidFill>
              </a:rPr>
              <a:t>. </a:t>
            </a:r>
            <a:r>
              <a:rPr lang="el-GR" altLang="en-US" dirty="0">
                <a:solidFill>
                  <a:srgbClr val="0000CC"/>
                </a:solidFill>
              </a:rPr>
              <a:t>Καταληπτή ομιλία περίπου 70% </a:t>
            </a:r>
          </a:p>
          <a:p>
            <a:pPr>
              <a:lnSpc>
                <a:spcPct val="80000"/>
              </a:lnSpc>
              <a:buClr>
                <a:schemeClr val="folHlink"/>
              </a:buClr>
              <a:buFont typeface="Wingdings" panose="05000000000000000000" pitchFamily="2" charset="2"/>
              <a:buChar char="§"/>
              <a:defRPr/>
            </a:pPr>
            <a:r>
              <a:rPr lang="el-GR" altLang="en-US" b="1" dirty="0">
                <a:solidFill>
                  <a:srgbClr val="0000CC"/>
                </a:solidFill>
              </a:rPr>
              <a:t>«Έκρηξη του λεξιλογίου». </a:t>
            </a:r>
            <a:r>
              <a:rPr lang="el-GR" altLang="en-US" dirty="0">
                <a:solidFill>
                  <a:srgbClr val="0000CC"/>
                </a:solidFill>
              </a:rPr>
              <a:t>Προτάσεις με 2-3 λέξεις </a:t>
            </a:r>
            <a:r>
              <a:rPr lang="en-US" altLang="en-US" dirty="0">
                <a:solidFill>
                  <a:srgbClr val="0000CC"/>
                </a:solidFill>
              </a:rPr>
              <a:t>- </a:t>
            </a:r>
            <a:r>
              <a:rPr lang="el-GR" altLang="en-US" dirty="0">
                <a:solidFill>
                  <a:srgbClr val="0000CC"/>
                </a:solidFill>
              </a:rPr>
              <a:t>Προτάσεις με άρνηση (εν </a:t>
            </a:r>
            <a:r>
              <a:rPr lang="el-GR" altLang="en-US" dirty="0" err="1">
                <a:solidFill>
                  <a:srgbClr val="0000CC"/>
                </a:solidFill>
              </a:rPr>
              <a:t>θελω</a:t>
            </a:r>
            <a:r>
              <a:rPr lang="el-GR" altLang="en-US" dirty="0">
                <a:solidFill>
                  <a:srgbClr val="0000CC"/>
                </a:solidFill>
              </a:rPr>
              <a:t>, όχι </a:t>
            </a:r>
            <a:r>
              <a:rPr lang="el-GR" altLang="en-US" dirty="0" err="1">
                <a:solidFill>
                  <a:srgbClr val="0000CC"/>
                </a:solidFill>
              </a:rPr>
              <a:t>μαμ</a:t>
            </a:r>
            <a:r>
              <a:rPr lang="el-GR" altLang="en-US" dirty="0">
                <a:solidFill>
                  <a:srgbClr val="0000CC"/>
                </a:solidFill>
              </a:rPr>
              <a:t>) </a:t>
            </a:r>
          </a:p>
          <a:p>
            <a:pPr>
              <a:lnSpc>
                <a:spcPct val="80000"/>
              </a:lnSpc>
              <a:buClr>
                <a:schemeClr val="folHlink"/>
              </a:buClr>
              <a:buFont typeface="Wingdings" panose="05000000000000000000" pitchFamily="2" charset="2"/>
              <a:buChar char="§"/>
              <a:defRPr/>
            </a:pPr>
            <a:r>
              <a:rPr lang="el-GR" altLang="en-US" dirty="0">
                <a:solidFill>
                  <a:srgbClr val="0000CC"/>
                </a:solidFill>
              </a:rPr>
              <a:t>Κάνει ερωτήσεις που εισάγονται με το: τι, που, γιατί και απαντάει σωστά </a:t>
            </a:r>
          </a:p>
          <a:p>
            <a:pPr>
              <a:lnSpc>
                <a:spcPct val="80000"/>
              </a:lnSpc>
              <a:buClr>
                <a:schemeClr val="folHlink"/>
              </a:buClr>
              <a:buFont typeface="Wingdings" panose="05000000000000000000" pitchFamily="2" charset="2"/>
              <a:buChar char="§"/>
              <a:defRPr/>
            </a:pPr>
            <a:r>
              <a:rPr lang="el-GR" altLang="en-US" dirty="0">
                <a:solidFill>
                  <a:srgbClr val="0000CC"/>
                </a:solidFill>
              </a:rPr>
              <a:t>Έχει μία λέξη για τα πάντα που το περιβάλλουν </a:t>
            </a:r>
          </a:p>
          <a:p>
            <a:pPr>
              <a:lnSpc>
                <a:spcPct val="80000"/>
              </a:lnSpc>
              <a:buClr>
                <a:schemeClr val="folHlink"/>
              </a:buClr>
              <a:buFont typeface="Wingdings" panose="05000000000000000000" pitchFamily="2" charset="2"/>
              <a:buChar char="§"/>
              <a:defRPr/>
            </a:pPr>
            <a:r>
              <a:rPr lang="el-GR" altLang="en-US" dirty="0">
                <a:solidFill>
                  <a:srgbClr val="0000CC"/>
                </a:solidFill>
              </a:rPr>
              <a:t>Γνωρίζει έννοιες όπως «Πάνω-Κάτω», «Μέσα-έξω», «Μικρό-Μεγάλο» </a:t>
            </a:r>
          </a:p>
          <a:p>
            <a:pPr>
              <a:lnSpc>
                <a:spcPct val="80000"/>
              </a:lnSpc>
              <a:buClr>
                <a:schemeClr val="folHlink"/>
              </a:buClr>
              <a:buFont typeface="Wingdings" panose="05000000000000000000" pitchFamily="2" charset="2"/>
              <a:buChar char="§"/>
              <a:defRPr/>
            </a:pPr>
            <a:r>
              <a:rPr lang="el-GR" altLang="en-US" dirty="0">
                <a:solidFill>
                  <a:srgbClr val="0000CC"/>
                </a:solidFill>
              </a:rPr>
              <a:t>Ακολουθεί πιο σύνθετες εντολές </a:t>
            </a:r>
          </a:p>
          <a:p>
            <a:pPr>
              <a:lnSpc>
                <a:spcPct val="80000"/>
              </a:lnSpc>
              <a:buClr>
                <a:schemeClr val="folHlink"/>
              </a:buClr>
              <a:buFont typeface="Wingdings" panose="05000000000000000000" pitchFamily="2" charset="2"/>
              <a:buChar char="§"/>
              <a:defRPr/>
            </a:pPr>
            <a:r>
              <a:rPr lang="el-GR" altLang="en-US" dirty="0">
                <a:solidFill>
                  <a:srgbClr val="0000CC"/>
                </a:solidFill>
              </a:rPr>
              <a:t>Παίζει με τα παιχνίδια του</a:t>
            </a:r>
            <a:endParaRPr lang="en-US" altLang="en-US" dirty="0">
              <a:solidFill>
                <a:srgbClr val="0000CC"/>
              </a:solidFill>
            </a:endParaRPr>
          </a:p>
          <a:p>
            <a:pPr eaLnBrk="1" fontAlgn="auto" hangingPunct="1">
              <a:lnSpc>
                <a:spcPct val="90000"/>
              </a:lnSpc>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Βελτιώνεται η καταληπτότητα ομιλίας σε 80% (συνήθως δεν μπορούν ακόμη να πουν το «ρ», το «λ» και «σ») </a:t>
            </a:r>
          </a:p>
          <a:p>
            <a:pPr eaLnBrk="1" fontAlgn="auto" hangingPunct="1">
              <a:lnSpc>
                <a:spcPct val="90000"/>
              </a:lnSpc>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Κατανοητό από άτομα εκτός της οικογένειας </a:t>
            </a:r>
          </a:p>
          <a:p>
            <a:pPr eaLnBrk="1" fontAlgn="auto" hangingPunct="1">
              <a:lnSpc>
                <a:spcPct val="90000"/>
              </a:lnSpc>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Απαντάει σωστά σε όλων των ειδών ερωτήσεων </a:t>
            </a:r>
          </a:p>
          <a:p>
            <a:pPr eaLnBrk="1" fontAlgn="auto" hangingPunct="1">
              <a:lnSpc>
                <a:spcPct val="90000"/>
              </a:lnSpc>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Χρησιμοποιεί ένα λεξιλόγιο περίπου </a:t>
            </a:r>
            <a:r>
              <a:rPr lang="el-GR" b="1" dirty="0">
                <a:solidFill>
                  <a:srgbClr val="0000CC"/>
                </a:solidFill>
                <a:effectLst>
                  <a:outerShdw blurRad="38100" dist="38100" dir="2700000" algn="tl">
                    <a:srgbClr val="C0C0C0"/>
                  </a:outerShdw>
                </a:effectLst>
                <a:latin typeface="Times New Roman" pitchFamily="18" charset="0"/>
              </a:rPr>
              <a:t>500 λέξεων</a:t>
            </a:r>
            <a:r>
              <a:rPr lang="el-GR" dirty="0">
                <a:solidFill>
                  <a:srgbClr val="0000CC"/>
                </a:solidFill>
                <a:effectLst>
                  <a:outerShdw blurRad="38100" dist="38100" dir="2700000" algn="tl">
                    <a:srgbClr val="C0C0C0"/>
                  </a:outerShdw>
                </a:effectLst>
                <a:latin typeface="Times New Roman" pitchFamily="18" charset="0"/>
              </a:rPr>
              <a:t> </a:t>
            </a:r>
          </a:p>
          <a:p>
            <a:pPr eaLnBrk="1" fontAlgn="auto" hangingPunct="1">
              <a:lnSpc>
                <a:spcPct val="90000"/>
              </a:lnSpc>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Μπορεί να συντάξει </a:t>
            </a:r>
            <a:r>
              <a:rPr lang="el-GR" b="1" dirty="0">
                <a:solidFill>
                  <a:srgbClr val="0000CC"/>
                </a:solidFill>
                <a:effectLst>
                  <a:outerShdw blurRad="38100" dist="38100" dir="2700000" algn="tl">
                    <a:srgbClr val="C0C0C0"/>
                  </a:outerShdw>
                </a:effectLst>
                <a:latin typeface="Times New Roman" pitchFamily="18" charset="0"/>
              </a:rPr>
              <a:t>προτάσεις 3-4 λέξεων</a:t>
            </a:r>
            <a:r>
              <a:rPr lang="el-GR" dirty="0">
                <a:solidFill>
                  <a:srgbClr val="0000CC"/>
                </a:solidFill>
                <a:effectLst>
                  <a:outerShdw blurRad="38100" dist="38100" dir="2700000" algn="tl">
                    <a:srgbClr val="C0C0C0"/>
                  </a:outerShdw>
                </a:effectLst>
                <a:latin typeface="Times New Roman" pitchFamily="18" charset="0"/>
              </a:rPr>
              <a:t> </a:t>
            </a:r>
          </a:p>
          <a:p>
            <a:pPr eaLnBrk="1" fontAlgn="auto" hangingPunct="1">
              <a:lnSpc>
                <a:spcPct val="90000"/>
              </a:lnSpc>
              <a:buClr>
                <a:schemeClr val="folHlink"/>
              </a:buClr>
              <a:buFont typeface="Wingdings" pitchFamily="2" charset="2"/>
              <a:buChar char="§"/>
              <a:defRPr/>
            </a:pPr>
            <a:r>
              <a:rPr lang="el-GR" b="1" dirty="0">
                <a:solidFill>
                  <a:srgbClr val="0000CC"/>
                </a:solidFill>
                <a:effectLst>
                  <a:outerShdw blurRad="38100" dist="38100" dir="2700000" algn="tl">
                    <a:srgbClr val="C0C0C0"/>
                  </a:outerShdw>
                </a:effectLst>
                <a:latin typeface="Times New Roman" pitchFamily="18" charset="0"/>
              </a:rPr>
              <a:t>Η γραμματική και το συντακτικό μοιάζει με αυτό των ενηλίκων</a:t>
            </a:r>
            <a:r>
              <a:rPr lang="el-GR" dirty="0">
                <a:solidFill>
                  <a:srgbClr val="0000CC"/>
                </a:solidFill>
                <a:effectLst>
                  <a:outerShdw blurRad="38100" dist="38100" dir="2700000" algn="tl">
                    <a:srgbClr val="C0C0C0"/>
                  </a:outerShdw>
                </a:effectLst>
                <a:latin typeface="Times New Roman" pitchFamily="18" charset="0"/>
              </a:rPr>
              <a:t> </a:t>
            </a:r>
          </a:p>
          <a:p>
            <a:pPr eaLnBrk="1" fontAlgn="auto" hangingPunct="1">
              <a:lnSpc>
                <a:spcPct val="90000"/>
              </a:lnSpc>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Διηγείται τις εμπειρίες του </a:t>
            </a:r>
          </a:p>
          <a:p>
            <a:pPr eaLnBrk="1" fontAlgn="auto" hangingPunct="1">
              <a:lnSpc>
                <a:spcPct val="90000"/>
              </a:lnSpc>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Αναγνωρίζει τα βασικά χρώματα και τις έννοιες «μέρα-νύχτα</a:t>
            </a:r>
          </a:p>
        </p:txBody>
      </p:sp>
      <p:sp>
        <p:nvSpPr>
          <p:cNvPr id="3" name="Text Box 4">
            <a:extLst>
              <a:ext uri="{FF2B5EF4-FFF2-40B4-BE49-F238E27FC236}">
                <a16:creationId xmlns:a16="http://schemas.microsoft.com/office/drawing/2014/main" id="{45CA9C5F-BB57-9F0E-BD8D-18A0D5F288CC}"/>
              </a:ext>
            </a:extLst>
          </p:cNvPr>
          <p:cNvSpPr txBox="1">
            <a:spLocks noChangeArrowheads="1"/>
          </p:cNvSpPr>
          <p:nvPr/>
        </p:nvSpPr>
        <p:spPr bwMode="auto">
          <a:xfrm>
            <a:off x="0" y="0"/>
            <a:ext cx="7632700" cy="579438"/>
          </a:xfrm>
          <a:prstGeom prst="rect">
            <a:avLst/>
          </a:prstGeom>
          <a:gradFill rotWithShape="1">
            <a:gsLst>
              <a:gs pos="0">
                <a:srgbClr val="CCFF33"/>
              </a:gs>
              <a:gs pos="50000">
                <a:srgbClr val="FFFFFF"/>
              </a:gs>
              <a:gs pos="100000">
                <a:srgbClr val="CCFF33"/>
              </a:gs>
            </a:gsLst>
            <a:lin ang="5400000" scaled="1"/>
          </a:gradFill>
          <a:ln w="9525">
            <a:noFill/>
            <a:miter lim="800000"/>
            <a:headEnd/>
            <a:tailEnd/>
          </a:ln>
          <a:effectLst/>
        </p:spPr>
        <p:txBody>
          <a:bodyPr>
            <a:spAutoFit/>
          </a:bodyPr>
          <a:lstStyle/>
          <a:p>
            <a:pPr algn="ctr" eaLnBrk="1" hangingPunct="1">
              <a:spcBef>
                <a:spcPct val="50000"/>
              </a:spcBef>
              <a:defRPr/>
            </a:pPr>
            <a:r>
              <a:rPr lang="el-GR" sz="3200" b="1" dirty="0">
                <a:solidFill>
                  <a:srgbClr val="990099"/>
                </a:solidFill>
                <a:effectLst>
                  <a:outerShdw blurRad="38100" dist="38100" dir="2700000" algn="tl">
                    <a:srgbClr val="000000"/>
                  </a:outerShdw>
                </a:effectLst>
              </a:rPr>
              <a:t>2. Γλωσσική ανάπτυξη στα 2-3 έτη</a:t>
            </a:r>
          </a:p>
        </p:txBody>
      </p:sp>
    </p:spTree>
    <p:extLst>
      <p:ext uri="{BB962C8B-B14F-4D97-AF65-F5344CB8AC3E}">
        <p14:creationId xmlns:p14="http://schemas.microsoft.com/office/powerpoint/2010/main" val="2476304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B1CDBB6F-39C7-388A-465D-F967C471D516}"/>
              </a:ext>
            </a:extLst>
          </p:cNvPr>
          <p:cNvSpPr>
            <a:spLocks noGrp="1" noChangeArrowheads="1"/>
          </p:cNvSpPr>
          <p:nvPr>
            <p:ph type="body" idx="4294967295"/>
          </p:nvPr>
        </p:nvSpPr>
        <p:spPr>
          <a:xfrm>
            <a:off x="0" y="537676"/>
            <a:ext cx="12192000" cy="5699614"/>
          </a:xfrm>
          <a:solidFill>
            <a:schemeClr val="bg1"/>
          </a:solidFill>
          <a:ln>
            <a:solidFill>
              <a:srgbClr val="003366"/>
            </a:solidFill>
          </a:ln>
        </p:spPr>
        <p:txBody>
          <a:bodyPr rtlCol="0">
            <a:normAutofit/>
          </a:bodyPr>
          <a:lstStyle/>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Πολύ λίγες παραλείψεις και αντικαταστάσεις συμφώνων</a:t>
            </a:r>
          </a:p>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Ομιλία αρκετά κατανοητή όπως και των άλλων παιδιών (ίσως να δυσκολεύεται σε φωνήματα όπως «ρ, ξ, ψ, </a:t>
            </a:r>
            <a:r>
              <a:rPr lang="el-GR" dirty="0" err="1">
                <a:solidFill>
                  <a:srgbClr val="0000CC"/>
                </a:solidFill>
                <a:effectLst>
                  <a:outerShdw blurRad="38100" dist="38100" dir="2700000" algn="tl">
                    <a:srgbClr val="C0C0C0"/>
                  </a:outerShdw>
                </a:effectLst>
                <a:latin typeface="Times New Roman" pitchFamily="18" charset="0"/>
              </a:rPr>
              <a:t>τσ</a:t>
            </a:r>
            <a:r>
              <a:rPr lang="el-GR" dirty="0">
                <a:solidFill>
                  <a:srgbClr val="0000CC"/>
                </a:solidFill>
                <a:effectLst>
                  <a:outerShdw blurRad="38100" dist="38100" dir="2700000" algn="tl">
                    <a:srgbClr val="C0C0C0"/>
                  </a:outerShdw>
                </a:effectLst>
                <a:latin typeface="Times New Roman" pitchFamily="18" charset="0"/>
              </a:rPr>
              <a:t>»)</a:t>
            </a:r>
          </a:p>
          <a:p>
            <a:pPr eaLnBrk="1" fontAlgn="auto" hangingPunct="1">
              <a:buClr>
                <a:schemeClr val="folHlink"/>
              </a:buClr>
              <a:buFont typeface="Wingdings" pitchFamily="2" charset="2"/>
              <a:buChar char="§"/>
              <a:defRPr/>
            </a:pPr>
            <a:r>
              <a:rPr lang="el-GR" b="1" dirty="0">
                <a:solidFill>
                  <a:srgbClr val="0000CC"/>
                </a:solidFill>
                <a:effectLst>
                  <a:outerShdw blurRad="38100" dist="38100" dir="2700000" algn="tl">
                    <a:srgbClr val="C0C0C0"/>
                  </a:outerShdw>
                </a:effectLst>
                <a:latin typeface="Times New Roman" pitchFamily="18" charset="0"/>
              </a:rPr>
              <a:t>Μπορεί να συντάξει προτάσεις 4-5 λέξεων</a:t>
            </a:r>
            <a:r>
              <a:rPr lang="el-GR" dirty="0">
                <a:solidFill>
                  <a:srgbClr val="0000CC"/>
                </a:solidFill>
                <a:effectLst>
                  <a:outerShdw blurRad="38100" dist="38100" dir="2700000" algn="tl">
                    <a:srgbClr val="C0C0C0"/>
                  </a:outerShdw>
                </a:effectLst>
                <a:latin typeface="Times New Roman" pitchFamily="18" charset="0"/>
              </a:rPr>
              <a:t> </a:t>
            </a:r>
          </a:p>
          <a:p>
            <a:pPr eaLnBrk="1" fontAlgn="auto" hangingPunct="1">
              <a:buClr>
                <a:schemeClr val="folHlink"/>
              </a:buClr>
              <a:buFont typeface="Wingdings" pitchFamily="2" charset="2"/>
              <a:buChar char="§"/>
              <a:defRPr/>
            </a:pPr>
            <a:r>
              <a:rPr lang="el-GR" b="1" dirty="0">
                <a:solidFill>
                  <a:srgbClr val="0000CC"/>
                </a:solidFill>
                <a:effectLst>
                  <a:outerShdw blurRad="38100" dist="38100" dir="2700000" algn="tl">
                    <a:srgbClr val="C0C0C0"/>
                  </a:outerShdw>
                </a:effectLst>
                <a:latin typeface="Times New Roman" pitchFamily="18" charset="0"/>
              </a:rPr>
              <a:t>Μιλάει χωρίς γραμματικά και συντακτικά λάθη</a:t>
            </a:r>
            <a:r>
              <a:rPr lang="el-GR" dirty="0">
                <a:solidFill>
                  <a:srgbClr val="0000CC"/>
                </a:solidFill>
                <a:effectLst>
                  <a:outerShdw blurRad="38100" dist="38100" dir="2700000" algn="tl">
                    <a:srgbClr val="C0C0C0"/>
                  </a:outerShdw>
                </a:effectLst>
                <a:latin typeface="Times New Roman" pitchFamily="18" charset="0"/>
              </a:rPr>
              <a:t> </a:t>
            </a:r>
          </a:p>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Μπορεί να διηγηθεί μία ιστορία χωρίς να αλλάξει θέμα. </a:t>
            </a:r>
          </a:p>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Παράγει σύνθετες προτάσεις και ενώνει προτάσεις με το «και» </a:t>
            </a:r>
          </a:p>
          <a:p>
            <a:pPr eaLnBrk="1" fontAlgn="auto" hangingPunct="1">
              <a:buClr>
                <a:schemeClr val="folHlink"/>
              </a:buClr>
              <a:buFont typeface="Wingdings" pitchFamily="2" charset="2"/>
              <a:buChar char="§"/>
              <a:defRPr/>
            </a:pPr>
            <a:r>
              <a:rPr lang="el-GR" dirty="0">
                <a:solidFill>
                  <a:srgbClr val="0000CC"/>
                </a:solidFill>
                <a:effectLst>
                  <a:outerShdw blurRad="38100" dist="38100" dir="2700000" algn="tl">
                    <a:srgbClr val="C0C0C0"/>
                  </a:outerShdw>
                </a:effectLst>
                <a:latin typeface="Times New Roman" pitchFamily="18" charset="0"/>
              </a:rPr>
              <a:t>Χρησιμοποιεί συνδετικές λέξεις όπως το «για να»</a:t>
            </a:r>
          </a:p>
        </p:txBody>
      </p:sp>
      <p:sp>
        <p:nvSpPr>
          <p:cNvPr id="217091" name="Text Box 3">
            <a:extLst>
              <a:ext uri="{FF2B5EF4-FFF2-40B4-BE49-F238E27FC236}">
                <a16:creationId xmlns:a16="http://schemas.microsoft.com/office/drawing/2014/main" id="{AE990197-B387-5853-E5FF-6C73710D694B}"/>
              </a:ext>
            </a:extLst>
          </p:cNvPr>
          <p:cNvSpPr txBox="1">
            <a:spLocks noChangeArrowheads="1"/>
          </p:cNvSpPr>
          <p:nvPr/>
        </p:nvSpPr>
        <p:spPr bwMode="auto">
          <a:xfrm>
            <a:off x="0" y="-41762"/>
            <a:ext cx="7632700" cy="579437"/>
          </a:xfrm>
          <a:prstGeom prst="rect">
            <a:avLst/>
          </a:prstGeom>
          <a:gradFill rotWithShape="1">
            <a:gsLst>
              <a:gs pos="0">
                <a:srgbClr val="CCFF33"/>
              </a:gs>
              <a:gs pos="50000">
                <a:srgbClr val="FFFFFF"/>
              </a:gs>
              <a:gs pos="100000">
                <a:srgbClr val="CCFF33"/>
              </a:gs>
            </a:gsLst>
            <a:lin ang="5400000" scaled="1"/>
          </a:gradFill>
          <a:ln w="9525">
            <a:noFill/>
            <a:miter lim="800000"/>
            <a:headEnd/>
            <a:tailEnd/>
          </a:ln>
          <a:effectLst/>
        </p:spPr>
        <p:txBody>
          <a:bodyPr>
            <a:spAutoFit/>
          </a:bodyPr>
          <a:lstStyle/>
          <a:p>
            <a:pPr algn="ctr" eaLnBrk="1" hangingPunct="1">
              <a:spcBef>
                <a:spcPct val="50000"/>
              </a:spcBef>
              <a:defRPr/>
            </a:pPr>
            <a:r>
              <a:rPr lang="el-GR" sz="3200" b="1">
                <a:solidFill>
                  <a:srgbClr val="990099"/>
                </a:solidFill>
                <a:effectLst>
                  <a:outerShdw blurRad="38100" dist="38100" dir="2700000" algn="tl">
                    <a:srgbClr val="000000"/>
                  </a:outerShdw>
                </a:effectLst>
              </a:rPr>
              <a:t>3. Γλωσσική ανάπτυξη στα 4-5 έτη</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γυναίκα, ανθρώπινο πρόσωπο, ρουχισμός&#10;&#10;Περιγραφή που δημιουργήθηκε αυτόματα">
            <a:extLst>
              <a:ext uri="{FF2B5EF4-FFF2-40B4-BE49-F238E27FC236}">
                <a16:creationId xmlns:a16="http://schemas.microsoft.com/office/drawing/2014/main" id="{4242EE5D-7F7E-DF4A-A76A-33B608A5F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4762"/>
            <a:ext cx="8382000" cy="6848475"/>
          </a:xfrm>
          <a:prstGeom prst="rect">
            <a:avLst/>
          </a:prstGeom>
        </p:spPr>
      </p:pic>
    </p:spTree>
    <p:extLst>
      <p:ext uri="{BB962C8B-B14F-4D97-AF65-F5344CB8AC3E}">
        <p14:creationId xmlns:p14="http://schemas.microsoft.com/office/powerpoint/2010/main" val="187854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86F95B8-FF03-87C3-3ABA-653AF83066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77" t="2780" r="4966" b="5598"/>
          <a:stretch/>
        </p:blipFill>
        <p:spPr>
          <a:xfrm>
            <a:off x="0" y="-1"/>
            <a:ext cx="5449078" cy="6818739"/>
          </a:xfrm>
          <a:prstGeom prst="rect">
            <a:avLst/>
          </a:prstGeom>
        </p:spPr>
      </p:pic>
      <p:pic>
        <p:nvPicPr>
          <p:cNvPr id="5" name="Εικόνα 4">
            <a:extLst>
              <a:ext uri="{FF2B5EF4-FFF2-40B4-BE49-F238E27FC236}">
                <a16:creationId xmlns:a16="http://schemas.microsoft.com/office/drawing/2014/main" id="{E3AAE857-257B-9BB4-6AAD-00037C1CF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955" y="887812"/>
            <a:ext cx="6214188" cy="4514187"/>
          </a:xfrm>
          <a:prstGeom prst="rect">
            <a:avLst/>
          </a:prstGeom>
        </p:spPr>
      </p:pic>
    </p:spTree>
    <p:extLst>
      <p:ext uri="{BB962C8B-B14F-4D97-AF65-F5344CB8AC3E}">
        <p14:creationId xmlns:p14="http://schemas.microsoft.com/office/powerpoint/2010/main" val="3984844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327BFE5-DACD-C89A-6181-1A656D34B7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642" y="108816"/>
            <a:ext cx="7155809" cy="6716483"/>
          </a:xfrm>
          <a:prstGeom prst="rect">
            <a:avLst/>
          </a:prstGeom>
        </p:spPr>
      </p:pic>
    </p:spTree>
    <p:extLst>
      <p:ext uri="{BB962C8B-B14F-4D97-AF65-F5344CB8AC3E}">
        <p14:creationId xmlns:p14="http://schemas.microsoft.com/office/powerpoint/2010/main" val="432186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C2477AB-5DAB-04B1-70F2-CE4BBAC3B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579" y="58723"/>
            <a:ext cx="6754591" cy="6736316"/>
          </a:xfrm>
          <a:prstGeom prst="rect">
            <a:avLst/>
          </a:prstGeom>
        </p:spPr>
      </p:pic>
    </p:spTree>
    <p:extLst>
      <p:ext uri="{BB962C8B-B14F-4D97-AF65-F5344CB8AC3E}">
        <p14:creationId xmlns:p14="http://schemas.microsoft.com/office/powerpoint/2010/main" val="267792744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3073</TotalTime>
  <Words>4127</Words>
  <Application>Microsoft Office PowerPoint</Application>
  <PresentationFormat>Ευρεία οθόνη</PresentationFormat>
  <Paragraphs>260</Paragraphs>
  <Slides>52</Slides>
  <Notes>3</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52</vt:i4>
      </vt:variant>
    </vt:vector>
  </HeadingPairs>
  <TitlesOfParts>
    <vt:vector size="59" baseType="lpstr">
      <vt:lpstr>Arial</vt:lpstr>
      <vt:lpstr>Athena Unicode</vt:lpstr>
      <vt:lpstr>Calibri</vt:lpstr>
      <vt:lpstr>Calibri Light</vt:lpstr>
      <vt:lpstr>Times New Roman</vt:lpstr>
      <vt:lpstr>Wingdings</vt:lpstr>
      <vt:lpstr>Θέμα του Office</vt:lpstr>
      <vt:lpstr>Αναπτυξιακή Ψυχολογία Γέννηση – Παιδική Ηλικία</vt:lpstr>
      <vt:lpstr>Παρουσίαση του PowerPoint</vt:lpstr>
      <vt:lpstr>Τα θεμελιώδη στοιχεία της γλώσσας</vt:lpstr>
      <vt:lpstr>Επίπεδα &amp; Διαστάσεις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Εισαγωγή 1/4</vt:lpstr>
      <vt:lpstr>Γλώσσα</vt:lpstr>
      <vt:lpstr>Ορισμός</vt:lpstr>
      <vt:lpstr>Παρουσίαση του PowerPoint</vt:lpstr>
      <vt:lpstr>Παρουσίαση του PowerPoint</vt:lpstr>
      <vt:lpstr>Γλωσσικές ποικιλίες</vt:lpstr>
      <vt:lpstr>Ύφος</vt:lpstr>
      <vt:lpstr>Παρουσίαση του PowerPoint</vt:lpstr>
      <vt:lpstr>Παρουσίαση του PowerPoint</vt:lpstr>
      <vt:lpstr>Γλώσσα</vt:lpstr>
      <vt:lpstr>Γλώσσα</vt:lpstr>
      <vt:lpstr>Γλώσσα</vt:lpstr>
      <vt:lpstr>Παρουσίαση του PowerPoint</vt:lpstr>
      <vt:lpstr>Παρουσίαση του PowerPoint</vt:lpstr>
      <vt:lpstr>Γλώσσα</vt:lpstr>
      <vt:lpstr>Γλώσσα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Γλώσσα</vt:lpstr>
      <vt:lpstr>Σκέψη και Γλώσσα 2/2</vt:lpstr>
      <vt:lpstr>Η κατανόηση προηγείται της γλωσσικής παραγωγής</vt:lpstr>
      <vt:lpstr>Πρώιμοι ήχοι και επικοινωνία</vt:lpstr>
      <vt:lpstr>Πορεία προγλωσσικής επικοινωνίας</vt:lpstr>
      <vt:lpstr>Statistical acquisition of language</vt:lpstr>
      <vt:lpstr>Παρουσίαση του PowerPoint</vt:lpstr>
      <vt:lpstr>Παρουσίαση του PowerPoint</vt:lpstr>
      <vt:lpstr>Παρουσίαση του PowerPoint</vt:lpstr>
      <vt:lpstr>Οι πρώτες λέξεις</vt:lpstr>
      <vt:lpstr>Χαρακτηριστικά της πρώιμης γλώσσας</vt:lpstr>
      <vt:lpstr>Θεωρίες για τη γλωσσική ανάπτυξη</vt:lpstr>
      <vt:lpstr>Γενετικές προσεγγίσεις</vt:lpstr>
      <vt:lpstr>Αξιολόγηση της γενετικής προσέγγισης</vt:lpstr>
      <vt:lpstr>Θεωρία της αλληλεπίδρασης</vt:lpstr>
      <vt:lpstr>Ο απευθυνόμενος στα βρέφη λόγος των ενηλίκων</vt:lpstr>
      <vt:lpstr>Πώς αλλάζει ο απευθυνόμενος προς τα βρέφη λόγος των ενηλίκων;</vt:lpstr>
      <vt:lpstr>Σημασία του απευθυνόμενου στα βρέφη λόγου των ενηλίκων</vt:lpstr>
      <vt:lpstr>Διαφορές φύλου</vt:lpstr>
      <vt:lpstr>ΓΛΩΣΣΙΚΗ ΑΝΑΠΤΥΞΗ ΣΤΗΝ ΠΡΟΣΧΟΛΙΚΗ ΗΛΙΚΙΑ</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Ηθική ανάπτυξη του παιδιού</dc:title>
  <dc:creator>Dimitris Tahmatzidis</dc:creator>
  <cp:lastModifiedBy>Dimitris Tahmatzidis</cp:lastModifiedBy>
  <cp:revision>68</cp:revision>
  <dcterms:created xsi:type="dcterms:W3CDTF">2020-09-15T11:36:40Z</dcterms:created>
  <dcterms:modified xsi:type="dcterms:W3CDTF">2023-11-05T18:14:48Z</dcterms:modified>
</cp:coreProperties>
</file>