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94" r:id="rId2"/>
    <p:sldId id="258" r:id="rId3"/>
    <p:sldId id="365" r:id="rId4"/>
    <p:sldId id="363" r:id="rId5"/>
    <p:sldId id="295" r:id="rId6"/>
    <p:sldId id="361" r:id="rId7"/>
    <p:sldId id="296" r:id="rId8"/>
    <p:sldId id="261" r:id="rId9"/>
    <p:sldId id="364" r:id="rId10"/>
    <p:sldId id="306" r:id="rId11"/>
    <p:sldId id="359" r:id="rId12"/>
    <p:sldId id="293" r:id="rId13"/>
    <p:sldId id="267" r:id="rId14"/>
    <p:sldId id="515" r:id="rId15"/>
    <p:sldId id="507" r:id="rId16"/>
    <p:sldId id="508" r:id="rId17"/>
    <p:sldId id="477" r:id="rId18"/>
    <p:sldId id="516" r:id="rId19"/>
    <p:sldId id="517" r:id="rId20"/>
    <p:sldId id="275" r:id="rId21"/>
    <p:sldId id="276" r:id="rId22"/>
    <p:sldId id="514" r:id="rId23"/>
    <p:sldId id="278" r:id="rId24"/>
    <p:sldId id="313" r:id="rId25"/>
    <p:sldId id="28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94660"/>
  </p:normalViewPr>
  <p:slideViewPr>
    <p:cSldViewPr snapToGrid="0">
      <p:cViewPr varScale="1">
        <p:scale>
          <a:sx n="111" d="100"/>
          <a:sy n="111" d="100"/>
        </p:scale>
        <p:origin x="222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6E9988-1691-4E4B-B2E5-8D0F03408473}"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8BB49C38-598C-4B93-A0BC-185628A14B84}">
      <dgm:prSet/>
      <dgm:spPr/>
      <dgm:t>
        <a:bodyPr/>
        <a:lstStyle/>
        <a:p>
          <a:r>
            <a:rPr lang="el-GR" b="1"/>
            <a:t>1. Περιεχόμενο</a:t>
          </a:r>
          <a:r>
            <a:rPr lang="el-GR"/>
            <a:t>: τα αντικείμενα που περιέχονται σε</a:t>
          </a:r>
          <a:r>
            <a:rPr lang="en-US"/>
            <a:t> </a:t>
          </a:r>
          <a:r>
            <a:rPr lang="el-GR"/>
            <a:t>ένα εικονικό περιβάλλον</a:t>
          </a:r>
          <a:endParaRPr lang="en-US"/>
        </a:p>
      </dgm:t>
    </dgm:pt>
    <dgm:pt modelId="{44D7E4D8-CFC0-4C74-9933-8DE19AFE0A19}" type="parTrans" cxnId="{5D42911F-3791-4FD5-8D9B-1F9B339474A5}">
      <dgm:prSet/>
      <dgm:spPr/>
      <dgm:t>
        <a:bodyPr/>
        <a:lstStyle/>
        <a:p>
          <a:endParaRPr lang="en-US"/>
        </a:p>
      </dgm:t>
    </dgm:pt>
    <dgm:pt modelId="{5D4E1F74-7D66-4024-A9A5-71AD0CFDF238}" type="sibTrans" cxnId="{5D42911F-3791-4FD5-8D9B-1F9B339474A5}">
      <dgm:prSet/>
      <dgm:spPr/>
      <dgm:t>
        <a:bodyPr/>
        <a:lstStyle/>
        <a:p>
          <a:endParaRPr lang="en-US"/>
        </a:p>
      </dgm:t>
    </dgm:pt>
    <dgm:pt modelId="{F24686D1-F331-49DB-A0F8-711AC97E98BA}">
      <dgm:prSet/>
      <dgm:spPr/>
      <dgm:t>
        <a:bodyPr/>
        <a:lstStyle/>
        <a:p>
          <a:r>
            <a:rPr lang="el-GR" b="1"/>
            <a:t>2. Γεωμετρία</a:t>
          </a:r>
          <a:r>
            <a:rPr lang="el-GR"/>
            <a:t>: η περιγραφή του περιβάλλοντος μέσα</a:t>
          </a:r>
          <a:r>
            <a:rPr lang="en-US"/>
            <a:t> </a:t>
          </a:r>
          <a:r>
            <a:rPr lang="el-GR"/>
            <a:t>στο οποίο τοποθετείται το περιεχόμενο</a:t>
          </a:r>
          <a:endParaRPr lang="en-US"/>
        </a:p>
      </dgm:t>
    </dgm:pt>
    <dgm:pt modelId="{FAFFCA43-DA60-4EDF-8593-FE78CDD8F8C6}" type="parTrans" cxnId="{44EB593E-3DDC-4BD3-83F5-8A01F6297AD7}">
      <dgm:prSet/>
      <dgm:spPr/>
      <dgm:t>
        <a:bodyPr/>
        <a:lstStyle/>
        <a:p>
          <a:endParaRPr lang="en-US"/>
        </a:p>
      </dgm:t>
    </dgm:pt>
    <dgm:pt modelId="{86305D37-B027-4DE2-9F76-47BC71B75A44}" type="sibTrans" cxnId="{44EB593E-3DDC-4BD3-83F5-8A01F6297AD7}">
      <dgm:prSet/>
      <dgm:spPr/>
      <dgm:t>
        <a:bodyPr/>
        <a:lstStyle/>
        <a:p>
          <a:endParaRPr lang="en-US"/>
        </a:p>
      </dgm:t>
    </dgm:pt>
    <dgm:pt modelId="{83920E28-960D-4EB4-B81F-44095A5D67DB}">
      <dgm:prSet/>
      <dgm:spPr/>
      <dgm:t>
        <a:bodyPr/>
        <a:lstStyle/>
        <a:p>
          <a:r>
            <a:rPr lang="el-GR" b="1"/>
            <a:t>3. Δυναμική</a:t>
          </a:r>
          <a:r>
            <a:rPr lang="el-GR"/>
            <a:t>: οι κανόνες που διέπουν την</a:t>
          </a:r>
          <a:r>
            <a:rPr lang="en-US"/>
            <a:t> </a:t>
          </a:r>
          <a:r>
            <a:rPr lang="el-GR"/>
            <a:t>αλληλεπίδραση μεταξύ του περιεχομένου των</a:t>
          </a:r>
          <a:r>
            <a:rPr lang="en-US"/>
            <a:t> </a:t>
          </a:r>
          <a:r>
            <a:rPr lang="el-GR"/>
            <a:t>περιβαλλόντων</a:t>
          </a:r>
          <a:endParaRPr lang="en-US"/>
        </a:p>
      </dgm:t>
    </dgm:pt>
    <dgm:pt modelId="{32DAC683-54BF-4948-9EF8-BBE5FE27C1D9}" type="parTrans" cxnId="{94B77484-7FA2-4E35-BAB8-0B432029D66D}">
      <dgm:prSet/>
      <dgm:spPr/>
      <dgm:t>
        <a:bodyPr/>
        <a:lstStyle/>
        <a:p>
          <a:endParaRPr lang="en-US"/>
        </a:p>
      </dgm:t>
    </dgm:pt>
    <dgm:pt modelId="{CE48AFF3-694D-4D65-891F-1818528FC76D}" type="sibTrans" cxnId="{94B77484-7FA2-4E35-BAB8-0B432029D66D}">
      <dgm:prSet/>
      <dgm:spPr/>
      <dgm:t>
        <a:bodyPr/>
        <a:lstStyle/>
        <a:p>
          <a:endParaRPr lang="en-US"/>
        </a:p>
      </dgm:t>
    </dgm:pt>
    <dgm:pt modelId="{C6DE3718-5566-4D57-B59C-6648738C063D}" type="pres">
      <dgm:prSet presAssocID="{8F6E9988-1691-4E4B-B2E5-8D0F03408473}" presName="outerComposite" presStyleCnt="0">
        <dgm:presLayoutVars>
          <dgm:chMax val="5"/>
          <dgm:dir/>
          <dgm:resizeHandles val="exact"/>
        </dgm:presLayoutVars>
      </dgm:prSet>
      <dgm:spPr/>
    </dgm:pt>
    <dgm:pt modelId="{CD549B1D-6219-48EA-8179-29ACFD4F8C25}" type="pres">
      <dgm:prSet presAssocID="{8F6E9988-1691-4E4B-B2E5-8D0F03408473}" presName="dummyMaxCanvas" presStyleCnt="0">
        <dgm:presLayoutVars/>
      </dgm:prSet>
      <dgm:spPr/>
    </dgm:pt>
    <dgm:pt modelId="{10735FCF-529C-4264-A7FD-E88E3C9EA78D}" type="pres">
      <dgm:prSet presAssocID="{8F6E9988-1691-4E4B-B2E5-8D0F03408473}" presName="ThreeNodes_1" presStyleLbl="node1" presStyleIdx="0" presStyleCnt="3">
        <dgm:presLayoutVars>
          <dgm:bulletEnabled val="1"/>
        </dgm:presLayoutVars>
      </dgm:prSet>
      <dgm:spPr/>
    </dgm:pt>
    <dgm:pt modelId="{B65E0AF9-D321-4F39-AE52-FE0F7C0DE0F5}" type="pres">
      <dgm:prSet presAssocID="{8F6E9988-1691-4E4B-B2E5-8D0F03408473}" presName="ThreeNodes_2" presStyleLbl="node1" presStyleIdx="1" presStyleCnt="3">
        <dgm:presLayoutVars>
          <dgm:bulletEnabled val="1"/>
        </dgm:presLayoutVars>
      </dgm:prSet>
      <dgm:spPr/>
    </dgm:pt>
    <dgm:pt modelId="{915C93C9-7B86-488D-85C6-35C574702AF5}" type="pres">
      <dgm:prSet presAssocID="{8F6E9988-1691-4E4B-B2E5-8D0F03408473}" presName="ThreeNodes_3" presStyleLbl="node1" presStyleIdx="2" presStyleCnt="3">
        <dgm:presLayoutVars>
          <dgm:bulletEnabled val="1"/>
        </dgm:presLayoutVars>
      </dgm:prSet>
      <dgm:spPr/>
    </dgm:pt>
    <dgm:pt modelId="{3579E698-21C5-48E3-BB76-55127DBFD489}" type="pres">
      <dgm:prSet presAssocID="{8F6E9988-1691-4E4B-B2E5-8D0F03408473}" presName="ThreeConn_1-2" presStyleLbl="fgAccFollowNode1" presStyleIdx="0" presStyleCnt="2">
        <dgm:presLayoutVars>
          <dgm:bulletEnabled val="1"/>
        </dgm:presLayoutVars>
      </dgm:prSet>
      <dgm:spPr/>
    </dgm:pt>
    <dgm:pt modelId="{0512AFCA-B9E3-4D7D-A1F4-B0A8320A7729}" type="pres">
      <dgm:prSet presAssocID="{8F6E9988-1691-4E4B-B2E5-8D0F03408473}" presName="ThreeConn_2-3" presStyleLbl="fgAccFollowNode1" presStyleIdx="1" presStyleCnt="2">
        <dgm:presLayoutVars>
          <dgm:bulletEnabled val="1"/>
        </dgm:presLayoutVars>
      </dgm:prSet>
      <dgm:spPr/>
    </dgm:pt>
    <dgm:pt modelId="{44A44F7E-80D8-42E8-8502-0F67447C058F}" type="pres">
      <dgm:prSet presAssocID="{8F6E9988-1691-4E4B-B2E5-8D0F03408473}" presName="ThreeNodes_1_text" presStyleLbl="node1" presStyleIdx="2" presStyleCnt="3">
        <dgm:presLayoutVars>
          <dgm:bulletEnabled val="1"/>
        </dgm:presLayoutVars>
      </dgm:prSet>
      <dgm:spPr/>
    </dgm:pt>
    <dgm:pt modelId="{C9C489EC-ABDA-41BC-A93D-4584B9A33032}" type="pres">
      <dgm:prSet presAssocID="{8F6E9988-1691-4E4B-B2E5-8D0F03408473}" presName="ThreeNodes_2_text" presStyleLbl="node1" presStyleIdx="2" presStyleCnt="3">
        <dgm:presLayoutVars>
          <dgm:bulletEnabled val="1"/>
        </dgm:presLayoutVars>
      </dgm:prSet>
      <dgm:spPr/>
    </dgm:pt>
    <dgm:pt modelId="{5443753E-9AB5-4966-864F-4E9AAFB59DFD}" type="pres">
      <dgm:prSet presAssocID="{8F6E9988-1691-4E4B-B2E5-8D0F03408473}" presName="ThreeNodes_3_text" presStyleLbl="node1" presStyleIdx="2" presStyleCnt="3">
        <dgm:presLayoutVars>
          <dgm:bulletEnabled val="1"/>
        </dgm:presLayoutVars>
      </dgm:prSet>
      <dgm:spPr/>
    </dgm:pt>
  </dgm:ptLst>
  <dgm:cxnLst>
    <dgm:cxn modelId="{5FFA9008-80E9-4F33-ABDE-25F8A0D07B5E}" type="presOf" srcId="{5D4E1F74-7D66-4024-A9A5-71AD0CFDF238}" destId="{3579E698-21C5-48E3-BB76-55127DBFD489}" srcOrd="0" destOrd="0" presId="urn:microsoft.com/office/officeart/2005/8/layout/vProcess5"/>
    <dgm:cxn modelId="{D2C8901E-3D5D-44A1-9951-40E7B3E7F989}" type="presOf" srcId="{F24686D1-F331-49DB-A0F8-711AC97E98BA}" destId="{B65E0AF9-D321-4F39-AE52-FE0F7C0DE0F5}" srcOrd="0" destOrd="0" presId="urn:microsoft.com/office/officeart/2005/8/layout/vProcess5"/>
    <dgm:cxn modelId="{5D42911F-3791-4FD5-8D9B-1F9B339474A5}" srcId="{8F6E9988-1691-4E4B-B2E5-8D0F03408473}" destId="{8BB49C38-598C-4B93-A0BC-185628A14B84}" srcOrd="0" destOrd="0" parTransId="{44D7E4D8-CFC0-4C74-9933-8DE19AFE0A19}" sibTransId="{5D4E1F74-7D66-4024-A9A5-71AD0CFDF238}"/>
    <dgm:cxn modelId="{AE16EE29-E362-4080-AC09-07855E7E677A}" type="presOf" srcId="{8BB49C38-598C-4B93-A0BC-185628A14B84}" destId="{44A44F7E-80D8-42E8-8502-0F67447C058F}" srcOrd="1" destOrd="0" presId="urn:microsoft.com/office/officeart/2005/8/layout/vProcess5"/>
    <dgm:cxn modelId="{44EB593E-3DDC-4BD3-83F5-8A01F6297AD7}" srcId="{8F6E9988-1691-4E4B-B2E5-8D0F03408473}" destId="{F24686D1-F331-49DB-A0F8-711AC97E98BA}" srcOrd="1" destOrd="0" parTransId="{FAFFCA43-DA60-4EDF-8593-FE78CDD8F8C6}" sibTransId="{86305D37-B027-4DE2-9F76-47BC71B75A44}"/>
    <dgm:cxn modelId="{94B77484-7FA2-4E35-BAB8-0B432029D66D}" srcId="{8F6E9988-1691-4E4B-B2E5-8D0F03408473}" destId="{83920E28-960D-4EB4-B81F-44095A5D67DB}" srcOrd="2" destOrd="0" parTransId="{32DAC683-54BF-4948-9EF8-BBE5FE27C1D9}" sibTransId="{CE48AFF3-694D-4D65-891F-1818528FC76D}"/>
    <dgm:cxn modelId="{7728A7A2-0202-45C2-BE6F-39354F1CF3DE}" type="presOf" srcId="{83920E28-960D-4EB4-B81F-44095A5D67DB}" destId="{915C93C9-7B86-488D-85C6-35C574702AF5}" srcOrd="0" destOrd="0" presId="urn:microsoft.com/office/officeart/2005/8/layout/vProcess5"/>
    <dgm:cxn modelId="{223900AB-896A-4C9D-93E4-F114CD54D36B}" type="presOf" srcId="{86305D37-B027-4DE2-9F76-47BC71B75A44}" destId="{0512AFCA-B9E3-4D7D-A1F4-B0A8320A7729}" srcOrd="0" destOrd="0" presId="urn:microsoft.com/office/officeart/2005/8/layout/vProcess5"/>
    <dgm:cxn modelId="{1924A9AE-54F2-4F8F-928B-E45E95138840}" type="presOf" srcId="{83920E28-960D-4EB4-B81F-44095A5D67DB}" destId="{5443753E-9AB5-4966-864F-4E9AAFB59DFD}" srcOrd="1" destOrd="0" presId="urn:microsoft.com/office/officeart/2005/8/layout/vProcess5"/>
    <dgm:cxn modelId="{06E0E0C1-F604-4103-BDC5-E8BB1FDDE1DA}" type="presOf" srcId="{8BB49C38-598C-4B93-A0BC-185628A14B84}" destId="{10735FCF-529C-4264-A7FD-E88E3C9EA78D}" srcOrd="0" destOrd="0" presId="urn:microsoft.com/office/officeart/2005/8/layout/vProcess5"/>
    <dgm:cxn modelId="{0DC5B6CD-FE7A-4930-B9B5-4BC4FF829DCB}" type="presOf" srcId="{F24686D1-F331-49DB-A0F8-711AC97E98BA}" destId="{C9C489EC-ABDA-41BC-A93D-4584B9A33032}" srcOrd="1" destOrd="0" presId="urn:microsoft.com/office/officeart/2005/8/layout/vProcess5"/>
    <dgm:cxn modelId="{772330EE-4F82-4F8B-9D62-D1F5CBECBF11}" type="presOf" srcId="{8F6E9988-1691-4E4B-B2E5-8D0F03408473}" destId="{C6DE3718-5566-4D57-B59C-6648738C063D}" srcOrd="0" destOrd="0" presId="urn:microsoft.com/office/officeart/2005/8/layout/vProcess5"/>
    <dgm:cxn modelId="{7DC2895F-BE68-402B-A8DE-35E36CBD542A}" type="presParOf" srcId="{C6DE3718-5566-4D57-B59C-6648738C063D}" destId="{CD549B1D-6219-48EA-8179-29ACFD4F8C25}" srcOrd="0" destOrd="0" presId="urn:microsoft.com/office/officeart/2005/8/layout/vProcess5"/>
    <dgm:cxn modelId="{53D345B3-CC9A-4130-9C97-8D2E9C11502F}" type="presParOf" srcId="{C6DE3718-5566-4D57-B59C-6648738C063D}" destId="{10735FCF-529C-4264-A7FD-E88E3C9EA78D}" srcOrd="1" destOrd="0" presId="urn:microsoft.com/office/officeart/2005/8/layout/vProcess5"/>
    <dgm:cxn modelId="{6C267254-E501-4627-A6D9-CD4D2D3375AF}" type="presParOf" srcId="{C6DE3718-5566-4D57-B59C-6648738C063D}" destId="{B65E0AF9-D321-4F39-AE52-FE0F7C0DE0F5}" srcOrd="2" destOrd="0" presId="urn:microsoft.com/office/officeart/2005/8/layout/vProcess5"/>
    <dgm:cxn modelId="{60F57D20-C82A-4431-BA03-674E459ECE9F}" type="presParOf" srcId="{C6DE3718-5566-4D57-B59C-6648738C063D}" destId="{915C93C9-7B86-488D-85C6-35C574702AF5}" srcOrd="3" destOrd="0" presId="urn:microsoft.com/office/officeart/2005/8/layout/vProcess5"/>
    <dgm:cxn modelId="{186A3550-40E1-4A60-9D3F-4F3A855A666D}" type="presParOf" srcId="{C6DE3718-5566-4D57-B59C-6648738C063D}" destId="{3579E698-21C5-48E3-BB76-55127DBFD489}" srcOrd="4" destOrd="0" presId="urn:microsoft.com/office/officeart/2005/8/layout/vProcess5"/>
    <dgm:cxn modelId="{235523F7-E33B-4198-913D-D35BC9CD6BFA}" type="presParOf" srcId="{C6DE3718-5566-4D57-B59C-6648738C063D}" destId="{0512AFCA-B9E3-4D7D-A1F4-B0A8320A7729}" srcOrd="5" destOrd="0" presId="urn:microsoft.com/office/officeart/2005/8/layout/vProcess5"/>
    <dgm:cxn modelId="{40A040AF-496D-46BD-8D44-7BCE137ADB9D}" type="presParOf" srcId="{C6DE3718-5566-4D57-B59C-6648738C063D}" destId="{44A44F7E-80D8-42E8-8502-0F67447C058F}" srcOrd="6" destOrd="0" presId="urn:microsoft.com/office/officeart/2005/8/layout/vProcess5"/>
    <dgm:cxn modelId="{69670E8A-1174-49A8-B873-5DD7F7FDAB23}" type="presParOf" srcId="{C6DE3718-5566-4D57-B59C-6648738C063D}" destId="{C9C489EC-ABDA-41BC-A93D-4584B9A33032}" srcOrd="7" destOrd="0" presId="urn:microsoft.com/office/officeart/2005/8/layout/vProcess5"/>
    <dgm:cxn modelId="{CE0C37C3-551C-47ED-9D77-22AFAAE717BB}" type="presParOf" srcId="{C6DE3718-5566-4D57-B59C-6648738C063D}" destId="{5443753E-9AB5-4966-864F-4E9AAFB59DFD}"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A92F91-1D33-4C52-9A1E-154D185C70C0}" type="doc">
      <dgm:prSet loTypeId="urn:microsoft.com/office/officeart/2005/8/layout/vList5" loCatId="list" qsTypeId="urn:microsoft.com/office/officeart/2005/8/quickstyle/simple4" qsCatId="simple" csTypeId="urn:microsoft.com/office/officeart/2005/8/colors/accent3_2" csCatId="accent3"/>
      <dgm:spPr/>
      <dgm:t>
        <a:bodyPr/>
        <a:lstStyle/>
        <a:p>
          <a:endParaRPr lang="en-US"/>
        </a:p>
      </dgm:t>
    </dgm:pt>
    <dgm:pt modelId="{51FC0948-C88C-40DC-ACE9-5DB2B9EF2932}">
      <dgm:prSet/>
      <dgm:spPr/>
      <dgm:t>
        <a:bodyPr/>
        <a:lstStyle/>
        <a:p>
          <a:r>
            <a:rPr lang="el-GR"/>
            <a:t>Παρουσία (</a:t>
          </a:r>
          <a:r>
            <a:rPr lang="en-US"/>
            <a:t>presence)</a:t>
          </a:r>
        </a:p>
      </dgm:t>
    </dgm:pt>
    <dgm:pt modelId="{F353407F-991D-4295-8256-3AFC2948DEB7}" type="parTrans" cxnId="{61D697A5-89EE-477A-A4A6-046A00A50E2B}">
      <dgm:prSet/>
      <dgm:spPr/>
      <dgm:t>
        <a:bodyPr/>
        <a:lstStyle/>
        <a:p>
          <a:endParaRPr lang="en-US"/>
        </a:p>
      </dgm:t>
    </dgm:pt>
    <dgm:pt modelId="{046112EB-CFDE-413E-B3E5-EC96F74A95BA}" type="sibTrans" cxnId="{61D697A5-89EE-477A-A4A6-046A00A50E2B}">
      <dgm:prSet/>
      <dgm:spPr/>
      <dgm:t>
        <a:bodyPr/>
        <a:lstStyle/>
        <a:p>
          <a:endParaRPr lang="en-US"/>
        </a:p>
      </dgm:t>
    </dgm:pt>
    <dgm:pt modelId="{98C7E1C0-3AC0-4194-BC64-297227DF4E3B}">
      <dgm:prSet/>
      <dgm:spPr/>
      <dgm:t>
        <a:bodyPr/>
        <a:lstStyle/>
        <a:p>
          <a:r>
            <a:rPr lang="el-GR"/>
            <a:t>όρος που εμφανίζεται συχνά στη βιβλιογραφία της ΕΠ</a:t>
          </a:r>
          <a:endParaRPr lang="en-US"/>
        </a:p>
      </dgm:t>
    </dgm:pt>
    <dgm:pt modelId="{D14755DC-6647-4034-B06C-18F00E661093}" type="parTrans" cxnId="{BDF39CA5-9D7E-4B3E-860F-5FC4BC339C3C}">
      <dgm:prSet/>
      <dgm:spPr/>
      <dgm:t>
        <a:bodyPr/>
        <a:lstStyle/>
        <a:p>
          <a:endParaRPr lang="en-US"/>
        </a:p>
      </dgm:t>
    </dgm:pt>
    <dgm:pt modelId="{179F4020-43F2-4615-B062-5B2874F858A9}" type="sibTrans" cxnId="{BDF39CA5-9D7E-4B3E-860F-5FC4BC339C3C}">
      <dgm:prSet/>
      <dgm:spPr/>
      <dgm:t>
        <a:bodyPr/>
        <a:lstStyle/>
        <a:p>
          <a:endParaRPr lang="en-US"/>
        </a:p>
      </dgm:t>
    </dgm:pt>
    <dgm:pt modelId="{5C2FEFF1-D5EB-4F7D-83D3-53B133013E5E}">
      <dgm:prSet/>
      <dgm:spPr/>
      <dgm:t>
        <a:bodyPr/>
        <a:lstStyle/>
        <a:p>
          <a:r>
            <a:rPr lang="el-GR"/>
            <a:t>αρχικά χρησιμοποιήθηκε ως αίσθηση του χρήστη ότι «βρίσκεται εκεί» (</a:t>
          </a:r>
          <a:r>
            <a:rPr lang="en-US"/>
            <a:t>being there)</a:t>
          </a:r>
        </a:p>
      </dgm:t>
    </dgm:pt>
    <dgm:pt modelId="{E4D535EF-DA52-4E80-8A6C-EF3028D1E41F}" type="parTrans" cxnId="{B2FC841B-BF2E-4F5A-B207-AB16BCB33FB3}">
      <dgm:prSet/>
      <dgm:spPr/>
      <dgm:t>
        <a:bodyPr/>
        <a:lstStyle/>
        <a:p>
          <a:endParaRPr lang="en-US"/>
        </a:p>
      </dgm:t>
    </dgm:pt>
    <dgm:pt modelId="{E8099C9A-3FBA-48E8-A000-343860055565}" type="sibTrans" cxnId="{B2FC841B-BF2E-4F5A-B207-AB16BCB33FB3}">
      <dgm:prSet/>
      <dgm:spPr/>
      <dgm:t>
        <a:bodyPr/>
        <a:lstStyle/>
        <a:p>
          <a:endParaRPr lang="en-US"/>
        </a:p>
      </dgm:t>
    </dgm:pt>
    <dgm:pt modelId="{DFC3F948-238E-44ED-BF53-55AA8C287997}">
      <dgm:prSet/>
      <dgm:spPr/>
      <dgm:t>
        <a:bodyPr/>
        <a:lstStyle/>
        <a:p>
          <a:r>
            <a:rPr lang="el-GR"/>
            <a:t>Η εμβύθιση σχετίζεται με τη σύνθεση του συστήματος, η παρουσία με το πώς ο χρήστης αντιλαμβάνεται τα δεδομένα</a:t>
          </a:r>
          <a:endParaRPr lang="en-US"/>
        </a:p>
      </dgm:t>
    </dgm:pt>
    <dgm:pt modelId="{E9D7665A-E8FD-4474-84E2-87AD837FCEA3}" type="parTrans" cxnId="{18004C32-00C0-4121-955F-BB784DD90DC4}">
      <dgm:prSet/>
      <dgm:spPr/>
      <dgm:t>
        <a:bodyPr/>
        <a:lstStyle/>
        <a:p>
          <a:endParaRPr lang="en-US"/>
        </a:p>
      </dgm:t>
    </dgm:pt>
    <dgm:pt modelId="{21244867-9E09-4CFA-BB46-55252E69B24E}" type="sibTrans" cxnId="{18004C32-00C0-4121-955F-BB784DD90DC4}">
      <dgm:prSet/>
      <dgm:spPr/>
      <dgm:t>
        <a:bodyPr/>
        <a:lstStyle/>
        <a:p>
          <a:endParaRPr lang="en-US"/>
        </a:p>
      </dgm:t>
    </dgm:pt>
    <dgm:pt modelId="{03B398CA-6901-471F-B2E5-DE434A40D58D}">
      <dgm:prSet/>
      <dgm:spPr/>
      <dgm:t>
        <a:bodyPr/>
        <a:lstStyle/>
        <a:p>
          <a:r>
            <a:rPr lang="el-GR"/>
            <a:t>Υποκειμενικότητα, κατά πόσο τα δεδομένα «πείθουν» τον χρήστη, δέχεται τον κόσμο ως «φυσιολογικό»</a:t>
          </a:r>
          <a:endParaRPr lang="en-US"/>
        </a:p>
      </dgm:t>
    </dgm:pt>
    <dgm:pt modelId="{B32A51FC-4440-4235-9322-CA40BBC20A50}" type="parTrans" cxnId="{5AEA6887-2D9B-42FF-A786-2C9049725550}">
      <dgm:prSet/>
      <dgm:spPr/>
      <dgm:t>
        <a:bodyPr/>
        <a:lstStyle/>
        <a:p>
          <a:endParaRPr lang="en-US"/>
        </a:p>
      </dgm:t>
    </dgm:pt>
    <dgm:pt modelId="{C2079B1B-088B-486E-B510-C5D00684C88F}" type="sibTrans" cxnId="{5AEA6887-2D9B-42FF-A786-2C9049725550}">
      <dgm:prSet/>
      <dgm:spPr/>
      <dgm:t>
        <a:bodyPr/>
        <a:lstStyle/>
        <a:p>
          <a:endParaRPr lang="en-US"/>
        </a:p>
      </dgm:t>
    </dgm:pt>
    <dgm:pt modelId="{007348AC-4B0A-44C0-9460-6098C05635FC}">
      <dgm:prSet/>
      <dgm:spPr/>
      <dgm:t>
        <a:bodyPr/>
        <a:lstStyle/>
        <a:p>
          <a:r>
            <a:rPr lang="el-GR"/>
            <a:t>Σχετική έννοια: συν-παρουσία (</a:t>
          </a:r>
          <a:r>
            <a:rPr lang="en-US"/>
            <a:t>co-presence)</a:t>
          </a:r>
        </a:p>
      </dgm:t>
    </dgm:pt>
    <dgm:pt modelId="{2F886861-77C8-49AE-A705-9BFD5A022E5E}" type="parTrans" cxnId="{133E1704-E295-4F82-9696-78ECF83C6F0F}">
      <dgm:prSet/>
      <dgm:spPr/>
      <dgm:t>
        <a:bodyPr/>
        <a:lstStyle/>
        <a:p>
          <a:endParaRPr lang="en-US"/>
        </a:p>
      </dgm:t>
    </dgm:pt>
    <dgm:pt modelId="{F11FB283-52D3-4AFC-9191-099E93305A21}" type="sibTrans" cxnId="{133E1704-E295-4F82-9696-78ECF83C6F0F}">
      <dgm:prSet/>
      <dgm:spPr/>
      <dgm:t>
        <a:bodyPr/>
        <a:lstStyle/>
        <a:p>
          <a:endParaRPr lang="en-US"/>
        </a:p>
      </dgm:t>
    </dgm:pt>
    <dgm:pt modelId="{109DED31-6972-4780-9EE8-D6D988F5F288}">
      <dgm:prSet/>
      <dgm:spPr/>
      <dgm:t>
        <a:bodyPr/>
        <a:lstStyle/>
        <a:p>
          <a:r>
            <a:rPr lang="el-GR"/>
            <a:t>Αίσθηση ότι οι υπόλοιποι χρήστες συνυπάρχουν στον ίδιο χώρο</a:t>
          </a:r>
          <a:endParaRPr lang="en-US"/>
        </a:p>
      </dgm:t>
    </dgm:pt>
    <dgm:pt modelId="{325AD73D-3C58-41D7-A213-464F3B025EE7}" type="parTrans" cxnId="{9C44774F-78E5-4E4B-BA5D-37BF183FE3AE}">
      <dgm:prSet/>
      <dgm:spPr/>
      <dgm:t>
        <a:bodyPr/>
        <a:lstStyle/>
        <a:p>
          <a:endParaRPr lang="en-US"/>
        </a:p>
      </dgm:t>
    </dgm:pt>
    <dgm:pt modelId="{0732F550-F05C-4B48-B65B-FC443C624E61}" type="sibTrans" cxnId="{9C44774F-78E5-4E4B-BA5D-37BF183FE3AE}">
      <dgm:prSet/>
      <dgm:spPr/>
      <dgm:t>
        <a:bodyPr/>
        <a:lstStyle/>
        <a:p>
          <a:endParaRPr lang="en-US"/>
        </a:p>
      </dgm:t>
    </dgm:pt>
    <dgm:pt modelId="{C7623704-8DF9-40DD-A8A6-AD6ABF260D32}" type="pres">
      <dgm:prSet presAssocID="{B6A92F91-1D33-4C52-9A1E-154D185C70C0}" presName="Name0" presStyleCnt="0">
        <dgm:presLayoutVars>
          <dgm:dir/>
          <dgm:animLvl val="lvl"/>
          <dgm:resizeHandles val="exact"/>
        </dgm:presLayoutVars>
      </dgm:prSet>
      <dgm:spPr/>
    </dgm:pt>
    <dgm:pt modelId="{BCFE47F5-D015-4E19-92E6-FFDA497322F3}" type="pres">
      <dgm:prSet presAssocID="{51FC0948-C88C-40DC-ACE9-5DB2B9EF2932}" presName="linNode" presStyleCnt="0"/>
      <dgm:spPr/>
    </dgm:pt>
    <dgm:pt modelId="{13F31014-D42C-4414-8B2A-29EB55B53395}" type="pres">
      <dgm:prSet presAssocID="{51FC0948-C88C-40DC-ACE9-5DB2B9EF2932}" presName="parentText" presStyleLbl="node1" presStyleIdx="0" presStyleCnt="3">
        <dgm:presLayoutVars>
          <dgm:chMax val="1"/>
          <dgm:bulletEnabled val="1"/>
        </dgm:presLayoutVars>
      </dgm:prSet>
      <dgm:spPr/>
    </dgm:pt>
    <dgm:pt modelId="{8BF70496-4AA8-45CB-A508-6CCAE2307E53}" type="pres">
      <dgm:prSet presAssocID="{51FC0948-C88C-40DC-ACE9-5DB2B9EF2932}" presName="descendantText" presStyleLbl="alignAccFollowNode1" presStyleIdx="0" presStyleCnt="3">
        <dgm:presLayoutVars>
          <dgm:bulletEnabled val="1"/>
        </dgm:presLayoutVars>
      </dgm:prSet>
      <dgm:spPr/>
    </dgm:pt>
    <dgm:pt modelId="{2EB2E0DC-07B1-4E1B-A7A3-A3507537CE89}" type="pres">
      <dgm:prSet presAssocID="{046112EB-CFDE-413E-B3E5-EC96F74A95BA}" presName="sp" presStyleCnt="0"/>
      <dgm:spPr/>
    </dgm:pt>
    <dgm:pt modelId="{12BE00DC-2E04-4334-A6D3-8B9D333963AE}" type="pres">
      <dgm:prSet presAssocID="{DFC3F948-238E-44ED-BF53-55AA8C287997}" presName="linNode" presStyleCnt="0"/>
      <dgm:spPr/>
    </dgm:pt>
    <dgm:pt modelId="{1DDCD6AC-CCFE-4C83-93DA-9B64C578D5FF}" type="pres">
      <dgm:prSet presAssocID="{DFC3F948-238E-44ED-BF53-55AA8C287997}" presName="parentText" presStyleLbl="node1" presStyleIdx="1" presStyleCnt="3">
        <dgm:presLayoutVars>
          <dgm:chMax val="1"/>
          <dgm:bulletEnabled val="1"/>
        </dgm:presLayoutVars>
      </dgm:prSet>
      <dgm:spPr/>
    </dgm:pt>
    <dgm:pt modelId="{23CC5850-7DC7-47E6-AE65-19454A7F16FC}" type="pres">
      <dgm:prSet presAssocID="{DFC3F948-238E-44ED-BF53-55AA8C287997}" presName="descendantText" presStyleLbl="alignAccFollowNode1" presStyleIdx="1" presStyleCnt="3">
        <dgm:presLayoutVars>
          <dgm:bulletEnabled val="1"/>
        </dgm:presLayoutVars>
      </dgm:prSet>
      <dgm:spPr/>
    </dgm:pt>
    <dgm:pt modelId="{13253250-0432-4F76-B093-717E48C8637B}" type="pres">
      <dgm:prSet presAssocID="{21244867-9E09-4CFA-BB46-55252E69B24E}" presName="sp" presStyleCnt="0"/>
      <dgm:spPr/>
    </dgm:pt>
    <dgm:pt modelId="{635F01B9-CAD9-451A-B661-BC5B309EBCAF}" type="pres">
      <dgm:prSet presAssocID="{007348AC-4B0A-44C0-9460-6098C05635FC}" presName="linNode" presStyleCnt="0"/>
      <dgm:spPr/>
    </dgm:pt>
    <dgm:pt modelId="{8F652A95-AD34-4E39-A405-3AC9E68D8981}" type="pres">
      <dgm:prSet presAssocID="{007348AC-4B0A-44C0-9460-6098C05635FC}" presName="parentText" presStyleLbl="node1" presStyleIdx="2" presStyleCnt="3">
        <dgm:presLayoutVars>
          <dgm:chMax val="1"/>
          <dgm:bulletEnabled val="1"/>
        </dgm:presLayoutVars>
      </dgm:prSet>
      <dgm:spPr/>
    </dgm:pt>
    <dgm:pt modelId="{3803453C-12F2-477B-91A0-9228417DCEDA}" type="pres">
      <dgm:prSet presAssocID="{007348AC-4B0A-44C0-9460-6098C05635FC}" presName="descendantText" presStyleLbl="alignAccFollowNode1" presStyleIdx="2" presStyleCnt="3">
        <dgm:presLayoutVars>
          <dgm:bulletEnabled val="1"/>
        </dgm:presLayoutVars>
      </dgm:prSet>
      <dgm:spPr/>
    </dgm:pt>
  </dgm:ptLst>
  <dgm:cxnLst>
    <dgm:cxn modelId="{133E1704-E295-4F82-9696-78ECF83C6F0F}" srcId="{B6A92F91-1D33-4C52-9A1E-154D185C70C0}" destId="{007348AC-4B0A-44C0-9460-6098C05635FC}" srcOrd="2" destOrd="0" parTransId="{2F886861-77C8-49AE-A705-9BFD5A022E5E}" sibTransId="{F11FB283-52D3-4AFC-9191-099E93305A21}"/>
    <dgm:cxn modelId="{5961340D-D80F-41F6-BDF5-022147268CC4}" type="presOf" srcId="{007348AC-4B0A-44C0-9460-6098C05635FC}" destId="{8F652A95-AD34-4E39-A405-3AC9E68D8981}" srcOrd="0" destOrd="0" presId="urn:microsoft.com/office/officeart/2005/8/layout/vList5"/>
    <dgm:cxn modelId="{B2FC841B-BF2E-4F5A-B207-AB16BCB33FB3}" srcId="{51FC0948-C88C-40DC-ACE9-5DB2B9EF2932}" destId="{5C2FEFF1-D5EB-4F7D-83D3-53B133013E5E}" srcOrd="1" destOrd="0" parTransId="{E4D535EF-DA52-4E80-8A6C-EF3028D1E41F}" sibTransId="{E8099C9A-3FBA-48E8-A000-343860055565}"/>
    <dgm:cxn modelId="{43DC931C-9382-40A3-A910-2DA685D0206B}" type="presOf" srcId="{51FC0948-C88C-40DC-ACE9-5DB2B9EF2932}" destId="{13F31014-D42C-4414-8B2A-29EB55B53395}" srcOrd="0" destOrd="0" presId="urn:microsoft.com/office/officeart/2005/8/layout/vList5"/>
    <dgm:cxn modelId="{43F3A12A-34AA-442D-A438-FCFA805B0E92}" type="presOf" srcId="{B6A92F91-1D33-4C52-9A1E-154D185C70C0}" destId="{C7623704-8DF9-40DD-A8A6-AD6ABF260D32}" srcOrd="0" destOrd="0" presId="urn:microsoft.com/office/officeart/2005/8/layout/vList5"/>
    <dgm:cxn modelId="{18004C32-00C0-4121-955F-BB784DD90DC4}" srcId="{B6A92F91-1D33-4C52-9A1E-154D185C70C0}" destId="{DFC3F948-238E-44ED-BF53-55AA8C287997}" srcOrd="1" destOrd="0" parTransId="{E9D7665A-E8FD-4474-84E2-87AD837FCEA3}" sibTransId="{21244867-9E09-4CFA-BB46-55252E69B24E}"/>
    <dgm:cxn modelId="{77009B5B-0AEA-4AC9-96C5-70E8E74EC5A1}" type="presOf" srcId="{03B398CA-6901-471F-B2E5-DE434A40D58D}" destId="{23CC5850-7DC7-47E6-AE65-19454A7F16FC}" srcOrd="0" destOrd="0" presId="urn:microsoft.com/office/officeart/2005/8/layout/vList5"/>
    <dgm:cxn modelId="{9C44774F-78E5-4E4B-BA5D-37BF183FE3AE}" srcId="{007348AC-4B0A-44C0-9460-6098C05635FC}" destId="{109DED31-6972-4780-9EE8-D6D988F5F288}" srcOrd="0" destOrd="0" parTransId="{325AD73D-3C58-41D7-A213-464F3B025EE7}" sibTransId="{0732F550-F05C-4B48-B65B-FC443C624E61}"/>
    <dgm:cxn modelId="{63371658-34CC-4EAC-96BB-37D05E8E0D1E}" type="presOf" srcId="{98C7E1C0-3AC0-4194-BC64-297227DF4E3B}" destId="{8BF70496-4AA8-45CB-A508-6CCAE2307E53}" srcOrd="0" destOrd="0" presId="urn:microsoft.com/office/officeart/2005/8/layout/vList5"/>
    <dgm:cxn modelId="{5AEA6887-2D9B-42FF-A786-2C9049725550}" srcId="{DFC3F948-238E-44ED-BF53-55AA8C287997}" destId="{03B398CA-6901-471F-B2E5-DE434A40D58D}" srcOrd="0" destOrd="0" parTransId="{B32A51FC-4440-4235-9322-CA40BBC20A50}" sibTransId="{C2079B1B-088B-486E-B510-C5D00684C88F}"/>
    <dgm:cxn modelId="{23FC34A3-FF37-4508-AA30-725E5D4BFCBB}" type="presOf" srcId="{5C2FEFF1-D5EB-4F7D-83D3-53B133013E5E}" destId="{8BF70496-4AA8-45CB-A508-6CCAE2307E53}" srcOrd="0" destOrd="1" presId="urn:microsoft.com/office/officeart/2005/8/layout/vList5"/>
    <dgm:cxn modelId="{61D697A5-89EE-477A-A4A6-046A00A50E2B}" srcId="{B6A92F91-1D33-4C52-9A1E-154D185C70C0}" destId="{51FC0948-C88C-40DC-ACE9-5DB2B9EF2932}" srcOrd="0" destOrd="0" parTransId="{F353407F-991D-4295-8256-3AFC2948DEB7}" sibTransId="{046112EB-CFDE-413E-B3E5-EC96F74A95BA}"/>
    <dgm:cxn modelId="{BDF39CA5-9D7E-4B3E-860F-5FC4BC339C3C}" srcId="{51FC0948-C88C-40DC-ACE9-5DB2B9EF2932}" destId="{98C7E1C0-3AC0-4194-BC64-297227DF4E3B}" srcOrd="0" destOrd="0" parTransId="{D14755DC-6647-4034-B06C-18F00E661093}" sibTransId="{179F4020-43F2-4615-B062-5B2874F858A9}"/>
    <dgm:cxn modelId="{D860B4DC-C2CA-4219-BE14-71B4C47BE021}" type="presOf" srcId="{DFC3F948-238E-44ED-BF53-55AA8C287997}" destId="{1DDCD6AC-CCFE-4C83-93DA-9B64C578D5FF}" srcOrd="0" destOrd="0" presId="urn:microsoft.com/office/officeart/2005/8/layout/vList5"/>
    <dgm:cxn modelId="{CA2270E9-88AD-4F12-991C-CA4622866C79}" type="presOf" srcId="{109DED31-6972-4780-9EE8-D6D988F5F288}" destId="{3803453C-12F2-477B-91A0-9228417DCEDA}" srcOrd="0" destOrd="0" presId="urn:microsoft.com/office/officeart/2005/8/layout/vList5"/>
    <dgm:cxn modelId="{4B970413-BC61-4C9D-A4D7-F1788F3B9ED2}" type="presParOf" srcId="{C7623704-8DF9-40DD-A8A6-AD6ABF260D32}" destId="{BCFE47F5-D015-4E19-92E6-FFDA497322F3}" srcOrd="0" destOrd="0" presId="urn:microsoft.com/office/officeart/2005/8/layout/vList5"/>
    <dgm:cxn modelId="{19AD72C5-5C3E-436F-AB0A-2F91558CC397}" type="presParOf" srcId="{BCFE47F5-D015-4E19-92E6-FFDA497322F3}" destId="{13F31014-D42C-4414-8B2A-29EB55B53395}" srcOrd="0" destOrd="0" presId="urn:microsoft.com/office/officeart/2005/8/layout/vList5"/>
    <dgm:cxn modelId="{9BC52007-64EA-4455-A058-5F8A77EA1FC5}" type="presParOf" srcId="{BCFE47F5-D015-4E19-92E6-FFDA497322F3}" destId="{8BF70496-4AA8-45CB-A508-6CCAE2307E53}" srcOrd="1" destOrd="0" presId="urn:microsoft.com/office/officeart/2005/8/layout/vList5"/>
    <dgm:cxn modelId="{EA43097C-BFEC-4932-9B65-A51B82A6FCE3}" type="presParOf" srcId="{C7623704-8DF9-40DD-A8A6-AD6ABF260D32}" destId="{2EB2E0DC-07B1-4E1B-A7A3-A3507537CE89}" srcOrd="1" destOrd="0" presId="urn:microsoft.com/office/officeart/2005/8/layout/vList5"/>
    <dgm:cxn modelId="{826B3019-86F5-4020-AA8B-EA9EE2E6C047}" type="presParOf" srcId="{C7623704-8DF9-40DD-A8A6-AD6ABF260D32}" destId="{12BE00DC-2E04-4334-A6D3-8B9D333963AE}" srcOrd="2" destOrd="0" presId="urn:microsoft.com/office/officeart/2005/8/layout/vList5"/>
    <dgm:cxn modelId="{AA0A0AE2-C0CE-4D39-BECA-5245A22AB643}" type="presParOf" srcId="{12BE00DC-2E04-4334-A6D3-8B9D333963AE}" destId="{1DDCD6AC-CCFE-4C83-93DA-9B64C578D5FF}" srcOrd="0" destOrd="0" presId="urn:microsoft.com/office/officeart/2005/8/layout/vList5"/>
    <dgm:cxn modelId="{F68697E5-D1EF-4369-8070-51A6267B60AD}" type="presParOf" srcId="{12BE00DC-2E04-4334-A6D3-8B9D333963AE}" destId="{23CC5850-7DC7-47E6-AE65-19454A7F16FC}" srcOrd="1" destOrd="0" presId="urn:microsoft.com/office/officeart/2005/8/layout/vList5"/>
    <dgm:cxn modelId="{6F47F565-0AE0-4C92-ADA7-098A56E2D0BF}" type="presParOf" srcId="{C7623704-8DF9-40DD-A8A6-AD6ABF260D32}" destId="{13253250-0432-4F76-B093-717E48C8637B}" srcOrd="3" destOrd="0" presId="urn:microsoft.com/office/officeart/2005/8/layout/vList5"/>
    <dgm:cxn modelId="{6824C195-E7F5-45D1-A642-A208DDB9C3E7}" type="presParOf" srcId="{C7623704-8DF9-40DD-A8A6-AD6ABF260D32}" destId="{635F01B9-CAD9-451A-B661-BC5B309EBCAF}" srcOrd="4" destOrd="0" presId="urn:microsoft.com/office/officeart/2005/8/layout/vList5"/>
    <dgm:cxn modelId="{E3AB647C-FBBD-412D-B6C4-76FEBCEA96E7}" type="presParOf" srcId="{635F01B9-CAD9-451A-B661-BC5B309EBCAF}" destId="{8F652A95-AD34-4E39-A405-3AC9E68D8981}" srcOrd="0" destOrd="0" presId="urn:microsoft.com/office/officeart/2005/8/layout/vList5"/>
    <dgm:cxn modelId="{BE72113C-7D88-4535-9EEC-7EA29D9DD6D9}" type="presParOf" srcId="{635F01B9-CAD9-451A-B661-BC5B309EBCAF}" destId="{3803453C-12F2-477B-91A0-9228417DCED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735FCF-529C-4264-A7FD-E88E3C9EA78D}">
      <dsp:nvSpPr>
        <dsp:cNvPr id="0" name=""/>
        <dsp:cNvSpPr/>
      </dsp:nvSpPr>
      <dsp:spPr>
        <a:xfrm>
          <a:off x="0" y="0"/>
          <a:ext cx="5409590" cy="165414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l-GR" sz="2400" b="1" kern="1200"/>
            <a:t>1. Περιεχόμενο</a:t>
          </a:r>
          <a:r>
            <a:rPr lang="el-GR" sz="2400" kern="1200"/>
            <a:t>: τα αντικείμενα που περιέχονται σε</a:t>
          </a:r>
          <a:r>
            <a:rPr lang="en-US" sz="2400" kern="1200"/>
            <a:t> </a:t>
          </a:r>
          <a:r>
            <a:rPr lang="el-GR" sz="2400" kern="1200"/>
            <a:t>ένα εικονικό περιβάλλον</a:t>
          </a:r>
          <a:endParaRPr lang="en-US" sz="2400" kern="1200"/>
        </a:p>
      </dsp:txBody>
      <dsp:txXfrm>
        <a:off x="48448" y="48448"/>
        <a:ext cx="3624634" cy="1557253"/>
      </dsp:txXfrm>
    </dsp:sp>
    <dsp:sp modelId="{B65E0AF9-D321-4F39-AE52-FE0F7C0DE0F5}">
      <dsp:nvSpPr>
        <dsp:cNvPr id="0" name=""/>
        <dsp:cNvSpPr/>
      </dsp:nvSpPr>
      <dsp:spPr>
        <a:xfrm>
          <a:off x="477316" y="1929841"/>
          <a:ext cx="5409590" cy="165414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l-GR" sz="2400" b="1" kern="1200"/>
            <a:t>2. Γεωμετρία</a:t>
          </a:r>
          <a:r>
            <a:rPr lang="el-GR" sz="2400" kern="1200"/>
            <a:t>: η περιγραφή του περιβάλλοντος μέσα</a:t>
          </a:r>
          <a:r>
            <a:rPr lang="en-US" sz="2400" kern="1200"/>
            <a:t> </a:t>
          </a:r>
          <a:r>
            <a:rPr lang="el-GR" sz="2400" kern="1200"/>
            <a:t>στο οποίο τοποθετείται το περιεχόμενο</a:t>
          </a:r>
          <a:endParaRPr lang="en-US" sz="2400" kern="1200"/>
        </a:p>
      </dsp:txBody>
      <dsp:txXfrm>
        <a:off x="525764" y="1978289"/>
        <a:ext cx="3760180" cy="1557253"/>
      </dsp:txXfrm>
    </dsp:sp>
    <dsp:sp modelId="{915C93C9-7B86-488D-85C6-35C574702AF5}">
      <dsp:nvSpPr>
        <dsp:cNvPr id="0" name=""/>
        <dsp:cNvSpPr/>
      </dsp:nvSpPr>
      <dsp:spPr>
        <a:xfrm>
          <a:off x="954633" y="3859682"/>
          <a:ext cx="5409590" cy="165414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l-GR" sz="2400" b="1" kern="1200"/>
            <a:t>3. Δυναμική</a:t>
          </a:r>
          <a:r>
            <a:rPr lang="el-GR" sz="2400" kern="1200"/>
            <a:t>: οι κανόνες που διέπουν την</a:t>
          </a:r>
          <a:r>
            <a:rPr lang="en-US" sz="2400" kern="1200"/>
            <a:t> </a:t>
          </a:r>
          <a:r>
            <a:rPr lang="el-GR" sz="2400" kern="1200"/>
            <a:t>αλληλεπίδραση μεταξύ του περιεχομένου των</a:t>
          </a:r>
          <a:r>
            <a:rPr lang="en-US" sz="2400" kern="1200"/>
            <a:t> </a:t>
          </a:r>
          <a:r>
            <a:rPr lang="el-GR" sz="2400" kern="1200"/>
            <a:t>περιβαλλόντων</a:t>
          </a:r>
          <a:endParaRPr lang="en-US" sz="2400" kern="1200"/>
        </a:p>
      </dsp:txBody>
      <dsp:txXfrm>
        <a:off x="1003081" y="3908130"/>
        <a:ext cx="3760180" cy="1557253"/>
      </dsp:txXfrm>
    </dsp:sp>
    <dsp:sp modelId="{3579E698-21C5-48E3-BB76-55127DBFD489}">
      <dsp:nvSpPr>
        <dsp:cNvPr id="0" name=""/>
        <dsp:cNvSpPr/>
      </dsp:nvSpPr>
      <dsp:spPr>
        <a:xfrm>
          <a:off x="4334393" y="1254396"/>
          <a:ext cx="1075197" cy="1075197"/>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576312" y="1254396"/>
        <a:ext cx="591359" cy="809086"/>
      </dsp:txXfrm>
    </dsp:sp>
    <dsp:sp modelId="{0512AFCA-B9E3-4D7D-A1F4-B0A8320A7729}">
      <dsp:nvSpPr>
        <dsp:cNvPr id="0" name=""/>
        <dsp:cNvSpPr/>
      </dsp:nvSpPr>
      <dsp:spPr>
        <a:xfrm>
          <a:off x="4811709" y="3173210"/>
          <a:ext cx="1075197" cy="1075197"/>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053628" y="3173210"/>
        <a:ext cx="591359" cy="8090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F70496-4AA8-45CB-A508-6CCAE2307E53}">
      <dsp:nvSpPr>
        <dsp:cNvPr id="0" name=""/>
        <dsp:cNvSpPr/>
      </dsp:nvSpPr>
      <dsp:spPr>
        <a:xfrm rot="5400000">
          <a:off x="2457585" y="-821258"/>
          <a:ext cx="856109" cy="2715896"/>
        </a:xfrm>
        <a:prstGeom prst="round2Same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Char char="•"/>
          </a:pPr>
          <a:r>
            <a:rPr lang="el-GR" sz="1100" kern="1200"/>
            <a:t>όρος που εμφανίζεται συχνά στη βιβλιογραφία της ΕΠ</a:t>
          </a:r>
          <a:endParaRPr lang="en-US" sz="1100" kern="1200"/>
        </a:p>
        <a:p>
          <a:pPr marL="57150" lvl="1" indent="-57150" algn="l" defTabSz="488950">
            <a:lnSpc>
              <a:spcPct val="90000"/>
            </a:lnSpc>
            <a:spcBef>
              <a:spcPct val="0"/>
            </a:spcBef>
            <a:spcAft>
              <a:spcPct val="15000"/>
            </a:spcAft>
            <a:buChar char="•"/>
          </a:pPr>
          <a:r>
            <a:rPr lang="el-GR" sz="1100" kern="1200"/>
            <a:t>αρχικά χρησιμοποιήθηκε ως αίσθηση του χρήστη ότι «βρίσκεται εκεί» (</a:t>
          </a:r>
          <a:r>
            <a:rPr lang="en-US" sz="1100" kern="1200"/>
            <a:t>being there)</a:t>
          </a:r>
        </a:p>
      </dsp:txBody>
      <dsp:txXfrm rot="-5400000">
        <a:off x="1527692" y="150427"/>
        <a:ext cx="2674104" cy="772525"/>
      </dsp:txXfrm>
    </dsp:sp>
    <dsp:sp modelId="{13F31014-D42C-4414-8B2A-29EB55B53395}">
      <dsp:nvSpPr>
        <dsp:cNvPr id="0" name=""/>
        <dsp:cNvSpPr/>
      </dsp:nvSpPr>
      <dsp:spPr>
        <a:xfrm>
          <a:off x="0" y="1621"/>
          <a:ext cx="1527692" cy="1070137"/>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19050" rIns="38100" bIns="19050" numCol="1" spcCol="1270" anchor="ctr" anchorCtr="0">
          <a:noAutofit/>
        </a:bodyPr>
        <a:lstStyle/>
        <a:p>
          <a:pPr marL="0" lvl="0" indent="0" algn="ctr" defTabSz="444500">
            <a:lnSpc>
              <a:spcPct val="90000"/>
            </a:lnSpc>
            <a:spcBef>
              <a:spcPct val="0"/>
            </a:spcBef>
            <a:spcAft>
              <a:spcPct val="35000"/>
            </a:spcAft>
            <a:buNone/>
          </a:pPr>
          <a:r>
            <a:rPr lang="el-GR" sz="1000" kern="1200"/>
            <a:t>Παρουσία (</a:t>
          </a:r>
          <a:r>
            <a:rPr lang="en-US" sz="1000" kern="1200"/>
            <a:t>presence)</a:t>
          </a:r>
        </a:p>
      </dsp:txBody>
      <dsp:txXfrm>
        <a:off x="52240" y="53861"/>
        <a:ext cx="1423212" cy="965657"/>
      </dsp:txXfrm>
    </dsp:sp>
    <dsp:sp modelId="{23CC5850-7DC7-47E6-AE65-19454A7F16FC}">
      <dsp:nvSpPr>
        <dsp:cNvPr id="0" name=""/>
        <dsp:cNvSpPr/>
      </dsp:nvSpPr>
      <dsp:spPr>
        <a:xfrm rot="5400000">
          <a:off x="2457585" y="302385"/>
          <a:ext cx="856109" cy="2715896"/>
        </a:xfrm>
        <a:prstGeom prst="round2Same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Char char="•"/>
          </a:pPr>
          <a:r>
            <a:rPr lang="el-GR" sz="1100" kern="1200"/>
            <a:t>Υποκειμενικότητα, κατά πόσο τα δεδομένα «πείθουν» τον χρήστη, δέχεται τον κόσμο ως «φυσιολογικό»</a:t>
          </a:r>
          <a:endParaRPr lang="en-US" sz="1100" kern="1200"/>
        </a:p>
      </dsp:txBody>
      <dsp:txXfrm rot="-5400000">
        <a:off x="1527692" y="1274070"/>
        <a:ext cx="2674104" cy="772525"/>
      </dsp:txXfrm>
    </dsp:sp>
    <dsp:sp modelId="{1DDCD6AC-CCFE-4C83-93DA-9B64C578D5FF}">
      <dsp:nvSpPr>
        <dsp:cNvPr id="0" name=""/>
        <dsp:cNvSpPr/>
      </dsp:nvSpPr>
      <dsp:spPr>
        <a:xfrm>
          <a:off x="0" y="1125265"/>
          <a:ext cx="1527692" cy="1070137"/>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19050" rIns="38100" bIns="19050" numCol="1" spcCol="1270" anchor="ctr" anchorCtr="0">
          <a:noAutofit/>
        </a:bodyPr>
        <a:lstStyle/>
        <a:p>
          <a:pPr marL="0" lvl="0" indent="0" algn="ctr" defTabSz="444500">
            <a:lnSpc>
              <a:spcPct val="90000"/>
            </a:lnSpc>
            <a:spcBef>
              <a:spcPct val="0"/>
            </a:spcBef>
            <a:spcAft>
              <a:spcPct val="35000"/>
            </a:spcAft>
            <a:buNone/>
          </a:pPr>
          <a:r>
            <a:rPr lang="el-GR" sz="1000" kern="1200"/>
            <a:t>Η εμβύθιση σχετίζεται με τη σύνθεση του συστήματος, η παρουσία με το πώς ο χρήστης αντιλαμβάνεται τα δεδομένα</a:t>
          </a:r>
          <a:endParaRPr lang="en-US" sz="1000" kern="1200"/>
        </a:p>
      </dsp:txBody>
      <dsp:txXfrm>
        <a:off x="52240" y="1177505"/>
        <a:ext cx="1423212" cy="965657"/>
      </dsp:txXfrm>
    </dsp:sp>
    <dsp:sp modelId="{3803453C-12F2-477B-91A0-9228417DCEDA}">
      <dsp:nvSpPr>
        <dsp:cNvPr id="0" name=""/>
        <dsp:cNvSpPr/>
      </dsp:nvSpPr>
      <dsp:spPr>
        <a:xfrm rot="5400000">
          <a:off x="2457585" y="1426029"/>
          <a:ext cx="856109" cy="2715896"/>
        </a:xfrm>
        <a:prstGeom prst="round2Same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Char char="•"/>
          </a:pPr>
          <a:r>
            <a:rPr lang="el-GR" sz="1100" kern="1200"/>
            <a:t>Αίσθηση ότι οι υπόλοιποι χρήστες συνυπάρχουν στον ίδιο χώρο</a:t>
          </a:r>
          <a:endParaRPr lang="en-US" sz="1100" kern="1200"/>
        </a:p>
      </dsp:txBody>
      <dsp:txXfrm rot="-5400000">
        <a:off x="1527692" y="2397714"/>
        <a:ext cx="2674104" cy="772525"/>
      </dsp:txXfrm>
    </dsp:sp>
    <dsp:sp modelId="{8F652A95-AD34-4E39-A405-3AC9E68D8981}">
      <dsp:nvSpPr>
        <dsp:cNvPr id="0" name=""/>
        <dsp:cNvSpPr/>
      </dsp:nvSpPr>
      <dsp:spPr>
        <a:xfrm>
          <a:off x="0" y="2248909"/>
          <a:ext cx="1527692" cy="1070137"/>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19050" rIns="38100" bIns="19050" numCol="1" spcCol="1270" anchor="ctr" anchorCtr="0">
          <a:noAutofit/>
        </a:bodyPr>
        <a:lstStyle/>
        <a:p>
          <a:pPr marL="0" lvl="0" indent="0" algn="ctr" defTabSz="444500">
            <a:lnSpc>
              <a:spcPct val="90000"/>
            </a:lnSpc>
            <a:spcBef>
              <a:spcPct val="0"/>
            </a:spcBef>
            <a:spcAft>
              <a:spcPct val="35000"/>
            </a:spcAft>
            <a:buNone/>
          </a:pPr>
          <a:r>
            <a:rPr lang="el-GR" sz="1000" kern="1200"/>
            <a:t>Σχετική έννοια: συν-παρουσία (</a:t>
          </a:r>
          <a:r>
            <a:rPr lang="en-US" sz="1000" kern="1200"/>
            <a:t>co-presence)</a:t>
          </a:r>
        </a:p>
      </dsp:txBody>
      <dsp:txXfrm>
        <a:off x="52240" y="2301149"/>
        <a:ext cx="1423212" cy="965657"/>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F48E94-236A-4632-8C78-FDC798CCF8FB}" type="datetimeFigureOut">
              <a:rPr lang="en-US" smtClean="0"/>
              <a:t>4/6/2025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AD8A90-D642-444D-AA1B-30C7CA80DAD4}" type="slidenum">
              <a:rPr lang="en-US" smtClean="0"/>
              <a:t>‹#›</a:t>
            </a:fld>
            <a:endParaRPr lang="en-US"/>
          </a:p>
        </p:txBody>
      </p:sp>
    </p:spTree>
    <p:extLst>
      <p:ext uri="{BB962C8B-B14F-4D97-AF65-F5344CB8AC3E}">
        <p14:creationId xmlns:p14="http://schemas.microsoft.com/office/powerpoint/2010/main" val="189188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D4FD226C-82A7-4DF9-B722-E5B72F0859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eaLnBrk="1" hangingPunct="1"/>
            <a:fld id="{BA221340-EE60-415A-98F7-BE64FA67ACBA}" type="slidenum">
              <a:rPr lang="en-US" altLang="en-US">
                <a:solidFill>
                  <a:srgbClr val="000000"/>
                </a:solidFill>
                <a:latin typeface="Times New Roman" panose="02020603050405020304" pitchFamily="18" charset="0"/>
                <a:ea typeface="Microsoft YaHei" panose="020B0503020204020204" pitchFamily="34" charset="-122"/>
              </a:rPr>
              <a:pPr eaLnBrk="1" hangingPunct="1"/>
              <a:t>11</a:t>
            </a:fld>
            <a:endParaRPr lang="en-US" altLang="en-US">
              <a:solidFill>
                <a:srgbClr val="000000"/>
              </a:solidFill>
              <a:latin typeface="Times New Roman" panose="02020603050405020304" pitchFamily="18" charset="0"/>
              <a:ea typeface="Microsoft YaHei" panose="020B0503020204020204" pitchFamily="34" charset="-122"/>
            </a:endParaRPr>
          </a:p>
        </p:txBody>
      </p:sp>
      <p:sp>
        <p:nvSpPr>
          <p:cNvPr id="31747" name="Text Box 1">
            <a:extLst>
              <a:ext uri="{FF2B5EF4-FFF2-40B4-BE49-F238E27FC236}">
                <a16:creationId xmlns:a16="http://schemas.microsoft.com/office/drawing/2014/main" id="{68316452-3993-4AED-99B9-5298BCF2E285}"/>
              </a:ext>
            </a:extLst>
          </p:cNvPr>
          <p:cNvSpPr txBox="1">
            <a:spLocks noChangeArrowheads="1"/>
          </p:cNvSpPr>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eaLnBrk="1" hangingPunct="1"/>
            <a:fld id="{14894343-6F0E-48F2-A4D2-9226EC53CDC2}" type="slidenum">
              <a:rPr lang="en-US" altLang="en-US" sz="1200">
                <a:solidFill>
                  <a:srgbClr val="000000"/>
                </a:solidFill>
                <a:latin typeface="Times New Roman" panose="02020603050405020304" pitchFamily="18" charset="0"/>
                <a:ea typeface="Microsoft YaHei" panose="020B0503020204020204" pitchFamily="34" charset="-122"/>
              </a:rPr>
              <a:pPr eaLnBrk="1" hangingPunct="1"/>
              <a:t>11</a:t>
            </a:fld>
            <a:endParaRPr lang="en-US" altLang="en-US" sz="1200">
              <a:solidFill>
                <a:srgbClr val="000000"/>
              </a:solidFill>
              <a:latin typeface="Times New Roman" panose="02020603050405020304" pitchFamily="18" charset="0"/>
              <a:ea typeface="Microsoft YaHei" panose="020B0503020204020204" pitchFamily="34" charset="-122"/>
            </a:endParaRPr>
          </a:p>
        </p:txBody>
      </p:sp>
      <p:sp>
        <p:nvSpPr>
          <p:cNvPr id="31748" name="Rectangle 2">
            <a:extLst>
              <a:ext uri="{FF2B5EF4-FFF2-40B4-BE49-F238E27FC236}">
                <a16:creationId xmlns:a16="http://schemas.microsoft.com/office/drawing/2014/main" id="{3AA38375-3274-4EA4-897E-284748D89B5F}"/>
              </a:ext>
            </a:extLst>
          </p:cNvPr>
          <p:cNvSpPr>
            <a:spLocks noGrp="1" noRot="1" noChangeAspect="1" noChangeArrowheads="1" noTextEdit="1"/>
          </p:cNvSpPr>
          <p:nvPr>
            <p:ph type="sldImg"/>
          </p:nvPr>
        </p:nvSpPr>
        <p:spPr bwMode="auto">
          <a:xfrm>
            <a:off x="382588" y="685800"/>
            <a:ext cx="6096000" cy="3429000"/>
          </a:xfrm>
          <a:solidFill>
            <a:srgbClr val="FFFFFF"/>
          </a:solidFill>
          <a:ln>
            <a:solidFill>
              <a:srgbClr val="000000"/>
            </a:solidFill>
            <a:miter lim="800000"/>
            <a:headEnd/>
            <a:tailEnd/>
          </a:ln>
        </p:spPr>
      </p:sp>
      <p:sp>
        <p:nvSpPr>
          <p:cNvPr id="31749" name="Rectangle 3">
            <a:extLst>
              <a:ext uri="{FF2B5EF4-FFF2-40B4-BE49-F238E27FC236}">
                <a16:creationId xmlns:a16="http://schemas.microsoft.com/office/drawing/2014/main" id="{C0055F10-56BD-444E-A0C2-9BC5180B26E3}"/>
              </a:ext>
            </a:extLst>
          </p:cNvPr>
          <p:cNvSpPr>
            <a:spLocks noGrp="1" noChangeArrowheads="1"/>
          </p:cNvSpPr>
          <p:nvPr>
            <p:ph type="body" idx="1"/>
          </p:nvPr>
        </p:nvSpPr>
        <p:spPr bwMode="auto">
          <a:xfrm>
            <a:off x="685800" y="4343400"/>
            <a:ext cx="5486400"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endParaRPr lang="el-GR"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B2ED-8331-4BDF-A40B-C4DCE3399D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7EE9C8-0D42-459C-9ED4-DF26BF1A01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EE2372-050A-4595-AEDD-E275524A1BB9}"/>
              </a:ext>
            </a:extLst>
          </p:cNvPr>
          <p:cNvSpPr>
            <a:spLocks noGrp="1"/>
          </p:cNvSpPr>
          <p:nvPr>
            <p:ph type="dt" sz="half" idx="10"/>
          </p:nvPr>
        </p:nvSpPr>
        <p:spPr/>
        <p:txBody>
          <a:bodyPr/>
          <a:lstStyle/>
          <a:p>
            <a:fld id="{C1FB6766-A860-4CDF-8917-5BC1D01D6A57}" type="datetimeFigureOut">
              <a:rPr lang="en-US" smtClean="0"/>
              <a:t>4/6/2025</a:t>
            </a:fld>
            <a:endParaRPr lang="en-US"/>
          </a:p>
        </p:txBody>
      </p:sp>
      <p:sp>
        <p:nvSpPr>
          <p:cNvPr id="5" name="Footer Placeholder 4">
            <a:extLst>
              <a:ext uri="{FF2B5EF4-FFF2-40B4-BE49-F238E27FC236}">
                <a16:creationId xmlns:a16="http://schemas.microsoft.com/office/drawing/2014/main" id="{3F68CFC0-28F9-49C4-8043-F5ED66A794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DA6D1F-635D-4B1E-BAF0-90B2CD459D7A}"/>
              </a:ext>
            </a:extLst>
          </p:cNvPr>
          <p:cNvSpPr>
            <a:spLocks noGrp="1"/>
          </p:cNvSpPr>
          <p:nvPr>
            <p:ph type="sldNum" sz="quarter" idx="12"/>
          </p:nvPr>
        </p:nvSpPr>
        <p:spPr/>
        <p:txBody>
          <a:bodyPr/>
          <a:lstStyle/>
          <a:p>
            <a:fld id="{4C177F60-5045-4D90-AF1B-DEF53677225C}" type="slidenum">
              <a:rPr lang="en-US" smtClean="0"/>
              <a:t>‹#›</a:t>
            </a:fld>
            <a:endParaRPr lang="en-US"/>
          </a:p>
        </p:txBody>
      </p:sp>
    </p:spTree>
    <p:extLst>
      <p:ext uri="{BB962C8B-B14F-4D97-AF65-F5344CB8AC3E}">
        <p14:creationId xmlns:p14="http://schemas.microsoft.com/office/powerpoint/2010/main" val="4239652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39B79-B3BB-48DD-A4E5-C38A640204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C15058-0969-41BA-846C-2F3DF09E0D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93A26C-02AA-4F8F-9093-803BA637C3D3}"/>
              </a:ext>
            </a:extLst>
          </p:cNvPr>
          <p:cNvSpPr>
            <a:spLocks noGrp="1"/>
          </p:cNvSpPr>
          <p:nvPr>
            <p:ph type="dt" sz="half" idx="10"/>
          </p:nvPr>
        </p:nvSpPr>
        <p:spPr/>
        <p:txBody>
          <a:bodyPr/>
          <a:lstStyle/>
          <a:p>
            <a:fld id="{C1FB6766-A860-4CDF-8917-5BC1D01D6A57}" type="datetimeFigureOut">
              <a:rPr lang="en-US" smtClean="0"/>
              <a:t>4/6/2025</a:t>
            </a:fld>
            <a:endParaRPr lang="en-US"/>
          </a:p>
        </p:txBody>
      </p:sp>
      <p:sp>
        <p:nvSpPr>
          <p:cNvPr id="5" name="Footer Placeholder 4">
            <a:extLst>
              <a:ext uri="{FF2B5EF4-FFF2-40B4-BE49-F238E27FC236}">
                <a16:creationId xmlns:a16="http://schemas.microsoft.com/office/drawing/2014/main" id="{F80CE3B7-9421-467A-BBB1-138E5122C5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F2EEA5-899D-4C3E-BF33-3E30522E5A57}"/>
              </a:ext>
            </a:extLst>
          </p:cNvPr>
          <p:cNvSpPr>
            <a:spLocks noGrp="1"/>
          </p:cNvSpPr>
          <p:nvPr>
            <p:ph type="sldNum" sz="quarter" idx="12"/>
          </p:nvPr>
        </p:nvSpPr>
        <p:spPr/>
        <p:txBody>
          <a:bodyPr/>
          <a:lstStyle/>
          <a:p>
            <a:fld id="{4C177F60-5045-4D90-AF1B-DEF53677225C}" type="slidenum">
              <a:rPr lang="en-US" smtClean="0"/>
              <a:t>‹#›</a:t>
            </a:fld>
            <a:endParaRPr lang="en-US"/>
          </a:p>
        </p:txBody>
      </p:sp>
    </p:spTree>
    <p:extLst>
      <p:ext uri="{BB962C8B-B14F-4D97-AF65-F5344CB8AC3E}">
        <p14:creationId xmlns:p14="http://schemas.microsoft.com/office/powerpoint/2010/main" val="3468642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F3AC1D-71C7-4894-8BF2-3E4E215701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FC4E35-DEEF-4749-A976-2A4C3862A4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7954A5-5340-43CD-9BBF-99FE751A2AB7}"/>
              </a:ext>
            </a:extLst>
          </p:cNvPr>
          <p:cNvSpPr>
            <a:spLocks noGrp="1"/>
          </p:cNvSpPr>
          <p:nvPr>
            <p:ph type="dt" sz="half" idx="10"/>
          </p:nvPr>
        </p:nvSpPr>
        <p:spPr/>
        <p:txBody>
          <a:bodyPr/>
          <a:lstStyle/>
          <a:p>
            <a:fld id="{C1FB6766-A860-4CDF-8917-5BC1D01D6A57}" type="datetimeFigureOut">
              <a:rPr lang="en-US" smtClean="0"/>
              <a:t>4/6/2025</a:t>
            </a:fld>
            <a:endParaRPr lang="en-US"/>
          </a:p>
        </p:txBody>
      </p:sp>
      <p:sp>
        <p:nvSpPr>
          <p:cNvPr id="5" name="Footer Placeholder 4">
            <a:extLst>
              <a:ext uri="{FF2B5EF4-FFF2-40B4-BE49-F238E27FC236}">
                <a16:creationId xmlns:a16="http://schemas.microsoft.com/office/drawing/2014/main" id="{249642B6-E18C-4A2F-A3B5-AA57754C61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5DF625-79C0-4E28-B25F-56336DBF8BA0}"/>
              </a:ext>
            </a:extLst>
          </p:cNvPr>
          <p:cNvSpPr>
            <a:spLocks noGrp="1"/>
          </p:cNvSpPr>
          <p:nvPr>
            <p:ph type="sldNum" sz="quarter" idx="12"/>
          </p:nvPr>
        </p:nvSpPr>
        <p:spPr/>
        <p:txBody>
          <a:bodyPr/>
          <a:lstStyle/>
          <a:p>
            <a:fld id="{4C177F60-5045-4D90-AF1B-DEF53677225C}" type="slidenum">
              <a:rPr lang="en-US" smtClean="0"/>
              <a:t>‹#›</a:t>
            </a:fld>
            <a:endParaRPr lang="en-US"/>
          </a:p>
        </p:txBody>
      </p:sp>
    </p:spTree>
    <p:extLst>
      <p:ext uri="{BB962C8B-B14F-4D97-AF65-F5344CB8AC3E}">
        <p14:creationId xmlns:p14="http://schemas.microsoft.com/office/powerpoint/2010/main" val="667793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B05D1-3931-4414-A3C3-DDFCB0A9DA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183EBB-06FB-4C51-A17E-164DD49AC2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A9384E-D8A1-48B4-84D0-4178E7422CD9}"/>
              </a:ext>
            </a:extLst>
          </p:cNvPr>
          <p:cNvSpPr>
            <a:spLocks noGrp="1"/>
          </p:cNvSpPr>
          <p:nvPr>
            <p:ph type="dt" sz="half" idx="10"/>
          </p:nvPr>
        </p:nvSpPr>
        <p:spPr/>
        <p:txBody>
          <a:bodyPr/>
          <a:lstStyle/>
          <a:p>
            <a:fld id="{C1FB6766-A860-4CDF-8917-5BC1D01D6A57}" type="datetimeFigureOut">
              <a:rPr lang="en-US" smtClean="0"/>
              <a:t>4/6/2025</a:t>
            </a:fld>
            <a:endParaRPr lang="en-US"/>
          </a:p>
        </p:txBody>
      </p:sp>
      <p:sp>
        <p:nvSpPr>
          <p:cNvPr id="5" name="Footer Placeholder 4">
            <a:extLst>
              <a:ext uri="{FF2B5EF4-FFF2-40B4-BE49-F238E27FC236}">
                <a16:creationId xmlns:a16="http://schemas.microsoft.com/office/drawing/2014/main" id="{F5A383DD-B681-4E22-B39F-EB1C3880E2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E14D87-03DA-476F-9323-F2B6885BD219}"/>
              </a:ext>
            </a:extLst>
          </p:cNvPr>
          <p:cNvSpPr>
            <a:spLocks noGrp="1"/>
          </p:cNvSpPr>
          <p:nvPr>
            <p:ph type="sldNum" sz="quarter" idx="12"/>
          </p:nvPr>
        </p:nvSpPr>
        <p:spPr/>
        <p:txBody>
          <a:bodyPr/>
          <a:lstStyle/>
          <a:p>
            <a:fld id="{4C177F60-5045-4D90-AF1B-DEF53677225C}" type="slidenum">
              <a:rPr lang="en-US" smtClean="0"/>
              <a:t>‹#›</a:t>
            </a:fld>
            <a:endParaRPr lang="en-US"/>
          </a:p>
        </p:txBody>
      </p:sp>
    </p:spTree>
    <p:extLst>
      <p:ext uri="{BB962C8B-B14F-4D97-AF65-F5344CB8AC3E}">
        <p14:creationId xmlns:p14="http://schemas.microsoft.com/office/powerpoint/2010/main" val="1369421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ED46C-9647-471A-BA06-85994E9DF4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6D0CE8-2537-4985-94E3-3EF4A886D1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513DA0-9338-431A-8057-F489EBCC272C}"/>
              </a:ext>
            </a:extLst>
          </p:cNvPr>
          <p:cNvSpPr>
            <a:spLocks noGrp="1"/>
          </p:cNvSpPr>
          <p:nvPr>
            <p:ph type="dt" sz="half" idx="10"/>
          </p:nvPr>
        </p:nvSpPr>
        <p:spPr/>
        <p:txBody>
          <a:bodyPr/>
          <a:lstStyle/>
          <a:p>
            <a:fld id="{C1FB6766-A860-4CDF-8917-5BC1D01D6A57}" type="datetimeFigureOut">
              <a:rPr lang="en-US" smtClean="0"/>
              <a:t>4/6/2025</a:t>
            </a:fld>
            <a:endParaRPr lang="en-US"/>
          </a:p>
        </p:txBody>
      </p:sp>
      <p:sp>
        <p:nvSpPr>
          <p:cNvPr id="5" name="Footer Placeholder 4">
            <a:extLst>
              <a:ext uri="{FF2B5EF4-FFF2-40B4-BE49-F238E27FC236}">
                <a16:creationId xmlns:a16="http://schemas.microsoft.com/office/drawing/2014/main" id="{83AD4159-9BB3-4C35-8F3C-E66BC141D0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670D85-86AE-47A7-8F00-AD8C860C61FE}"/>
              </a:ext>
            </a:extLst>
          </p:cNvPr>
          <p:cNvSpPr>
            <a:spLocks noGrp="1"/>
          </p:cNvSpPr>
          <p:nvPr>
            <p:ph type="sldNum" sz="quarter" idx="12"/>
          </p:nvPr>
        </p:nvSpPr>
        <p:spPr/>
        <p:txBody>
          <a:bodyPr/>
          <a:lstStyle/>
          <a:p>
            <a:fld id="{4C177F60-5045-4D90-AF1B-DEF53677225C}" type="slidenum">
              <a:rPr lang="en-US" smtClean="0"/>
              <a:t>‹#›</a:t>
            </a:fld>
            <a:endParaRPr lang="en-US"/>
          </a:p>
        </p:txBody>
      </p:sp>
    </p:spTree>
    <p:extLst>
      <p:ext uri="{BB962C8B-B14F-4D97-AF65-F5344CB8AC3E}">
        <p14:creationId xmlns:p14="http://schemas.microsoft.com/office/powerpoint/2010/main" val="940457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05647-68F5-469C-AF36-15542FD12A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0A00E5-0432-454F-8A8F-DDA88C5051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93E226-B1EF-411B-A204-0F8E93C286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1E7B13-B474-470C-A47D-70DDF3288A09}"/>
              </a:ext>
            </a:extLst>
          </p:cNvPr>
          <p:cNvSpPr>
            <a:spLocks noGrp="1"/>
          </p:cNvSpPr>
          <p:nvPr>
            <p:ph type="dt" sz="half" idx="10"/>
          </p:nvPr>
        </p:nvSpPr>
        <p:spPr/>
        <p:txBody>
          <a:bodyPr/>
          <a:lstStyle/>
          <a:p>
            <a:fld id="{C1FB6766-A860-4CDF-8917-5BC1D01D6A57}" type="datetimeFigureOut">
              <a:rPr lang="en-US" smtClean="0"/>
              <a:t>4/6/2025</a:t>
            </a:fld>
            <a:endParaRPr lang="en-US"/>
          </a:p>
        </p:txBody>
      </p:sp>
      <p:sp>
        <p:nvSpPr>
          <p:cNvPr id="6" name="Footer Placeholder 5">
            <a:extLst>
              <a:ext uri="{FF2B5EF4-FFF2-40B4-BE49-F238E27FC236}">
                <a16:creationId xmlns:a16="http://schemas.microsoft.com/office/drawing/2014/main" id="{56AAEB72-0FEB-4E99-A566-8D7F55EB37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395AC8-4EA7-4718-A437-E8F97787E2DE}"/>
              </a:ext>
            </a:extLst>
          </p:cNvPr>
          <p:cNvSpPr>
            <a:spLocks noGrp="1"/>
          </p:cNvSpPr>
          <p:nvPr>
            <p:ph type="sldNum" sz="quarter" idx="12"/>
          </p:nvPr>
        </p:nvSpPr>
        <p:spPr/>
        <p:txBody>
          <a:bodyPr/>
          <a:lstStyle/>
          <a:p>
            <a:fld id="{4C177F60-5045-4D90-AF1B-DEF53677225C}" type="slidenum">
              <a:rPr lang="en-US" smtClean="0"/>
              <a:t>‹#›</a:t>
            </a:fld>
            <a:endParaRPr lang="en-US"/>
          </a:p>
        </p:txBody>
      </p:sp>
    </p:spTree>
    <p:extLst>
      <p:ext uri="{BB962C8B-B14F-4D97-AF65-F5344CB8AC3E}">
        <p14:creationId xmlns:p14="http://schemas.microsoft.com/office/powerpoint/2010/main" val="3543668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53387-B3BA-4D7C-B737-FB330544D3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3D221F-F261-42C1-BC40-DA39C4A3E9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CBE56A-53D4-4B8D-B35F-4192805290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769BA7-A94B-43B9-BFE6-06BA23AB0C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C59FC8-64E5-4A19-88FA-B049A39B8A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E4C810-663F-442A-83D1-DA2BFB61D122}"/>
              </a:ext>
            </a:extLst>
          </p:cNvPr>
          <p:cNvSpPr>
            <a:spLocks noGrp="1"/>
          </p:cNvSpPr>
          <p:nvPr>
            <p:ph type="dt" sz="half" idx="10"/>
          </p:nvPr>
        </p:nvSpPr>
        <p:spPr/>
        <p:txBody>
          <a:bodyPr/>
          <a:lstStyle/>
          <a:p>
            <a:fld id="{C1FB6766-A860-4CDF-8917-5BC1D01D6A57}" type="datetimeFigureOut">
              <a:rPr lang="en-US" smtClean="0"/>
              <a:t>4/6/2025</a:t>
            </a:fld>
            <a:endParaRPr lang="en-US"/>
          </a:p>
        </p:txBody>
      </p:sp>
      <p:sp>
        <p:nvSpPr>
          <p:cNvPr id="8" name="Footer Placeholder 7">
            <a:extLst>
              <a:ext uri="{FF2B5EF4-FFF2-40B4-BE49-F238E27FC236}">
                <a16:creationId xmlns:a16="http://schemas.microsoft.com/office/drawing/2014/main" id="{2801CC12-C9A9-40A6-82AA-7207770DE7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B9AF3A-53F8-47B4-9EA6-B8A9BB6F6BD6}"/>
              </a:ext>
            </a:extLst>
          </p:cNvPr>
          <p:cNvSpPr>
            <a:spLocks noGrp="1"/>
          </p:cNvSpPr>
          <p:nvPr>
            <p:ph type="sldNum" sz="quarter" idx="12"/>
          </p:nvPr>
        </p:nvSpPr>
        <p:spPr/>
        <p:txBody>
          <a:bodyPr/>
          <a:lstStyle/>
          <a:p>
            <a:fld id="{4C177F60-5045-4D90-AF1B-DEF53677225C}" type="slidenum">
              <a:rPr lang="en-US" smtClean="0"/>
              <a:t>‹#›</a:t>
            </a:fld>
            <a:endParaRPr lang="en-US"/>
          </a:p>
        </p:txBody>
      </p:sp>
    </p:spTree>
    <p:extLst>
      <p:ext uri="{BB962C8B-B14F-4D97-AF65-F5344CB8AC3E}">
        <p14:creationId xmlns:p14="http://schemas.microsoft.com/office/powerpoint/2010/main" val="4212567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F6F8E-54E6-40ED-B9EE-B9CD041A11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142DB1-7AD2-46C6-95F9-EEFF09A4908C}"/>
              </a:ext>
            </a:extLst>
          </p:cNvPr>
          <p:cNvSpPr>
            <a:spLocks noGrp="1"/>
          </p:cNvSpPr>
          <p:nvPr>
            <p:ph type="dt" sz="half" idx="10"/>
          </p:nvPr>
        </p:nvSpPr>
        <p:spPr/>
        <p:txBody>
          <a:bodyPr/>
          <a:lstStyle/>
          <a:p>
            <a:fld id="{C1FB6766-A860-4CDF-8917-5BC1D01D6A57}" type="datetimeFigureOut">
              <a:rPr lang="en-US" smtClean="0"/>
              <a:t>4/6/2025</a:t>
            </a:fld>
            <a:endParaRPr lang="en-US"/>
          </a:p>
        </p:txBody>
      </p:sp>
      <p:sp>
        <p:nvSpPr>
          <p:cNvPr id="4" name="Footer Placeholder 3">
            <a:extLst>
              <a:ext uri="{FF2B5EF4-FFF2-40B4-BE49-F238E27FC236}">
                <a16:creationId xmlns:a16="http://schemas.microsoft.com/office/drawing/2014/main" id="{0AB2F634-0063-4963-B5C2-B213138B3D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B7E84F-CB1B-4667-BC8A-EA7EBF96EE60}"/>
              </a:ext>
            </a:extLst>
          </p:cNvPr>
          <p:cNvSpPr>
            <a:spLocks noGrp="1"/>
          </p:cNvSpPr>
          <p:nvPr>
            <p:ph type="sldNum" sz="quarter" idx="12"/>
          </p:nvPr>
        </p:nvSpPr>
        <p:spPr/>
        <p:txBody>
          <a:bodyPr/>
          <a:lstStyle/>
          <a:p>
            <a:fld id="{4C177F60-5045-4D90-AF1B-DEF53677225C}" type="slidenum">
              <a:rPr lang="en-US" smtClean="0"/>
              <a:t>‹#›</a:t>
            </a:fld>
            <a:endParaRPr lang="en-US"/>
          </a:p>
        </p:txBody>
      </p:sp>
    </p:spTree>
    <p:extLst>
      <p:ext uri="{BB962C8B-B14F-4D97-AF65-F5344CB8AC3E}">
        <p14:creationId xmlns:p14="http://schemas.microsoft.com/office/powerpoint/2010/main" val="2755964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757061-BD20-4E26-A103-96FB53BC8CFC}"/>
              </a:ext>
            </a:extLst>
          </p:cNvPr>
          <p:cNvSpPr>
            <a:spLocks noGrp="1"/>
          </p:cNvSpPr>
          <p:nvPr>
            <p:ph type="dt" sz="half" idx="10"/>
          </p:nvPr>
        </p:nvSpPr>
        <p:spPr/>
        <p:txBody>
          <a:bodyPr/>
          <a:lstStyle/>
          <a:p>
            <a:fld id="{C1FB6766-A860-4CDF-8917-5BC1D01D6A57}" type="datetimeFigureOut">
              <a:rPr lang="en-US" smtClean="0"/>
              <a:t>4/6/2025</a:t>
            </a:fld>
            <a:endParaRPr lang="en-US"/>
          </a:p>
        </p:txBody>
      </p:sp>
      <p:sp>
        <p:nvSpPr>
          <p:cNvPr id="3" name="Footer Placeholder 2">
            <a:extLst>
              <a:ext uri="{FF2B5EF4-FFF2-40B4-BE49-F238E27FC236}">
                <a16:creationId xmlns:a16="http://schemas.microsoft.com/office/drawing/2014/main" id="{792C1C15-F711-415D-A7BE-7250D4E0BE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8B0F11-0F71-43C1-80C7-4531E8E4BD14}"/>
              </a:ext>
            </a:extLst>
          </p:cNvPr>
          <p:cNvSpPr>
            <a:spLocks noGrp="1"/>
          </p:cNvSpPr>
          <p:nvPr>
            <p:ph type="sldNum" sz="quarter" idx="12"/>
          </p:nvPr>
        </p:nvSpPr>
        <p:spPr/>
        <p:txBody>
          <a:bodyPr/>
          <a:lstStyle/>
          <a:p>
            <a:fld id="{4C177F60-5045-4D90-AF1B-DEF53677225C}" type="slidenum">
              <a:rPr lang="en-US" smtClean="0"/>
              <a:t>‹#›</a:t>
            </a:fld>
            <a:endParaRPr lang="en-US"/>
          </a:p>
        </p:txBody>
      </p:sp>
    </p:spTree>
    <p:extLst>
      <p:ext uri="{BB962C8B-B14F-4D97-AF65-F5344CB8AC3E}">
        <p14:creationId xmlns:p14="http://schemas.microsoft.com/office/powerpoint/2010/main" val="3249222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F188E-F5D6-42EB-868E-883E676500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2A3EE3-6AE3-42DD-AFEB-4C1FC14F4B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D8317E-CBFF-4326-AA12-DE8FEB7B4C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6681AD-7668-45FC-A204-E6211AA0B6C9}"/>
              </a:ext>
            </a:extLst>
          </p:cNvPr>
          <p:cNvSpPr>
            <a:spLocks noGrp="1"/>
          </p:cNvSpPr>
          <p:nvPr>
            <p:ph type="dt" sz="half" idx="10"/>
          </p:nvPr>
        </p:nvSpPr>
        <p:spPr/>
        <p:txBody>
          <a:bodyPr/>
          <a:lstStyle/>
          <a:p>
            <a:fld id="{C1FB6766-A860-4CDF-8917-5BC1D01D6A57}" type="datetimeFigureOut">
              <a:rPr lang="en-US" smtClean="0"/>
              <a:t>4/6/2025</a:t>
            </a:fld>
            <a:endParaRPr lang="en-US"/>
          </a:p>
        </p:txBody>
      </p:sp>
      <p:sp>
        <p:nvSpPr>
          <p:cNvPr id="6" name="Footer Placeholder 5">
            <a:extLst>
              <a:ext uri="{FF2B5EF4-FFF2-40B4-BE49-F238E27FC236}">
                <a16:creationId xmlns:a16="http://schemas.microsoft.com/office/drawing/2014/main" id="{F0F4B42A-A7DD-4345-ABBC-F021B94DFD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9C6F8E-D6DE-472A-9FB8-8578853B10F0}"/>
              </a:ext>
            </a:extLst>
          </p:cNvPr>
          <p:cNvSpPr>
            <a:spLocks noGrp="1"/>
          </p:cNvSpPr>
          <p:nvPr>
            <p:ph type="sldNum" sz="quarter" idx="12"/>
          </p:nvPr>
        </p:nvSpPr>
        <p:spPr/>
        <p:txBody>
          <a:bodyPr/>
          <a:lstStyle/>
          <a:p>
            <a:fld id="{4C177F60-5045-4D90-AF1B-DEF53677225C}" type="slidenum">
              <a:rPr lang="en-US" smtClean="0"/>
              <a:t>‹#›</a:t>
            </a:fld>
            <a:endParaRPr lang="en-US"/>
          </a:p>
        </p:txBody>
      </p:sp>
    </p:spTree>
    <p:extLst>
      <p:ext uri="{BB962C8B-B14F-4D97-AF65-F5344CB8AC3E}">
        <p14:creationId xmlns:p14="http://schemas.microsoft.com/office/powerpoint/2010/main" val="3350908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E93AC-158D-418B-85CC-4F7A1FC05D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368C19-285B-4D15-99AA-EC5E311B4D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93A1B2-1BCD-4C51-86AB-B65F09F00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0B20DD-3461-4890-8CA8-5081969654AF}"/>
              </a:ext>
            </a:extLst>
          </p:cNvPr>
          <p:cNvSpPr>
            <a:spLocks noGrp="1"/>
          </p:cNvSpPr>
          <p:nvPr>
            <p:ph type="dt" sz="half" idx="10"/>
          </p:nvPr>
        </p:nvSpPr>
        <p:spPr/>
        <p:txBody>
          <a:bodyPr/>
          <a:lstStyle/>
          <a:p>
            <a:fld id="{C1FB6766-A860-4CDF-8917-5BC1D01D6A57}" type="datetimeFigureOut">
              <a:rPr lang="en-US" smtClean="0"/>
              <a:t>4/6/2025</a:t>
            </a:fld>
            <a:endParaRPr lang="en-US"/>
          </a:p>
        </p:txBody>
      </p:sp>
      <p:sp>
        <p:nvSpPr>
          <p:cNvPr id="6" name="Footer Placeholder 5">
            <a:extLst>
              <a:ext uri="{FF2B5EF4-FFF2-40B4-BE49-F238E27FC236}">
                <a16:creationId xmlns:a16="http://schemas.microsoft.com/office/drawing/2014/main" id="{FC575AC0-EAEE-4E2A-8BB9-3820E5C8DA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DE27DB-56AB-456D-90AA-69B993D6B2B2}"/>
              </a:ext>
            </a:extLst>
          </p:cNvPr>
          <p:cNvSpPr>
            <a:spLocks noGrp="1"/>
          </p:cNvSpPr>
          <p:nvPr>
            <p:ph type="sldNum" sz="quarter" idx="12"/>
          </p:nvPr>
        </p:nvSpPr>
        <p:spPr/>
        <p:txBody>
          <a:bodyPr/>
          <a:lstStyle/>
          <a:p>
            <a:fld id="{4C177F60-5045-4D90-AF1B-DEF53677225C}" type="slidenum">
              <a:rPr lang="en-US" smtClean="0"/>
              <a:t>‹#›</a:t>
            </a:fld>
            <a:endParaRPr lang="en-US"/>
          </a:p>
        </p:txBody>
      </p:sp>
    </p:spTree>
    <p:extLst>
      <p:ext uri="{BB962C8B-B14F-4D97-AF65-F5344CB8AC3E}">
        <p14:creationId xmlns:p14="http://schemas.microsoft.com/office/powerpoint/2010/main" val="2196291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0208D5-98B9-4266-A7FC-DF08CD590F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078931-CA7E-44AB-A4DA-40050E25A6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0D5B53-3504-4767-B53B-565E19954D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FB6766-A860-4CDF-8917-5BC1D01D6A57}" type="datetimeFigureOut">
              <a:rPr lang="en-US" smtClean="0"/>
              <a:t>4/6/2025</a:t>
            </a:fld>
            <a:endParaRPr lang="en-US"/>
          </a:p>
        </p:txBody>
      </p:sp>
      <p:sp>
        <p:nvSpPr>
          <p:cNvPr id="5" name="Footer Placeholder 4">
            <a:extLst>
              <a:ext uri="{FF2B5EF4-FFF2-40B4-BE49-F238E27FC236}">
                <a16:creationId xmlns:a16="http://schemas.microsoft.com/office/drawing/2014/main" id="{D56728BA-9D05-416F-9813-6574A96748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34C847-8A60-458F-A1DD-358BFF4737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177F60-5045-4D90-AF1B-DEF53677225C}" type="slidenum">
              <a:rPr lang="en-US" smtClean="0"/>
              <a:t>‹#›</a:t>
            </a:fld>
            <a:endParaRPr lang="en-US"/>
          </a:p>
        </p:txBody>
      </p:sp>
    </p:spTree>
    <p:extLst>
      <p:ext uri="{BB962C8B-B14F-4D97-AF65-F5344CB8AC3E}">
        <p14:creationId xmlns:p14="http://schemas.microsoft.com/office/powerpoint/2010/main" val="2855650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emf"/></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J-C6GE2gFYw" TargetMode="External"/><Relationship Id="rId2" Type="http://schemas.openxmlformats.org/officeDocument/2006/relationships/hyperlink" Target="https://www.youtube.com/watch?v=e-n90xrVXh8" TargetMode="Externa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90338" y="640080"/>
            <a:ext cx="3734014" cy="3566160"/>
          </a:xfrm>
        </p:spPr>
        <p:txBody>
          <a:bodyPr anchor="b">
            <a:normAutofit/>
          </a:bodyPr>
          <a:lstStyle/>
          <a:p>
            <a:pPr algn="l"/>
            <a:r>
              <a:rPr lang="el-GR" sz="3800" b="0" i="0" dirty="0">
                <a:effectLst/>
                <a:latin typeface="inherit"/>
              </a:rPr>
              <a:t>«</a:t>
            </a:r>
            <a:r>
              <a:rPr lang="el-GR" sz="3800" dirty="0" err="1">
                <a:latin typeface="inherit"/>
              </a:rPr>
              <a:t>Εμ</a:t>
            </a:r>
            <a:r>
              <a:rPr lang="el-GR" sz="3800" b="0" i="0" dirty="0" err="1">
                <a:effectLst/>
                <a:latin typeface="inherit"/>
              </a:rPr>
              <a:t>βυθιστικές</a:t>
            </a:r>
            <a:r>
              <a:rPr lang="el-GR" sz="3800" b="0" i="0" dirty="0">
                <a:effectLst/>
                <a:latin typeface="inherit"/>
              </a:rPr>
              <a:t>» τεχνολογίες στην εκπαίδευση</a:t>
            </a:r>
            <a:br>
              <a:rPr lang="el-GR" sz="3800" b="0" i="0" dirty="0">
                <a:effectLst/>
                <a:latin typeface="inherit"/>
              </a:rPr>
            </a:br>
            <a:br>
              <a:rPr lang="el-GR" sz="3800" b="0" i="0" dirty="0">
                <a:effectLst/>
                <a:latin typeface="Open Sans" panose="020B0606030504020204" pitchFamily="34" charset="0"/>
              </a:rPr>
            </a:br>
            <a:endParaRPr lang="el-GR" sz="3800" dirty="0"/>
          </a:p>
        </p:txBody>
      </p:sp>
      <p:sp>
        <p:nvSpPr>
          <p:cNvPr id="3" name="Subtitle 2"/>
          <p:cNvSpPr>
            <a:spLocks noGrp="1"/>
          </p:cNvSpPr>
          <p:nvPr>
            <p:ph type="subTitle" idx="1"/>
          </p:nvPr>
        </p:nvSpPr>
        <p:spPr>
          <a:xfrm>
            <a:off x="890339" y="4636008"/>
            <a:ext cx="3734014" cy="1572768"/>
          </a:xfrm>
        </p:spPr>
        <p:txBody>
          <a:bodyPr>
            <a:normAutofit/>
          </a:bodyPr>
          <a:lstStyle/>
          <a:p>
            <a:pPr algn="l"/>
            <a:r>
              <a:rPr lang="el-GR" dirty="0"/>
              <a:t>Δρ. ΝΙΚΟΛΑΟΣ ΠΕΛΛΑΣ</a:t>
            </a:r>
          </a:p>
        </p:txBody>
      </p:sp>
      <p:sp>
        <p:nvSpPr>
          <p:cNvPr id="137"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10 Best Examples Of VR And AR In Education">
            <a:extLst>
              <a:ext uri="{FF2B5EF4-FFF2-40B4-BE49-F238E27FC236}">
                <a16:creationId xmlns:a16="http://schemas.microsoft.com/office/drawing/2014/main" id="{18F3E744-43E7-4635-A1DC-F741FBA096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24" r="37456"/>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2" name="Rectangle 140">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The Ultimate Distance Learning - The New York Times">
            <a:extLst>
              <a:ext uri="{FF2B5EF4-FFF2-40B4-BE49-F238E27FC236}">
                <a16:creationId xmlns:a16="http://schemas.microsoft.com/office/drawing/2014/main" id="{718F2016-3DD5-45F4-A91D-C5E09BB001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21" r="-2" b="-2"/>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02038674-C13F-414D-BAD0-62E97EAB16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11" r="-2" b="28281"/>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3083" name="Freeform: Shape 142">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5" name="Freeform: Shape 144">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448056" y="859536"/>
            <a:ext cx="4832802" cy="1243584"/>
          </a:xfrm>
        </p:spPr>
        <p:txBody>
          <a:bodyPr>
            <a:normAutofit/>
          </a:bodyPr>
          <a:lstStyle/>
          <a:p>
            <a:r>
              <a:rPr lang="el-GR" sz="3400"/>
              <a:t>Εικονικοί Κόσμοι με </a:t>
            </a:r>
            <a:r>
              <a:rPr lang="en-US" sz="3400"/>
              <a:t>3D </a:t>
            </a:r>
            <a:r>
              <a:rPr lang="el-GR" sz="3400"/>
              <a:t>Γραφικό Περιβάλλον</a:t>
            </a:r>
          </a:p>
        </p:txBody>
      </p:sp>
      <p:sp>
        <p:nvSpPr>
          <p:cNvPr id="147" name="Rectangle 146">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49" name="Rectangle 148">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Rectangle 150">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Content Placeholder 5"/>
          <p:cNvSpPr>
            <a:spLocks noGrp="1"/>
          </p:cNvSpPr>
          <p:nvPr>
            <p:ph sz="quarter" idx="1"/>
          </p:nvPr>
        </p:nvSpPr>
        <p:spPr>
          <a:xfrm>
            <a:off x="448056" y="2512611"/>
            <a:ext cx="4832803" cy="3664351"/>
          </a:xfrm>
        </p:spPr>
        <p:txBody>
          <a:bodyPr>
            <a:normAutofit/>
          </a:bodyPr>
          <a:lstStyle/>
          <a:p>
            <a:r>
              <a:rPr lang="el-GR" sz="1400"/>
              <a:t>Από τα μέσα της δεκαετίας ’90 &gt; μετεξέλιξη κόσμων κειμένου σε διαδραστικά γραφικά περιβάλλοντα</a:t>
            </a:r>
          </a:p>
          <a:p>
            <a:pPr lvl="1"/>
            <a:r>
              <a:rPr lang="el-GR" sz="1400"/>
              <a:t>Κόσμοι παιχνιδιών πολλαπλών χρηστών (στη λογική των </a:t>
            </a:r>
            <a:r>
              <a:rPr lang="en-US" sz="1400"/>
              <a:t>MUD)</a:t>
            </a:r>
          </a:p>
          <a:p>
            <a:pPr lvl="1"/>
            <a:r>
              <a:rPr lang="el-GR" sz="1400"/>
              <a:t>«κοινωνικοί» κόσμοι για επικοινωνία / εικ. κοινότητες</a:t>
            </a:r>
          </a:p>
          <a:p>
            <a:pPr lvl="1"/>
            <a:r>
              <a:rPr lang="el-GR" sz="1400"/>
              <a:t>πολλά στοιχεία των σημερινών ΕΚ</a:t>
            </a:r>
          </a:p>
          <a:p>
            <a:pPr lvl="2"/>
            <a:r>
              <a:rPr lang="el-GR" sz="1400"/>
              <a:t>γραφική αναπαράσταση κόσμου (2Δ</a:t>
            </a:r>
            <a:r>
              <a:rPr lang="en-US" sz="1400"/>
              <a:t> </a:t>
            </a:r>
            <a:r>
              <a:rPr lang="el-GR" sz="1400"/>
              <a:t>ή 3Δ), </a:t>
            </a:r>
          </a:p>
          <a:p>
            <a:pPr lvl="2"/>
            <a:r>
              <a:rPr lang="el-GR" sz="1400"/>
              <a:t>ενσαρκώσεις, </a:t>
            </a:r>
          </a:p>
          <a:p>
            <a:pPr lvl="2"/>
            <a:r>
              <a:rPr lang="el-GR" sz="1400"/>
              <a:t>ελεύθερη πλοήγηση, </a:t>
            </a:r>
          </a:p>
          <a:p>
            <a:pPr lvl="2"/>
            <a:r>
              <a:rPr lang="el-GR" sz="1400"/>
              <a:t>άμεση επικοινωνία, </a:t>
            </a:r>
          </a:p>
          <a:p>
            <a:pPr lvl="2"/>
            <a:r>
              <a:rPr lang="el-GR" sz="1400"/>
              <a:t>αλληλεπίδραση με αντικείμενα, </a:t>
            </a:r>
          </a:p>
          <a:p>
            <a:pPr lvl="2"/>
            <a:r>
              <a:rPr lang="el-GR" sz="1400"/>
              <a:t>συνεργασία / ανταγωνισμός</a:t>
            </a:r>
          </a:p>
        </p:txBody>
      </p:sp>
    </p:spTree>
    <p:extLst>
      <p:ext uri="{BB962C8B-B14F-4D97-AF65-F5344CB8AC3E}">
        <p14:creationId xmlns:p14="http://schemas.microsoft.com/office/powerpoint/2010/main" val="2648313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
            <a:extLst>
              <a:ext uri="{FF2B5EF4-FFF2-40B4-BE49-F238E27FC236}">
                <a16:creationId xmlns:a16="http://schemas.microsoft.com/office/drawing/2014/main" id="{1391DCD7-E604-4AF5-9500-6517D437F395}"/>
              </a:ext>
            </a:extLst>
          </p:cNvPr>
          <p:cNvSpPr txBox="1">
            <a:spLocks noChangeArrowheads="1"/>
          </p:cNvSpPr>
          <p:nvPr/>
        </p:nvSpPr>
        <p:spPr bwMode="auto">
          <a:xfrm>
            <a:off x="2208213" y="188913"/>
            <a:ext cx="8208962" cy="1143000"/>
          </a:xfrm>
          <a:prstGeom prst="rect">
            <a:avLst/>
          </a:prstGeom>
          <a:noFill/>
          <a:ln>
            <a:noFill/>
          </a:ln>
          <a:effec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400">
                <a:solidFill>
                  <a:schemeClr val="bg1"/>
                </a:solidFill>
                <a:latin typeface="Arial" charset="0"/>
                <a:ea typeface="Microsoft YaHei"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400">
                <a:solidFill>
                  <a:schemeClr val="bg1"/>
                </a:solidFill>
                <a:latin typeface="Arial" charset="0"/>
                <a:ea typeface="Microsoft YaHei"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400">
                <a:solidFill>
                  <a:schemeClr val="bg1"/>
                </a:solidFill>
                <a:latin typeface="Arial" charset="0"/>
                <a:ea typeface="Microsoft YaHei"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400">
                <a:solidFill>
                  <a:schemeClr val="bg1"/>
                </a:solidFill>
                <a:latin typeface="Arial" charset="0"/>
                <a:ea typeface="Microsoft YaHei"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400">
                <a:solidFill>
                  <a:schemeClr val="bg1"/>
                </a:solidFill>
                <a:latin typeface="Arial" charset="0"/>
                <a:ea typeface="Microsoft YaHei" charset="-122"/>
              </a:defRPr>
            </a:lvl5pPr>
            <a:lvl6pPr marL="2514600" indent="-228600" algn="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400">
                <a:solidFill>
                  <a:schemeClr val="bg1"/>
                </a:solidFill>
                <a:latin typeface="Arial" charset="0"/>
                <a:ea typeface="Microsoft YaHei" charset="-122"/>
              </a:defRPr>
            </a:lvl6pPr>
            <a:lvl7pPr marL="2971800" indent="-228600" algn="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400">
                <a:solidFill>
                  <a:schemeClr val="bg1"/>
                </a:solidFill>
                <a:latin typeface="Arial" charset="0"/>
                <a:ea typeface="Microsoft YaHei" charset="-122"/>
              </a:defRPr>
            </a:lvl7pPr>
            <a:lvl8pPr marL="3429000" indent="-228600" algn="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400">
                <a:solidFill>
                  <a:schemeClr val="bg1"/>
                </a:solidFill>
                <a:latin typeface="Arial" charset="0"/>
                <a:ea typeface="Microsoft YaHei" charset="-122"/>
              </a:defRPr>
            </a:lvl8pPr>
            <a:lvl9pPr marL="3886200" indent="-228600" algn="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4400">
                <a:solidFill>
                  <a:schemeClr val="bg1"/>
                </a:solidFill>
                <a:latin typeface="Arial" charset="0"/>
                <a:ea typeface="Microsoft YaHei" charset="-122"/>
              </a:defRPr>
            </a:lvl9pPr>
          </a:lstStyle>
          <a:p>
            <a:pPr marL="342900" indent="-341313" algn="ctr">
              <a:spcBef>
                <a:spcPts val="350"/>
              </a:spcBef>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dirty="0">
                <a:solidFill>
                  <a:schemeClr val="tx1"/>
                </a:solidFill>
                <a:latin typeface="+mj-lt"/>
                <a:ea typeface="+mj-ea"/>
                <a:cs typeface="+mj-cs"/>
              </a:rPr>
              <a:t>(</a:t>
            </a:r>
            <a:r>
              <a:rPr lang="el-GR" dirty="0">
                <a:solidFill>
                  <a:schemeClr val="tx1"/>
                </a:solidFill>
                <a:latin typeface="+mj-lt"/>
                <a:ea typeface="+mj-ea"/>
                <a:cs typeface="+mj-cs"/>
              </a:rPr>
              <a:t>Διαδικτυακή</a:t>
            </a:r>
            <a:r>
              <a:rPr lang="en-US" dirty="0">
                <a:solidFill>
                  <a:schemeClr val="tx1"/>
                </a:solidFill>
                <a:latin typeface="+mj-lt"/>
                <a:ea typeface="+mj-ea"/>
                <a:cs typeface="+mj-cs"/>
              </a:rPr>
              <a:t>)</a:t>
            </a:r>
            <a:r>
              <a:rPr lang="el-GR" dirty="0">
                <a:solidFill>
                  <a:schemeClr val="tx1"/>
                </a:solidFill>
                <a:latin typeface="+mj-lt"/>
                <a:ea typeface="+mj-ea"/>
                <a:cs typeface="+mj-cs"/>
              </a:rPr>
              <a:t> Εικονική Πραγματικότητα</a:t>
            </a:r>
          </a:p>
        </p:txBody>
      </p:sp>
      <p:sp>
        <p:nvSpPr>
          <p:cNvPr id="7171" name="Text Box 2">
            <a:extLst>
              <a:ext uri="{FF2B5EF4-FFF2-40B4-BE49-F238E27FC236}">
                <a16:creationId xmlns:a16="http://schemas.microsoft.com/office/drawing/2014/main" id="{FFF563A0-246A-4F61-AD37-09239EEC2ACB}"/>
              </a:ext>
            </a:extLst>
          </p:cNvPr>
          <p:cNvSpPr txBox="1">
            <a:spLocks noChangeArrowheads="1"/>
          </p:cNvSpPr>
          <p:nvPr/>
        </p:nvSpPr>
        <p:spPr bwMode="auto">
          <a:xfrm>
            <a:off x="1847851" y="1484314"/>
            <a:ext cx="5256213"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1313" eaLnBrk="0" hangingPunc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tx1"/>
                </a:solidFill>
                <a:latin typeface="Arial" panose="020B0604020202020204" pitchFamily="34" charset="0"/>
              </a:defRPr>
            </a:lvl1pPr>
            <a:lvl2pPr marL="800100" indent="-341313" eaLnBrk="0" hangingPunc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tx1"/>
                </a:solidFill>
                <a:latin typeface="Arial" panose="020B0604020202020204" pitchFamily="34" charset="0"/>
              </a:defRPr>
            </a:lvl2pPr>
            <a:lvl3pPr marL="1257300" indent="-341313" eaLnBrk="0" hangingPunc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tx1"/>
                </a:solidFill>
                <a:latin typeface="Arial" panose="020B0604020202020204" pitchFamily="34" charset="0"/>
              </a:defRPr>
            </a:lvl3pPr>
            <a:lvl4pPr marL="1600200" indent="-228600" eaLnBrk="0" hangingPunc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tx1"/>
                </a:solidFill>
                <a:latin typeface="Arial" panose="020B0604020202020204" pitchFamily="34" charset="0"/>
              </a:defRPr>
            </a:lvl4pPr>
            <a:lvl5pPr marL="2057400" indent="-228600" eaLnBrk="0" hangingPunc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tx1"/>
                </a:solidFill>
                <a:latin typeface="Arial" panose="020B0604020202020204" pitchFamily="34" charset="0"/>
              </a:defRPr>
            </a:lvl9pPr>
          </a:lstStyle>
          <a:p>
            <a:pPr eaLnBrk="1" hangingPunct="1">
              <a:spcBef>
                <a:spcPts val="350"/>
              </a:spcBef>
              <a:buFont typeface="Arial" panose="020B0604020202020204" pitchFamily="34" charset="0"/>
              <a:buChar char="•"/>
            </a:pPr>
            <a:r>
              <a:rPr lang="el-GR" altLang="en-US" sz="2400" dirty="0">
                <a:solidFill>
                  <a:srgbClr val="000000"/>
                </a:solidFill>
                <a:ea typeface="Microsoft YaHei" panose="020B0503020204020204" pitchFamily="34" charset="-122"/>
              </a:rPr>
              <a:t>Νέοι τρόποι εξερεύνησης σε διαδικτυακές εφαρμογές</a:t>
            </a:r>
          </a:p>
          <a:p>
            <a:pPr lvl="1" eaLnBrk="1" hangingPunct="1">
              <a:spcBef>
                <a:spcPts val="350"/>
              </a:spcBef>
              <a:buFont typeface="Arial" panose="020B0604020202020204" pitchFamily="34" charset="0"/>
              <a:buChar char="•"/>
            </a:pPr>
            <a:r>
              <a:rPr lang="el-GR" altLang="en-US" sz="2200" dirty="0">
                <a:solidFill>
                  <a:srgbClr val="000000"/>
                </a:solidFill>
                <a:ea typeface="Microsoft YaHei" panose="020B0503020204020204" pitchFamily="34" charset="-122"/>
              </a:rPr>
              <a:t>Εξέλιξη των τεχνολογιών τηλεπικοινωνιών και διαδικτυακές υπηρεσίες</a:t>
            </a:r>
          </a:p>
          <a:p>
            <a:pPr eaLnBrk="1" hangingPunct="1">
              <a:spcBef>
                <a:spcPts val="350"/>
              </a:spcBef>
              <a:buFont typeface="Arial" panose="020B0604020202020204" pitchFamily="34" charset="0"/>
              <a:buChar char="•"/>
            </a:pPr>
            <a:r>
              <a:rPr lang="el-GR" altLang="en-US" sz="2400" dirty="0">
                <a:solidFill>
                  <a:srgbClr val="000000"/>
                </a:solidFill>
                <a:ea typeface="Microsoft YaHei" panose="020B0503020204020204" pitchFamily="34" charset="-122"/>
              </a:rPr>
              <a:t>Υψηλό</a:t>
            </a:r>
            <a:r>
              <a:rPr lang="el-GR" altLang="en-US" sz="2400" dirty="0">
                <a:solidFill>
                  <a:srgbClr val="000000"/>
                </a:solidFill>
              </a:rPr>
              <a:t>ς</a:t>
            </a:r>
            <a:r>
              <a:rPr lang="el-GR" altLang="en-US" sz="2400" dirty="0">
                <a:solidFill>
                  <a:srgbClr val="000000"/>
                </a:solidFill>
                <a:ea typeface="Microsoft YaHei" panose="020B0503020204020204" pitchFamily="34" charset="-122"/>
              </a:rPr>
              <a:t> ρεαλισμό</a:t>
            </a:r>
            <a:r>
              <a:rPr lang="el-GR" altLang="en-US" sz="2400" dirty="0">
                <a:solidFill>
                  <a:srgbClr val="000000"/>
                </a:solidFill>
              </a:rPr>
              <a:t>ς</a:t>
            </a:r>
          </a:p>
          <a:p>
            <a:pPr lvl="1" eaLnBrk="1" hangingPunct="1">
              <a:spcBef>
                <a:spcPts val="350"/>
              </a:spcBef>
              <a:buFont typeface="Arial" panose="020B0604020202020204" pitchFamily="34" charset="0"/>
              <a:buChar char="•"/>
            </a:pPr>
            <a:r>
              <a:rPr lang="el-GR" altLang="en-US" sz="2200" dirty="0">
                <a:solidFill>
                  <a:srgbClr val="000000"/>
                </a:solidFill>
                <a:ea typeface="Microsoft YaHei" panose="020B0503020204020204" pitchFamily="34" charset="-122"/>
              </a:rPr>
              <a:t>Πειραματικά πρωτότυπα</a:t>
            </a:r>
          </a:p>
          <a:p>
            <a:pPr lvl="1" eaLnBrk="1" hangingPunct="1">
              <a:spcBef>
                <a:spcPts val="350"/>
              </a:spcBef>
              <a:buFont typeface="Arial" panose="020B0604020202020204" pitchFamily="34" charset="0"/>
              <a:buChar char="•"/>
            </a:pPr>
            <a:r>
              <a:rPr lang="el-GR" altLang="en-US" sz="2200" dirty="0">
                <a:solidFill>
                  <a:srgbClr val="000000"/>
                </a:solidFill>
                <a:ea typeface="Microsoft YaHei" panose="020B0503020204020204" pitchFamily="34" charset="-122"/>
              </a:rPr>
              <a:t>Διαδικτυακές μηχανές παιχνιδιών</a:t>
            </a:r>
          </a:p>
          <a:p>
            <a:pPr eaLnBrk="1" hangingPunct="1">
              <a:spcBef>
                <a:spcPts val="350"/>
              </a:spcBef>
              <a:buFont typeface="Arial" panose="020B0604020202020204" pitchFamily="34" charset="0"/>
              <a:buChar char="•"/>
            </a:pPr>
            <a:r>
              <a:rPr lang="el-GR" altLang="en-US" sz="2400" dirty="0">
                <a:solidFill>
                  <a:srgbClr val="000000"/>
                </a:solidFill>
                <a:ea typeface="Microsoft YaHei" panose="020B0503020204020204" pitchFamily="34" charset="-122"/>
              </a:rPr>
              <a:t>Μεγάλη ποικιλία</a:t>
            </a:r>
          </a:p>
          <a:p>
            <a:pPr lvl="1" eaLnBrk="1" hangingPunct="1">
              <a:spcBef>
                <a:spcPts val="350"/>
              </a:spcBef>
              <a:buFont typeface="Arial" panose="020B0604020202020204" pitchFamily="34" charset="0"/>
              <a:buChar char="•"/>
            </a:pPr>
            <a:r>
              <a:rPr lang="el-GR" altLang="en-US" sz="2200" dirty="0">
                <a:solidFill>
                  <a:srgbClr val="000000"/>
                </a:solidFill>
                <a:ea typeface="Microsoft YaHei" panose="020B0503020204020204" pitchFamily="34" charset="-122"/>
              </a:rPr>
              <a:t>Περισσότερα από 100 είδη</a:t>
            </a:r>
          </a:p>
          <a:p>
            <a:pPr lvl="2" eaLnBrk="1" hangingPunct="1">
              <a:spcBef>
                <a:spcPts val="350"/>
              </a:spcBef>
              <a:buFont typeface="Arial" panose="020B0604020202020204" pitchFamily="34" charset="0"/>
              <a:buChar char="•"/>
            </a:pPr>
            <a:r>
              <a:rPr lang="en-US" altLang="en-US" sz="2000" dirty="0">
                <a:solidFill>
                  <a:srgbClr val="000000"/>
                </a:solidFill>
                <a:ea typeface="Microsoft YaHei" panose="020B0503020204020204" pitchFamily="34" charset="-122"/>
              </a:rPr>
              <a:t>Second Life</a:t>
            </a:r>
            <a:r>
              <a:rPr lang="el-GR" altLang="en-US" sz="2000" dirty="0">
                <a:solidFill>
                  <a:srgbClr val="000000"/>
                </a:solidFill>
                <a:ea typeface="Microsoft YaHei" panose="020B0503020204020204" pitchFamily="34" charset="-122"/>
              </a:rPr>
              <a:t>, </a:t>
            </a:r>
            <a:r>
              <a:rPr lang="en-US" altLang="en-US" sz="2000" dirty="0">
                <a:solidFill>
                  <a:srgbClr val="000000"/>
                </a:solidFill>
                <a:ea typeface="Microsoft YaHei" panose="020B0503020204020204" pitchFamily="34" charset="-122"/>
              </a:rPr>
              <a:t>Active Worlds</a:t>
            </a:r>
            <a:r>
              <a:rPr lang="el-GR" altLang="en-US" sz="2000" dirty="0">
                <a:solidFill>
                  <a:srgbClr val="000000"/>
                </a:solidFill>
                <a:ea typeface="Microsoft YaHei" panose="020B0503020204020204" pitchFamily="34" charset="-122"/>
              </a:rPr>
              <a:t>, </a:t>
            </a:r>
            <a:r>
              <a:rPr lang="en-US" altLang="en-US" sz="2000" dirty="0">
                <a:solidFill>
                  <a:srgbClr val="000000"/>
                </a:solidFill>
                <a:ea typeface="Microsoft YaHei" panose="020B0503020204020204" pitchFamily="34" charset="-122"/>
              </a:rPr>
              <a:t>OLIVE platform</a:t>
            </a:r>
            <a:r>
              <a:rPr lang="el-GR" altLang="en-US" sz="2000" dirty="0">
                <a:solidFill>
                  <a:srgbClr val="000000"/>
                </a:solidFill>
                <a:ea typeface="Microsoft YaHei" panose="020B0503020204020204" pitchFamily="34" charset="-122"/>
              </a:rPr>
              <a:t>, </a:t>
            </a:r>
            <a:r>
              <a:rPr lang="en-US" altLang="en-US" sz="2000" dirty="0">
                <a:solidFill>
                  <a:srgbClr val="000000"/>
                </a:solidFill>
                <a:ea typeface="Microsoft YaHei" panose="020B0503020204020204" pitchFamily="34" charset="-122"/>
              </a:rPr>
              <a:t>OpenSim</a:t>
            </a:r>
            <a:r>
              <a:rPr lang="el-GR" altLang="en-US" sz="2000" dirty="0">
                <a:solidFill>
                  <a:srgbClr val="000000"/>
                </a:solidFill>
                <a:ea typeface="Microsoft YaHei" panose="020B0503020204020204" pitchFamily="34" charset="-122"/>
              </a:rPr>
              <a:t>,</a:t>
            </a:r>
            <a:r>
              <a:rPr lang="en-US" altLang="en-US" sz="2000" dirty="0">
                <a:solidFill>
                  <a:srgbClr val="000000"/>
                </a:solidFill>
                <a:ea typeface="Microsoft YaHei" panose="020B0503020204020204" pitchFamily="34" charset="-122"/>
              </a:rPr>
              <a:t> </a:t>
            </a:r>
            <a:r>
              <a:rPr lang="el-GR" altLang="en-US" sz="2000" dirty="0">
                <a:solidFill>
                  <a:srgbClr val="000000"/>
                </a:solidFill>
                <a:ea typeface="Microsoft YaHei" panose="020B0503020204020204" pitchFamily="34" charset="-122"/>
              </a:rPr>
              <a:t>κ.α.</a:t>
            </a:r>
            <a:endParaRPr lang="en-US" altLang="en-US" sz="2000" dirty="0">
              <a:solidFill>
                <a:srgbClr val="000000"/>
              </a:solidFill>
              <a:ea typeface="Microsoft YaHei" panose="020B0503020204020204" pitchFamily="34" charset="-122"/>
            </a:endParaRPr>
          </a:p>
        </p:txBody>
      </p:sp>
      <p:pic>
        <p:nvPicPr>
          <p:cNvPr id="7172" name="Picture 2" descr="C:\Users\fotis\Desktop\cov_sm.jpg">
            <a:extLst>
              <a:ext uri="{FF2B5EF4-FFF2-40B4-BE49-F238E27FC236}">
                <a16:creationId xmlns:a16="http://schemas.microsoft.com/office/drawing/2014/main" id="{9A41370A-86F1-4DE8-8636-42484C48EA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501" y="1773238"/>
            <a:ext cx="3313113"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2" descr="C:\Users\fotis\Desktop\launch5_resized_sm.jpg">
            <a:extLst>
              <a:ext uri="{FF2B5EF4-FFF2-40B4-BE49-F238E27FC236}">
                <a16:creationId xmlns:a16="http://schemas.microsoft.com/office/drawing/2014/main" id="{E81C2DA4-C08B-48CB-BEF0-CBE4C25C2C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5501" y="4356100"/>
            <a:ext cx="3313113"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B90EDA9-2517-46EC-B6D4-3918D04786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12648" y="1078992"/>
            <a:ext cx="6272784" cy="1536192"/>
          </a:xfrm>
        </p:spPr>
        <p:txBody>
          <a:bodyPr anchor="b">
            <a:normAutofit/>
          </a:bodyPr>
          <a:lstStyle/>
          <a:p>
            <a:r>
              <a:rPr lang="el-GR" sz="4000" dirty="0"/>
              <a:t>Ψηφιακά περιβάλλοντα για αληθοφανείς εμπειρίες</a:t>
            </a:r>
          </a:p>
        </p:txBody>
      </p:sp>
      <p:sp>
        <p:nvSpPr>
          <p:cNvPr id="15" name="Rectangle 14">
            <a:extLst>
              <a:ext uri="{FF2B5EF4-FFF2-40B4-BE49-F238E27FC236}">
                <a16:creationId xmlns:a16="http://schemas.microsoft.com/office/drawing/2014/main" id="{D449B1F2-532C-44C7-8AC7-28EA15EE0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039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8" name="Picture 4">
            <a:extLst>
              <a:ext uri="{FF2B5EF4-FFF2-40B4-BE49-F238E27FC236}">
                <a16:creationId xmlns:a16="http://schemas.microsoft.com/office/drawing/2014/main" id="{7F89EB29-D3BE-4ED4-A65F-6B70D9DBA5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9735"/>
          <a:stretch/>
        </p:blipFill>
        <p:spPr bwMode="auto">
          <a:xfrm>
            <a:off x="7684008" y="10"/>
            <a:ext cx="4507992" cy="293457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EE7D3784-5CF9-4282-9B1C-523957852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792"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5"/>
          <p:cNvSpPr>
            <a:spLocks noGrp="1"/>
          </p:cNvSpPr>
          <p:nvPr>
            <p:ph sz="quarter" idx="1"/>
          </p:nvPr>
        </p:nvSpPr>
        <p:spPr>
          <a:xfrm>
            <a:off x="612648" y="3355848"/>
            <a:ext cx="6272784" cy="2825496"/>
          </a:xfrm>
        </p:spPr>
        <p:txBody>
          <a:bodyPr>
            <a:normAutofit/>
          </a:bodyPr>
          <a:lstStyle/>
          <a:p>
            <a:r>
              <a:rPr lang="el-GR" sz="1700"/>
              <a:t>«Τεχνητοί κόσμοι» με μεγάλη βάση χρηστών χωρίς εξειδικευμένο υλικό</a:t>
            </a:r>
          </a:p>
          <a:p>
            <a:pPr lvl="1"/>
            <a:r>
              <a:rPr lang="el-GR" sz="1700"/>
              <a:t>ρεαλιστικά ή φανταστικά τοπία</a:t>
            </a:r>
          </a:p>
          <a:p>
            <a:pPr lvl="1"/>
            <a:r>
              <a:rPr lang="el-GR" sz="1700"/>
              <a:t>εξερεύνηση και διάδραση με το περιεχόμενο</a:t>
            </a:r>
          </a:p>
          <a:p>
            <a:pPr lvl="1"/>
            <a:r>
              <a:rPr lang="el-GR" sz="1700"/>
              <a:t>Π.χ. </a:t>
            </a:r>
            <a:r>
              <a:rPr lang="en-US" sz="1700"/>
              <a:t>MMOGs (WoW), </a:t>
            </a:r>
            <a:r>
              <a:rPr lang="el-GR" sz="1700"/>
              <a:t>«κοινωνικοί» κόσμοι (</a:t>
            </a:r>
            <a:r>
              <a:rPr lang="en-US" sz="1700"/>
              <a:t>Second Life</a:t>
            </a:r>
            <a:r>
              <a:rPr lang="el-GR" sz="1700"/>
              <a:t>)</a:t>
            </a:r>
          </a:p>
          <a:p>
            <a:pPr lvl="2"/>
            <a:r>
              <a:rPr lang="el-GR" sz="1700"/>
              <a:t>Οι χρήστες δημιουργούν τους ρόλους και το περιβάλλον που επιθυμούν</a:t>
            </a:r>
          </a:p>
          <a:p>
            <a:pPr lvl="1"/>
            <a:r>
              <a:rPr lang="el-GR" sz="1700"/>
              <a:t>ο κόσμος εξελίσσεται μέσα από τις ενέργειες των χρηστών</a:t>
            </a:r>
          </a:p>
          <a:p>
            <a:pPr lvl="1"/>
            <a:r>
              <a:rPr lang="el-GR" sz="1700"/>
              <a:t>αναδύονται κοινωνικά φαινόμενα αντίστοιχα με του πραγματικού κόσμου</a:t>
            </a:r>
          </a:p>
          <a:p>
            <a:endParaRPr lang="el-GR" sz="1700"/>
          </a:p>
        </p:txBody>
      </p:sp>
      <p:pic>
        <p:nvPicPr>
          <p:cNvPr id="7" name="Picture 2" descr="Αποτέλεσμα εικόνας για mmorpg photos">
            <a:extLst>
              <a:ext uri="{FF2B5EF4-FFF2-40B4-BE49-F238E27FC236}">
                <a16:creationId xmlns:a16="http://schemas.microsoft.com/office/drawing/2014/main" id="{1D2B3ACA-B1E0-4AA5-8243-24CF41C5CE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599" r="17589"/>
          <a:stretch/>
        </p:blipFill>
        <p:spPr bwMode="auto">
          <a:xfrm>
            <a:off x="7684008" y="3172968"/>
            <a:ext cx="4507992" cy="3685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185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8198FF-4BAD-4A2B-BB05-22FD32FD657E}"/>
              </a:ext>
            </a:extLst>
          </p:cNvPr>
          <p:cNvSpPr>
            <a:spLocks noGrp="1"/>
          </p:cNvSpPr>
          <p:nvPr>
            <p:ph type="title"/>
          </p:nvPr>
        </p:nvSpPr>
        <p:spPr>
          <a:xfrm>
            <a:off x="8153400" y="1128094"/>
            <a:ext cx="3434180" cy="1415270"/>
          </a:xfrm>
        </p:spPr>
        <p:txBody>
          <a:bodyPr anchor="t">
            <a:normAutofit/>
          </a:bodyPr>
          <a:lstStyle/>
          <a:p>
            <a:r>
              <a:rPr lang="en-US" sz="3200" b="1"/>
              <a:t>Augmented Reality </a:t>
            </a:r>
            <a:br>
              <a:rPr lang="en-US" sz="3200" b="1"/>
            </a:br>
            <a:endParaRPr lang="en-US" sz="3200" b="1"/>
          </a:p>
        </p:txBody>
      </p:sp>
      <p:pic>
        <p:nvPicPr>
          <p:cNvPr id="3074" name="Picture 2" descr="επαυξημένη πραγματικότητα ">
            <a:extLst>
              <a:ext uri="{FF2B5EF4-FFF2-40B4-BE49-F238E27FC236}">
                <a16:creationId xmlns:a16="http://schemas.microsoft.com/office/drawing/2014/main" id="{1B67E957-54B5-4EA7-5856-628821C2BB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540" r="12031"/>
          <a:stretch/>
        </p:blipFill>
        <p:spPr bwMode="auto">
          <a:xfrm>
            <a:off x="-9886" y="10"/>
            <a:ext cx="7572605" cy="6857990"/>
          </a:xfrm>
          <a:prstGeom prst="rect">
            <a:avLst/>
          </a:prstGeom>
          <a:noFill/>
          <a:extLst>
            <a:ext uri="{909E8E84-426E-40DD-AFC4-6F175D3DCCD1}">
              <a14:hiddenFill xmlns:a14="http://schemas.microsoft.com/office/drawing/2010/main">
                <a:solidFill>
                  <a:srgbClr val="FFFFFF"/>
                </a:solidFill>
              </a14:hiddenFill>
            </a:ext>
          </a:extLst>
        </p:spPr>
      </p:pic>
      <p:cxnSp>
        <p:nvCxnSpPr>
          <p:cNvPr id="3079" name="Straight Connector 3078">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C0F224F4-A926-493B-82F8-8FC0D9A2C2F1}"/>
              </a:ext>
            </a:extLst>
          </p:cNvPr>
          <p:cNvSpPr>
            <a:spLocks noGrp="1"/>
          </p:cNvSpPr>
          <p:nvPr>
            <p:ph idx="1"/>
          </p:nvPr>
        </p:nvSpPr>
        <p:spPr>
          <a:xfrm>
            <a:off x="8153400" y="1682150"/>
            <a:ext cx="3682042" cy="4796287"/>
          </a:xfrm>
        </p:spPr>
        <p:txBody>
          <a:bodyPr>
            <a:normAutofit/>
          </a:bodyPr>
          <a:lstStyle/>
          <a:p>
            <a:pPr algn="just"/>
            <a:r>
              <a:rPr lang="el-GR" sz="1100" dirty="0"/>
              <a:t>Παρόλο που οι προηγούμενες μελέτες δείχνουν ότι το VR μπορεί να ενισχύσει το ηλεκτρονικό εμπόριο, παρέχοντας περισσότερες πληροφορίες για το προϊόν μέσω βελτιωμένης αλληλεπίδρασης ανθρώπου-υπολογιστή, οι τρέχουσες μέθοδοι VR για το ηλεκτρονικό εμπόριο παρέχουν μόνο μοντέλα εικονικών προϊόντων που εμφανίζονται σε παραδοσιακές οθόνες υπολογιστών </a:t>
            </a:r>
            <a:endParaRPr lang="en-US" sz="1100" dirty="0"/>
          </a:p>
          <a:p>
            <a:pPr algn="just"/>
            <a:r>
              <a:rPr lang="el-GR" sz="1100" dirty="0"/>
              <a:t>Σε αντίθεση με την VR, η οποία αντικαθιστά εμπειρικά τον φυσικό κόσμο, το AR ενισχύει τη φυσική πραγματικότητα ενσωματώνοντας τα εικονικά αντικείμενα σε μια φυσική σκηνή. Τα δημιουργούμενα εικονικά αντικείμενα γίνονται, κατά μία έννοια, ίσα μέρη του φυσικού περιβάλλοντος.  </a:t>
            </a:r>
          </a:p>
          <a:p>
            <a:pPr algn="just"/>
            <a:r>
              <a:rPr lang="el-GR" sz="1100" dirty="0"/>
              <a:t>Η ικανότητα του AR είναι να συνδέει το φυσικό περιβάλλον με εικονικά στοιχεία όπως η πληροφορία και οι φωτογραφίες, μεταξύ φυσικού και εικονικού περιβάλλοντος σε πραγματικό χρόνο, προσφέροντας νέες δυνατότητες επικοινωνίας με τους καταναλωτές. </a:t>
            </a:r>
          </a:p>
          <a:p>
            <a:pPr algn="just"/>
            <a:r>
              <a:rPr lang="el-GR" sz="1100" dirty="0"/>
              <a:t>Μεταξύ του φυσικού περιβάλλοντος και του εικονικού υπάρχει μία επιφάνεια η οποία μπορεί να περιέχει κείμενο, φωτογραφίες, βίντεο ή άλλα εικονικά στοιχεία στο άτομο που βλέπει το φυσικό περιβάλλον. Οι συσκευές που επιτρέπουν αυτή την διαδικασία είναι τα </a:t>
            </a:r>
            <a:r>
              <a:rPr lang="el-GR" sz="1100" dirty="0" err="1"/>
              <a:t>smartphones</a:t>
            </a:r>
            <a:r>
              <a:rPr lang="el-GR" sz="1100" dirty="0"/>
              <a:t> ή </a:t>
            </a:r>
            <a:r>
              <a:rPr lang="el-GR" sz="1100" dirty="0" err="1"/>
              <a:t>tablet</a:t>
            </a:r>
            <a:r>
              <a:rPr lang="el-GR" sz="1100" dirty="0"/>
              <a:t> ή ειδικές συσκευές που φοριούνται στον κεφάλι. </a:t>
            </a:r>
            <a:endParaRPr lang="en-US" sz="1100" dirty="0"/>
          </a:p>
        </p:txBody>
      </p:sp>
    </p:spTree>
    <p:extLst>
      <p:ext uri="{BB962C8B-B14F-4D97-AF65-F5344CB8AC3E}">
        <p14:creationId xmlns:p14="http://schemas.microsoft.com/office/powerpoint/2010/main" val="3959920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072FD7-3CA4-4308-9181-F9E48C32DBD3}"/>
              </a:ext>
            </a:extLst>
          </p:cNvPr>
          <p:cNvSpPr>
            <a:spLocks noGrp="1"/>
          </p:cNvSpPr>
          <p:nvPr>
            <p:ph type="title"/>
          </p:nvPr>
        </p:nvSpPr>
        <p:spPr>
          <a:xfrm>
            <a:off x="572493" y="238539"/>
            <a:ext cx="11018520" cy="1434415"/>
          </a:xfrm>
        </p:spPr>
        <p:txBody>
          <a:bodyPr anchor="b">
            <a:normAutofit/>
          </a:bodyPr>
          <a:lstStyle/>
          <a:p>
            <a:r>
              <a:rPr lang="el-GR" sz="4600" b="1"/>
              <a:t>Οφέλη από τη χρήση επαυξημένης πραγματικότητας στη μαθησιακή διαδικασία </a:t>
            </a:r>
            <a:endParaRPr lang="en-US" sz="4600" b="1"/>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ABF1C98-3BE9-4B43-814D-1E31F37BDC84}"/>
              </a:ext>
            </a:extLst>
          </p:cNvPr>
          <p:cNvSpPr>
            <a:spLocks noGrp="1"/>
          </p:cNvSpPr>
          <p:nvPr>
            <p:ph idx="1"/>
          </p:nvPr>
        </p:nvSpPr>
        <p:spPr>
          <a:xfrm>
            <a:off x="572493" y="2071316"/>
            <a:ext cx="6713552" cy="4119172"/>
          </a:xfrm>
        </p:spPr>
        <p:txBody>
          <a:bodyPr anchor="t">
            <a:normAutofit/>
          </a:bodyPr>
          <a:lstStyle/>
          <a:p>
            <a:r>
              <a:rPr lang="el-GR" sz="1200"/>
              <a:t>Δύο κύριες κατηγορίες εφαρμογών συναντώνται περισσότερο. Οι </a:t>
            </a:r>
            <a:r>
              <a:rPr lang="el-GR" sz="1200" i="1"/>
              <a:t>βασισμένες στην εικόνα </a:t>
            </a:r>
            <a:r>
              <a:rPr lang="el-GR" sz="1200"/>
              <a:t>(Image-Based AR) και οι </a:t>
            </a:r>
            <a:r>
              <a:rPr lang="el-GR" sz="1200" i="1"/>
              <a:t>βασισμένες στη θέση </a:t>
            </a:r>
            <a:r>
              <a:rPr lang="el-GR" sz="1200"/>
              <a:t>(Location-Based). </a:t>
            </a:r>
            <a:endParaRPr lang="en-US" sz="1200"/>
          </a:p>
          <a:p>
            <a:r>
              <a:rPr lang="el-GR" sz="1200"/>
              <a:t>Οι πρώτες ανιχνεύουν κάποια εικόνα, συνήθως κάποιο ραβδωτό κώδικα (Barcode) για να παράγουν τη σχετική πληροφορία, ενώ οι δεύτερες χρησιμοποιούν τη θέση του χρήστη, συνήθως από τον GPS-δέκτη του για να τροποποιήσουν ανάλογα την παραγόμενη πληροφορία. Εξορισμού και λόγω χρήσης του GPS οι δεύτερες βρίσκουν κυρίως εφαρμογή σε ανοιχτό περιβάλλον. </a:t>
            </a:r>
          </a:p>
          <a:p>
            <a:pPr marL="0" indent="0">
              <a:buNone/>
            </a:pPr>
            <a:r>
              <a:rPr lang="el-GR" sz="1200" b="1"/>
              <a:t>Η χρήση εφαρμογών Ε.Π. στην εκπαίδευση σήμερα έχει τη δυνατότητα να: </a:t>
            </a:r>
          </a:p>
          <a:p>
            <a:r>
              <a:rPr lang="el-GR" sz="1200"/>
              <a:t>Αυξήσει την </a:t>
            </a:r>
            <a:r>
              <a:rPr lang="el-GR" sz="1200" b="1"/>
              <a:t>κατανόηση του περιεχομένου </a:t>
            </a:r>
            <a:r>
              <a:rPr lang="el-GR" sz="1200"/>
              <a:t>από τους μαθητές και να βελτιώσει την απόδοσή τους </a:t>
            </a:r>
          </a:p>
          <a:p>
            <a:r>
              <a:rPr lang="el-GR" sz="1200"/>
              <a:t>Παρακινήσει και να κινητοποιήσει τους μαθητές να </a:t>
            </a:r>
            <a:r>
              <a:rPr lang="el-GR" sz="1200" b="1"/>
              <a:t>εξερευνήσουν</a:t>
            </a:r>
            <a:r>
              <a:rPr lang="el-GR" sz="1200"/>
              <a:t> το μαθησιακό υλικό από διαφορετικές οπτικές γωνίες. </a:t>
            </a:r>
          </a:p>
          <a:p>
            <a:r>
              <a:rPr lang="el-GR" sz="1200"/>
              <a:t>Βοηθήσει στη διδασκαλία θεμάτων, όπου οι μαθητές δεν έχουν τη δυνατότητα να </a:t>
            </a:r>
            <a:r>
              <a:rPr lang="el-GR" sz="1200" b="1"/>
              <a:t>βιώσουν</a:t>
            </a:r>
            <a:r>
              <a:rPr lang="el-GR" sz="1200"/>
              <a:t> από πρώτο χέρι (π.χ. αστρονομία και γεωγραφία). </a:t>
            </a:r>
          </a:p>
          <a:p>
            <a:r>
              <a:rPr lang="el-GR" sz="1200"/>
              <a:t>Ενισχύσει τη </a:t>
            </a:r>
            <a:r>
              <a:rPr lang="el-GR" sz="1200" b="1"/>
              <a:t>συνεργασία</a:t>
            </a:r>
            <a:r>
              <a:rPr lang="el-GR" sz="1200"/>
              <a:t> μεταξύ των εκπαιδευτών - εκπαιδευομένων και των εκπαιδευομένων μεταξύ τους. </a:t>
            </a:r>
          </a:p>
          <a:p>
            <a:r>
              <a:rPr lang="el-GR" sz="1200"/>
              <a:t>Προωθήσει τη </a:t>
            </a:r>
            <a:r>
              <a:rPr lang="el-GR" sz="1200" b="1"/>
              <a:t>δημιουργικότητα</a:t>
            </a:r>
            <a:r>
              <a:rPr lang="el-GR" sz="1200"/>
              <a:t> και τη φαντασία των μαθητών. </a:t>
            </a:r>
          </a:p>
          <a:p>
            <a:r>
              <a:rPr lang="el-GR" sz="1200"/>
              <a:t>Ενισχύσει την </a:t>
            </a:r>
            <a:r>
              <a:rPr lang="el-GR" sz="1200" b="1"/>
              <a:t>μακροχρόνια διατήρηση της μάθησης στη μνήμη. </a:t>
            </a:r>
          </a:p>
          <a:p>
            <a:endParaRPr lang="en-US" sz="1200"/>
          </a:p>
        </p:txBody>
      </p:sp>
      <p:pic>
        <p:nvPicPr>
          <p:cNvPr id="5" name="Picture 4" descr="A phone with a screen showing a map&#10;&#10;AI-generated content may be incorrect.">
            <a:extLst>
              <a:ext uri="{FF2B5EF4-FFF2-40B4-BE49-F238E27FC236}">
                <a16:creationId xmlns:a16="http://schemas.microsoft.com/office/drawing/2014/main" id="{2E0F3F47-7D4C-6FE1-3D86-C7518C667E52}"/>
              </a:ext>
            </a:extLst>
          </p:cNvPr>
          <p:cNvPicPr>
            <a:picLocks noChangeAspect="1"/>
          </p:cNvPicPr>
          <p:nvPr/>
        </p:nvPicPr>
        <p:blipFill>
          <a:blip r:embed="rId2">
            <a:extLst>
              <a:ext uri="{28A0092B-C50C-407E-A947-70E740481C1C}">
                <a14:useLocalDpi xmlns:a14="http://schemas.microsoft.com/office/drawing/2010/main" val="0"/>
              </a:ext>
            </a:extLst>
          </a:blip>
          <a:srcRect l="18582" r="31392" b="1"/>
          <a:stretch/>
        </p:blipFill>
        <p:spPr>
          <a:xfrm>
            <a:off x="7675658" y="2093976"/>
            <a:ext cx="3941064" cy="4096512"/>
          </a:xfrm>
          <a:prstGeom prst="rect">
            <a:avLst/>
          </a:prstGeom>
        </p:spPr>
      </p:pic>
    </p:spTree>
    <p:extLst>
      <p:ext uri="{BB962C8B-B14F-4D97-AF65-F5344CB8AC3E}">
        <p14:creationId xmlns:p14="http://schemas.microsoft.com/office/powerpoint/2010/main" val="2334356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4B3A9-2486-4DAB-AC77-D37D32A796B9}"/>
              </a:ext>
            </a:extLst>
          </p:cNvPr>
          <p:cNvSpPr>
            <a:spLocks noGrp="1"/>
          </p:cNvSpPr>
          <p:nvPr>
            <p:ph type="title"/>
          </p:nvPr>
        </p:nvSpPr>
        <p:spPr>
          <a:xfrm>
            <a:off x="1422069" y="424330"/>
            <a:ext cx="10178322" cy="330679"/>
          </a:xfrm>
        </p:spPr>
        <p:txBody>
          <a:bodyPr>
            <a:normAutofit fontScale="90000"/>
          </a:bodyPr>
          <a:lstStyle/>
          <a:p>
            <a:pPr algn="ctr"/>
            <a:r>
              <a:rPr lang="el-GR" b="1" dirty="0"/>
              <a:t>Χειρισμός</a:t>
            </a:r>
            <a:br>
              <a:rPr lang="el-GR" b="1" dirty="0"/>
            </a:br>
            <a:endParaRPr lang="en-US" dirty="0"/>
          </a:p>
        </p:txBody>
      </p:sp>
      <p:sp>
        <p:nvSpPr>
          <p:cNvPr id="3" name="Content Placeholder 2">
            <a:extLst>
              <a:ext uri="{FF2B5EF4-FFF2-40B4-BE49-F238E27FC236}">
                <a16:creationId xmlns:a16="http://schemas.microsoft.com/office/drawing/2014/main" id="{CAA428E9-107B-499D-93FC-B4A2CECEEFB0}"/>
              </a:ext>
            </a:extLst>
          </p:cNvPr>
          <p:cNvSpPr>
            <a:spLocks noGrp="1"/>
          </p:cNvSpPr>
          <p:nvPr>
            <p:ph idx="1"/>
          </p:nvPr>
        </p:nvSpPr>
        <p:spPr>
          <a:xfrm>
            <a:off x="1251678" y="755009"/>
            <a:ext cx="10178322" cy="4001549"/>
          </a:xfrm>
        </p:spPr>
        <p:txBody>
          <a:bodyPr>
            <a:normAutofit fontScale="62500" lnSpcReduction="20000"/>
          </a:bodyPr>
          <a:lstStyle/>
          <a:p>
            <a:pPr marL="0" indent="0">
              <a:buNone/>
            </a:pPr>
            <a:r>
              <a:rPr lang="el-GR" dirty="0"/>
              <a:t>Για να πετύχει ο σωστός χειρισμός στην επαυξημένη πραγματικότητα</a:t>
            </a:r>
            <a:r>
              <a:rPr lang="en-US" dirty="0"/>
              <a:t> </a:t>
            </a:r>
            <a:r>
              <a:rPr lang="el-GR" dirty="0"/>
              <a:t>χρειάζονται:</a:t>
            </a:r>
          </a:p>
          <a:p>
            <a:pPr marL="0" indent="0">
              <a:buNone/>
            </a:pPr>
            <a:r>
              <a:rPr lang="el-GR" b="1" dirty="0"/>
              <a:t>Άμεσος χειρισμός</a:t>
            </a:r>
            <a:r>
              <a:rPr lang="el-GR" dirty="0"/>
              <a:t>: ο χρήστης χειρίζεται τον εικονικό κόσμο τόσο όσο</a:t>
            </a:r>
            <a:r>
              <a:rPr lang="en-US" dirty="0"/>
              <a:t> </a:t>
            </a:r>
            <a:r>
              <a:rPr lang="el-GR" dirty="0"/>
              <a:t>χειρίζεται τον πραγματικό</a:t>
            </a:r>
          </a:p>
          <a:p>
            <a:r>
              <a:rPr lang="el-GR" dirty="0"/>
              <a:t>2) Φυσικός χειρισμός: ο χρήστης χειρίζεται τον εικονικό κόσμο με</a:t>
            </a:r>
            <a:r>
              <a:rPr lang="en-US" dirty="0"/>
              <a:t> </a:t>
            </a:r>
            <a:r>
              <a:rPr lang="el-GR" dirty="0"/>
              <a:t>φυσικές συσκευές, δηλαδή με κάποια κουμπιά ή διακόπτες κι αυτά</a:t>
            </a:r>
            <a:r>
              <a:rPr lang="en-US" dirty="0"/>
              <a:t> </a:t>
            </a:r>
            <a:r>
              <a:rPr lang="el-GR" dirty="0"/>
              <a:t>δίνουν τη δυνατότητα της φυσικότητας στο εικονικό περιβάλλον</a:t>
            </a:r>
          </a:p>
          <a:p>
            <a:r>
              <a:rPr lang="el-GR" dirty="0"/>
              <a:t>3) Εικονικός χειρισμός: ο χρήστης χειρίζεται τον εικονικό κόσμο</a:t>
            </a:r>
            <a:r>
              <a:rPr lang="en-US" dirty="0"/>
              <a:t> </a:t>
            </a:r>
            <a:r>
              <a:rPr lang="el-GR" dirty="0"/>
              <a:t>εικονικά με φυσικές συσκευές, όπως τα εικονικά κουμπιά που μπορούν</a:t>
            </a:r>
            <a:r>
              <a:rPr lang="en-US" dirty="0"/>
              <a:t> </a:t>
            </a:r>
            <a:r>
              <a:rPr lang="el-GR" dirty="0"/>
              <a:t>να πατηθούν στον εικονικό κόσμο</a:t>
            </a:r>
          </a:p>
          <a:p>
            <a:r>
              <a:rPr lang="el-GR" dirty="0"/>
              <a:t>4) Χειρισμός μέσω αντιπροσώπου: ο χρήστης δίνει εντολές χειρισμού σε</a:t>
            </a:r>
            <a:r>
              <a:rPr lang="en-US" dirty="0"/>
              <a:t> </a:t>
            </a:r>
            <a:r>
              <a:rPr lang="el-GR" dirty="0"/>
              <a:t>έναν εικονικό χαρακτήρα.</a:t>
            </a:r>
          </a:p>
          <a:p>
            <a:pPr marL="0" indent="0">
              <a:buNone/>
            </a:pPr>
            <a:r>
              <a:rPr lang="el-GR" b="1" dirty="0"/>
              <a:t>Πλοήγηση</a:t>
            </a:r>
            <a:r>
              <a:rPr lang="en-US" b="1" dirty="0"/>
              <a:t>:</a:t>
            </a:r>
            <a:r>
              <a:rPr lang="el-GR" b="1" dirty="0"/>
              <a:t> Περιδιάβαση στον χώρο όπου υπάρχουν προκαθορισμένα σημεία που «επαυξάνουν» την πληροφορία</a:t>
            </a:r>
          </a:p>
          <a:p>
            <a:r>
              <a:rPr lang="el-GR" dirty="0"/>
              <a:t>Στις εφαρμογές επαυξημένης πραγματικότητας η πλοήγηση μπορεί να γίνει με</a:t>
            </a:r>
            <a:r>
              <a:rPr lang="en-US" dirty="0"/>
              <a:t> </a:t>
            </a:r>
            <a:r>
              <a:rPr lang="el-GR" dirty="0"/>
              <a:t>τον ίδιο τρόπο, όπως γίνεται στον πραγματικό κόσμο. Ωστόσο χρειάζονται πρόσθετες</a:t>
            </a:r>
            <a:r>
              <a:rPr lang="en-US" dirty="0"/>
              <a:t> </a:t>
            </a:r>
            <a:r>
              <a:rPr lang="el-GR" dirty="0"/>
              <a:t>ρυθμίσεις. Στον πραγματικό κόσμο, χρησιμοποιούμαι πινακίδες για να</a:t>
            </a:r>
            <a:r>
              <a:rPr lang="en-US" dirty="0"/>
              <a:t> </a:t>
            </a:r>
            <a:r>
              <a:rPr lang="el-GR" dirty="0"/>
              <a:t>κατευθυνθούμε ή ενεργοποιούμε το GPS. Έτσι και στον εικονικό κόσμο, η εφαρμογή</a:t>
            </a:r>
            <a:r>
              <a:rPr lang="en-US" dirty="0"/>
              <a:t> </a:t>
            </a:r>
            <a:r>
              <a:rPr lang="el-GR" dirty="0"/>
              <a:t>θα πρέπει να ξέρει τη θέση του χρήστη γι’ αυτό η εισαγωγή του GPS είναι</a:t>
            </a:r>
            <a:r>
              <a:rPr lang="en-US" dirty="0"/>
              <a:t> </a:t>
            </a:r>
            <a:r>
              <a:rPr lang="el-GR" dirty="0"/>
              <a:t>απαραίτητη κι η πλοήγηση γίνεται με έναν διαφορετικό τρόπο που είναι προνόμιο της</a:t>
            </a:r>
            <a:r>
              <a:rPr lang="en-US" dirty="0"/>
              <a:t> </a:t>
            </a:r>
            <a:r>
              <a:rPr lang="el-GR" dirty="0"/>
              <a:t>επαυξημένης πραγματικότητας.</a:t>
            </a:r>
            <a:endParaRPr lang="en-US" dirty="0"/>
          </a:p>
        </p:txBody>
      </p:sp>
      <p:pic>
        <p:nvPicPr>
          <p:cNvPr id="4" name="Picture 3">
            <a:extLst>
              <a:ext uri="{FF2B5EF4-FFF2-40B4-BE49-F238E27FC236}">
                <a16:creationId xmlns:a16="http://schemas.microsoft.com/office/drawing/2014/main" id="{D318833D-31DB-4498-874E-8CBE0DB3A737}"/>
              </a:ext>
            </a:extLst>
          </p:cNvPr>
          <p:cNvPicPr>
            <a:picLocks noChangeAspect="1"/>
          </p:cNvPicPr>
          <p:nvPr/>
        </p:nvPicPr>
        <p:blipFill>
          <a:blip r:embed="rId2"/>
          <a:stretch>
            <a:fillRect/>
          </a:stretch>
        </p:blipFill>
        <p:spPr>
          <a:xfrm>
            <a:off x="2023702" y="4788017"/>
            <a:ext cx="7523809" cy="1876190"/>
          </a:xfrm>
          <a:prstGeom prst="rect">
            <a:avLst/>
          </a:prstGeom>
        </p:spPr>
      </p:pic>
    </p:spTree>
    <p:extLst>
      <p:ext uri="{BB962C8B-B14F-4D97-AF65-F5344CB8AC3E}">
        <p14:creationId xmlns:p14="http://schemas.microsoft.com/office/powerpoint/2010/main" val="2670688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5A2D636-C48E-44F5-B0DD-EDC3D5C8E680}"/>
              </a:ext>
            </a:extLst>
          </p:cNvPr>
          <p:cNvSpPr>
            <a:spLocks noGrp="1"/>
          </p:cNvSpPr>
          <p:nvPr>
            <p:ph idx="1"/>
          </p:nvPr>
        </p:nvSpPr>
        <p:spPr>
          <a:xfrm>
            <a:off x="640080" y="2706624"/>
            <a:ext cx="6894576" cy="3483864"/>
          </a:xfrm>
        </p:spPr>
        <p:txBody>
          <a:bodyPr>
            <a:normAutofit/>
          </a:bodyPr>
          <a:lstStyle/>
          <a:p>
            <a:pPr marL="0" indent="0">
              <a:buNone/>
            </a:pPr>
            <a:r>
              <a:rPr lang="el-GR" sz="1400"/>
              <a:t>Μέθοδοι που μπορούν να χρησιμοποιηθούν ως βοηθήματα πλοήγησης σε</a:t>
            </a:r>
            <a:r>
              <a:rPr lang="en-US" sz="1400"/>
              <a:t> </a:t>
            </a:r>
            <a:r>
              <a:rPr lang="el-GR" sz="1400"/>
              <a:t>αντίστοιχες εφαρμογές είναι:</a:t>
            </a:r>
          </a:p>
          <a:p>
            <a:r>
              <a:rPr lang="el-GR" sz="1400"/>
              <a:t>Προβολή τρισδιάστατου εικονικού χάρτη όπου εμφανίζεται η θέση του</a:t>
            </a:r>
            <a:r>
              <a:rPr lang="en-US" sz="1400"/>
              <a:t> </a:t>
            </a:r>
            <a:r>
              <a:rPr lang="el-GR" sz="1400"/>
              <a:t>χρήστη,</a:t>
            </a:r>
          </a:p>
          <a:p>
            <a:r>
              <a:rPr lang="el-GR" sz="1400"/>
              <a:t>Προβολή εικονικού χαρακτήρα που περπατά μαζί με τον χρήστη και</a:t>
            </a:r>
            <a:r>
              <a:rPr lang="en-US" sz="1400"/>
              <a:t> </a:t>
            </a:r>
            <a:r>
              <a:rPr lang="el-GR" sz="1400"/>
              <a:t>παρέχει σ’ αυτόν οδηγίες,</a:t>
            </a:r>
          </a:p>
          <a:p>
            <a:r>
              <a:rPr lang="el-GR" sz="1400"/>
              <a:t>Προβολή ειδικών δεικτών στους δρόμους, όπως βέλη για το πού να</a:t>
            </a:r>
            <a:r>
              <a:rPr lang="en-US" sz="1400"/>
              <a:t> </a:t>
            </a:r>
            <a:r>
              <a:rPr lang="el-GR" sz="1400"/>
              <a:t>στρίψει ο χρήστης, εμφάνιση γραμμών που δείχνουν τη σωστή</a:t>
            </a:r>
            <a:r>
              <a:rPr lang="en-US" sz="1400"/>
              <a:t> </a:t>
            </a:r>
            <a:r>
              <a:rPr lang="el-GR" sz="1400"/>
              <a:t>κατεύθυνση των αυτοκινήτων, κ.λπ.,</a:t>
            </a:r>
          </a:p>
          <a:p>
            <a:r>
              <a:rPr lang="el-GR" sz="1400"/>
              <a:t>Προβολή πληροφοριών στο τοπίου που βρίσκεται ο χρήστης, όπως</a:t>
            </a:r>
            <a:r>
              <a:rPr lang="en-US" sz="1400"/>
              <a:t> </a:t>
            </a:r>
            <a:r>
              <a:rPr lang="el-GR" sz="1400"/>
              <a:t>πινακίδες, κτίρια (ξενοδοχεία, καφετέριες, εστιατόρια), αγάλματα,</a:t>
            </a:r>
            <a:r>
              <a:rPr lang="en-US" sz="1400"/>
              <a:t> </a:t>
            </a:r>
            <a:r>
              <a:rPr lang="el-GR" sz="1400"/>
              <a:t>κ.λπ.,</a:t>
            </a:r>
          </a:p>
          <a:p>
            <a:r>
              <a:rPr lang="el-GR" sz="1400"/>
              <a:t>Τοποθέτηση ειδικών σημάνσεων στον χάρτη, ώστε να μπορεί ο</a:t>
            </a:r>
            <a:r>
              <a:rPr lang="en-US" sz="1400"/>
              <a:t> </a:t>
            </a:r>
            <a:r>
              <a:rPr lang="el-GR" sz="1400"/>
              <a:t>χρήστης να αναγνωρίσει και να επιστρέψει στην αρχική του τοποθεσία</a:t>
            </a:r>
            <a:r>
              <a:rPr lang="en-US" sz="1400"/>
              <a:t> </a:t>
            </a:r>
            <a:r>
              <a:rPr lang="el-GR" sz="1400"/>
              <a:t>και</a:t>
            </a:r>
          </a:p>
          <a:p>
            <a:r>
              <a:rPr lang="el-GR" sz="1400"/>
              <a:t>Εικονικά γυαλιά, τα οποία βοηθούν στον χρήστη να δει μακρινές</a:t>
            </a:r>
            <a:r>
              <a:rPr lang="en-US" sz="1400"/>
              <a:t> </a:t>
            </a:r>
            <a:r>
              <a:rPr lang="el-GR" sz="1400"/>
              <a:t>αποστάσεις</a:t>
            </a:r>
            <a:r>
              <a:rPr lang="en-US" sz="1400"/>
              <a:t>.</a:t>
            </a:r>
          </a:p>
        </p:txBody>
      </p:sp>
      <p:pic>
        <p:nvPicPr>
          <p:cNvPr id="12" name="Picture 11" descr="A dinosaur on a table&#10;&#10;AI-generated content may be incorrect.">
            <a:extLst>
              <a:ext uri="{FF2B5EF4-FFF2-40B4-BE49-F238E27FC236}">
                <a16:creationId xmlns:a16="http://schemas.microsoft.com/office/drawing/2014/main" id="{4E356025-968D-CEEA-84D1-2E50BDF4E5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3840" y="568943"/>
            <a:ext cx="4014216" cy="2950448"/>
          </a:xfrm>
          <a:prstGeom prst="rect">
            <a:avLst/>
          </a:prstGeom>
        </p:spPr>
      </p:pic>
      <p:pic>
        <p:nvPicPr>
          <p:cNvPr id="6" name="Picture 5" descr="A collage of two people&#10;&#10;AI-generated content may be incorrect.">
            <a:extLst>
              <a:ext uri="{FF2B5EF4-FFF2-40B4-BE49-F238E27FC236}">
                <a16:creationId xmlns:a16="http://schemas.microsoft.com/office/drawing/2014/main" id="{3A907D9A-EEB0-1324-89E8-BCDDD74260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3840" y="4537970"/>
            <a:ext cx="3995928" cy="1258717"/>
          </a:xfrm>
          <a:prstGeom prst="rect">
            <a:avLst/>
          </a:prstGeom>
        </p:spPr>
      </p:pic>
      <p:pic>
        <p:nvPicPr>
          <p:cNvPr id="16" name="Picture 15" descr="A close up of a sign&#10;&#10;AI-generated content may be incorrect.">
            <a:extLst>
              <a:ext uri="{FF2B5EF4-FFF2-40B4-BE49-F238E27FC236}">
                <a16:creationId xmlns:a16="http://schemas.microsoft.com/office/drawing/2014/main" id="{57EEF800-EEDE-2090-49BF-58B9E9B795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4" y="516732"/>
            <a:ext cx="7725853" cy="1362265"/>
          </a:xfrm>
          <a:prstGeom prst="rect">
            <a:avLst/>
          </a:prstGeom>
        </p:spPr>
      </p:pic>
    </p:spTree>
    <p:extLst>
      <p:ext uri="{BB962C8B-B14F-4D97-AF65-F5344CB8AC3E}">
        <p14:creationId xmlns:p14="http://schemas.microsoft.com/office/powerpoint/2010/main" val="360471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a:extLst>
              <a:ext uri="{FF2B5EF4-FFF2-40B4-BE49-F238E27FC236}">
                <a16:creationId xmlns:a16="http://schemas.microsoft.com/office/drawing/2014/main" id="{04C00259-AC80-469C-B64B-3518B4D460BF}"/>
              </a:ext>
            </a:extLst>
          </p:cNvPr>
          <p:cNvSpPr>
            <a:spLocks noGrp="1" noChangeArrowheads="1"/>
          </p:cNvSpPr>
          <p:nvPr>
            <p:ph type="title"/>
          </p:nvPr>
        </p:nvSpPr>
        <p:spPr>
          <a:xfrm>
            <a:off x="1251678" y="382385"/>
            <a:ext cx="10178322" cy="691406"/>
          </a:xfrm>
        </p:spPr>
        <p:txBody>
          <a:bodyPr>
            <a:normAutofit fontScale="90000"/>
          </a:bodyPr>
          <a:lstStyle/>
          <a:p>
            <a:pPr algn="ctr"/>
            <a:r>
              <a:rPr lang="el-GR" altLang="el-GR" dirty="0">
                <a:latin typeface="Calibri" panose="020F0502020204030204" pitchFamily="34" charset="0"/>
                <a:ea typeface="ＭＳ Ｐゴシック" panose="020B0600070205080204" pitchFamily="34" charset="-128"/>
                <a:cs typeface="Calibri" panose="020F0502020204030204" pitchFamily="34" charset="0"/>
              </a:rPr>
              <a:t>Σύγχρονες εφαρμογές </a:t>
            </a:r>
            <a:r>
              <a:rPr lang="en-US" altLang="el-GR" dirty="0">
                <a:latin typeface="Calibri" panose="020F0502020204030204" pitchFamily="34" charset="0"/>
                <a:ea typeface="ＭＳ Ｐゴシック" panose="020B0600070205080204" pitchFamily="34" charset="-128"/>
                <a:cs typeface="Calibri" panose="020F0502020204030204" pitchFamily="34" charset="0"/>
              </a:rPr>
              <a:t>AR</a:t>
            </a:r>
          </a:p>
        </p:txBody>
      </p:sp>
      <p:pic>
        <p:nvPicPr>
          <p:cNvPr id="11266" name="Picture 3">
            <a:extLst>
              <a:ext uri="{FF2B5EF4-FFF2-40B4-BE49-F238E27FC236}">
                <a16:creationId xmlns:a16="http://schemas.microsoft.com/office/drawing/2014/main" id="{B7DB8416-0E59-443D-9E81-434CF119EEF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0608" y="1211190"/>
            <a:ext cx="2036187" cy="2714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4">
            <a:extLst>
              <a:ext uri="{FF2B5EF4-FFF2-40B4-BE49-F238E27FC236}">
                <a16:creationId xmlns:a16="http://schemas.microsoft.com/office/drawing/2014/main" id="{C1664B9A-322B-4EEF-850A-B541B96226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06316" y="1015126"/>
            <a:ext cx="4326040" cy="2910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5CAF2EE5-0C9A-48F9-B05D-268B20CFA02F}"/>
              </a:ext>
            </a:extLst>
          </p:cNvPr>
          <p:cNvPicPr>
            <a:picLocks noChangeAspect="1"/>
          </p:cNvPicPr>
          <p:nvPr/>
        </p:nvPicPr>
        <p:blipFill>
          <a:blip r:embed="rId4"/>
          <a:stretch>
            <a:fillRect/>
          </a:stretch>
        </p:blipFill>
        <p:spPr>
          <a:xfrm>
            <a:off x="1393157" y="3947020"/>
            <a:ext cx="5176179" cy="2910980"/>
          </a:xfrm>
          <a:prstGeom prst="rect">
            <a:avLst/>
          </a:prstGeom>
        </p:spPr>
      </p:pic>
      <p:pic>
        <p:nvPicPr>
          <p:cNvPr id="7" name="Picture 6">
            <a:extLst>
              <a:ext uri="{FF2B5EF4-FFF2-40B4-BE49-F238E27FC236}">
                <a16:creationId xmlns:a16="http://schemas.microsoft.com/office/drawing/2014/main" id="{37FD6B0B-3DE1-4F36-8326-F613CD125B5A}"/>
              </a:ext>
            </a:extLst>
          </p:cNvPr>
          <p:cNvPicPr>
            <a:picLocks noChangeAspect="1"/>
          </p:cNvPicPr>
          <p:nvPr/>
        </p:nvPicPr>
        <p:blipFill>
          <a:blip r:embed="rId5"/>
          <a:stretch>
            <a:fillRect/>
          </a:stretch>
        </p:blipFill>
        <p:spPr>
          <a:xfrm>
            <a:off x="8779405" y="3926106"/>
            <a:ext cx="3166837" cy="279473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8" name="Rectangle 1037">
            <a:extLst>
              <a:ext uri="{FF2B5EF4-FFF2-40B4-BE49-F238E27FC236}">
                <a16:creationId xmlns:a16="http://schemas.microsoft.com/office/drawing/2014/main" id="{9527FCEA-6143-4C5E-8C45-8AC9237AD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1039">
            <a:extLst>
              <a:ext uri="{FF2B5EF4-FFF2-40B4-BE49-F238E27FC236}">
                <a16:creationId xmlns:a16="http://schemas.microsoft.com/office/drawing/2014/main" id="{1A9F23AD-7A55-49F3-A3EC-743F47F36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6741849" cy="589788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screenshot of a computer&#10;&#10;AI-generated content may be incorrect.">
            <a:extLst>
              <a:ext uri="{FF2B5EF4-FFF2-40B4-BE49-F238E27FC236}">
                <a16:creationId xmlns:a16="http://schemas.microsoft.com/office/drawing/2014/main" id="{A9125E4F-BF68-EC41-4412-3C676AC550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162" y="650497"/>
            <a:ext cx="5788120" cy="5571066"/>
          </a:xfrm>
          <a:prstGeom prst="rect">
            <a:avLst/>
          </a:prstGeom>
        </p:spPr>
      </p:pic>
      <p:sp>
        <p:nvSpPr>
          <p:cNvPr id="1042" name="Rectangle 1041">
            <a:extLst>
              <a:ext uri="{FF2B5EF4-FFF2-40B4-BE49-F238E27FC236}">
                <a16:creationId xmlns:a16="http://schemas.microsoft.com/office/drawing/2014/main" id="{D7D9F91F-72C9-4DB9-ABD0-A8180D826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48006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How to Use Google Lens on iPhone">
            <a:extLst>
              <a:ext uri="{FF2B5EF4-FFF2-40B4-BE49-F238E27FC236}">
                <a16:creationId xmlns:a16="http://schemas.microsoft.com/office/drawing/2014/main" id="{77635344-5309-3822-8977-A9429710E27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95873" y="797090"/>
            <a:ext cx="3854945" cy="2168406"/>
          </a:xfrm>
          <a:prstGeom prst="rect">
            <a:avLst/>
          </a:prstGeom>
          <a:noFill/>
          <a:extLst>
            <a:ext uri="{909E8E84-426E-40DD-AFC4-6F175D3DCCD1}">
              <a14:hiddenFill xmlns:a14="http://schemas.microsoft.com/office/drawing/2010/main">
                <a:solidFill>
                  <a:srgbClr val="FFFFFF"/>
                </a:solidFill>
              </a14:hiddenFill>
            </a:ext>
          </a:extLst>
        </p:spPr>
      </p:pic>
      <p:sp>
        <p:nvSpPr>
          <p:cNvPr id="1044" name="Rectangle 1043">
            <a:extLst>
              <a:ext uri="{FF2B5EF4-FFF2-40B4-BE49-F238E27FC236}">
                <a16:creationId xmlns:a16="http://schemas.microsoft.com/office/drawing/2014/main" id="{BE016956-CE9F-4946-8834-A8BC3529D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60367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Google Lens Now Translates Offline | PCMag">
            <a:extLst>
              <a:ext uri="{FF2B5EF4-FFF2-40B4-BE49-F238E27FC236}">
                <a16:creationId xmlns:a16="http://schemas.microsoft.com/office/drawing/2014/main" id="{DD1EDB08-CD55-EC11-DF99-BE31048646E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95873" y="3899806"/>
            <a:ext cx="3854945" cy="2168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33868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2FF4691-2E1A-716B-B3D0-174FF0051086}"/>
              </a:ext>
            </a:extLst>
          </p:cNvPr>
          <p:cNvSpPr txBox="1"/>
          <p:nvPr/>
        </p:nvSpPr>
        <p:spPr>
          <a:xfrm>
            <a:off x="6600264" y="556994"/>
            <a:ext cx="4753535" cy="1672499"/>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400" b="1" kern="1200" dirty="0">
                <a:solidFill>
                  <a:schemeClr val="tx1"/>
                </a:solidFill>
                <a:latin typeface="+mj-lt"/>
                <a:ea typeface="+mj-ea"/>
                <a:cs typeface="+mj-cs"/>
              </a:rPr>
              <a:t>Google Lens </a:t>
            </a:r>
          </a:p>
          <a:p>
            <a:pPr algn="ctr">
              <a:lnSpc>
                <a:spcPct val="90000"/>
              </a:lnSpc>
              <a:spcBef>
                <a:spcPct val="0"/>
              </a:spcBef>
              <a:spcAft>
                <a:spcPts val="600"/>
              </a:spcAft>
            </a:pPr>
            <a:r>
              <a:rPr lang="en-US" sz="2400" b="1" kern="1200" dirty="0">
                <a:solidFill>
                  <a:schemeClr val="tx1"/>
                </a:solidFill>
                <a:latin typeface="+mj-lt"/>
                <a:ea typeface="+mj-ea"/>
                <a:cs typeface="+mj-cs"/>
              </a:rPr>
              <a:t>vs </a:t>
            </a:r>
          </a:p>
          <a:p>
            <a:pPr algn="ctr">
              <a:lnSpc>
                <a:spcPct val="90000"/>
              </a:lnSpc>
              <a:spcBef>
                <a:spcPct val="0"/>
              </a:spcBef>
              <a:spcAft>
                <a:spcPts val="600"/>
              </a:spcAft>
            </a:pPr>
            <a:r>
              <a:rPr lang="en-US" sz="2400" b="1" kern="1200" dirty="0">
                <a:solidFill>
                  <a:schemeClr val="tx1"/>
                </a:solidFill>
                <a:latin typeface="+mj-lt"/>
                <a:ea typeface="+mj-ea"/>
                <a:cs typeface="+mj-cs"/>
              </a:rPr>
              <a:t>AR technology</a:t>
            </a:r>
          </a:p>
        </p:txBody>
      </p:sp>
      <p:pic>
        <p:nvPicPr>
          <p:cNvPr id="10" name="Picture 9" descr="A cell phone with a blue chair&#10;&#10;AI-generated content may be incorrect.">
            <a:extLst>
              <a:ext uri="{FF2B5EF4-FFF2-40B4-BE49-F238E27FC236}">
                <a16:creationId xmlns:a16="http://schemas.microsoft.com/office/drawing/2014/main" id="{6064F975-6842-C9DA-D36A-F486D3868F94}"/>
              </a:ext>
            </a:extLst>
          </p:cNvPr>
          <p:cNvPicPr>
            <a:picLocks noChangeAspect="1"/>
          </p:cNvPicPr>
          <p:nvPr/>
        </p:nvPicPr>
        <p:blipFill>
          <a:blip r:embed="rId2">
            <a:extLst>
              <a:ext uri="{28A0092B-C50C-407E-A947-70E740481C1C}">
                <a14:useLocalDpi xmlns:a14="http://schemas.microsoft.com/office/drawing/2010/main" val="0"/>
              </a:ext>
            </a:extLst>
          </a:blip>
          <a:srcRect t="25805" r="2" b="15593"/>
          <a:stretch/>
        </p:blipFill>
        <p:spPr>
          <a:xfrm>
            <a:off x="-4642" y="10"/>
            <a:ext cx="3006061" cy="3339639"/>
          </a:xfrm>
          <a:prstGeom prst="rect">
            <a:avLst/>
          </a:prstGeom>
        </p:spPr>
      </p:pic>
      <p:pic>
        <p:nvPicPr>
          <p:cNvPr id="2052" name="Picture 4" descr="Επιμόρφωση στη χρήση επαυξημένης πραγματικότητας (AR- Augmented Reality)  στην εκπαιδευτική διαδικασία. – 3ο ΓΥΜΝΑΣΙΟ ΞΑΝΘΗΣ">
            <a:extLst>
              <a:ext uri="{FF2B5EF4-FFF2-40B4-BE49-F238E27FC236}">
                <a16:creationId xmlns:a16="http://schemas.microsoft.com/office/drawing/2014/main" id="{B29C3CA3-8808-7BE9-376F-2439DFC579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437" r="-1" b="-1"/>
          <a:stretch/>
        </p:blipFill>
        <p:spPr bwMode="auto">
          <a:xfrm>
            <a:off x="3198068" y="10"/>
            <a:ext cx="2991088" cy="33396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5BE6CCD-0FF3-5618-BFF6-D97D97BE4A5B}"/>
              </a:ext>
            </a:extLst>
          </p:cNvPr>
          <p:cNvSpPr txBox="1"/>
          <p:nvPr/>
        </p:nvSpPr>
        <p:spPr>
          <a:xfrm>
            <a:off x="6600264" y="2413644"/>
            <a:ext cx="5243803" cy="4202815"/>
          </a:xfrm>
          <a:prstGeom prst="rect">
            <a:avLst/>
          </a:prstGeom>
        </p:spPr>
        <p:txBody>
          <a:bodyPr vert="horz" lIns="91440" tIns="45720" rIns="91440" bIns="45720" rtlCol="0">
            <a:normAutofit/>
          </a:bodyPr>
          <a:lstStyle/>
          <a:p>
            <a:pPr indent="-228600" algn="just">
              <a:lnSpc>
                <a:spcPct val="90000"/>
              </a:lnSpc>
              <a:spcAft>
                <a:spcPts val="600"/>
              </a:spcAft>
              <a:buFont typeface="Arial" panose="020B0604020202020204" pitchFamily="34" charset="0"/>
              <a:buChar char="•"/>
            </a:pPr>
            <a:r>
              <a:rPr lang="en-US" sz="1900" dirty="0">
                <a:latin typeface="Times New Roman" panose="02020603050405020304" pitchFamily="18" charset="0"/>
                <a:cs typeface="Times New Roman" panose="02020603050405020304" pitchFamily="18" charset="0"/>
              </a:rPr>
              <a:t>🔍 Google Lens:</a:t>
            </a:r>
          </a:p>
          <a:p>
            <a:pPr algn="just">
              <a:lnSpc>
                <a:spcPct val="90000"/>
              </a:lnSpc>
              <a:spcAft>
                <a:spcPts val="600"/>
              </a:spcAft>
            </a:pP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Ανάλυση</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εικόν</a:t>
            </a:r>
            <a:r>
              <a:rPr lang="en-US" sz="1900" dirty="0">
                <a:latin typeface="Times New Roman" panose="02020603050405020304" pitchFamily="18" charset="0"/>
                <a:cs typeface="Times New Roman" panose="02020603050405020304" pitchFamily="18" charset="0"/>
              </a:rPr>
              <a:t>ας με χρήση AI
- Αναγνώριση αντικειμένων &amp; μετάφραση
- Εμφανίζει πληροφορίες στην οθόνη</a:t>
            </a:r>
          </a:p>
          <a:p>
            <a:pPr indent="-228600" algn="just">
              <a:lnSpc>
                <a:spcPct val="90000"/>
              </a:lnSpc>
              <a:spcAft>
                <a:spcPts val="600"/>
              </a:spcAft>
              <a:buFont typeface="Arial" panose="020B0604020202020204" pitchFamily="34" charset="0"/>
              <a:buChar char="•"/>
            </a:pPr>
            <a:endParaRPr lang="en-US" sz="1900" dirty="0">
              <a:latin typeface="Times New Roman" panose="02020603050405020304" pitchFamily="18" charset="0"/>
              <a:cs typeface="Times New Roman" panose="02020603050405020304" pitchFamily="18" charset="0"/>
            </a:endParaRPr>
          </a:p>
          <a:p>
            <a:pPr algn="just">
              <a:lnSpc>
                <a:spcPct val="90000"/>
              </a:lnSpc>
              <a:spcAft>
                <a:spcPts val="600"/>
              </a:spcAft>
            </a:pPr>
            <a:r>
              <a:rPr lang="en-US" sz="1900" dirty="0">
                <a:latin typeface="Times New Roman" panose="02020603050405020304" pitchFamily="18" charset="0"/>
                <a:cs typeface="Times New Roman" panose="02020603050405020304" pitchFamily="18" charset="0"/>
              </a:rPr>
              <a:t>
🕶️ Επα</a:t>
            </a:r>
            <a:r>
              <a:rPr lang="en-US" sz="1900" dirty="0" err="1">
                <a:latin typeface="Times New Roman" panose="02020603050405020304" pitchFamily="18" charset="0"/>
                <a:cs typeface="Times New Roman" panose="02020603050405020304" pitchFamily="18" charset="0"/>
              </a:rPr>
              <a:t>υξημένη</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Πρ</a:t>
            </a:r>
            <a:r>
              <a:rPr lang="en-US" sz="1900" dirty="0">
                <a:latin typeface="Times New Roman" panose="02020603050405020304" pitchFamily="18" charset="0"/>
                <a:cs typeface="Times New Roman" panose="02020603050405020304" pitchFamily="18" charset="0"/>
              </a:rPr>
              <a:t>αγματικότητα (AR):
- Ψηφιακά αντικείμενα στον φυσικό χώρο
- Διαδραστική εμπειρία σε πραγματικό χρόνο
- Εκπαιδευτικές και βιωματικές εφαρμογές</a:t>
            </a:r>
          </a:p>
        </p:txBody>
      </p:sp>
      <p:sp>
        <p:nvSpPr>
          <p:cNvPr id="8" name="AutoShape 2" descr="Εικόνα στιγμιοτύπου οθόνης 6">
            <a:extLst>
              <a:ext uri="{FF2B5EF4-FFF2-40B4-BE49-F238E27FC236}">
                <a16:creationId xmlns:a16="http://schemas.microsoft.com/office/drawing/2014/main" id="{D6DED466-B7C8-3F13-EAA4-C102B457D16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descr="A logo of a camera&#10;&#10;AI-generated content may be incorrect.">
            <a:extLst>
              <a:ext uri="{FF2B5EF4-FFF2-40B4-BE49-F238E27FC236}">
                <a16:creationId xmlns:a16="http://schemas.microsoft.com/office/drawing/2014/main" id="{28A70732-BE29-5089-1790-9A8EBB22C1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577" y="235099"/>
            <a:ext cx="657931" cy="511724"/>
          </a:xfrm>
          <a:prstGeom prst="rect">
            <a:avLst/>
          </a:prstGeom>
        </p:spPr>
      </p:pic>
      <p:pic>
        <p:nvPicPr>
          <p:cNvPr id="16" name="Picture 15" descr="A black and white text&#10;&#10;AI-generated content may be incorrect.">
            <a:extLst>
              <a:ext uri="{FF2B5EF4-FFF2-40B4-BE49-F238E27FC236}">
                <a16:creationId xmlns:a16="http://schemas.microsoft.com/office/drawing/2014/main" id="{277E056F-7AA3-323B-F293-0B5F7F475D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8068" y="190835"/>
            <a:ext cx="1468823" cy="253933"/>
          </a:xfrm>
          <a:prstGeom prst="rect">
            <a:avLst/>
          </a:prstGeom>
        </p:spPr>
      </p:pic>
      <p:pic>
        <p:nvPicPr>
          <p:cNvPr id="20" name="Content Placeholder 19" descr="A screenshot of a black screen&#10;&#10;AI-generated content may be incorrect.">
            <a:extLst>
              <a:ext uri="{FF2B5EF4-FFF2-40B4-BE49-F238E27FC236}">
                <a16:creationId xmlns:a16="http://schemas.microsoft.com/office/drawing/2014/main" id="{C8DFE7EF-41AE-1CE3-1B47-3E7111D3221A}"/>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097325" y="3429000"/>
            <a:ext cx="4201486" cy="3381357"/>
          </a:xfrm>
        </p:spPr>
      </p:pic>
    </p:spTree>
    <p:extLst>
      <p:ext uri="{BB962C8B-B14F-4D97-AF65-F5344CB8AC3E}">
        <p14:creationId xmlns:p14="http://schemas.microsoft.com/office/powerpoint/2010/main" val="2601006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8198FF-4BAD-4A2B-BB05-22FD32FD657E}"/>
              </a:ext>
            </a:extLst>
          </p:cNvPr>
          <p:cNvSpPr>
            <a:spLocks noGrp="1"/>
          </p:cNvSpPr>
          <p:nvPr>
            <p:ph type="title"/>
          </p:nvPr>
        </p:nvSpPr>
        <p:spPr>
          <a:xfrm>
            <a:off x="1251678" y="382385"/>
            <a:ext cx="10178322" cy="596023"/>
          </a:xfrm>
        </p:spPr>
        <p:txBody>
          <a:bodyPr>
            <a:normAutofit fontScale="90000"/>
          </a:bodyPr>
          <a:lstStyle/>
          <a:p>
            <a:pPr algn="ctr"/>
            <a:r>
              <a:rPr lang="el-GR" dirty="0"/>
              <a:t>Διαδραστικές τεχνολογίες</a:t>
            </a:r>
            <a:endParaRPr lang="en-US" dirty="0"/>
          </a:p>
        </p:txBody>
      </p:sp>
      <p:pic>
        <p:nvPicPr>
          <p:cNvPr id="2" name="Content Placeholder 1">
            <a:extLst>
              <a:ext uri="{FF2B5EF4-FFF2-40B4-BE49-F238E27FC236}">
                <a16:creationId xmlns:a16="http://schemas.microsoft.com/office/drawing/2014/main" id="{DA710B45-6EAA-48AF-BBB1-30E246F4FF99}"/>
              </a:ext>
            </a:extLst>
          </p:cNvPr>
          <p:cNvPicPr>
            <a:picLocks noGrp="1" noChangeAspect="1"/>
          </p:cNvPicPr>
          <p:nvPr>
            <p:ph idx="1"/>
          </p:nvPr>
        </p:nvPicPr>
        <p:blipFill>
          <a:blip r:embed="rId2"/>
          <a:stretch>
            <a:fillRect/>
          </a:stretch>
        </p:blipFill>
        <p:spPr>
          <a:xfrm>
            <a:off x="1884009" y="1321266"/>
            <a:ext cx="8148491" cy="4383248"/>
          </a:xfrm>
          <a:prstGeom prst="rect">
            <a:avLst/>
          </a:prstGeom>
        </p:spPr>
      </p:pic>
    </p:spTree>
    <p:extLst>
      <p:ext uri="{BB962C8B-B14F-4D97-AF65-F5344CB8AC3E}">
        <p14:creationId xmlns:p14="http://schemas.microsoft.com/office/powerpoint/2010/main" val="24457082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8198FF-4BAD-4A2B-BB05-22FD32FD657E}"/>
              </a:ext>
            </a:extLst>
          </p:cNvPr>
          <p:cNvSpPr>
            <a:spLocks noGrp="1"/>
          </p:cNvSpPr>
          <p:nvPr>
            <p:ph type="title"/>
          </p:nvPr>
        </p:nvSpPr>
        <p:spPr>
          <a:xfrm>
            <a:off x="1251678" y="382385"/>
            <a:ext cx="10178322" cy="515237"/>
          </a:xfrm>
        </p:spPr>
        <p:txBody>
          <a:bodyPr>
            <a:normAutofit fontScale="90000"/>
          </a:bodyPr>
          <a:lstStyle/>
          <a:p>
            <a:pPr algn="ctr"/>
            <a:r>
              <a:rPr lang="en-US" b="1" dirty="0"/>
              <a:t>Mixed Reality </a:t>
            </a:r>
          </a:p>
        </p:txBody>
      </p:sp>
      <p:sp>
        <p:nvSpPr>
          <p:cNvPr id="5" name="Content Placeholder 4">
            <a:extLst>
              <a:ext uri="{FF2B5EF4-FFF2-40B4-BE49-F238E27FC236}">
                <a16:creationId xmlns:a16="http://schemas.microsoft.com/office/drawing/2014/main" id="{C0F224F4-A926-493B-82F8-8FC0D9A2C2F1}"/>
              </a:ext>
            </a:extLst>
          </p:cNvPr>
          <p:cNvSpPr>
            <a:spLocks noGrp="1"/>
          </p:cNvSpPr>
          <p:nvPr>
            <p:ph idx="1"/>
          </p:nvPr>
        </p:nvSpPr>
        <p:spPr>
          <a:xfrm>
            <a:off x="1251678" y="1006679"/>
            <a:ext cx="10178322" cy="4872913"/>
          </a:xfrm>
        </p:spPr>
        <p:txBody>
          <a:bodyPr>
            <a:normAutofit fontScale="85000" lnSpcReduction="10000"/>
          </a:bodyPr>
          <a:lstStyle/>
          <a:p>
            <a:r>
              <a:rPr lang="el-GR" dirty="0"/>
              <a:t>Όμως η τεχνολογία εξελίσσεται και συνδυάζει το VR &amp; AR δημιουργώντας μια νέα πραγματικότητα. Πρόκειται για την μικτή πραγματικότητα είναι το αποτέλεσμα της ανάμειξης του φυσικού κόσμου με τον ψηφιακό κόσμο. </a:t>
            </a:r>
          </a:p>
          <a:p>
            <a:r>
              <a:rPr lang="el-GR" dirty="0"/>
              <a:t>Αποτελεί την επόμενη εξέλιξη στην αλληλεπίδραση ανθρώπων, ηλεκτρονικών υπολογιστών και περιβάλλοντος και ξεκλειδώνει δυνατότητες που μέχρι τώρα περιορίζονταν στη φαντασία μας. Αυτό επιτυγχάνεται με την πρόοδο στην οπτική επαφή του υπολογιστή, τα γραφικά επεξεργασίας, την τεχνολογία οθόνης και τα συστήματα εισόδου. </a:t>
            </a:r>
          </a:p>
          <a:p>
            <a:r>
              <a:rPr lang="el-GR" dirty="0"/>
              <a:t>Ο όρος «μικτή πραγματικότητα» εισήχθη αρχικά σε μια επιστολή του 1994 από τον Paul </a:t>
            </a:r>
            <a:r>
              <a:rPr lang="el-GR" dirty="0" err="1"/>
              <a:t>Milgram</a:t>
            </a:r>
            <a:r>
              <a:rPr lang="el-GR" dirty="0"/>
              <a:t> και τον </a:t>
            </a:r>
            <a:r>
              <a:rPr lang="el-GR" dirty="0" err="1"/>
              <a:t>Fumio</a:t>
            </a:r>
            <a:r>
              <a:rPr lang="el-GR" dirty="0"/>
              <a:t> </a:t>
            </a:r>
            <a:r>
              <a:rPr lang="el-GR" dirty="0" err="1"/>
              <a:t>Kishino</a:t>
            </a:r>
            <a:r>
              <a:rPr lang="en-US" dirty="0"/>
              <a:t>:</a:t>
            </a:r>
            <a:r>
              <a:rPr lang="el-GR" dirty="0"/>
              <a:t> </a:t>
            </a:r>
            <a:r>
              <a:rPr lang="el-GR" i="1" dirty="0"/>
              <a:t>«Μια ταξινόμηση της οπτικής απεικόνισης μικτής πραγματικότητας».</a:t>
            </a:r>
            <a:r>
              <a:rPr lang="el-GR" dirty="0"/>
              <a:t> </a:t>
            </a:r>
            <a:endParaRPr lang="en-US" dirty="0"/>
          </a:p>
          <a:p>
            <a:r>
              <a:rPr lang="el-GR" dirty="0"/>
              <a:t>Το άρθρο τους εισήγαγε την έννοια της συνέχειας της εικονικότητας. Από τότε, η εφαρμογή της μικτής πραγματικότητας ξεπερνά τις οθόνες, αλλά περιλαμβάνει και τις περιβαλλοντικές εισροές, τον χωρικό ήχο και την τοποθεσία. </a:t>
            </a:r>
            <a:endParaRPr lang="en-US" dirty="0"/>
          </a:p>
        </p:txBody>
      </p:sp>
    </p:spTree>
    <p:extLst>
      <p:ext uri="{BB962C8B-B14F-4D97-AF65-F5344CB8AC3E}">
        <p14:creationId xmlns:p14="http://schemas.microsoft.com/office/powerpoint/2010/main" val="2005671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1123E1-EEF3-478D-871E-B2461E3A87A3}"/>
              </a:ext>
            </a:extLst>
          </p:cNvPr>
          <p:cNvPicPr>
            <a:picLocks noChangeAspect="1"/>
          </p:cNvPicPr>
          <p:nvPr/>
        </p:nvPicPr>
        <p:blipFill>
          <a:blip r:embed="rId2"/>
          <a:stretch>
            <a:fillRect/>
          </a:stretch>
        </p:blipFill>
        <p:spPr>
          <a:xfrm>
            <a:off x="1518406" y="4579470"/>
            <a:ext cx="9468259" cy="1965709"/>
          </a:xfrm>
          <a:prstGeom prst="rect">
            <a:avLst/>
          </a:prstGeom>
        </p:spPr>
      </p:pic>
      <p:pic>
        <p:nvPicPr>
          <p:cNvPr id="9" name="Content Placeholder 8">
            <a:extLst>
              <a:ext uri="{FF2B5EF4-FFF2-40B4-BE49-F238E27FC236}">
                <a16:creationId xmlns:a16="http://schemas.microsoft.com/office/drawing/2014/main" id="{AC2EF1A6-64AC-4A7B-821F-3E2CE0A1EA3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86547" y="481480"/>
            <a:ext cx="7328572" cy="3930596"/>
          </a:xfrm>
        </p:spPr>
      </p:pic>
    </p:spTree>
    <p:extLst>
      <p:ext uri="{BB962C8B-B14F-4D97-AF65-F5344CB8AC3E}">
        <p14:creationId xmlns:p14="http://schemas.microsoft.com/office/powerpoint/2010/main" val="39501376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93018-8DAF-4A82-A784-470D25A99F36}"/>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6B133445-5E7C-40A6-A076-5F60537C8AF8}"/>
              </a:ext>
            </a:extLst>
          </p:cNvPr>
          <p:cNvPicPr>
            <a:picLocks noGrp="1" noChangeAspect="1"/>
          </p:cNvPicPr>
          <p:nvPr>
            <p:ph idx="1"/>
          </p:nvPr>
        </p:nvPicPr>
        <p:blipFill>
          <a:blip r:embed="rId2"/>
          <a:stretch>
            <a:fillRect/>
          </a:stretch>
        </p:blipFill>
        <p:spPr>
          <a:xfrm>
            <a:off x="957837" y="346033"/>
            <a:ext cx="6252001" cy="3056967"/>
          </a:xfrm>
          <a:prstGeom prst="rect">
            <a:avLst/>
          </a:prstGeom>
        </p:spPr>
      </p:pic>
      <p:pic>
        <p:nvPicPr>
          <p:cNvPr id="5" name="Picture 4">
            <a:extLst>
              <a:ext uri="{FF2B5EF4-FFF2-40B4-BE49-F238E27FC236}">
                <a16:creationId xmlns:a16="http://schemas.microsoft.com/office/drawing/2014/main" id="{D7CABE4B-E86C-4FCE-995B-3B21A5B41AD2}"/>
              </a:ext>
            </a:extLst>
          </p:cNvPr>
          <p:cNvPicPr>
            <a:picLocks noChangeAspect="1"/>
          </p:cNvPicPr>
          <p:nvPr/>
        </p:nvPicPr>
        <p:blipFill>
          <a:blip r:embed="rId3"/>
          <a:stretch>
            <a:fillRect/>
          </a:stretch>
        </p:blipFill>
        <p:spPr>
          <a:xfrm>
            <a:off x="6216242" y="3420910"/>
            <a:ext cx="5213758" cy="3437089"/>
          </a:xfrm>
          <a:prstGeom prst="rect">
            <a:avLst/>
          </a:prstGeom>
        </p:spPr>
      </p:pic>
    </p:spTree>
    <p:extLst>
      <p:ext uri="{BB962C8B-B14F-4D97-AF65-F5344CB8AC3E}">
        <p14:creationId xmlns:p14="http://schemas.microsoft.com/office/powerpoint/2010/main" val="28420270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0F224F4-A926-493B-82F8-8FC0D9A2C2F1}"/>
              </a:ext>
            </a:extLst>
          </p:cNvPr>
          <p:cNvSpPr>
            <a:spLocks noGrp="1"/>
          </p:cNvSpPr>
          <p:nvPr>
            <p:ph idx="1"/>
          </p:nvPr>
        </p:nvSpPr>
        <p:spPr>
          <a:xfrm>
            <a:off x="1251678" y="1157681"/>
            <a:ext cx="10178322" cy="4721911"/>
          </a:xfrm>
        </p:spPr>
        <p:txBody>
          <a:bodyPr/>
          <a:lstStyle/>
          <a:p>
            <a:r>
              <a:rPr lang="en-US" dirty="0">
                <a:hlinkClick r:id="rId2"/>
              </a:rPr>
              <a:t>https://www.youtube.com/watch?v=e-n90xrVXh8</a:t>
            </a:r>
            <a:r>
              <a:rPr lang="en-US" dirty="0"/>
              <a:t> </a:t>
            </a:r>
          </a:p>
          <a:p>
            <a:r>
              <a:rPr lang="en-US" dirty="0">
                <a:hlinkClick r:id="rId3"/>
              </a:rPr>
              <a:t>https://www.youtube.com/watch?v=J-C6GE2gFYw</a:t>
            </a:r>
            <a:endParaRPr lang="en-US" dirty="0"/>
          </a:p>
        </p:txBody>
      </p:sp>
      <p:pic>
        <p:nvPicPr>
          <p:cNvPr id="2" name="Picture 1">
            <a:extLst>
              <a:ext uri="{FF2B5EF4-FFF2-40B4-BE49-F238E27FC236}">
                <a16:creationId xmlns:a16="http://schemas.microsoft.com/office/drawing/2014/main" id="{67AFB149-8727-422D-8E17-64D1829A03AC}"/>
              </a:ext>
            </a:extLst>
          </p:cNvPr>
          <p:cNvPicPr>
            <a:picLocks noChangeAspect="1"/>
          </p:cNvPicPr>
          <p:nvPr/>
        </p:nvPicPr>
        <p:blipFill>
          <a:blip r:embed="rId4"/>
          <a:stretch>
            <a:fillRect/>
          </a:stretch>
        </p:blipFill>
        <p:spPr>
          <a:xfrm>
            <a:off x="2187232" y="2427996"/>
            <a:ext cx="6609524" cy="4047619"/>
          </a:xfrm>
          <a:prstGeom prst="rect">
            <a:avLst/>
          </a:prstGeom>
        </p:spPr>
      </p:pic>
    </p:spTree>
    <p:extLst>
      <p:ext uri="{BB962C8B-B14F-4D97-AF65-F5344CB8AC3E}">
        <p14:creationId xmlns:p14="http://schemas.microsoft.com/office/powerpoint/2010/main" val="17953776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1" y="365125"/>
            <a:ext cx="3816095" cy="1938076"/>
          </a:xfrm>
        </p:spPr>
        <p:txBody>
          <a:bodyPr>
            <a:normAutofit/>
          </a:bodyPr>
          <a:lstStyle/>
          <a:p>
            <a:r>
              <a:rPr lang="el-GR" dirty="0"/>
              <a:t>Συμπεράσματα</a:t>
            </a:r>
          </a:p>
        </p:txBody>
      </p:sp>
      <p:sp>
        <p:nvSpPr>
          <p:cNvPr id="6" name="Content Placeholder 5"/>
          <p:cNvSpPr>
            <a:spLocks noGrp="1"/>
          </p:cNvSpPr>
          <p:nvPr>
            <p:ph sz="quarter" idx="1"/>
          </p:nvPr>
        </p:nvSpPr>
        <p:spPr>
          <a:xfrm>
            <a:off x="0" y="1802921"/>
            <a:ext cx="3816096" cy="4848495"/>
          </a:xfrm>
        </p:spPr>
        <p:txBody>
          <a:bodyPr>
            <a:normAutofit fontScale="92500"/>
          </a:bodyPr>
          <a:lstStyle/>
          <a:p>
            <a:r>
              <a:rPr lang="el-GR" sz="1400" dirty="0"/>
              <a:t>Οι «</a:t>
            </a:r>
            <a:r>
              <a:rPr lang="el-GR" sz="1400" dirty="0" err="1"/>
              <a:t>εμβυθιστικές</a:t>
            </a:r>
            <a:r>
              <a:rPr lang="el-GR" sz="1400" dirty="0"/>
              <a:t>» τεχνολογίες προέκυψαν ως αποτέλεσμα εξέλιξης δύο ανεξάρτητων ρευμάτων</a:t>
            </a:r>
          </a:p>
          <a:p>
            <a:pPr lvl="1"/>
            <a:r>
              <a:rPr lang="el-GR" sz="1400" dirty="0"/>
              <a:t>της Εικονικής Πραγματικότητας</a:t>
            </a:r>
          </a:p>
          <a:p>
            <a:pPr lvl="1"/>
            <a:r>
              <a:rPr lang="el-GR" sz="1400" dirty="0"/>
              <a:t>των «κοινωνικών» κόσμων και κόσμων παιχνιδιού</a:t>
            </a:r>
          </a:p>
          <a:p>
            <a:r>
              <a:rPr lang="el-GR" sz="1400" dirty="0"/>
              <a:t>Υπάρχουν πολλοί χώροι εφαρμογής που μπορούν να επωφεληθούν από τους ΕΚ</a:t>
            </a:r>
          </a:p>
          <a:p>
            <a:pPr lvl="1"/>
            <a:r>
              <a:rPr lang="el-GR" sz="1400" dirty="0"/>
              <a:t>Ψυχαγωγία, εκπαίδευση, πολιτισμός, </a:t>
            </a:r>
            <a:r>
              <a:rPr lang="el-GR" sz="1400" dirty="0" err="1"/>
              <a:t>κλπ</a:t>
            </a:r>
            <a:endParaRPr lang="el-GR" sz="1400" dirty="0"/>
          </a:p>
          <a:p>
            <a:r>
              <a:rPr lang="el-GR" sz="1400" dirty="0"/>
              <a:t>Σήμερα δεν έχουν αξιοποιηθεί πλήρως οι δυνατότητές τους, αλλά</a:t>
            </a:r>
          </a:p>
          <a:p>
            <a:pPr lvl="1"/>
            <a:r>
              <a:rPr lang="el-GR" sz="1400" dirty="0"/>
              <a:t>Η διάδοση του </a:t>
            </a:r>
            <a:r>
              <a:rPr lang="en-US" sz="1400" dirty="0"/>
              <a:t>Open Simulator</a:t>
            </a:r>
            <a:r>
              <a:rPr lang="el-GR" sz="1400" dirty="0"/>
              <a:t> μπορεί να οδηγήσει σε έναν διευρυμένο χώρο ελεύθερης ανάπτυξης περιεχομένου</a:t>
            </a:r>
          </a:p>
          <a:p>
            <a:pPr lvl="1"/>
            <a:r>
              <a:rPr lang="el-GR" sz="1400" dirty="0"/>
              <a:t>Οι ελεύθερες μηχανές παιχνιδιών διευκολύνουν την ανάπτυξη νέων περιβαλλόντων</a:t>
            </a:r>
          </a:p>
          <a:p>
            <a:r>
              <a:rPr lang="el-GR" sz="1400" dirty="0"/>
              <a:t>Είμαστε μακριά από το «όραμα» της Εικονικής Πραγματικότητας, αλλά</a:t>
            </a:r>
          </a:p>
          <a:p>
            <a:pPr lvl="1"/>
            <a:r>
              <a:rPr lang="el-GR" sz="1400" dirty="0"/>
              <a:t>η κυκλοφορία νέων συσκευών </a:t>
            </a:r>
            <a:r>
              <a:rPr lang="el-GR" sz="1400" dirty="0" err="1"/>
              <a:t>εμβύθισης</a:t>
            </a:r>
            <a:r>
              <a:rPr lang="el-GR" sz="1400" dirty="0"/>
              <a:t> χαμηλού κόστους μπορεί να οδηγήσει σε πιο φυσικές αλληλεπιδράσεις και σε αυξημένη «παρουσία».</a:t>
            </a:r>
          </a:p>
        </p:txBody>
      </p:sp>
      <p:pic>
        <p:nvPicPr>
          <p:cNvPr id="4098" name="Picture 2" descr="Vive Studios&amp;#39; VR Museum Exhibits Help You Experience History | Digital  Trends">
            <a:extLst>
              <a:ext uri="{FF2B5EF4-FFF2-40B4-BE49-F238E27FC236}">
                <a16:creationId xmlns:a16="http://schemas.microsoft.com/office/drawing/2014/main" id="{A0BE7808-E7CF-4CFA-971E-DDD34D45AB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009" r="-1" b="11760"/>
          <a:stretch/>
        </p:blipFill>
        <p:spPr bwMode="auto">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4100" name="Picture 4" descr="How virtual reality increase motivation and collaboration in the classroom  | by Deniz Ergürel | Haptical">
            <a:extLst>
              <a:ext uri="{FF2B5EF4-FFF2-40B4-BE49-F238E27FC236}">
                <a16:creationId xmlns:a16="http://schemas.microsoft.com/office/drawing/2014/main" id="{171A7ABC-12FA-4F50-ADD8-8FC11A1BB3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038" b="21374"/>
          <a:stretch/>
        </p:blipFill>
        <p:spPr bwMode="auto">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13752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6" descr="http://www.jobinterviewtools.com/blog/wp-content/uploads/2010/01/dreamstimemedium_19473030-300x300.jpg">
            <a:extLst>
              <a:ext uri="{FF2B5EF4-FFF2-40B4-BE49-F238E27FC236}">
                <a16:creationId xmlns:a16="http://schemas.microsoft.com/office/drawing/2014/main" id="{FA0750A0-9741-47E2-B309-20C5CAD885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393" y="581019"/>
            <a:ext cx="5333220" cy="5333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124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FB13B16-B8A6-45E6-BCFB-E64E346E0697}"/>
              </a:ext>
            </a:extLst>
          </p:cNvPr>
          <p:cNvPicPr>
            <a:picLocks noGrp="1" noChangeAspect="1"/>
          </p:cNvPicPr>
          <p:nvPr>
            <p:ph idx="1"/>
          </p:nvPr>
        </p:nvPicPr>
        <p:blipFill>
          <a:blip r:embed="rId2"/>
          <a:stretch>
            <a:fillRect/>
          </a:stretch>
        </p:blipFill>
        <p:spPr>
          <a:xfrm>
            <a:off x="1957182" y="330942"/>
            <a:ext cx="7832770" cy="5775797"/>
          </a:xfrm>
          <a:prstGeom prst="rect">
            <a:avLst/>
          </a:prstGeom>
        </p:spPr>
      </p:pic>
    </p:spTree>
    <p:extLst>
      <p:ext uri="{BB962C8B-B14F-4D97-AF65-F5344CB8AC3E}">
        <p14:creationId xmlns:p14="http://schemas.microsoft.com/office/powerpoint/2010/main" val="3822542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2A13CF-EE59-4BF6-AD06-71763D40646A}"/>
              </a:ext>
            </a:extLst>
          </p:cNvPr>
          <p:cNvSpPr>
            <a:spLocks noGrp="1"/>
          </p:cNvSpPr>
          <p:nvPr>
            <p:ph type="title"/>
          </p:nvPr>
        </p:nvSpPr>
        <p:spPr>
          <a:xfrm>
            <a:off x="5297762" y="329184"/>
            <a:ext cx="6251110" cy="1783080"/>
          </a:xfrm>
        </p:spPr>
        <p:txBody>
          <a:bodyPr anchor="b">
            <a:normAutofit/>
          </a:bodyPr>
          <a:lstStyle/>
          <a:p>
            <a:r>
              <a:rPr lang="el-GR" sz="4600"/>
              <a:t>Εικονικη πραγματικοτητα </a:t>
            </a:r>
            <a:br>
              <a:rPr lang="en-US" sz="4600"/>
            </a:br>
            <a:r>
              <a:rPr lang="el-GR" sz="4600"/>
              <a:t>(</a:t>
            </a:r>
            <a:r>
              <a:rPr lang="en-US" sz="4600"/>
              <a:t>Virtual reality</a:t>
            </a:r>
            <a:r>
              <a:rPr lang="el-GR" sz="4600"/>
              <a:t>)</a:t>
            </a:r>
            <a:endParaRPr lang="en-US" sz="4600"/>
          </a:p>
        </p:txBody>
      </p:sp>
      <p:pic>
        <p:nvPicPr>
          <p:cNvPr id="1026" name="Picture 2" descr="Future of Communication: Virtual Reality Is Stepping Up">
            <a:extLst>
              <a:ext uri="{FF2B5EF4-FFF2-40B4-BE49-F238E27FC236}">
                <a16:creationId xmlns:a16="http://schemas.microsoft.com/office/drawing/2014/main" id="{F40932D8-1E0B-4034-891A-FA3B040FB0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733" r="1936"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659015-C08E-4D2A-904D-3E262D013528}"/>
              </a:ext>
            </a:extLst>
          </p:cNvPr>
          <p:cNvSpPr>
            <a:spLocks noGrp="1"/>
          </p:cNvSpPr>
          <p:nvPr>
            <p:ph idx="1"/>
          </p:nvPr>
        </p:nvSpPr>
        <p:spPr>
          <a:xfrm>
            <a:off x="5297762" y="2706624"/>
            <a:ext cx="6251110" cy="3483864"/>
          </a:xfrm>
        </p:spPr>
        <p:txBody>
          <a:bodyPr>
            <a:normAutofit/>
          </a:bodyPr>
          <a:lstStyle/>
          <a:p>
            <a:r>
              <a:rPr lang="el-GR" sz="1500" dirty="0"/>
              <a:t>Ο πατέρας του όρου </a:t>
            </a:r>
            <a:r>
              <a:rPr lang="el-GR" sz="1500" dirty="0" err="1"/>
              <a:t>Jaron</a:t>
            </a:r>
            <a:r>
              <a:rPr lang="el-GR" sz="1500" dirty="0"/>
              <a:t> </a:t>
            </a:r>
            <a:r>
              <a:rPr lang="el-GR" sz="1500" dirty="0" err="1"/>
              <a:t>Lanier</a:t>
            </a:r>
            <a:r>
              <a:rPr lang="el-GR" sz="1500" dirty="0"/>
              <a:t>, έδωσε τον εξής ορισμό το 1989: </a:t>
            </a:r>
            <a:r>
              <a:rPr lang="el-GR" sz="1500" i="1" dirty="0"/>
              <a:t>«Ένα αλληλεπιδραστικό, τρισδιάστατο περιβάλλον, φτιαγμένο από υπολογιστή, στο οποίο μπορεί κάποιος να </a:t>
            </a:r>
            <a:r>
              <a:rPr lang="el-GR" sz="1500" i="1" dirty="0" err="1"/>
              <a:t>εμβυθιστεί</a:t>
            </a:r>
            <a:r>
              <a:rPr lang="el-GR" sz="1500" i="1" dirty="0"/>
              <a:t>».</a:t>
            </a:r>
          </a:p>
          <a:p>
            <a:r>
              <a:rPr lang="el-GR" sz="1500" dirty="0"/>
              <a:t>Οι πιο δημοφιλείς απόπειρες ορισμού της εικονικής πραγματικότητας αναφέρονται: α) στην </a:t>
            </a:r>
            <a:r>
              <a:rPr lang="el-GR" sz="1500" b="1" dirty="0"/>
              <a:t>τεχνολογία </a:t>
            </a:r>
            <a:r>
              <a:rPr lang="el-GR" sz="1500" dirty="0"/>
              <a:t>που χρησιμοποιείται: Η εικονική πραγματικότητα είναι μια τεχνολογία βασισμένη σε ηλεκτρονικό υπολογιστή που ενσωματώνει εξειδικευμένες μονάδες εισόδου (γάντια δεδομένων ή απτικά γάντια – </a:t>
            </a:r>
            <a:r>
              <a:rPr lang="el-GR" sz="1500" dirty="0" err="1"/>
              <a:t>data</a:t>
            </a:r>
            <a:r>
              <a:rPr lang="el-GR" sz="1500" dirty="0"/>
              <a:t> </a:t>
            </a:r>
            <a:r>
              <a:rPr lang="el-GR" sz="1500" dirty="0" err="1"/>
              <a:t>gloves</a:t>
            </a:r>
            <a:r>
              <a:rPr lang="el-GR" sz="1500" dirty="0"/>
              <a:t>, τρισδιάστατο ποντίκι - 3D </a:t>
            </a:r>
            <a:r>
              <a:rPr lang="el-GR" sz="1500" dirty="0" err="1"/>
              <a:t>mouse</a:t>
            </a:r>
            <a:r>
              <a:rPr lang="el-GR" sz="1500" dirty="0"/>
              <a:t>) και εξόδου (στερεοσκοπικά κιάλια – </a:t>
            </a:r>
            <a:r>
              <a:rPr lang="el-GR" sz="1500" dirty="0" err="1"/>
              <a:t>goggles</a:t>
            </a:r>
            <a:r>
              <a:rPr lang="el-GR" sz="1500" dirty="0"/>
              <a:t> ή </a:t>
            </a:r>
            <a:r>
              <a:rPr lang="el-GR" sz="1500" dirty="0" err="1"/>
              <a:t>head-mounted</a:t>
            </a:r>
            <a:r>
              <a:rPr lang="el-GR" sz="1500" dirty="0"/>
              <a:t> </a:t>
            </a:r>
            <a:r>
              <a:rPr lang="el-GR" sz="1500" dirty="0" err="1"/>
              <a:t>displays</a:t>
            </a:r>
            <a:r>
              <a:rPr lang="el-GR" sz="1500" dirty="0"/>
              <a:t>) που επιτρέπουν στο χρήστη να </a:t>
            </a:r>
            <a:r>
              <a:rPr lang="el-GR" sz="1500" dirty="0" err="1"/>
              <a:t>αλληλεπιδράσει</a:t>
            </a:r>
            <a:r>
              <a:rPr lang="el-GR" sz="1500" dirty="0"/>
              <a:t> με ένα συνθετικό περιβάλλον σαν να </a:t>
            </a:r>
            <a:r>
              <a:rPr lang="el-GR" sz="1500" dirty="0" err="1"/>
              <a:t>αλληλεπιδρούσε</a:t>
            </a:r>
            <a:r>
              <a:rPr lang="el-GR" sz="1500" dirty="0"/>
              <a:t> στον «πραγματικό κόσμο» (</a:t>
            </a:r>
            <a:r>
              <a:rPr lang="el-GR" sz="1500" dirty="0" err="1"/>
              <a:t>real</a:t>
            </a:r>
            <a:r>
              <a:rPr lang="el-GR" sz="1500" dirty="0"/>
              <a:t> </a:t>
            </a:r>
            <a:r>
              <a:rPr lang="el-GR" sz="1500" dirty="0" err="1"/>
              <a:t>world</a:t>
            </a:r>
            <a:r>
              <a:rPr lang="el-GR" sz="1500" dirty="0"/>
              <a:t>).</a:t>
            </a:r>
          </a:p>
          <a:p>
            <a:r>
              <a:rPr lang="el-GR" sz="1500" dirty="0"/>
              <a:t>β) στις </a:t>
            </a:r>
            <a:r>
              <a:rPr lang="el-GR" sz="1500" b="1" dirty="0"/>
              <a:t>ιδιότητές </a:t>
            </a:r>
            <a:r>
              <a:rPr lang="el-GR" sz="1500" dirty="0"/>
              <a:t>της: Η εικονική πραγματικότητα είναι ένα τρισδιάστατο συνθετικό περιβάλλον που αναπαράγεται </a:t>
            </a:r>
            <a:r>
              <a:rPr lang="el-GR" sz="1500" dirty="0" err="1"/>
              <a:t>αναδραστικά</a:t>
            </a:r>
            <a:r>
              <a:rPr lang="el-GR" sz="1500" dirty="0"/>
              <a:t> στις ενέργειες του χρήστη σε «πραγματικό χρόνο» (</a:t>
            </a:r>
            <a:r>
              <a:rPr lang="el-GR" sz="1500" dirty="0" err="1"/>
              <a:t>real</a:t>
            </a:r>
            <a:r>
              <a:rPr lang="el-GR" sz="1500" dirty="0"/>
              <a:t> </a:t>
            </a:r>
            <a:r>
              <a:rPr lang="en-US" sz="1500" dirty="0"/>
              <a:t>time).</a:t>
            </a:r>
          </a:p>
          <a:p>
            <a:endParaRPr lang="en-US" sz="1500" dirty="0"/>
          </a:p>
        </p:txBody>
      </p:sp>
    </p:spTree>
    <p:extLst>
      <p:ext uri="{BB962C8B-B14F-4D97-AF65-F5344CB8AC3E}">
        <p14:creationId xmlns:p14="http://schemas.microsoft.com/office/powerpoint/2010/main" val="1181618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49B9E8A9-352D-4DCB-9485-C777000D4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12648" y="1078992"/>
            <a:ext cx="6272784" cy="1536192"/>
          </a:xfrm>
        </p:spPr>
        <p:txBody>
          <a:bodyPr anchor="b">
            <a:normAutofit/>
          </a:bodyPr>
          <a:lstStyle/>
          <a:p>
            <a:r>
              <a:rPr lang="el-GR" sz="4800"/>
              <a:t>Το όραμα της Εικονικής Πραγματικότητας</a:t>
            </a:r>
          </a:p>
        </p:txBody>
      </p:sp>
      <p:sp>
        <p:nvSpPr>
          <p:cNvPr id="74" name="Rectangle 73">
            <a:extLst>
              <a:ext uri="{FF2B5EF4-FFF2-40B4-BE49-F238E27FC236}">
                <a16:creationId xmlns:a16="http://schemas.microsoft.com/office/drawing/2014/main" id="{C2A9B0E5-C2C1-4B85-99A9-117A659D5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6" name="Rectangle 75">
            <a:extLst>
              <a:ext uri="{FF2B5EF4-FFF2-40B4-BE49-F238E27FC236}">
                <a16:creationId xmlns:a16="http://schemas.microsoft.com/office/drawing/2014/main" id="{3A8AEACA-9535-4BE8-A91B-8BE82BA54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http://tds.ic.polyu.edu.hk/mtu/hict/vrn/media/3i.gif"/>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125553" y="331311"/>
            <a:ext cx="3346682" cy="283464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sz="quarter" idx="1"/>
          </p:nvPr>
        </p:nvSpPr>
        <p:spPr>
          <a:xfrm>
            <a:off x="612648" y="3355848"/>
            <a:ext cx="6272784" cy="2825496"/>
          </a:xfrm>
        </p:spPr>
        <p:txBody>
          <a:bodyPr>
            <a:normAutofit/>
          </a:bodyPr>
          <a:lstStyle/>
          <a:p>
            <a:r>
              <a:rPr lang="el-GR" sz="1200"/>
              <a:t>Ενοποίηση τριών στοιχείων (τα τρία Ι της ΕΠ)</a:t>
            </a:r>
          </a:p>
          <a:p>
            <a:pPr lvl="1"/>
            <a:r>
              <a:rPr lang="el-GR" sz="1200"/>
              <a:t>εμβύθιση</a:t>
            </a:r>
            <a:r>
              <a:rPr lang="en-US" sz="1200"/>
              <a:t> (immersion)</a:t>
            </a:r>
          </a:p>
          <a:p>
            <a:pPr lvl="2"/>
            <a:r>
              <a:rPr lang="el-GR" sz="1200"/>
              <a:t>ποσότητα και ποιότητα αισθητηρίων καναλιών του χρήστη που τροφοδοτούνται με δεδομένα από τον εικονικό κόσμο</a:t>
            </a:r>
          </a:p>
          <a:p>
            <a:pPr lvl="2"/>
            <a:r>
              <a:rPr lang="el-GR" sz="1200"/>
              <a:t>συνήθως κάλυψη οπτικού πεδίου μέσω ειδικού κράνους, ήχος μέσω ακουστικών και αφή μέσω ειδικού γαντιού</a:t>
            </a:r>
          </a:p>
          <a:p>
            <a:pPr lvl="1"/>
            <a:r>
              <a:rPr lang="el-GR" sz="1200"/>
              <a:t>αλληλεπίδραση (</a:t>
            </a:r>
            <a:r>
              <a:rPr lang="en-US" sz="1200"/>
              <a:t>interaction)</a:t>
            </a:r>
            <a:endParaRPr lang="el-GR" sz="1200"/>
          </a:p>
          <a:p>
            <a:pPr lvl="2"/>
            <a:r>
              <a:rPr lang="el-GR" sz="1200"/>
              <a:t>δυνατότητες του χρήστη να επενεργήσει στο περιβάλλον</a:t>
            </a:r>
          </a:p>
          <a:p>
            <a:pPr lvl="2"/>
            <a:r>
              <a:rPr lang="el-GR" sz="1200"/>
              <a:t>φυσικότητα της αλληλεπίδρασης</a:t>
            </a:r>
            <a:endParaRPr lang="en-US" sz="1200"/>
          </a:p>
          <a:p>
            <a:pPr lvl="1"/>
            <a:r>
              <a:rPr lang="el-GR" sz="1200"/>
              <a:t>φαντασία (</a:t>
            </a:r>
            <a:r>
              <a:rPr lang="en-US" sz="1200"/>
              <a:t>imagination)</a:t>
            </a:r>
            <a:endParaRPr lang="el-GR" sz="1200"/>
          </a:p>
          <a:p>
            <a:pPr lvl="2"/>
            <a:r>
              <a:rPr lang="el-GR" sz="1200"/>
              <a:t>αντίληψη του χώρου και των αντικειμένων ως «υπαρκτά»</a:t>
            </a:r>
          </a:p>
          <a:p>
            <a:pPr lvl="2"/>
            <a:r>
              <a:rPr lang="el-GR" sz="1200"/>
              <a:t>ποιότητα απεικόνισης, ομαλότητα κίνησης, αληθοφάνεια</a:t>
            </a:r>
          </a:p>
          <a:p>
            <a:pPr lvl="2"/>
            <a:endParaRPr lang="el-GR" sz="1200"/>
          </a:p>
          <a:p>
            <a:pPr lvl="2"/>
            <a:endParaRPr lang="el-GR" sz="1200"/>
          </a:p>
        </p:txBody>
      </p:sp>
      <p:pic>
        <p:nvPicPr>
          <p:cNvPr id="18434" name="Picture 2" descr="Αποτέλεσμα εικόνας για vr photos">
            <a:extLst>
              <a:ext uri="{FF2B5EF4-FFF2-40B4-BE49-F238E27FC236}">
                <a16:creationId xmlns:a16="http://schemas.microsoft.com/office/drawing/2014/main" id="{9A317FF5-6CBC-4424-882B-E2C1FDD4813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84008" y="3714281"/>
            <a:ext cx="4229773" cy="2093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240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2CFBFC5-BF2F-41A5-B3FD-9D3495EB314D}"/>
              </a:ext>
            </a:extLst>
          </p:cNvPr>
          <p:cNvSpPr>
            <a:spLocks noGrp="1"/>
          </p:cNvSpPr>
          <p:nvPr>
            <p:ph type="title"/>
          </p:nvPr>
        </p:nvSpPr>
        <p:spPr>
          <a:xfrm>
            <a:off x="621792" y="1161288"/>
            <a:ext cx="3602736" cy="4526280"/>
          </a:xfrm>
        </p:spPr>
        <p:txBody>
          <a:bodyPr>
            <a:normAutofit/>
          </a:bodyPr>
          <a:lstStyle/>
          <a:p>
            <a:r>
              <a:rPr lang="el-GR" sz="4000" b="1"/>
              <a:t>Θεμελιώδη Δομικά Στοιχεία</a:t>
            </a:r>
            <a:endParaRPr lang="en-US" sz="4000"/>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3BDD6054-23CF-4AC4-B5B1-0C02C1141B39}"/>
              </a:ext>
            </a:extLst>
          </p:cNvPr>
          <p:cNvGraphicFramePr>
            <a:graphicFrameLocks noGrp="1"/>
          </p:cNvGraphicFramePr>
          <p:nvPr>
            <p:ph idx="1"/>
            <p:extLst>
              <p:ext uri="{D42A27DB-BD31-4B8C-83A1-F6EECF244321}">
                <p14:modId xmlns:p14="http://schemas.microsoft.com/office/powerpoint/2010/main" val="1213285594"/>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1150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325369"/>
            <a:ext cx="4368602" cy="1956841"/>
          </a:xfrm>
        </p:spPr>
        <p:txBody>
          <a:bodyPr anchor="b">
            <a:normAutofit/>
          </a:bodyPr>
          <a:lstStyle/>
          <a:p>
            <a:r>
              <a:rPr lang="el-GR" sz="4200"/>
              <a:t>Το όραμα της Εικονικής Πραγματικότητας</a:t>
            </a:r>
          </a:p>
        </p:txBody>
      </p:sp>
      <p:sp>
        <p:nvSpPr>
          <p:cNvPr id="13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op and Best Universities in US for VR / AR - Virtual Reality Augmented  Reality Technology Latest News">
            <a:extLst>
              <a:ext uri="{FF2B5EF4-FFF2-40B4-BE49-F238E27FC236}">
                <a16:creationId xmlns:a16="http://schemas.microsoft.com/office/drawing/2014/main" id="{C5DB29D8-6D6C-43BB-9DB6-22D076B6EA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887" r="24454"/>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graphicFrame>
        <p:nvGraphicFramePr>
          <p:cNvPr id="8" name="Content Placeholder 5">
            <a:extLst>
              <a:ext uri="{FF2B5EF4-FFF2-40B4-BE49-F238E27FC236}">
                <a16:creationId xmlns:a16="http://schemas.microsoft.com/office/drawing/2014/main" id="{4EA91263-D095-40C9-BDF9-A2474B388B73}"/>
              </a:ext>
            </a:extLst>
          </p:cNvPr>
          <p:cNvGraphicFramePr>
            <a:graphicFrameLocks noGrp="1"/>
          </p:cNvGraphicFramePr>
          <p:nvPr>
            <p:ph sz="quarter" idx="1"/>
            <p:extLst>
              <p:ext uri="{D42A27DB-BD31-4B8C-83A1-F6EECF244321}">
                <p14:modId xmlns:p14="http://schemas.microsoft.com/office/powerpoint/2010/main" val="374742973"/>
              </p:ext>
            </p:extLst>
          </p:nvPr>
        </p:nvGraphicFramePr>
        <p:xfrm>
          <a:off x="640080" y="2872899"/>
          <a:ext cx="4243589" cy="33206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38424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id="{B43B9CA2-4B31-4ACD-9A9F-B8E6C6420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The Virtual Museum: Can technology transform the gallery space? - Cherwell">
            <a:extLst>
              <a:ext uri="{FF2B5EF4-FFF2-40B4-BE49-F238E27FC236}">
                <a16:creationId xmlns:a16="http://schemas.microsoft.com/office/drawing/2014/main" id="{80CE732F-EE27-4DCB-8D05-3A1A5E59E4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545" r="25887"/>
          <a:stretch/>
        </p:blipFill>
        <p:spPr bwMode="auto">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descr="The Role and Importance of VR in Education and Training">
            <a:extLst>
              <a:ext uri="{FF2B5EF4-FFF2-40B4-BE49-F238E27FC236}">
                <a16:creationId xmlns:a16="http://schemas.microsoft.com/office/drawing/2014/main" id="{1F6CF2F0-59C1-474F-A12B-39527C98D8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84" r="13822" b="2"/>
          <a:stretch/>
        </p:blipFill>
        <p:spPr bwMode="auto">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How VR Education Will Change How We Learn &amp;amp; Teach | Adobe XD Ideas">
            <a:extLst>
              <a:ext uri="{FF2B5EF4-FFF2-40B4-BE49-F238E27FC236}">
                <a16:creationId xmlns:a16="http://schemas.microsoft.com/office/drawing/2014/main" id="{03C022AB-CC23-4F50-8E60-7ED4D319B0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993" r="7" b="8341"/>
          <a:stretch/>
        </p:blipFill>
        <p:spPr bwMode="auto">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41" name="Freeform: Shape 140">
            <a:extLst>
              <a:ext uri="{FF2B5EF4-FFF2-40B4-BE49-F238E27FC236}">
                <a16:creationId xmlns:a16="http://schemas.microsoft.com/office/drawing/2014/main" id="{33F94DB1-BC5D-454D-845C-7BA3A1F46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3" name="Freeform: Shape 142">
            <a:extLst>
              <a:ext uri="{FF2B5EF4-FFF2-40B4-BE49-F238E27FC236}">
                <a16:creationId xmlns:a16="http://schemas.microsoft.com/office/drawing/2014/main" id="{5676B86F-860B-4586-BCAA-C0650C09B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138198FF-4BAD-4A2B-BB05-22FD32FD657E}"/>
              </a:ext>
            </a:extLst>
          </p:cNvPr>
          <p:cNvSpPr>
            <a:spLocks noGrp="1"/>
          </p:cNvSpPr>
          <p:nvPr>
            <p:ph type="title"/>
          </p:nvPr>
        </p:nvSpPr>
        <p:spPr>
          <a:xfrm>
            <a:off x="448056" y="685800"/>
            <a:ext cx="4922338" cy="1325563"/>
          </a:xfrm>
        </p:spPr>
        <p:txBody>
          <a:bodyPr>
            <a:normAutofit/>
          </a:bodyPr>
          <a:lstStyle/>
          <a:p>
            <a:r>
              <a:rPr lang="en-US" sz="3400" dirty="0"/>
              <a:t>E</a:t>
            </a:r>
            <a:r>
              <a:rPr lang="el-GR" sz="3400" dirty="0" err="1"/>
              <a:t>φαρμογές</a:t>
            </a:r>
            <a:r>
              <a:rPr lang="el-GR" sz="3400" dirty="0"/>
              <a:t> </a:t>
            </a:r>
            <a:r>
              <a:rPr lang="en-US" sz="3400" dirty="0"/>
              <a:t>virtual reality</a:t>
            </a:r>
          </a:p>
        </p:txBody>
      </p:sp>
      <p:sp>
        <p:nvSpPr>
          <p:cNvPr id="145" name="Rectangle 144">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Rectangle 146">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C0F224F4-A926-493B-82F8-8FC0D9A2C2F1}"/>
              </a:ext>
            </a:extLst>
          </p:cNvPr>
          <p:cNvSpPr>
            <a:spLocks noGrp="1"/>
          </p:cNvSpPr>
          <p:nvPr>
            <p:ph idx="1"/>
          </p:nvPr>
        </p:nvSpPr>
        <p:spPr>
          <a:xfrm>
            <a:off x="315944" y="2182416"/>
            <a:ext cx="4922338" cy="4334256"/>
          </a:xfrm>
        </p:spPr>
        <p:txBody>
          <a:bodyPr>
            <a:normAutofit/>
          </a:bodyPr>
          <a:lstStyle/>
          <a:p>
            <a:pPr algn="just"/>
            <a:r>
              <a:rPr lang="el-GR" sz="1000" b="1" dirty="0"/>
              <a:t>Αρχιτεκτονική</a:t>
            </a:r>
            <a:r>
              <a:rPr lang="en-US" sz="1000" dirty="0"/>
              <a:t>:</a:t>
            </a:r>
            <a:r>
              <a:rPr lang="el-GR" sz="1000" dirty="0"/>
              <a:t> Πρόκειται για ένα χώρο στον οποίο η εικονική πραγματικότητα έχει τεράστιες δυνατότητες με το αρχιτεκτονικό σχέδιο. Μέσω του VR δίνεται η δυνατότητα στους σχεδιαστές να έχουν πλήρη εικόνα για τα σπίτια και τα κτίρια γραφείων, μέσα και έξω, πριν χτιστούν. </a:t>
            </a:r>
          </a:p>
          <a:p>
            <a:pPr algn="just"/>
            <a:r>
              <a:rPr lang="el-GR" sz="1000" b="1" dirty="0"/>
              <a:t>Πολιτιστική κληρονομιά</a:t>
            </a:r>
            <a:r>
              <a:rPr lang="el-GR" sz="1000" dirty="0"/>
              <a:t>: Στην προστασία των πολιτιστικών αγαθών και την ψηφιακή αποκατάστασή τους στην αρχική μορφή τους. Οι χρήστες εισέρχονται ουσιαστικά στον εικονικό χώρο και έχουν την αίσθηση ότι είναι μέρος του εικονικού περιβάλλοντος. </a:t>
            </a:r>
          </a:p>
          <a:p>
            <a:pPr algn="just"/>
            <a:r>
              <a:rPr lang="el-GR" sz="1000" b="1" dirty="0"/>
              <a:t>Ιατρική</a:t>
            </a:r>
            <a:r>
              <a:rPr lang="el-GR" sz="1000" dirty="0"/>
              <a:t>: Η εφαρμογή του VR στην Ιατρική δημιουργήθηκε αρχικά από την ανάγκη του ιατρικού προσωπικό για την απεικόνιση σύνθετων ιατρικών δεδομένων, ιδιαίτερα κατά τη διάρκεια της χειρουργική και ιατρική εκπαίδευση και κατάρτιση. Επίσης μπορεί να χρησιμοποιηθεί για βοήθεια στη διάγνωση και τη θεραπεία μίας νόσου ή για την εκτέλεση μίας χειρουργικής επέμβασης και όχι μόνο στην εκπαίδευση. </a:t>
            </a:r>
          </a:p>
          <a:p>
            <a:pPr algn="just"/>
            <a:r>
              <a:rPr lang="el-GR" sz="1000" b="1" dirty="0"/>
              <a:t>Εκπαίδευση</a:t>
            </a:r>
            <a:r>
              <a:rPr lang="el-GR" sz="1000" dirty="0"/>
              <a:t>: Η χρήση του VR είναι σημαντική για την ενίσχυση της διαδικασίας μάθησης. Άρχισε να χρησιμοποιείται και στον χώρο της εκπαίδευσης με στόχο να εισαγάγει τους μαθητές σε πειραματισμό, επίλυση προβλημάτων, τη συλλογή δεδομένων και την επιστημονική ερμηνεία </a:t>
            </a:r>
          </a:p>
          <a:p>
            <a:pPr algn="just"/>
            <a:r>
              <a:rPr lang="el-GR" sz="1000" b="1" dirty="0"/>
              <a:t>Στρατό</a:t>
            </a:r>
            <a:r>
              <a:rPr lang="el-GR" sz="1000" dirty="0"/>
              <a:t>: Παρέχεται η δυνατότητα εκπαίδευσης σε ένα περιβάλλον εικονικό, όπου ο χρήστης μπορεί να βιώσει την αίσθηση μιας πραγματικής μάχης χωρίς να τραυματιστεί. </a:t>
            </a:r>
          </a:p>
          <a:p>
            <a:pPr algn="just"/>
            <a:r>
              <a:rPr lang="el-GR" sz="1000" b="1" dirty="0"/>
              <a:t>Διασκέδαση</a:t>
            </a:r>
            <a:r>
              <a:rPr lang="el-GR" sz="1000" dirty="0"/>
              <a:t>: Εφαρμογές που σχεδιάζουν εικονικούς χώρους, χώρους φαντασίας, όπου ο χρήστης ζει σε μια νέα πραγματικότητα και απολαμβάνει με όλο και πιο ρεαλιστικό τρόπο το παιχνίδι που έχει επιλέξει. </a:t>
            </a:r>
          </a:p>
          <a:p>
            <a:pPr algn="just"/>
            <a:r>
              <a:rPr lang="el-GR" sz="1000" b="1" dirty="0"/>
              <a:t>Εμπόριο</a:t>
            </a:r>
            <a:r>
              <a:rPr lang="el-GR" sz="1000" dirty="0"/>
              <a:t>: Στο χώρο του εμπορίου και ειδικά στο </a:t>
            </a:r>
            <a:r>
              <a:rPr lang="el-GR" sz="1000" dirty="0" err="1"/>
              <a:t>retail</a:t>
            </a:r>
            <a:r>
              <a:rPr lang="el-GR" sz="1000" dirty="0"/>
              <a:t> η νέα αυτή τεχνολογία έχει υψηλές δυνατότητες προσφέροντας ένα νέο εργαλείο στον χώρο του </a:t>
            </a:r>
            <a:r>
              <a:rPr lang="el-GR" sz="1000" dirty="0" err="1"/>
              <a:t>marketing</a:t>
            </a:r>
            <a:r>
              <a:rPr lang="el-GR" sz="1000" dirty="0"/>
              <a:t> και μοναδικές εμπειρίες για τον χρήστη </a:t>
            </a:r>
            <a:endParaRPr lang="en-US" sz="1000" dirty="0"/>
          </a:p>
        </p:txBody>
      </p:sp>
    </p:spTree>
    <p:extLst>
      <p:ext uri="{BB962C8B-B14F-4D97-AF65-F5344CB8AC3E}">
        <p14:creationId xmlns:p14="http://schemas.microsoft.com/office/powerpoint/2010/main" val="317816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A3FB560-178E-4A4F-871F-130BBF73793E}"/>
              </a:ext>
            </a:extLst>
          </p:cNvPr>
          <p:cNvSpPr>
            <a:spLocks noGrp="1"/>
          </p:cNvSpPr>
          <p:nvPr>
            <p:ph type="title"/>
          </p:nvPr>
        </p:nvSpPr>
        <p:spPr>
          <a:xfrm>
            <a:off x="5021821" y="3812954"/>
            <a:ext cx="6465287" cy="1516014"/>
          </a:xfrm>
        </p:spPr>
        <p:txBody>
          <a:bodyPr vert="horz" lIns="91440" tIns="45720" rIns="91440" bIns="45720" rtlCol="0" anchor="b">
            <a:normAutofit/>
          </a:bodyPr>
          <a:lstStyle/>
          <a:p>
            <a:pPr algn="ctr"/>
            <a:r>
              <a:rPr lang="el-GR" sz="4800" kern="1200" dirty="0">
                <a:solidFill>
                  <a:srgbClr val="FFFFFF"/>
                </a:solidFill>
                <a:latin typeface="+mj-lt"/>
                <a:ea typeface="+mj-ea"/>
                <a:cs typeface="+mj-cs"/>
              </a:rPr>
              <a:t>Εικονική Πραγματικότητα (</a:t>
            </a:r>
            <a:r>
              <a:rPr lang="en-US" sz="4800" kern="1200" dirty="0">
                <a:solidFill>
                  <a:srgbClr val="FFFFFF"/>
                </a:solidFill>
                <a:latin typeface="+mj-lt"/>
                <a:ea typeface="+mj-ea"/>
                <a:cs typeface="+mj-cs"/>
              </a:rPr>
              <a:t>VR</a:t>
            </a:r>
            <a:r>
              <a:rPr lang="el-GR" sz="4800" kern="1200" dirty="0">
                <a:solidFill>
                  <a:srgbClr val="FFFFFF"/>
                </a:solidFill>
                <a:latin typeface="+mj-lt"/>
                <a:ea typeface="+mj-ea"/>
                <a:cs typeface="+mj-cs"/>
              </a:rPr>
              <a:t>)</a:t>
            </a:r>
            <a:endParaRPr lang="en-US" sz="4800" kern="1200" dirty="0">
              <a:solidFill>
                <a:srgbClr val="FFFFFF"/>
              </a:solidFill>
              <a:latin typeface="+mj-lt"/>
              <a:ea typeface="+mj-ea"/>
              <a:cs typeface="+mj-cs"/>
            </a:endParaRPr>
          </a:p>
        </p:txBody>
      </p:sp>
      <p:pic>
        <p:nvPicPr>
          <p:cNvPr id="6" name="Picture 8" descr="Αποτέλεσμα εικόνας για first vr photos">
            <a:extLst>
              <a:ext uri="{FF2B5EF4-FFF2-40B4-BE49-F238E27FC236}">
                <a16:creationId xmlns:a16="http://schemas.microsoft.com/office/drawing/2014/main" id="{1B0CA372-2A19-4867-A071-726B5D7E7F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050" r="1045"/>
          <a:stretch/>
        </p:blipFill>
        <p:spPr bwMode="auto">
          <a:xfrm>
            <a:off x="317635" y="299363"/>
            <a:ext cx="4160452" cy="30492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773AF8DB-18CB-4430-8E06-42E359CA6066}"/>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8443" r="2" b="2"/>
          <a:stretch/>
        </p:blipFill>
        <p:spPr bwMode="auto">
          <a:xfrm>
            <a:off x="4654296" y="299363"/>
            <a:ext cx="7217085" cy="300818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descr="Αποτέλεσμα εικόνας για first vr photos">
            <a:extLst>
              <a:ext uri="{FF2B5EF4-FFF2-40B4-BE49-F238E27FC236}">
                <a16:creationId xmlns:a16="http://schemas.microsoft.com/office/drawing/2014/main" id="{971E016C-2DAA-4C90-9FB7-3D62B695A5E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28" r="-1" b="1868"/>
          <a:stretch/>
        </p:blipFill>
        <p:spPr bwMode="auto">
          <a:xfrm>
            <a:off x="317635" y="3509433"/>
            <a:ext cx="4160452" cy="3026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28018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TotalTime>
  <Words>1888</Words>
  <Application>Microsoft Office PowerPoint</Application>
  <PresentationFormat>Widescreen</PresentationFormat>
  <Paragraphs>125</Paragraphs>
  <Slides>25</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Microsoft YaHei</vt:lpstr>
      <vt:lpstr>Arial</vt:lpstr>
      <vt:lpstr>Calibri</vt:lpstr>
      <vt:lpstr>Calibri Light</vt:lpstr>
      <vt:lpstr>inherit</vt:lpstr>
      <vt:lpstr>Open Sans</vt:lpstr>
      <vt:lpstr>Times New Roman</vt:lpstr>
      <vt:lpstr>Office Theme</vt:lpstr>
      <vt:lpstr>«Εμβυθιστικές» τεχνολογίες στην εκπαίδευση  </vt:lpstr>
      <vt:lpstr>Διαδραστικές τεχνολογίες</vt:lpstr>
      <vt:lpstr>PowerPoint Presentation</vt:lpstr>
      <vt:lpstr>Εικονικη πραγματικοτητα  (Virtual reality)</vt:lpstr>
      <vt:lpstr>Το όραμα της Εικονικής Πραγματικότητας</vt:lpstr>
      <vt:lpstr>Θεμελιώδη Δομικά Στοιχεία</vt:lpstr>
      <vt:lpstr>Το όραμα της Εικονικής Πραγματικότητας</vt:lpstr>
      <vt:lpstr>Eφαρμογές virtual reality</vt:lpstr>
      <vt:lpstr>Εικονική Πραγματικότητα (VR)</vt:lpstr>
      <vt:lpstr>Εικονικοί Κόσμοι με 3D Γραφικό Περιβάλλον</vt:lpstr>
      <vt:lpstr>PowerPoint Presentation</vt:lpstr>
      <vt:lpstr>Ψηφιακά περιβάλλοντα για αληθοφανείς εμπειρίες</vt:lpstr>
      <vt:lpstr>Augmented Reality  </vt:lpstr>
      <vt:lpstr>Οφέλη από τη χρήση επαυξημένης πραγματικότητας στη μαθησιακή διαδικασία </vt:lpstr>
      <vt:lpstr>Χειρισμός </vt:lpstr>
      <vt:lpstr>PowerPoint Presentation</vt:lpstr>
      <vt:lpstr>Σύγχρονες εφαρμογές AR</vt:lpstr>
      <vt:lpstr>PowerPoint Presentation</vt:lpstr>
      <vt:lpstr>PowerPoint Presentation</vt:lpstr>
      <vt:lpstr>Mixed Reality </vt:lpstr>
      <vt:lpstr>PowerPoint Presentation</vt:lpstr>
      <vt:lpstr>PowerPoint Presentation</vt:lpstr>
      <vt:lpstr>PowerPoint Presentation</vt:lpstr>
      <vt:lpstr>Συμπεράσματα</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Εμβυθιστικες τεχνολογίες Εικονικής Πραγματικότητας  Εικονικοί Κόσμοι </dc:title>
  <dc:creator>ΝΙΚΟΛΑΟΣ ΠΕΛΛΑΣ</dc:creator>
  <cp:lastModifiedBy>Nikolaos Pellas</cp:lastModifiedBy>
  <cp:revision>19</cp:revision>
  <dcterms:created xsi:type="dcterms:W3CDTF">2021-10-23T08:15:18Z</dcterms:created>
  <dcterms:modified xsi:type="dcterms:W3CDTF">2025-04-06T13:19:06Z</dcterms:modified>
</cp:coreProperties>
</file>