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96" r:id="rId3"/>
    <p:sldId id="295" r:id="rId4"/>
    <p:sldId id="292" r:id="rId5"/>
    <p:sldId id="270" r:id="rId6"/>
    <p:sldId id="293" r:id="rId7"/>
    <p:sldId id="261" r:id="rId8"/>
    <p:sldId id="262" r:id="rId9"/>
    <p:sldId id="281" r:id="rId10"/>
    <p:sldId id="459" r:id="rId11"/>
    <p:sldId id="458" r:id="rId12"/>
    <p:sldId id="276" r:id="rId13"/>
    <p:sldId id="278" r:id="rId14"/>
    <p:sldId id="277" r:id="rId15"/>
    <p:sldId id="466" r:id="rId16"/>
    <p:sldId id="467" r:id="rId17"/>
    <p:sldId id="462" r:id="rId18"/>
    <p:sldId id="465" r:id="rId19"/>
    <p:sldId id="461" r:id="rId20"/>
    <p:sldId id="463" r:id="rId21"/>
    <p:sldId id="282" r:id="rId22"/>
    <p:sldId id="283" r:id="rId23"/>
    <p:sldId id="464" r:id="rId24"/>
    <p:sldId id="263" r:id="rId25"/>
    <p:sldId id="303" r:id="rId26"/>
    <p:sldId id="376" r:id="rId27"/>
    <p:sldId id="378" r:id="rId28"/>
    <p:sldId id="380" r:id="rId29"/>
    <p:sldId id="448" r:id="rId30"/>
    <p:sldId id="457" r:id="rId31"/>
    <p:sldId id="455" r:id="rId32"/>
    <p:sldId id="449" r:id="rId33"/>
    <p:sldId id="451" r:id="rId34"/>
    <p:sldId id="453" r:id="rId35"/>
    <p:sldId id="454" r:id="rId36"/>
    <p:sldId id="272" r:id="rId37"/>
    <p:sldId id="267" r:id="rId38"/>
    <p:sldId id="268" r:id="rId39"/>
    <p:sldId id="288" r:id="rId40"/>
    <p:sldId id="306" r:id="rId41"/>
    <p:sldId id="388" r:id="rId42"/>
    <p:sldId id="391" r:id="rId43"/>
    <p:sldId id="394" r:id="rId44"/>
    <p:sldId id="396" r:id="rId45"/>
    <p:sldId id="446" r:id="rId46"/>
    <p:sldId id="403" r:id="rId47"/>
    <p:sldId id="409" r:id="rId48"/>
    <p:sldId id="413" r:id="rId49"/>
    <p:sldId id="445" r:id="rId50"/>
    <p:sldId id="443" r:id="rId51"/>
    <p:sldId id="444" r:id="rId52"/>
    <p:sldId id="36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8" d="100"/>
          <a:sy n="108" d="100"/>
        </p:scale>
        <p:origin x="23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7D066-6DE4-4F92-A355-E002E9AFD271}" type="datetimeFigureOut">
              <a:rPr lang="en-US" smtClean="0"/>
              <a:t>03/30/22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0AFEE-8AF3-4147-92F3-96B0ACE5EC12}" type="slidenum">
              <a:rPr lang="en-US" smtClean="0"/>
              <a:t>‹#›</a:t>
            </a:fld>
            <a:endParaRPr lang="en-US"/>
          </a:p>
        </p:txBody>
      </p:sp>
    </p:spTree>
    <p:extLst>
      <p:ext uri="{BB962C8B-B14F-4D97-AF65-F5344CB8AC3E}">
        <p14:creationId xmlns:p14="http://schemas.microsoft.com/office/powerpoint/2010/main" val="225249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3CBC55-AAC4-4CAE-B75C-EC07BADDBC5D}" type="slidenum">
              <a:rPr lang="en-GB" altLang="el-GR" smtClean="0"/>
              <a:pPr>
                <a:spcBef>
                  <a:spcPct val="0"/>
                </a:spcBef>
              </a:pPr>
              <a:t>41</a:t>
            </a:fld>
            <a:endParaRPr lang="en-GB" altLang="el-GR"/>
          </a:p>
        </p:txBody>
      </p:sp>
    </p:spTree>
    <p:extLst>
      <p:ext uri="{BB962C8B-B14F-4D97-AF65-F5344CB8AC3E}">
        <p14:creationId xmlns:p14="http://schemas.microsoft.com/office/powerpoint/2010/main" val="13645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02FCBC-253A-471D-8B1B-E0171A6B7091}" type="slidenum">
              <a:rPr lang="en-GB" altLang="el-GR" smtClean="0"/>
              <a:pPr>
                <a:spcBef>
                  <a:spcPct val="0"/>
                </a:spcBef>
              </a:pPr>
              <a:t>42</a:t>
            </a:fld>
            <a:endParaRPr lang="en-GB" altLang="el-GR"/>
          </a:p>
        </p:txBody>
      </p:sp>
    </p:spTree>
    <p:extLst>
      <p:ext uri="{BB962C8B-B14F-4D97-AF65-F5344CB8AC3E}">
        <p14:creationId xmlns:p14="http://schemas.microsoft.com/office/powerpoint/2010/main" val="324392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EBA9E8-E37A-4B38-910E-555DB06DA816}" type="slidenum">
              <a:rPr lang="en-GB" altLang="el-GR" smtClean="0"/>
              <a:pPr>
                <a:spcBef>
                  <a:spcPct val="0"/>
                </a:spcBef>
              </a:pPr>
              <a:t>44</a:t>
            </a:fld>
            <a:endParaRPr lang="en-GB" altLang="el-GR"/>
          </a:p>
        </p:txBody>
      </p:sp>
    </p:spTree>
    <p:extLst>
      <p:ext uri="{BB962C8B-B14F-4D97-AF65-F5344CB8AC3E}">
        <p14:creationId xmlns:p14="http://schemas.microsoft.com/office/powerpoint/2010/main" val="106539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Ή σαν ενδυμασία σε υπάρχον αντικείμενο</a:t>
            </a:r>
          </a:p>
        </p:txBody>
      </p:sp>
      <p:sp>
        <p:nvSpPr>
          <p:cNvPr id="542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01EFC9-6C01-4BBB-9B42-FF0C1F09995B}" type="slidenum">
              <a:rPr lang="el-GR" altLang="el-GR" sz="1300" smtClean="0"/>
              <a:pPr>
                <a:spcBef>
                  <a:spcPct val="0"/>
                </a:spcBef>
              </a:pPr>
              <a:t>46</a:t>
            </a:fld>
            <a:endParaRPr lang="el-GR" altLang="el-GR" sz="1300"/>
          </a:p>
        </p:txBody>
      </p:sp>
    </p:spTree>
    <p:extLst>
      <p:ext uri="{BB962C8B-B14F-4D97-AF65-F5344CB8AC3E}">
        <p14:creationId xmlns:p14="http://schemas.microsoft.com/office/powerpoint/2010/main" val="263747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62B0-503F-488D-89C4-07E5CDBFA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9A432-101A-4B0E-BE4B-6ED9C6827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78D59-1A4D-459B-A176-11DEB77F176A}"/>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A1032148-634E-44AE-B552-1FF8C2ED5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B2093-BFFB-4C50-A727-BA815388F6B4}"/>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365513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E61-CC1B-4E49-9FF4-A46F309F1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084A2-406B-4CDA-B654-EEF9CA869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91AE6-F804-4718-8AA1-541B7DB433DD}"/>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78F82DFB-484F-4034-96CF-646FF9A6E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A5600-48FA-4296-9246-1A415026D59F}"/>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39694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340E4-0644-4876-BF2B-463C06E0F2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00C23-42F0-4A63-BBB6-1681E7E95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3CB91-D510-4FA4-8E2A-65EE5DB2EA33}"/>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2F3DED35-D9C9-4C25-84D0-83479FB17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4CDB7-C7FF-4C66-A2B9-7CF91D4F0624}"/>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425078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9341-933B-4438-B2BA-C3B227160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126AB-CB6B-44AB-86DF-A5C6B201F6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C3B3D-E295-46F8-9D8D-348DBEC1A9EE}"/>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E47F5C2C-A3F7-47D5-B53D-4EFE82708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7EB9D-C47D-4C3D-8D1B-0966E505A619}"/>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259303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13A-1D0B-4AC3-B999-EED6FAB80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A792E-7E04-479E-93B9-3897E6FA7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7A407-CF1E-4216-9832-2BED6DC6317D}"/>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92CB30A0-686D-4433-9E09-20A4DB39F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3592C-B020-44E3-8222-4F5B1A3A5624}"/>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285310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9DB1-29BF-4630-9599-994075A6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88AA0-24CC-40A4-A314-92677B053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014A2-C042-42B8-8D42-654D2C8A8E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3691B0-FC92-4755-ADA2-B7B92B580A2D}"/>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6" name="Footer Placeholder 5">
            <a:extLst>
              <a:ext uri="{FF2B5EF4-FFF2-40B4-BE49-F238E27FC236}">
                <a16:creationId xmlns:a16="http://schemas.microsoft.com/office/drawing/2014/main" id="{5BFBB69B-DCEC-4F27-8444-C5ED417BA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1CDCE-C589-44DE-BF09-71D3F6ECA844}"/>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38264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8797-2C37-4BB6-BFC8-C70EB1FA0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6C9B0-D619-42C7-B03C-15FFF345A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4A251-8BAF-4237-88DB-5329EF685D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B1653-F868-466C-A9BC-909B33353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94F74-B65B-4721-9E9B-79E519021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4EF260-F3DC-4D3B-9DF7-52D70761318B}"/>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8" name="Footer Placeholder 7">
            <a:extLst>
              <a:ext uri="{FF2B5EF4-FFF2-40B4-BE49-F238E27FC236}">
                <a16:creationId xmlns:a16="http://schemas.microsoft.com/office/drawing/2014/main" id="{027850B2-D81F-4758-80EA-7AAC323373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BE63B-2749-4ED2-98C1-CAECD1C8B75A}"/>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1813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546F-D6EF-45A8-9752-BCE1EA820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86FC46-D3D8-44E0-BACD-886F59A2D57B}"/>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4" name="Footer Placeholder 3">
            <a:extLst>
              <a:ext uri="{FF2B5EF4-FFF2-40B4-BE49-F238E27FC236}">
                <a16:creationId xmlns:a16="http://schemas.microsoft.com/office/drawing/2014/main" id="{9B711263-2F08-4572-A9FB-7583C9A574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B2F2AD-7D31-4A64-801E-273F85107B79}"/>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146994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3E892-07F5-4639-927B-9DCDE2D14BAE}"/>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3" name="Footer Placeholder 2">
            <a:extLst>
              <a:ext uri="{FF2B5EF4-FFF2-40B4-BE49-F238E27FC236}">
                <a16:creationId xmlns:a16="http://schemas.microsoft.com/office/drawing/2014/main" id="{99887035-BB40-44B5-B1F2-546A58DD2F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C3061C-75A1-48A1-A586-3E71A9473670}"/>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175844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34C0-97D3-435E-93D8-5756090EA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346345-12B5-4B35-AD84-1F6F158F4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E619D-B7F8-4115-BE00-4A7C588E6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3EE81-C326-423F-80F7-ECCC17236FD2}"/>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6" name="Footer Placeholder 5">
            <a:extLst>
              <a:ext uri="{FF2B5EF4-FFF2-40B4-BE49-F238E27FC236}">
                <a16:creationId xmlns:a16="http://schemas.microsoft.com/office/drawing/2014/main" id="{A8664A58-6382-449D-8D74-851D7F0FB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F59B2-CAB3-40D2-BAF1-C1F8876D7B89}"/>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413340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147A-6D06-434A-BF77-D9BFAEC3D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0A81BB-6020-4BD5-8C01-B1C13F2BF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9A18D-517A-4076-B124-E541861DB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A728F-114E-44A0-AFBD-A4230B54242C}"/>
              </a:ext>
            </a:extLst>
          </p:cNvPr>
          <p:cNvSpPr>
            <a:spLocks noGrp="1"/>
          </p:cNvSpPr>
          <p:nvPr>
            <p:ph type="dt" sz="half" idx="10"/>
          </p:nvPr>
        </p:nvSpPr>
        <p:spPr/>
        <p:txBody>
          <a:bodyPr/>
          <a:lstStyle/>
          <a:p>
            <a:fld id="{2E628B22-04BD-44BC-9522-5CDB86454BD3}" type="datetimeFigureOut">
              <a:rPr lang="en-US" smtClean="0"/>
              <a:t>03/30/22</a:t>
            </a:fld>
            <a:endParaRPr lang="en-US"/>
          </a:p>
        </p:txBody>
      </p:sp>
      <p:sp>
        <p:nvSpPr>
          <p:cNvPr id="6" name="Footer Placeholder 5">
            <a:extLst>
              <a:ext uri="{FF2B5EF4-FFF2-40B4-BE49-F238E27FC236}">
                <a16:creationId xmlns:a16="http://schemas.microsoft.com/office/drawing/2014/main" id="{43213E7C-774D-4D59-8435-9FFF97774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59F3-C537-49E7-A7C2-F18C45CB9F28}"/>
              </a:ext>
            </a:extLst>
          </p:cNvPr>
          <p:cNvSpPr>
            <a:spLocks noGrp="1"/>
          </p:cNvSpPr>
          <p:nvPr>
            <p:ph type="sldNum" sz="quarter" idx="12"/>
          </p:nvPr>
        </p:nvSpPr>
        <p:spPr/>
        <p:txBody>
          <a:bodyPr/>
          <a:lstStyle/>
          <a:p>
            <a:fld id="{9A4D2E00-96E9-4079-B54C-CFD1B24E7CEA}" type="slidenum">
              <a:rPr lang="en-US" smtClean="0"/>
              <a:t>‹#›</a:t>
            </a:fld>
            <a:endParaRPr lang="en-US"/>
          </a:p>
        </p:txBody>
      </p:sp>
    </p:spTree>
    <p:extLst>
      <p:ext uri="{BB962C8B-B14F-4D97-AF65-F5344CB8AC3E}">
        <p14:creationId xmlns:p14="http://schemas.microsoft.com/office/powerpoint/2010/main" val="134740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B3B97-1BA0-4F0B-8955-2A34FB902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4F857-668B-4036-ADCF-54E9C670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E8F0C-51FC-4DE5-8999-9160098D4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8B22-04BD-44BC-9522-5CDB86454BD3}" type="datetimeFigureOut">
              <a:rPr lang="en-US" smtClean="0"/>
              <a:t>03/30/22</a:t>
            </a:fld>
            <a:endParaRPr lang="en-US"/>
          </a:p>
        </p:txBody>
      </p:sp>
      <p:sp>
        <p:nvSpPr>
          <p:cNvPr id="5" name="Footer Placeholder 4">
            <a:extLst>
              <a:ext uri="{FF2B5EF4-FFF2-40B4-BE49-F238E27FC236}">
                <a16:creationId xmlns:a16="http://schemas.microsoft.com/office/drawing/2014/main" id="{A9ED7410-44FB-4A94-9F13-F18862F2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64247-AFC3-45AA-A6A3-1D06015DE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D2E00-96E9-4079-B54C-CFD1B24E7CEA}" type="slidenum">
              <a:rPr lang="en-US" smtClean="0"/>
              <a:t>‹#›</a:t>
            </a:fld>
            <a:endParaRPr lang="en-US"/>
          </a:p>
        </p:txBody>
      </p:sp>
    </p:spTree>
    <p:extLst>
      <p:ext uri="{BB962C8B-B14F-4D97-AF65-F5344CB8AC3E}">
        <p14:creationId xmlns:p14="http://schemas.microsoft.com/office/powerpoint/2010/main" val="301950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zunal.com/process.php?w=24586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pository.kallipos.gr/bitstream/11419/231/2/chapter_5.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questgarden.com/" TargetMode="External"/><Relationship Id="rId2" Type="http://schemas.openxmlformats.org/officeDocument/2006/relationships/hyperlink" Target="http://webquest.org/" TargetMode="External"/><Relationship Id="rId1" Type="http://schemas.openxmlformats.org/officeDocument/2006/relationships/slideLayout" Target="../slideLayouts/slideLayout2.xml"/><Relationship Id="rId6" Type="http://schemas.openxmlformats.org/officeDocument/2006/relationships/hyperlink" Target="http://www.bestwebquests.com/" TargetMode="External"/><Relationship Id="rId5" Type="http://schemas.openxmlformats.org/officeDocument/2006/relationships/hyperlink" Target="http://www.gecdsb.on.ca/d&amp;g/DP/locatori.asp" TargetMode="External"/><Relationship Id="rId4" Type="http://schemas.openxmlformats.org/officeDocument/2006/relationships/hyperlink" Target="http://zunal.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zunal.com/webquest.php?user=13434" TargetMode="External"/><Relationship Id="rId2" Type="http://schemas.openxmlformats.org/officeDocument/2006/relationships/hyperlink" Target="http://users.sch.gr/gbasm/Webquest_Kyklades/index.htm" TargetMode="External"/><Relationship Id="rId1" Type="http://schemas.openxmlformats.org/officeDocument/2006/relationships/slideLayout" Target="../slideLayouts/slideLayout2.xml"/><Relationship Id="rId4" Type="http://schemas.openxmlformats.org/officeDocument/2006/relationships/hyperlink" Target="http://filologika.blogspot.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cratch.mit.edu/studios/26995/" TargetMode="External"/><Relationship Id="rId2" Type="http://schemas.openxmlformats.org/officeDocument/2006/relationships/hyperlink" Target="https://www.youtube.com/watch?v=XTvcot1dFh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earnscratch.org/" TargetMode="External"/><Relationship Id="rId2" Type="http://schemas.openxmlformats.org/officeDocument/2006/relationships/hyperlink" Target="https://scratch.mit.edu/help/" TargetMode="External"/><Relationship Id="rId1" Type="http://schemas.openxmlformats.org/officeDocument/2006/relationships/slideLayout" Target="../slideLayouts/slideLayout2.xml"/><Relationship Id="rId6" Type="http://schemas.openxmlformats.org/officeDocument/2006/relationships/hyperlink" Target="http://www.scratchplay.gr/" TargetMode="External"/><Relationship Id="rId5" Type="http://schemas.openxmlformats.org/officeDocument/2006/relationships/hyperlink" Target="http://logogreekworld.ning.com/" TargetMode="External"/><Relationship Id="rId4" Type="http://schemas.openxmlformats.org/officeDocument/2006/relationships/hyperlink" Target="http://scratched.media.mit.edu/"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scratchplay.g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reemind.sourceforge.net/wiki/index.php/Main_Page" TargetMode="External"/><Relationship Id="rId2" Type="http://schemas.openxmlformats.org/officeDocument/2006/relationships/hyperlink" Target="https://cmap.ihmc.u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9048-AF81-42EE-8009-5B33378CBB97}"/>
              </a:ext>
            </a:extLst>
          </p:cNvPr>
          <p:cNvSpPr>
            <a:spLocks noGrp="1"/>
          </p:cNvSpPr>
          <p:nvPr>
            <p:ph type="ctrTitle"/>
          </p:nvPr>
        </p:nvSpPr>
        <p:spPr>
          <a:xfrm>
            <a:off x="1524000" y="1122363"/>
            <a:ext cx="9144000" cy="857357"/>
          </a:xfrm>
        </p:spPr>
        <p:txBody>
          <a:bodyPr>
            <a:noAutofit/>
          </a:bodyPr>
          <a:lstStyle/>
          <a:p>
            <a:r>
              <a:rPr lang="el-GR" sz="3200" b="1" dirty="0"/>
              <a:t>Περιβάλλοντα συγγραφής ή ανάπτυξης εκπαιδευτικών εφαρμογών</a:t>
            </a:r>
            <a:endParaRPr lang="en-US" sz="3200" b="1" dirty="0"/>
          </a:p>
        </p:txBody>
      </p:sp>
      <p:pic>
        <p:nvPicPr>
          <p:cNvPr id="1026" name="Picture 2" descr="Scratch Coding Classes for Kids | Online Lessons &amp; Summer Programs 2022">
            <a:extLst>
              <a:ext uri="{FF2B5EF4-FFF2-40B4-BE49-F238E27FC236}">
                <a16:creationId xmlns:a16="http://schemas.microsoft.com/office/drawing/2014/main" id="{46576EFE-2B86-4480-BCA4-EC63A45C0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976" y="2894120"/>
            <a:ext cx="3468156" cy="2712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cept Map Tutorial: How to Create Concept Maps to Visualize Ideas">
            <a:extLst>
              <a:ext uri="{FF2B5EF4-FFF2-40B4-BE49-F238E27FC236}">
                <a16:creationId xmlns:a16="http://schemas.microsoft.com/office/drawing/2014/main" id="{BBCF8C09-1C6A-45D7-AE9E-C607A1F3C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3" y="2740503"/>
            <a:ext cx="3722980" cy="2663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reating a Webquest - KNILT">
            <a:extLst>
              <a:ext uri="{FF2B5EF4-FFF2-40B4-BE49-F238E27FC236}">
                <a16:creationId xmlns:a16="http://schemas.microsoft.com/office/drawing/2014/main" id="{9BEEEF6F-475C-4745-985B-FA46ED4BE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219325"/>
            <a:ext cx="23622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ow to Create a WebQuest with WordPress - Grace Themes">
            <a:extLst>
              <a:ext uri="{FF2B5EF4-FFF2-40B4-BE49-F238E27FC236}">
                <a16:creationId xmlns:a16="http://schemas.microsoft.com/office/drawing/2014/main" id="{E9300565-1521-4E89-B875-52E4325A7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962" y="4522749"/>
            <a:ext cx="2886076"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2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D9BD-B058-4346-A4F1-5BE3F0D59A5A}"/>
              </a:ext>
            </a:extLst>
          </p:cNvPr>
          <p:cNvSpPr>
            <a:spLocks noGrp="1"/>
          </p:cNvSpPr>
          <p:nvPr>
            <p:ph type="title"/>
          </p:nvPr>
        </p:nvSpPr>
        <p:spPr/>
        <p:txBody>
          <a:bodyPr/>
          <a:lstStyle/>
          <a:p>
            <a:r>
              <a:rPr lang="el-GR" dirty="0"/>
              <a:t>Πληροφοριακός εγγραμματισμός</a:t>
            </a:r>
            <a:endParaRPr lang="en-US" dirty="0"/>
          </a:p>
        </p:txBody>
      </p:sp>
      <p:sp>
        <p:nvSpPr>
          <p:cNvPr id="3" name="Content Placeholder 2">
            <a:extLst>
              <a:ext uri="{FF2B5EF4-FFF2-40B4-BE49-F238E27FC236}">
                <a16:creationId xmlns:a16="http://schemas.microsoft.com/office/drawing/2014/main" id="{A2DC2BC4-3BC4-4896-B6BA-63786C200091}"/>
              </a:ext>
            </a:extLst>
          </p:cNvPr>
          <p:cNvSpPr>
            <a:spLocks noGrp="1"/>
          </p:cNvSpPr>
          <p:nvPr>
            <p:ph idx="1"/>
          </p:nvPr>
        </p:nvSpPr>
        <p:spPr/>
        <p:txBody>
          <a:bodyPr/>
          <a:lstStyle/>
          <a:p>
            <a:r>
              <a:rPr lang="el-GR" b="0" i="0" dirty="0">
                <a:solidFill>
                  <a:srgbClr val="444444"/>
                </a:solidFill>
                <a:effectLst/>
                <a:latin typeface="Open Sans" panose="020B0606030504020204" pitchFamily="34" charset="0"/>
              </a:rPr>
              <a:t>αφορά στην αναγνώριση του πότε και γιατί χρειάζεται πληροφορία που μπορεί να εντοπιστεί </a:t>
            </a:r>
          </a:p>
          <a:p>
            <a:r>
              <a:rPr lang="el-GR" b="0" i="0" dirty="0">
                <a:solidFill>
                  <a:srgbClr val="444444"/>
                </a:solidFill>
                <a:effectLst/>
                <a:latin typeface="Open Sans" panose="020B0606030504020204" pitchFamily="34" charset="0"/>
              </a:rPr>
              <a:t>πώς να αξιολογηθεί</a:t>
            </a:r>
            <a:r>
              <a:rPr lang="en-US" b="0" i="0" dirty="0">
                <a:solidFill>
                  <a:srgbClr val="444444"/>
                </a:solidFill>
                <a:effectLst/>
                <a:latin typeface="Open Sans" panose="020B0606030504020204" pitchFamily="34" charset="0"/>
              </a:rPr>
              <a:t> </a:t>
            </a:r>
            <a:r>
              <a:rPr lang="el-GR" b="0" i="0" dirty="0">
                <a:solidFill>
                  <a:srgbClr val="444444"/>
                </a:solidFill>
                <a:effectLst/>
                <a:latin typeface="Open Sans" panose="020B0606030504020204" pitchFamily="34" charset="0"/>
              </a:rPr>
              <a:t>να χρησιμοποιηθεί (</a:t>
            </a:r>
            <a:r>
              <a:rPr lang="el-GR" b="0" i="0" dirty="0" err="1">
                <a:solidFill>
                  <a:srgbClr val="444444"/>
                </a:solidFill>
                <a:effectLst/>
                <a:latin typeface="Open Sans" panose="020B0606030504020204" pitchFamily="34" charset="0"/>
              </a:rPr>
              <a:t>vs</a:t>
            </a:r>
            <a:r>
              <a:rPr lang="el-GR" b="0" i="0" dirty="0">
                <a:solidFill>
                  <a:srgbClr val="444444"/>
                </a:solidFill>
                <a:effectLst/>
                <a:latin typeface="Open Sans" panose="020B0606030504020204" pitchFamily="34" charset="0"/>
              </a:rPr>
              <a:t> </a:t>
            </a:r>
            <a:r>
              <a:rPr lang="el-GR" b="0" i="0" dirty="0" err="1">
                <a:solidFill>
                  <a:srgbClr val="444444"/>
                </a:solidFill>
                <a:effectLst/>
                <a:latin typeface="Open Sans" panose="020B0606030504020204" pitchFamily="34" charset="0"/>
              </a:rPr>
              <a:t>copy</a:t>
            </a:r>
            <a:r>
              <a:rPr lang="el-GR" b="0" i="0" dirty="0">
                <a:solidFill>
                  <a:srgbClr val="444444"/>
                </a:solidFill>
                <a:effectLst/>
                <a:latin typeface="Open Sans" panose="020B0606030504020204" pitchFamily="34" charset="0"/>
              </a:rPr>
              <a:t>/</a:t>
            </a:r>
            <a:r>
              <a:rPr lang="el-GR" b="0" i="0" dirty="0" err="1">
                <a:solidFill>
                  <a:srgbClr val="444444"/>
                </a:solidFill>
                <a:effectLst/>
                <a:latin typeface="Open Sans" panose="020B0606030504020204" pitchFamily="34" charset="0"/>
              </a:rPr>
              <a:t>paste</a:t>
            </a:r>
            <a:r>
              <a:rPr lang="el-GR" b="0" i="0" dirty="0">
                <a:solidFill>
                  <a:srgbClr val="444444"/>
                </a:solidFill>
                <a:effectLst/>
                <a:latin typeface="Open Sans" panose="020B0606030504020204" pitchFamily="34" charset="0"/>
              </a:rPr>
              <a:t>) να κοινοποιηθεί σε άλλους με έναν ηθικά αποδεκτό και νόμιμο τρόπο (αναφορές σε πηγές, άδειες </a:t>
            </a:r>
            <a:r>
              <a:rPr lang="el-GR" b="0" i="0" dirty="0" err="1">
                <a:solidFill>
                  <a:srgbClr val="444444"/>
                </a:solidFill>
                <a:effectLst/>
                <a:latin typeface="Open Sans" panose="020B0606030504020204" pitchFamily="34" charset="0"/>
              </a:rPr>
              <a:t>Creative</a:t>
            </a:r>
            <a:r>
              <a:rPr lang="el-GR" b="0" i="0" dirty="0">
                <a:solidFill>
                  <a:srgbClr val="444444"/>
                </a:solidFill>
                <a:effectLst/>
                <a:latin typeface="Open Sans" panose="020B0606030504020204" pitchFamily="34" charset="0"/>
              </a:rPr>
              <a:t> </a:t>
            </a:r>
            <a:r>
              <a:rPr lang="el-GR" b="0" i="0" dirty="0" err="1">
                <a:solidFill>
                  <a:srgbClr val="444444"/>
                </a:solidFill>
                <a:effectLst/>
                <a:latin typeface="Open Sans" panose="020B0606030504020204" pitchFamily="34" charset="0"/>
              </a:rPr>
              <a:t>Commons</a:t>
            </a:r>
            <a:r>
              <a:rPr lang="el-GR" b="0" i="0" dirty="0">
                <a:solidFill>
                  <a:srgbClr val="444444"/>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421546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7FF5-41A9-4431-A0BC-5CBAEBCC216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08FEDF-FD41-4EEE-91D8-A8E826C63CD9}"/>
              </a:ext>
            </a:extLst>
          </p:cNvPr>
          <p:cNvPicPr>
            <a:picLocks noGrp="1" noChangeAspect="1"/>
          </p:cNvPicPr>
          <p:nvPr>
            <p:ph idx="1"/>
          </p:nvPr>
        </p:nvPicPr>
        <p:blipFill>
          <a:blip r:embed="rId2"/>
          <a:stretch>
            <a:fillRect/>
          </a:stretch>
        </p:blipFill>
        <p:spPr>
          <a:xfrm>
            <a:off x="2555179" y="551715"/>
            <a:ext cx="6371429" cy="952381"/>
          </a:xfrm>
        </p:spPr>
      </p:pic>
      <p:pic>
        <p:nvPicPr>
          <p:cNvPr id="7" name="Picture 6">
            <a:extLst>
              <a:ext uri="{FF2B5EF4-FFF2-40B4-BE49-F238E27FC236}">
                <a16:creationId xmlns:a16="http://schemas.microsoft.com/office/drawing/2014/main" id="{12D2B7C5-2D45-432C-B1B1-AB2E2BA077E8}"/>
              </a:ext>
            </a:extLst>
          </p:cNvPr>
          <p:cNvPicPr>
            <a:picLocks noChangeAspect="1"/>
          </p:cNvPicPr>
          <p:nvPr/>
        </p:nvPicPr>
        <p:blipFill>
          <a:blip r:embed="rId3"/>
          <a:stretch>
            <a:fillRect/>
          </a:stretch>
        </p:blipFill>
        <p:spPr>
          <a:xfrm>
            <a:off x="2359940" y="1877278"/>
            <a:ext cx="6761905" cy="800000"/>
          </a:xfrm>
          <a:prstGeom prst="rect">
            <a:avLst/>
          </a:prstGeom>
        </p:spPr>
      </p:pic>
      <p:pic>
        <p:nvPicPr>
          <p:cNvPr id="9" name="Picture 8">
            <a:extLst>
              <a:ext uri="{FF2B5EF4-FFF2-40B4-BE49-F238E27FC236}">
                <a16:creationId xmlns:a16="http://schemas.microsoft.com/office/drawing/2014/main" id="{47CA4CC6-46CE-49C4-A071-4884EB826EF1}"/>
              </a:ext>
            </a:extLst>
          </p:cNvPr>
          <p:cNvPicPr>
            <a:picLocks noChangeAspect="1"/>
          </p:cNvPicPr>
          <p:nvPr/>
        </p:nvPicPr>
        <p:blipFill>
          <a:blip r:embed="rId4"/>
          <a:stretch>
            <a:fillRect/>
          </a:stretch>
        </p:blipFill>
        <p:spPr>
          <a:xfrm>
            <a:off x="3076614" y="2677278"/>
            <a:ext cx="6571429" cy="4066667"/>
          </a:xfrm>
          <a:prstGeom prst="rect">
            <a:avLst/>
          </a:prstGeom>
        </p:spPr>
      </p:pic>
    </p:spTree>
    <p:extLst>
      <p:ext uri="{BB962C8B-B14F-4D97-AF65-F5344CB8AC3E}">
        <p14:creationId xmlns:p14="http://schemas.microsoft.com/office/powerpoint/2010/main" val="269740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25DD-1049-4DA2-B2C6-32F364FA164E}"/>
              </a:ext>
            </a:extLst>
          </p:cNvPr>
          <p:cNvSpPr>
            <a:spLocks noGrp="1"/>
          </p:cNvSpPr>
          <p:nvPr>
            <p:ph type="title"/>
          </p:nvPr>
        </p:nvSpPr>
        <p:spPr/>
        <p:txBody>
          <a:bodyPr/>
          <a:lstStyle/>
          <a:p>
            <a:pPr algn="ctr"/>
            <a:r>
              <a:rPr lang="el-GR" sz="4400" dirty="0">
                <a:solidFill>
                  <a:schemeClr val="tx2"/>
                </a:solidFill>
                <a:effectLst>
                  <a:outerShdw blurRad="38100" dist="38100" dir="2700000" algn="tl">
                    <a:srgbClr val="C0C0C0"/>
                  </a:outerShdw>
                </a:effectLst>
                <a:latin typeface="Times New Roman" pitchFamily="18" charset="0"/>
                <a:cs typeface="Times New Roman" pitchFamily="18" charset="0"/>
              </a:rPr>
              <a:t>Σχεδιασμός σεναρίων/δραστηριοτήτων</a:t>
            </a:r>
            <a:endParaRPr lang="en-US" dirty="0"/>
          </a:p>
        </p:txBody>
      </p:sp>
      <p:sp>
        <p:nvSpPr>
          <p:cNvPr id="3" name="Content Placeholder 2">
            <a:extLst>
              <a:ext uri="{FF2B5EF4-FFF2-40B4-BE49-F238E27FC236}">
                <a16:creationId xmlns:a16="http://schemas.microsoft.com/office/drawing/2014/main" id="{F2B1C4A4-7D6B-4D05-AF6B-DC0BE7C25D14}"/>
              </a:ext>
            </a:extLst>
          </p:cNvPr>
          <p:cNvSpPr>
            <a:spLocks noGrp="1"/>
          </p:cNvSpPr>
          <p:nvPr>
            <p:ph idx="1"/>
          </p:nvPr>
        </p:nvSpPr>
        <p:spPr/>
        <p:txBody>
          <a:bodyPr/>
          <a:lstStyle/>
          <a:p>
            <a:r>
              <a:rPr lang="el-GR" dirty="0"/>
              <a:t>Αυθεντικότητα και προσωπική αξία για τους μαθητές</a:t>
            </a:r>
          </a:p>
          <a:p>
            <a:r>
              <a:rPr lang="el-GR" dirty="0"/>
              <a:t>Δομή &amp; οργάνωση: αυστηρά δομημένες ή </a:t>
            </a:r>
            <a:r>
              <a:rPr lang="el-GR" dirty="0" err="1"/>
              <a:t>ημιδομημένες</a:t>
            </a:r>
            <a:r>
              <a:rPr lang="el-GR" dirty="0"/>
              <a:t> δραστηριότητες επιτρέποντας πρωτοβουλίες</a:t>
            </a:r>
          </a:p>
          <a:p>
            <a:r>
              <a:rPr lang="el-GR" dirty="0"/>
              <a:t>Απομνημόνευση/αναπαραγωγή </a:t>
            </a:r>
            <a:endParaRPr lang="en-US" dirty="0"/>
          </a:p>
          <a:p>
            <a:pPr marL="0" indent="0">
              <a:buNone/>
            </a:pPr>
            <a:r>
              <a:rPr lang="el-GR" dirty="0" err="1"/>
              <a:t>vs</a:t>
            </a:r>
            <a:r>
              <a:rPr lang="el-GR" dirty="0"/>
              <a:t> </a:t>
            </a:r>
            <a:r>
              <a:rPr lang="el-GR" dirty="0" err="1"/>
              <a:t>Αναστοχασμός</a:t>
            </a:r>
            <a:r>
              <a:rPr lang="el-GR" dirty="0"/>
              <a:t>/εσωτερίκευση</a:t>
            </a:r>
          </a:p>
          <a:p>
            <a:r>
              <a:rPr lang="el-GR" dirty="0"/>
              <a:t>Ο ρόλος των άλλων</a:t>
            </a:r>
          </a:p>
          <a:p>
            <a:r>
              <a:rPr lang="el-GR" dirty="0"/>
              <a:t>Ποιος διατηρεί τον έλεγχο;</a:t>
            </a:r>
          </a:p>
          <a:p>
            <a:endParaRPr lang="en-US" dirty="0"/>
          </a:p>
        </p:txBody>
      </p:sp>
      <p:pic>
        <p:nvPicPr>
          <p:cNvPr id="4100" name="Picture 4" descr="ΤΠΕ στο Δημοτικό: Δραστηριότητα για την Ασφάλεια στο Διαδίκτυο">
            <a:extLst>
              <a:ext uri="{FF2B5EF4-FFF2-40B4-BE49-F238E27FC236}">
                <a16:creationId xmlns:a16="http://schemas.microsoft.com/office/drawing/2014/main" id="{E08799CD-4176-49FD-B2D3-1591DEB41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37" y="3121270"/>
            <a:ext cx="4662943" cy="355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3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25DD-1049-4DA2-B2C6-32F364FA164E}"/>
              </a:ext>
            </a:extLst>
          </p:cNvPr>
          <p:cNvSpPr>
            <a:spLocks noGrp="1"/>
          </p:cNvSpPr>
          <p:nvPr>
            <p:ph type="title"/>
          </p:nvPr>
        </p:nvSpPr>
        <p:spPr/>
        <p:txBody>
          <a:bodyPr/>
          <a:lstStyle/>
          <a:p>
            <a:r>
              <a:rPr lang="el-GR" dirty="0"/>
              <a:t>Δομή μιας </a:t>
            </a:r>
            <a:r>
              <a:rPr lang="el-GR" dirty="0" err="1"/>
              <a:t>Ιστοεξερεύνησης</a:t>
            </a:r>
            <a:endParaRPr lang="en-US" dirty="0"/>
          </a:p>
        </p:txBody>
      </p:sp>
      <p:sp>
        <p:nvSpPr>
          <p:cNvPr id="3" name="Content Placeholder 2">
            <a:extLst>
              <a:ext uri="{FF2B5EF4-FFF2-40B4-BE49-F238E27FC236}">
                <a16:creationId xmlns:a16="http://schemas.microsoft.com/office/drawing/2014/main" id="{F2B1C4A4-7D6B-4D05-AF6B-DC0BE7C25D14}"/>
              </a:ext>
            </a:extLst>
          </p:cNvPr>
          <p:cNvSpPr>
            <a:spLocks noGrp="1"/>
          </p:cNvSpPr>
          <p:nvPr>
            <p:ph idx="1"/>
          </p:nvPr>
        </p:nvSpPr>
        <p:spPr/>
        <p:txBody>
          <a:bodyPr>
            <a:normAutofit lnSpcReduction="10000"/>
          </a:bodyPr>
          <a:lstStyle/>
          <a:p>
            <a:r>
              <a:rPr lang="el-GR" dirty="0"/>
              <a:t>Σελίδα του μαθητή</a:t>
            </a:r>
          </a:p>
          <a:p>
            <a:r>
              <a:rPr lang="el-GR" dirty="0"/>
              <a:t>Εισαγωγή (</a:t>
            </a:r>
            <a:r>
              <a:rPr lang="el-GR" dirty="0" err="1"/>
              <a:t>Introduction</a:t>
            </a:r>
            <a:r>
              <a:rPr lang="el-GR" dirty="0"/>
              <a:t>) με την κεντρική ιδέα του σεναρίου</a:t>
            </a:r>
          </a:p>
          <a:p>
            <a:r>
              <a:rPr lang="el-GR" dirty="0"/>
              <a:t>Εργασία ή Αποστολή (</a:t>
            </a:r>
            <a:r>
              <a:rPr lang="el-GR" dirty="0" err="1"/>
              <a:t>Task</a:t>
            </a:r>
            <a:r>
              <a:rPr lang="el-GR" dirty="0"/>
              <a:t>) ορίζει την εργασία και το ρόλο των μαθητών</a:t>
            </a:r>
          </a:p>
          <a:p>
            <a:r>
              <a:rPr lang="el-GR" dirty="0"/>
              <a:t>Διαδικασία (</a:t>
            </a:r>
            <a:r>
              <a:rPr lang="el-GR" dirty="0" err="1"/>
              <a:t>Process</a:t>
            </a:r>
            <a:r>
              <a:rPr lang="el-GR" dirty="0"/>
              <a:t>) περιγράφει τον τρόπο εργασίας των μαθητών</a:t>
            </a:r>
          </a:p>
          <a:p>
            <a:r>
              <a:rPr lang="el-GR" dirty="0"/>
              <a:t>Αξιολόγηση (</a:t>
            </a:r>
            <a:r>
              <a:rPr lang="el-GR" dirty="0" err="1"/>
              <a:t>Evaluation</a:t>
            </a:r>
            <a:r>
              <a:rPr lang="el-GR" dirty="0"/>
              <a:t>) περιγράφει τρόπο αξιολόγησης των στόχων του μαθήματος και δράσεων-προϊόντων μαθητών</a:t>
            </a:r>
          </a:p>
          <a:p>
            <a:r>
              <a:rPr lang="el-GR" dirty="0"/>
              <a:t>Συμπέρασμα (</a:t>
            </a:r>
            <a:r>
              <a:rPr lang="el-GR" dirty="0" err="1"/>
              <a:t>Conclusion</a:t>
            </a:r>
            <a:r>
              <a:rPr lang="el-GR" dirty="0"/>
              <a:t>) συνοψίζει ανακεφαλαιώνει, προτείνει</a:t>
            </a:r>
          </a:p>
          <a:p>
            <a:r>
              <a:rPr lang="el-GR" dirty="0"/>
              <a:t>Σελίδα καθηγητή με οδηγίες για την εφαρμογή και τον συντονισμό της </a:t>
            </a:r>
            <a:r>
              <a:rPr lang="el-GR" dirty="0" err="1"/>
              <a:t>Ιστοεξερεύνησης</a:t>
            </a:r>
            <a:endParaRPr lang="el-GR" dirty="0"/>
          </a:p>
          <a:p>
            <a:endParaRPr lang="en-US" dirty="0"/>
          </a:p>
        </p:txBody>
      </p:sp>
    </p:spTree>
    <p:extLst>
      <p:ext uri="{BB962C8B-B14F-4D97-AF65-F5344CB8AC3E}">
        <p14:creationId xmlns:p14="http://schemas.microsoft.com/office/powerpoint/2010/main" val="106304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2CD6-63B4-43A6-913C-0F9292CF98C3}"/>
              </a:ext>
            </a:extLst>
          </p:cNvPr>
          <p:cNvSpPr>
            <a:spLocks noGrp="1"/>
          </p:cNvSpPr>
          <p:nvPr>
            <p:ph type="title"/>
          </p:nvPr>
        </p:nvSpPr>
        <p:spPr/>
        <p:txBody>
          <a:bodyPr/>
          <a:lstStyle/>
          <a:p>
            <a:r>
              <a:rPr lang="en-US" dirty="0">
                <a:hlinkClick r:id="rId2"/>
              </a:rPr>
              <a:t>http://zunal.com/process.php?w=245862</a:t>
            </a:r>
            <a:r>
              <a:rPr lang="en-US" dirty="0"/>
              <a:t> </a:t>
            </a:r>
          </a:p>
        </p:txBody>
      </p:sp>
      <p:sp>
        <p:nvSpPr>
          <p:cNvPr id="5" name="Content Placeholder 4">
            <a:extLst>
              <a:ext uri="{FF2B5EF4-FFF2-40B4-BE49-F238E27FC236}">
                <a16:creationId xmlns:a16="http://schemas.microsoft.com/office/drawing/2014/main" id="{2D6A7B86-F163-4C4C-A492-E9B2720856E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795CC14-A0C5-43C9-A14D-31B0CA405CE0}"/>
              </a:ext>
            </a:extLst>
          </p:cNvPr>
          <p:cNvPicPr>
            <a:picLocks noChangeAspect="1"/>
          </p:cNvPicPr>
          <p:nvPr/>
        </p:nvPicPr>
        <p:blipFill>
          <a:blip r:embed="rId3"/>
          <a:stretch>
            <a:fillRect/>
          </a:stretch>
        </p:blipFill>
        <p:spPr>
          <a:xfrm>
            <a:off x="83597" y="1690688"/>
            <a:ext cx="11910135" cy="4605946"/>
          </a:xfrm>
          <a:prstGeom prst="rect">
            <a:avLst/>
          </a:prstGeom>
        </p:spPr>
      </p:pic>
      <p:sp>
        <p:nvSpPr>
          <p:cNvPr id="6" name="Arrow: Right 5">
            <a:extLst>
              <a:ext uri="{FF2B5EF4-FFF2-40B4-BE49-F238E27FC236}">
                <a16:creationId xmlns:a16="http://schemas.microsoft.com/office/drawing/2014/main" id="{CB3728D0-A95E-4801-A736-EC1C83493021}"/>
              </a:ext>
            </a:extLst>
          </p:cNvPr>
          <p:cNvSpPr/>
          <p:nvPr/>
        </p:nvSpPr>
        <p:spPr>
          <a:xfrm rot="20005136" flipH="1">
            <a:off x="1128017" y="3400573"/>
            <a:ext cx="743225" cy="4506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39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A947-ACD1-4527-82FF-EFC6CF6545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02C5319-B69C-408A-AB4D-F847C284C90E}"/>
              </a:ext>
            </a:extLst>
          </p:cNvPr>
          <p:cNvPicPr>
            <a:picLocks noGrp="1" noChangeAspect="1"/>
          </p:cNvPicPr>
          <p:nvPr>
            <p:ph idx="1"/>
          </p:nvPr>
        </p:nvPicPr>
        <p:blipFill>
          <a:blip r:embed="rId2"/>
          <a:stretch>
            <a:fillRect/>
          </a:stretch>
        </p:blipFill>
        <p:spPr>
          <a:xfrm>
            <a:off x="838200" y="2019763"/>
            <a:ext cx="10515600" cy="3963061"/>
          </a:xfrm>
        </p:spPr>
      </p:pic>
      <p:sp>
        <p:nvSpPr>
          <p:cNvPr id="6" name="Arrow: Right 5">
            <a:extLst>
              <a:ext uri="{FF2B5EF4-FFF2-40B4-BE49-F238E27FC236}">
                <a16:creationId xmlns:a16="http://schemas.microsoft.com/office/drawing/2014/main" id="{C57F7D7B-6F1C-4E41-A5B6-A0C626CCEC0E}"/>
              </a:ext>
            </a:extLst>
          </p:cNvPr>
          <p:cNvSpPr/>
          <p:nvPr/>
        </p:nvSpPr>
        <p:spPr>
          <a:xfrm>
            <a:off x="106532" y="3364637"/>
            <a:ext cx="731668" cy="5237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4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ADB3-AA53-4BC0-893E-6876F1C6CE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1DDCA3-4034-470C-A128-7576AAF56168}"/>
              </a:ext>
            </a:extLst>
          </p:cNvPr>
          <p:cNvPicPr>
            <a:picLocks noGrp="1" noChangeAspect="1"/>
          </p:cNvPicPr>
          <p:nvPr>
            <p:ph idx="1"/>
          </p:nvPr>
        </p:nvPicPr>
        <p:blipFill>
          <a:blip r:embed="rId2"/>
          <a:stretch>
            <a:fillRect/>
          </a:stretch>
        </p:blipFill>
        <p:spPr>
          <a:xfrm>
            <a:off x="190469" y="1065321"/>
            <a:ext cx="11811062" cy="5311928"/>
          </a:xfrm>
        </p:spPr>
      </p:pic>
      <p:sp>
        <p:nvSpPr>
          <p:cNvPr id="6" name="Arrow: Right 5">
            <a:extLst>
              <a:ext uri="{FF2B5EF4-FFF2-40B4-BE49-F238E27FC236}">
                <a16:creationId xmlns:a16="http://schemas.microsoft.com/office/drawing/2014/main" id="{A07D5CC9-686B-4479-A21C-B52080E5D95A}"/>
              </a:ext>
            </a:extLst>
          </p:cNvPr>
          <p:cNvSpPr/>
          <p:nvPr/>
        </p:nvSpPr>
        <p:spPr>
          <a:xfrm flipH="1">
            <a:off x="1047565" y="2237173"/>
            <a:ext cx="461639" cy="5237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8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CC00-C6D9-446C-BE54-B8AE7B038F58}"/>
              </a:ext>
            </a:extLst>
          </p:cNvPr>
          <p:cNvSpPr>
            <a:spLocks noGrp="1"/>
          </p:cNvSpPr>
          <p:nvPr>
            <p:ph type="title"/>
          </p:nvPr>
        </p:nvSpPr>
        <p:spPr>
          <a:xfrm>
            <a:off x="838200" y="365125"/>
            <a:ext cx="10515600" cy="487131"/>
          </a:xfrm>
        </p:spPr>
        <p:txBody>
          <a:bodyPr>
            <a:noAutofit/>
          </a:bodyPr>
          <a:lstStyle/>
          <a:p>
            <a:r>
              <a:rPr lang="el-GR" sz="2800" dirty="0"/>
              <a:t>Αξιολόγηση με διαβαθμισμένα κριτήρια (</a:t>
            </a:r>
            <a:r>
              <a:rPr lang="el-GR" sz="2800" dirty="0" err="1"/>
              <a:t>Rubrics</a:t>
            </a:r>
            <a:r>
              <a:rPr lang="el-GR" sz="2800" dirty="0"/>
              <a:t>)</a:t>
            </a:r>
            <a:r>
              <a:rPr lang="en-US" sz="2800" dirty="0"/>
              <a:t> </a:t>
            </a:r>
            <a:r>
              <a:rPr lang="el-GR" sz="2800" dirty="0"/>
              <a:t>σε </a:t>
            </a:r>
            <a:r>
              <a:rPr lang="en-US" sz="2800" dirty="0"/>
              <a:t>Likert scale </a:t>
            </a:r>
            <a:r>
              <a:rPr lang="el-GR" sz="2800" dirty="0"/>
              <a:t>μορφή (Πολύ Καλή, Καλή, Μέτρια, Ανεπαρκής)</a:t>
            </a:r>
            <a:br>
              <a:rPr lang="el-GR" sz="2800" dirty="0"/>
            </a:br>
            <a:endParaRPr lang="en-US" sz="2800" dirty="0"/>
          </a:p>
        </p:txBody>
      </p:sp>
      <p:sp>
        <p:nvSpPr>
          <p:cNvPr id="3" name="Content Placeholder 2">
            <a:extLst>
              <a:ext uri="{FF2B5EF4-FFF2-40B4-BE49-F238E27FC236}">
                <a16:creationId xmlns:a16="http://schemas.microsoft.com/office/drawing/2014/main" id="{1EFC1FC4-5739-4556-8539-4695531DED9E}"/>
              </a:ext>
            </a:extLst>
          </p:cNvPr>
          <p:cNvSpPr>
            <a:spLocks noGrp="1"/>
          </p:cNvSpPr>
          <p:nvPr>
            <p:ph idx="1"/>
          </p:nvPr>
        </p:nvSpPr>
        <p:spPr>
          <a:xfrm>
            <a:off x="838200" y="852256"/>
            <a:ext cx="10515600" cy="5779363"/>
          </a:xfrm>
        </p:spPr>
        <p:txBody>
          <a:bodyPr>
            <a:normAutofit fontScale="92500" lnSpcReduction="10000"/>
          </a:bodyPr>
          <a:lstStyle/>
          <a:p>
            <a:r>
              <a:rPr lang="el-GR" sz="1200" dirty="0">
                <a:latin typeface="Times New Roman" panose="02020603050405020304" pitchFamily="18" charset="0"/>
                <a:cs typeface="Times New Roman" panose="02020603050405020304" pitchFamily="18" charset="0"/>
              </a:rPr>
              <a:t>Βασικά κριτήρια αξιολόγησης των επιδιωκόμενων στόχων</a:t>
            </a:r>
          </a:p>
          <a:p>
            <a:r>
              <a:rPr lang="el-GR" sz="1200" dirty="0">
                <a:latin typeface="Times New Roman" panose="02020603050405020304" pitchFamily="18" charset="0"/>
                <a:cs typeface="Times New Roman" panose="02020603050405020304" pitchFamily="18" charset="0"/>
              </a:rPr>
              <a:t>Ακριβείς περιγραφές των διαβαθμίσεων της κλίμακας αξιολόγησης</a:t>
            </a:r>
          </a:p>
          <a:p>
            <a:r>
              <a:rPr lang="el-GR" sz="1200" dirty="0">
                <a:latin typeface="Times New Roman" panose="02020603050405020304" pitchFamily="18" charset="0"/>
                <a:cs typeface="Times New Roman" panose="02020603050405020304" pitchFamily="18" charset="0"/>
              </a:rPr>
              <a:t>Πίνακας διαβαθμισμένων κριτηρίων για παρουσιάσεις μέσω υπολογιστή</a:t>
            </a:r>
          </a:p>
          <a:p>
            <a:pPr marL="0" indent="0">
              <a:buNone/>
            </a:pPr>
            <a:r>
              <a:rPr lang="el-GR" sz="1200" b="1" dirty="0">
                <a:latin typeface="Times New Roman" panose="02020603050405020304" pitchFamily="18" charset="0"/>
                <a:cs typeface="Times New Roman" panose="02020603050405020304" pitchFamily="18" charset="0"/>
              </a:rPr>
              <a:t>Στόχοι</a:t>
            </a:r>
          </a:p>
          <a:p>
            <a:r>
              <a:rPr lang="el-GR" sz="1200" dirty="0">
                <a:latin typeface="Times New Roman" panose="02020603050405020304" pitchFamily="18" charset="0"/>
                <a:cs typeface="Times New Roman" panose="02020603050405020304" pitchFamily="18" charset="0"/>
              </a:rPr>
              <a:t>Οι στόχοι της παρουσίασης είναι ξεκάθαροι για το κοινό στο οποίο απευθύνεται</a:t>
            </a:r>
          </a:p>
          <a:p>
            <a:r>
              <a:rPr lang="el-GR" sz="1200" dirty="0">
                <a:latin typeface="Times New Roman" panose="02020603050405020304" pitchFamily="18" charset="0"/>
                <a:cs typeface="Times New Roman" panose="02020603050405020304" pitchFamily="18" charset="0"/>
              </a:rPr>
              <a:t>Οι προδιαγραφές &amp; οι στόχοι της παρουσίασης είναι σε μεγάλο βαθμό ξεκάθαροι για το κοινό που απευθύνεται</a:t>
            </a:r>
          </a:p>
          <a:p>
            <a:r>
              <a:rPr lang="el-GR" sz="1200" dirty="0">
                <a:latin typeface="Times New Roman" panose="02020603050405020304" pitchFamily="18" charset="0"/>
                <a:cs typeface="Times New Roman" panose="02020603050405020304" pitchFamily="18" charset="0"/>
              </a:rPr>
              <a:t>Περιορισμένος αριθμός στόχων δεν επιτεύχθηκε πλήρως</a:t>
            </a:r>
          </a:p>
          <a:p>
            <a:r>
              <a:rPr lang="el-GR" sz="1200" dirty="0">
                <a:latin typeface="Times New Roman" panose="02020603050405020304" pitchFamily="18" charset="0"/>
                <a:cs typeface="Times New Roman" panose="02020603050405020304" pitchFamily="18" charset="0"/>
              </a:rPr>
              <a:t>Αρκετοί στόχοι δεν επιτεύχθηκαν πλήρως</a:t>
            </a:r>
          </a:p>
          <a:p>
            <a:pPr marL="0" indent="0">
              <a:buNone/>
            </a:pPr>
            <a:r>
              <a:rPr lang="el-GR" sz="1200" b="1" dirty="0">
                <a:latin typeface="Times New Roman" panose="02020603050405020304" pitchFamily="18" charset="0"/>
                <a:cs typeface="Times New Roman" panose="02020603050405020304" pitchFamily="18" charset="0"/>
              </a:rPr>
              <a:t>Περιεχόμενο</a:t>
            </a:r>
          </a:p>
          <a:p>
            <a:r>
              <a:rPr lang="el-GR" sz="1200" dirty="0">
                <a:latin typeface="Times New Roman" panose="02020603050405020304" pitchFamily="18" charset="0"/>
                <a:cs typeface="Times New Roman" panose="02020603050405020304" pitchFamily="18" charset="0"/>
              </a:rPr>
              <a:t>Κάλυψη θέματος σε βάθος με ανάδειξη των σημαντικών σημείων και παροχή κατάλληλων πηγών </a:t>
            </a:r>
          </a:p>
          <a:p>
            <a:r>
              <a:rPr lang="el-GR" sz="1200" dirty="0">
                <a:latin typeface="Times New Roman" panose="02020603050405020304" pitchFamily="18" charset="0"/>
                <a:cs typeface="Times New Roman" panose="02020603050405020304" pitchFamily="18" charset="0"/>
              </a:rPr>
              <a:t>Περιλαμβάνει σημαντική πληροφορία για το θέμα ή παροχή σχετικών πηγών</a:t>
            </a:r>
          </a:p>
          <a:p>
            <a:r>
              <a:rPr lang="el-GR" sz="1200" dirty="0">
                <a:latin typeface="Times New Roman" panose="02020603050405020304" pitchFamily="18" charset="0"/>
                <a:cs typeface="Times New Roman" panose="02020603050405020304" pitchFamily="18" charset="0"/>
              </a:rPr>
              <a:t>Περιλαμβάνει σημαντική πληροφορία για το θέμα ή παροχή σχετικών πηγών</a:t>
            </a:r>
          </a:p>
          <a:p>
            <a:r>
              <a:rPr lang="el-GR" sz="1200" dirty="0">
                <a:latin typeface="Times New Roman" panose="02020603050405020304" pitchFamily="18" charset="0"/>
                <a:cs typeface="Times New Roman" panose="02020603050405020304" pitchFamily="18" charset="0"/>
              </a:rPr>
              <a:t>Περιορισμένο περιεχόμενο/πηγές ή αρκετά λάθη στην τεκμηρίωση</a:t>
            </a:r>
          </a:p>
          <a:p>
            <a:pPr marL="0" indent="0">
              <a:buNone/>
            </a:pPr>
            <a:r>
              <a:rPr lang="el-GR" sz="1200" b="1" dirty="0">
                <a:latin typeface="Times New Roman" panose="02020603050405020304" pitchFamily="18" charset="0"/>
                <a:cs typeface="Times New Roman" panose="02020603050405020304" pitchFamily="18" charset="0"/>
              </a:rPr>
              <a:t>Οργάνωση</a:t>
            </a:r>
          </a:p>
          <a:p>
            <a:r>
              <a:rPr lang="el-GR" sz="1200" dirty="0">
                <a:latin typeface="Times New Roman" panose="02020603050405020304" pitchFamily="18" charset="0"/>
                <a:cs typeface="Times New Roman" panose="02020603050405020304" pitchFamily="18" charset="0"/>
              </a:rPr>
              <a:t>Καλά δομημένο υλικό με τη χρήση κατάλληλων επικεφαλίδων, συνδέσμων και ομαδοποίηση σχετικού υλικού.</a:t>
            </a:r>
          </a:p>
          <a:p>
            <a:r>
              <a:rPr lang="el-GR" sz="1200" dirty="0">
                <a:latin typeface="Times New Roman" panose="02020603050405020304" pitchFamily="18" charset="0"/>
                <a:cs typeface="Times New Roman" panose="02020603050405020304" pitchFamily="18" charset="0"/>
              </a:rPr>
              <a:t>Χρησιμοποιεί επικεφαλίδες &amp; συνδέσμους για την δόμηση του υλικού, αλλά υστερεί στη συνολική οργάνωση των θεμάτων</a:t>
            </a:r>
          </a:p>
          <a:p>
            <a:r>
              <a:rPr lang="el-GR" sz="1200" dirty="0">
                <a:latin typeface="Times New Roman" panose="02020603050405020304" pitchFamily="18" charset="0"/>
                <a:cs typeface="Times New Roman" panose="02020603050405020304" pitchFamily="18" charset="0"/>
              </a:rPr>
              <a:t>Λογική οργάνωση περιεχομένου στο μεγαλύτερο μέρος</a:t>
            </a:r>
          </a:p>
          <a:p>
            <a:r>
              <a:rPr lang="el-GR" sz="1200" dirty="0">
                <a:latin typeface="Times New Roman" panose="02020603050405020304" pitchFamily="18" charset="0"/>
                <a:cs typeface="Times New Roman" panose="02020603050405020304" pitchFamily="18" charset="0"/>
              </a:rPr>
              <a:t>Δεν υπήρχε καθαρή ή λογική δομή παρά μόνο πολλά επιμέρους γεγονότα</a:t>
            </a:r>
          </a:p>
          <a:p>
            <a:pPr marL="0" indent="0">
              <a:buNone/>
            </a:pPr>
            <a:r>
              <a:rPr lang="el-GR" sz="1200" b="1" dirty="0">
                <a:latin typeface="Times New Roman" panose="02020603050405020304" pitchFamily="18" charset="0"/>
                <a:cs typeface="Times New Roman" panose="02020603050405020304" pitchFamily="18" charset="0"/>
              </a:rPr>
              <a:t>Τεχνικά</a:t>
            </a:r>
          </a:p>
          <a:p>
            <a:r>
              <a:rPr lang="el-GR" sz="1200" dirty="0">
                <a:latin typeface="Times New Roman" panose="02020603050405020304" pitchFamily="18" charset="0"/>
                <a:cs typeface="Times New Roman" panose="02020603050405020304" pitchFamily="18" charset="0"/>
              </a:rPr>
              <a:t>Η ποιότητα γραφικών, ήχου και βίντεο είναι εξαιρετική και όλες οι συνδέσεις λειτουργικές</a:t>
            </a:r>
          </a:p>
          <a:p>
            <a:r>
              <a:rPr lang="el-GR" sz="1200" dirty="0">
                <a:latin typeface="Times New Roman" panose="02020603050405020304" pitchFamily="18" charset="0"/>
                <a:cs typeface="Times New Roman" panose="02020603050405020304" pitchFamily="18" charset="0"/>
              </a:rPr>
              <a:t>Η ποιότητα γραφικών, ήχου και βίντεο είναι ικανοποιητική και όλες οι συνδέσεις λειτουργικές</a:t>
            </a:r>
          </a:p>
          <a:p>
            <a:r>
              <a:rPr lang="el-GR" sz="1200" dirty="0">
                <a:latin typeface="Times New Roman" panose="02020603050405020304" pitchFamily="18" charset="0"/>
                <a:cs typeface="Times New Roman" panose="02020603050405020304" pitchFamily="18" charset="0"/>
              </a:rPr>
              <a:t>Η ποιότητα γραφικών, ήχου και βίντεο είναι μέτρια ή/και κάποιες συνδέσεις μη λειτουργικές</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27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CC7E-9C1D-4779-BC88-CCB0633902FD}"/>
              </a:ext>
            </a:extLst>
          </p:cNvPr>
          <p:cNvSpPr>
            <a:spLocks noGrp="1"/>
          </p:cNvSpPr>
          <p:nvPr>
            <p:ph type="title"/>
          </p:nvPr>
        </p:nvSpPr>
        <p:spPr>
          <a:xfrm>
            <a:off x="838200" y="365126"/>
            <a:ext cx="10515600" cy="416110"/>
          </a:xfrm>
        </p:spPr>
        <p:txBody>
          <a:bodyPr>
            <a:normAutofit fontScale="90000"/>
          </a:bodyPr>
          <a:lstStyle/>
          <a:p>
            <a:pPr algn="ctr"/>
            <a:r>
              <a:rPr lang="el-GR" sz="3200" dirty="0"/>
              <a:t>Παράδειγμα Αναλυτικής Ρουμπρίκας Αξιολόγησης</a:t>
            </a:r>
            <a:r>
              <a:rPr lang="en-US" sz="3200" dirty="0"/>
              <a:t> (</a:t>
            </a:r>
            <a:r>
              <a:rPr lang="el-GR" sz="3200" dirty="0"/>
              <a:t>Ανακτήθηκε 28/03/22 από: </a:t>
            </a:r>
            <a:r>
              <a:rPr lang="en-US" sz="3200" dirty="0">
                <a:hlinkClick r:id="rId2"/>
              </a:rPr>
              <a:t>https://repository.kallipos.gr/bitstream/11419/231/2/chapter_5.pdf</a:t>
            </a:r>
            <a:r>
              <a:rPr lang="el-GR" sz="3200" dirty="0"/>
              <a:t> </a:t>
            </a:r>
            <a:r>
              <a:rPr lang="en-US" sz="3200" dirty="0"/>
              <a:t>)</a:t>
            </a:r>
          </a:p>
        </p:txBody>
      </p:sp>
      <p:pic>
        <p:nvPicPr>
          <p:cNvPr id="5" name="Content Placeholder 4">
            <a:extLst>
              <a:ext uri="{FF2B5EF4-FFF2-40B4-BE49-F238E27FC236}">
                <a16:creationId xmlns:a16="http://schemas.microsoft.com/office/drawing/2014/main" id="{38754671-084D-4AF2-8F41-567E84382313}"/>
              </a:ext>
            </a:extLst>
          </p:cNvPr>
          <p:cNvPicPr>
            <a:picLocks noGrp="1" noChangeAspect="1"/>
          </p:cNvPicPr>
          <p:nvPr>
            <p:ph idx="1"/>
          </p:nvPr>
        </p:nvPicPr>
        <p:blipFill>
          <a:blip r:embed="rId3"/>
          <a:stretch>
            <a:fillRect/>
          </a:stretch>
        </p:blipFill>
        <p:spPr>
          <a:xfrm>
            <a:off x="3812127" y="1162975"/>
            <a:ext cx="5074420" cy="5534910"/>
          </a:xfrm>
        </p:spPr>
      </p:pic>
    </p:spTree>
    <p:extLst>
      <p:ext uri="{BB962C8B-B14F-4D97-AF65-F5344CB8AC3E}">
        <p14:creationId xmlns:p14="http://schemas.microsoft.com/office/powerpoint/2010/main" val="109638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4E001-0942-4DE7-A5BD-0B57565DFC1B}"/>
              </a:ext>
            </a:extLst>
          </p:cNvPr>
          <p:cNvSpPr>
            <a:spLocks noGrp="1"/>
          </p:cNvSpPr>
          <p:nvPr>
            <p:ph idx="1"/>
          </p:nvPr>
        </p:nvSpPr>
        <p:spPr>
          <a:xfrm>
            <a:off x="838200" y="275208"/>
            <a:ext cx="10515600" cy="5901755"/>
          </a:xfrm>
        </p:spPr>
        <p:txBody>
          <a:bodyPr>
            <a:normAutofit fontScale="77500" lnSpcReduction="20000"/>
          </a:bodyPr>
          <a:lstStyle/>
          <a:p>
            <a:pPr marL="0" indent="0" algn="ctr">
              <a:buNone/>
            </a:pPr>
            <a:r>
              <a:rPr lang="el-GR" b="1" dirty="0"/>
              <a:t>Κρίσιμα σημεία στο σχεδιασμό </a:t>
            </a:r>
            <a:r>
              <a:rPr lang="el-GR" b="1" dirty="0" err="1"/>
              <a:t>Ιστοεξερευνήσεων</a:t>
            </a:r>
            <a:endParaRPr lang="el-GR" b="1" dirty="0"/>
          </a:p>
          <a:p>
            <a:r>
              <a:rPr lang="el-GR" dirty="0"/>
              <a:t>Αποτρέψτε την αντιγραφή πληροφορίας από το Διαδίκτυο….</a:t>
            </a:r>
          </a:p>
          <a:p>
            <a:r>
              <a:rPr lang="el-GR" dirty="0"/>
              <a:t>μετατόπιση από ερωτήματα του τύπου ‘τι γνωρίζετε για…’ προς ερωτήματα/προβλήματα ανοιχτού τύπου που απαιτούν από τους μαθητές να προτείνουν νέες ιδέες, να αναλύσουν, να συγκρίνουν, να συνθέσουν, να πάρουν αποφάσεις, ακόμα και να απαντήσουν σε ανοιχτά θέματα κάνοντας τις δικές υποθέσεις και αναπτύσσοντας τη δική τους οπτική</a:t>
            </a:r>
            <a:r>
              <a:rPr lang="en-US" dirty="0"/>
              <a:t>.</a:t>
            </a:r>
            <a:r>
              <a:rPr lang="el-GR" dirty="0"/>
              <a:t> </a:t>
            </a:r>
          </a:p>
          <a:p>
            <a:r>
              <a:rPr lang="el-GR" dirty="0"/>
              <a:t>π.χ. να προτείνουν μετατροπές σε έναν προσωπικό υπολογιστή με άξονα τη χρήση από νεαρούς μαθητές, την οικονομία ενέργειας και γενικότερα το σεβασμό προς στο περιβάλλον αντί να ρωτήσουμε ποια τα τεχνικά χαρακτηριστικά του </a:t>
            </a:r>
            <a:r>
              <a:rPr lang="el-GR" dirty="0" err="1"/>
              <a:t>One</a:t>
            </a:r>
            <a:r>
              <a:rPr lang="el-GR" dirty="0"/>
              <a:t> Laptop Per </a:t>
            </a:r>
            <a:r>
              <a:rPr lang="el-GR" dirty="0" err="1"/>
              <a:t>Child</a:t>
            </a:r>
            <a:r>
              <a:rPr lang="el-GR" dirty="0"/>
              <a:t> (OLPC) όπως τέθηκαν από τους δημιουργούς του.</a:t>
            </a:r>
          </a:p>
          <a:p>
            <a:r>
              <a:rPr lang="el-GR" dirty="0"/>
              <a:t>π.χ. να αναλάβουν ρόλους, για παράδειγμα δημοσιογράφου που παίρνει συνέντευξη από έναν προγραμματιστή ιών προκειμένου να παρουσιαστεί το προφίλ ενός προγραμματιστή ιών και οι στόχοι του αντί να ζητήσουμε από τους μαθητές να συλλέξουν πληροφορίες για τους ιούς</a:t>
            </a:r>
            <a:r>
              <a:rPr lang="en-US" dirty="0"/>
              <a:t>.</a:t>
            </a:r>
            <a:endParaRPr lang="el-GR" dirty="0"/>
          </a:p>
          <a:p>
            <a:r>
              <a:rPr lang="el-GR" dirty="0"/>
              <a:t>Οι προτεινόμενες πηγές στο Διαδίκτυο να ανταποκρίνονται στις απαιτήσεις της δραστηριότητας και στο επίπεδο των μαθητών</a:t>
            </a:r>
            <a:r>
              <a:rPr lang="en-US" dirty="0"/>
              <a:t>.</a:t>
            </a:r>
            <a:endParaRPr lang="el-GR" dirty="0"/>
          </a:p>
          <a:p>
            <a:r>
              <a:rPr lang="el-GR" dirty="0"/>
              <a:t>Οι δυνατότητες πρόσβασης και διαθεσιμότητα πληροφοριακού υλικού</a:t>
            </a:r>
            <a:r>
              <a:rPr lang="en-US" dirty="0"/>
              <a:t>.</a:t>
            </a:r>
            <a:endParaRPr lang="el-GR" dirty="0"/>
          </a:p>
          <a:p>
            <a:r>
              <a:rPr lang="el-GR" dirty="0"/>
              <a:t>Οι χρονικές απαιτήσεις του έργου / έκταση θέματος</a:t>
            </a:r>
            <a:r>
              <a:rPr lang="en-US" dirty="0"/>
              <a:t>.</a:t>
            </a:r>
          </a:p>
        </p:txBody>
      </p:sp>
    </p:spTree>
    <p:extLst>
      <p:ext uri="{BB962C8B-B14F-4D97-AF65-F5344CB8AC3E}">
        <p14:creationId xmlns:p14="http://schemas.microsoft.com/office/powerpoint/2010/main" val="118383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6BE7-DDA0-479D-8C59-62E396C6E00E}"/>
              </a:ext>
            </a:extLst>
          </p:cNvPr>
          <p:cNvSpPr>
            <a:spLocks noGrp="1"/>
          </p:cNvSpPr>
          <p:nvPr>
            <p:ph type="title"/>
          </p:nvPr>
        </p:nvSpPr>
        <p:spPr/>
        <p:txBody>
          <a:bodyPr/>
          <a:lstStyle/>
          <a:p>
            <a:r>
              <a:rPr lang="el-GR" dirty="0"/>
              <a:t>Εννοιολογικούς χάρτες</a:t>
            </a:r>
            <a:endParaRPr lang="en-US" dirty="0"/>
          </a:p>
        </p:txBody>
      </p:sp>
      <p:sp>
        <p:nvSpPr>
          <p:cNvPr id="3" name="Content Placeholder 2">
            <a:extLst>
              <a:ext uri="{FF2B5EF4-FFF2-40B4-BE49-F238E27FC236}">
                <a16:creationId xmlns:a16="http://schemas.microsoft.com/office/drawing/2014/main" id="{1A4FE08E-B898-46F5-81F4-F5B522648D5F}"/>
              </a:ext>
            </a:extLst>
          </p:cNvPr>
          <p:cNvSpPr>
            <a:spLocks noGrp="1"/>
          </p:cNvSpPr>
          <p:nvPr>
            <p:ph idx="1"/>
          </p:nvPr>
        </p:nvSpPr>
        <p:spPr/>
        <p:txBody>
          <a:bodyPr>
            <a:normAutofit fontScale="92500" lnSpcReduction="10000"/>
          </a:bodyPr>
          <a:lstStyle/>
          <a:p>
            <a:r>
              <a:rPr lang="el-GR" dirty="0" err="1"/>
              <a:t>ή"Γνωστικοί</a:t>
            </a:r>
            <a:r>
              <a:rPr lang="el-GR" dirty="0"/>
              <a:t> οργανωτές", "Σημασιολογικοί χάρτες", "Collaborative </a:t>
            </a:r>
            <a:r>
              <a:rPr lang="el-GR" dirty="0" err="1"/>
              <a:t>mind</a:t>
            </a:r>
            <a:r>
              <a:rPr lang="el-GR" dirty="0"/>
              <a:t> </a:t>
            </a:r>
            <a:r>
              <a:rPr lang="el-GR" dirty="0" err="1"/>
              <a:t>maps</a:t>
            </a:r>
            <a:r>
              <a:rPr lang="el-GR" dirty="0"/>
              <a:t>" και "</a:t>
            </a:r>
            <a:r>
              <a:rPr lang="el-GR" dirty="0" err="1"/>
              <a:t>concept</a:t>
            </a:r>
            <a:r>
              <a:rPr lang="el-GR" dirty="0"/>
              <a:t> </a:t>
            </a:r>
            <a:r>
              <a:rPr lang="el-GR" dirty="0" err="1"/>
              <a:t>maps</a:t>
            </a:r>
            <a:r>
              <a:rPr lang="el-GR" dirty="0"/>
              <a:t>"</a:t>
            </a:r>
            <a:r>
              <a:rPr lang="en-US" dirty="0"/>
              <a:t>(Jonassen, 2000)</a:t>
            </a:r>
            <a:r>
              <a:rPr lang="el-GR" dirty="0"/>
              <a:t>. </a:t>
            </a:r>
            <a:endParaRPr lang="en-US" dirty="0"/>
          </a:p>
          <a:p>
            <a:r>
              <a:rPr lang="el-GR" dirty="0"/>
              <a:t>Με τους εννοιολογικούς χάρτες μπορούμε να παρουσιάσουμε τη γνώση, ενώ ταυτόχρονα μπορούμε να την προσδιορίσουμε μέσα από έννοιες (στους </a:t>
            </a:r>
            <a:r>
              <a:rPr lang="el-GR" b="1" dirty="0"/>
              <a:t>κόμβους</a:t>
            </a:r>
            <a:r>
              <a:rPr lang="el-GR" dirty="0"/>
              <a:t> του εννοιολογικού χάρτη) και να την περιγράψουμε μέσα από σχέσεις (στους </a:t>
            </a:r>
            <a:r>
              <a:rPr lang="el-GR" b="1" dirty="0"/>
              <a:t>συνδέσμους</a:t>
            </a:r>
            <a:r>
              <a:rPr lang="el-GR" dirty="0"/>
              <a:t> του εννοιολογικού χάρτη).</a:t>
            </a:r>
          </a:p>
          <a:p>
            <a:r>
              <a:rPr lang="el-GR" dirty="0"/>
              <a:t>Με τους εννοιολογικούς χάρτες μας δίνετε η δυνατότητα να </a:t>
            </a:r>
            <a:r>
              <a:rPr lang="el-GR" b="1" dirty="0" err="1"/>
              <a:t>μοντελοποιούμε</a:t>
            </a:r>
            <a:r>
              <a:rPr lang="el-GR" dirty="0"/>
              <a:t> τόσο τη δομημένη γνώση όσο και τη γνωστική της δομή, που απαιτούνται για τη λύση ενός προβλήματος.</a:t>
            </a:r>
          </a:p>
          <a:p>
            <a:r>
              <a:rPr lang="el-GR" dirty="0"/>
              <a:t>Τέλος, οι εννοιολογικοί χάρτες χρησιμοποιούνται για τον σχεδιασμό (</a:t>
            </a:r>
            <a:r>
              <a:rPr lang="el-GR" b="1" dirty="0"/>
              <a:t>καταιγισμό ιδεών-διατύπωση ιδεών και εναλλακτικών αντιλήψεων</a:t>
            </a:r>
            <a:r>
              <a:rPr lang="el-GR" dirty="0"/>
              <a:t>), την ολοκλήρωση και την αξιολόγηση της γνώσης.</a:t>
            </a:r>
            <a:endParaRPr lang="en-US" dirty="0"/>
          </a:p>
        </p:txBody>
      </p:sp>
    </p:spTree>
    <p:extLst>
      <p:ext uri="{BB962C8B-B14F-4D97-AF65-F5344CB8AC3E}">
        <p14:creationId xmlns:p14="http://schemas.microsoft.com/office/powerpoint/2010/main" val="290011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1EDF-A137-4F41-9533-44FB3065760E}"/>
              </a:ext>
            </a:extLst>
          </p:cNvPr>
          <p:cNvSpPr>
            <a:spLocks noGrp="1"/>
          </p:cNvSpPr>
          <p:nvPr>
            <p:ph type="title"/>
          </p:nvPr>
        </p:nvSpPr>
        <p:spPr>
          <a:xfrm>
            <a:off x="838200" y="365126"/>
            <a:ext cx="10515600" cy="584786"/>
          </a:xfrm>
        </p:spPr>
        <p:txBody>
          <a:bodyPr>
            <a:normAutofit fontScale="90000"/>
          </a:bodyPr>
          <a:lstStyle/>
          <a:p>
            <a:r>
              <a:rPr lang="el-GR" dirty="0" err="1"/>
              <a:t>Ιστοεξερευνήσεις</a:t>
            </a:r>
            <a:r>
              <a:rPr lang="el-GR" dirty="0"/>
              <a:t> στα Ελληνικά</a:t>
            </a:r>
            <a:br>
              <a:rPr lang="el-GR" dirty="0"/>
            </a:br>
            <a:endParaRPr lang="en-US" dirty="0"/>
          </a:p>
        </p:txBody>
      </p:sp>
      <p:sp>
        <p:nvSpPr>
          <p:cNvPr id="3" name="Content Placeholder 2">
            <a:extLst>
              <a:ext uri="{FF2B5EF4-FFF2-40B4-BE49-F238E27FC236}">
                <a16:creationId xmlns:a16="http://schemas.microsoft.com/office/drawing/2014/main" id="{530A2FC3-8044-4605-B3D8-AADD9F05317B}"/>
              </a:ext>
            </a:extLst>
          </p:cNvPr>
          <p:cNvSpPr>
            <a:spLocks noGrp="1"/>
          </p:cNvSpPr>
          <p:nvPr>
            <p:ph idx="1"/>
          </p:nvPr>
        </p:nvSpPr>
        <p:spPr>
          <a:xfrm>
            <a:off x="838200" y="745724"/>
            <a:ext cx="10515600" cy="5431239"/>
          </a:xfrm>
        </p:spPr>
        <p:txBody>
          <a:bodyPr>
            <a:normAutofit fontScale="55000" lnSpcReduction="20000"/>
          </a:bodyPr>
          <a:lstStyle/>
          <a:p>
            <a:r>
              <a:rPr lang="el-GR" dirty="0"/>
              <a:t>Γιατί το πέταξες;;; Μια </a:t>
            </a:r>
            <a:r>
              <a:rPr lang="el-GR" dirty="0" err="1"/>
              <a:t>ιστοεξερεύνηση</a:t>
            </a:r>
            <a:r>
              <a:rPr lang="el-GR" dirty="0"/>
              <a:t> για τα απορρίμματα για τις τάξεις Δ΄, </a:t>
            </a:r>
            <a:r>
              <a:rPr lang="el-GR" dirty="0" err="1"/>
              <a:t>Ε΄και</a:t>
            </a:r>
            <a:r>
              <a:rPr lang="el-GR" dirty="0"/>
              <a:t> </a:t>
            </a:r>
            <a:r>
              <a:rPr lang="el-GR" dirty="0" err="1"/>
              <a:t>Στ</a:t>
            </a:r>
            <a:r>
              <a:rPr lang="el-GR" dirty="0"/>
              <a:t>΄, Υπουργείο Παιδείας και Πολιτισμού Κύπρου</a:t>
            </a:r>
          </a:p>
          <a:p>
            <a:r>
              <a:rPr lang="el-GR" dirty="0"/>
              <a:t>Αλλάζοντας μέγεθος: εξετάζει το πώς μεταβάλλεται η επιφάνεια και ο όγκος των σωμάτων καθώς αλλάζει το μέγεθός τους. Επεκτείνεται το θέμα σε συνέπειες στην Αρχιτεκτονική, τη Βιολογία και τον Κινηματογράφο (Γεωμετρία Β’ Λυκείου)</a:t>
            </a:r>
          </a:p>
          <a:p>
            <a:r>
              <a:rPr lang="el-GR" dirty="0"/>
              <a:t>"Αναζητώντας άλλες πατρίδες"</a:t>
            </a:r>
          </a:p>
          <a:p>
            <a:r>
              <a:rPr lang="el-GR" dirty="0"/>
              <a:t>“Κάτι από το παρελθόν και το παρόν....”: </a:t>
            </a:r>
            <a:r>
              <a:rPr lang="el-GR" dirty="0" err="1"/>
              <a:t>Ιστοεξερεύνηση</a:t>
            </a:r>
            <a:r>
              <a:rPr lang="el-GR" dirty="0"/>
              <a:t> για την Αρχαία Ολυμπία σε μορφή </a:t>
            </a:r>
            <a:r>
              <a:rPr lang="el-GR" dirty="0" err="1"/>
              <a:t>ιστολογίου</a:t>
            </a:r>
            <a:r>
              <a:rPr lang="el-GR" dirty="0"/>
              <a:t> (Ιστορία - Α’ Γυμνασίου)</a:t>
            </a:r>
          </a:p>
          <a:p>
            <a:r>
              <a:rPr lang="el-GR" dirty="0"/>
              <a:t>Μια Δικτυακή Αποστολή για… τις… Δικτυακές Αποστολές!!</a:t>
            </a:r>
          </a:p>
          <a:p>
            <a:r>
              <a:rPr lang="el-GR" dirty="0"/>
              <a:t>Μια </a:t>
            </a:r>
            <a:r>
              <a:rPr lang="el-GR" dirty="0" err="1"/>
              <a:t>Ιστοεξερεύνηση</a:t>
            </a:r>
            <a:r>
              <a:rPr lang="el-GR" dirty="0"/>
              <a:t> για τις </a:t>
            </a:r>
            <a:r>
              <a:rPr lang="el-GR" dirty="0" err="1"/>
              <a:t>Ιστοεξερευνήσεις</a:t>
            </a:r>
            <a:r>
              <a:rPr lang="el-GR" dirty="0"/>
              <a:t>.</a:t>
            </a:r>
          </a:p>
          <a:p>
            <a:r>
              <a:rPr lang="el-GR" dirty="0"/>
              <a:t>Ανθρώπινα Συστήματα Δραστηριότητες για Εκπαιδευτικούς</a:t>
            </a:r>
          </a:p>
          <a:p>
            <a:r>
              <a:rPr lang="el-GR" dirty="0"/>
              <a:t>‘Γράψε την αυτοβιογραφία σου’ (Ξένη γλώσσα - Γ’ Γυμνασίου, </a:t>
            </a:r>
            <a:r>
              <a:rPr lang="el-GR" dirty="0" err="1"/>
              <a:t>Α’Λυκείου</a:t>
            </a:r>
            <a:r>
              <a:rPr lang="el-GR" dirty="0"/>
              <a:t>)</a:t>
            </a:r>
          </a:p>
          <a:p>
            <a:r>
              <a:rPr lang="el-GR" dirty="0"/>
              <a:t>Μια διαδικτυακή περιπέτεια στις Κυκλάδες</a:t>
            </a:r>
          </a:p>
          <a:p>
            <a:r>
              <a:rPr lang="el-GR" dirty="0"/>
              <a:t>Το δάσος, κίνδυνοι και μέτρα προστασίας του: Μια </a:t>
            </a:r>
            <a:r>
              <a:rPr lang="el-GR" dirty="0" err="1"/>
              <a:t>Iστοεξερεύνηση</a:t>
            </a:r>
            <a:r>
              <a:rPr lang="el-GR" dirty="0"/>
              <a:t> στα πλαίσια της περιβαλλοντικής αγωγής</a:t>
            </a:r>
          </a:p>
          <a:p>
            <a:r>
              <a:rPr lang="el-GR" dirty="0" err="1"/>
              <a:t>Ιστοεξερεύνηση</a:t>
            </a:r>
            <a:r>
              <a:rPr lang="el-GR" dirty="0"/>
              <a:t> για τη Χιροσίμα</a:t>
            </a:r>
          </a:p>
          <a:p>
            <a:r>
              <a:rPr lang="el-GR" dirty="0" err="1"/>
              <a:t>Ιστοεξερεύνηση</a:t>
            </a:r>
            <a:r>
              <a:rPr lang="el-GR" dirty="0"/>
              <a:t> για την καταστροφή του περιβάλλοντος</a:t>
            </a:r>
          </a:p>
          <a:p>
            <a:r>
              <a:rPr lang="el-GR" dirty="0"/>
              <a:t>Το παιχνίδι του σχολείου μας (</a:t>
            </a:r>
            <a:r>
              <a:rPr lang="el-GR" dirty="0" err="1"/>
              <a:t>Στ</a:t>
            </a:r>
            <a:r>
              <a:rPr lang="el-GR" dirty="0"/>
              <a:t>΄ τάξη δημοτικού)</a:t>
            </a:r>
          </a:p>
          <a:p>
            <a:r>
              <a:rPr lang="el-GR" dirty="0"/>
              <a:t>Αρχαίοι και σύγχρονοι Ολυμπιονίκες. Μια συγκριτική ματιά στο χθες και στο σήμερα. (</a:t>
            </a:r>
            <a:r>
              <a:rPr lang="el-GR" dirty="0" err="1"/>
              <a:t>Στ</a:t>
            </a:r>
            <a:r>
              <a:rPr lang="el-GR" dirty="0"/>
              <a:t>΄ τάξη δημοτικού)</a:t>
            </a:r>
          </a:p>
          <a:p>
            <a:r>
              <a:rPr lang="el-GR" dirty="0"/>
              <a:t>Τροφή και θρεπτικά συστατικά (Ε’ δημοτικού)</a:t>
            </a:r>
          </a:p>
          <a:p>
            <a:r>
              <a:rPr lang="el-GR" dirty="0"/>
              <a:t>Κίνδυνοι και μέτρα προστασίας του (Γ’ δημοτικού)</a:t>
            </a:r>
          </a:p>
        </p:txBody>
      </p:sp>
    </p:spTree>
    <p:extLst>
      <p:ext uri="{BB962C8B-B14F-4D97-AF65-F5344CB8AC3E}">
        <p14:creationId xmlns:p14="http://schemas.microsoft.com/office/powerpoint/2010/main" val="304146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B866-B403-4027-B563-A98DD8C1A50D}"/>
              </a:ext>
            </a:extLst>
          </p:cNvPr>
          <p:cNvSpPr>
            <a:spLocks noGrp="1"/>
          </p:cNvSpPr>
          <p:nvPr>
            <p:ph type="title"/>
          </p:nvPr>
        </p:nvSpPr>
        <p:spPr/>
        <p:txBody>
          <a:bodyPr/>
          <a:lstStyle/>
          <a:p>
            <a:pPr algn="ctr"/>
            <a:r>
              <a:rPr lang="el-GR" sz="4400" dirty="0"/>
              <a:t>Διαδικτυακός χώρος ανάρτησης και φιλοξενίας </a:t>
            </a:r>
            <a:r>
              <a:rPr lang="el-GR" sz="4400" dirty="0" err="1"/>
              <a:t>Ιστοεξερευνήσεων</a:t>
            </a:r>
            <a:endParaRPr lang="en-US" dirty="0"/>
          </a:p>
        </p:txBody>
      </p:sp>
      <p:sp>
        <p:nvSpPr>
          <p:cNvPr id="3" name="Content Placeholder 2">
            <a:extLst>
              <a:ext uri="{FF2B5EF4-FFF2-40B4-BE49-F238E27FC236}">
                <a16:creationId xmlns:a16="http://schemas.microsoft.com/office/drawing/2014/main" id="{9AD2F5B6-33CA-4217-B49D-114DC5D2265A}"/>
              </a:ext>
            </a:extLst>
          </p:cNvPr>
          <p:cNvSpPr>
            <a:spLocks noGrp="1"/>
          </p:cNvSpPr>
          <p:nvPr>
            <p:ph idx="1"/>
          </p:nvPr>
        </p:nvSpPr>
        <p:spPr/>
        <p:txBody>
          <a:bodyPr/>
          <a:lstStyle/>
          <a:p>
            <a:pPr lvl="1" eaLnBrk="1" hangingPunct="1">
              <a:lnSpc>
                <a:spcPct val="90000"/>
              </a:lnSpc>
            </a:pPr>
            <a:r>
              <a:rPr lang="en-US" altLang="en-US" sz="2200" dirty="0"/>
              <a:t>WebQuest.org </a:t>
            </a:r>
            <a:r>
              <a:rPr lang="en-US" altLang="en-US" sz="2200" dirty="0">
                <a:hlinkClick r:id="rId2"/>
              </a:rPr>
              <a:t>http://webquest.org</a:t>
            </a:r>
            <a:r>
              <a:rPr lang="en-US" altLang="en-US" sz="2200" dirty="0"/>
              <a:t> </a:t>
            </a:r>
            <a:endParaRPr lang="el-GR" altLang="en-US" sz="2200" dirty="0"/>
          </a:p>
          <a:p>
            <a:pPr lvl="1" eaLnBrk="1" hangingPunct="1">
              <a:lnSpc>
                <a:spcPct val="90000"/>
              </a:lnSpc>
            </a:pPr>
            <a:r>
              <a:rPr lang="de-DE" altLang="en-US" sz="2200" dirty="0" err="1"/>
              <a:t>QuestGarden</a:t>
            </a:r>
            <a:r>
              <a:rPr lang="de-DE" altLang="en-US" sz="2200" dirty="0"/>
              <a:t> </a:t>
            </a:r>
            <a:r>
              <a:rPr lang="de-DE" altLang="en-US" sz="2200" dirty="0">
                <a:hlinkClick r:id="rId3"/>
              </a:rPr>
              <a:t>http://questgarden.com/</a:t>
            </a:r>
            <a:r>
              <a:rPr lang="en-US" altLang="en-US" sz="2200" dirty="0"/>
              <a:t> </a:t>
            </a:r>
            <a:endParaRPr lang="el-GR" altLang="en-US" sz="2200" dirty="0"/>
          </a:p>
          <a:p>
            <a:pPr lvl="1" eaLnBrk="1" hangingPunct="1">
              <a:lnSpc>
                <a:spcPct val="90000"/>
              </a:lnSpc>
            </a:pPr>
            <a:r>
              <a:rPr lang="en-US" altLang="en-US" sz="2200" dirty="0"/>
              <a:t>Zunal.com </a:t>
            </a:r>
            <a:r>
              <a:rPr lang="de-DE" altLang="en-US" sz="2200" dirty="0">
                <a:hlinkClick r:id="rId4"/>
              </a:rPr>
              <a:t>http://</a:t>
            </a:r>
            <a:r>
              <a:rPr lang="en-US" altLang="en-US" sz="2200" dirty="0" err="1">
                <a:hlinkClick r:id="rId4"/>
              </a:rPr>
              <a:t>zunal</a:t>
            </a:r>
            <a:r>
              <a:rPr lang="de-DE" altLang="en-US" sz="2200" dirty="0">
                <a:hlinkClick r:id="rId4"/>
              </a:rPr>
              <a:t>.</a:t>
            </a:r>
            <a:r>
              <a:rPr lang="de-DE" altLang="en-US" sz="2200" dirty="0" err="1">
                <a:hlinkClick r:id="rId4"/>
              </a:rPr>
              <a:t>com</a:t>
            </a:r>
            <a:endParaRPr lang="en-GB" altLang="en-US" sz="2200" dirty="0"/>
          </a:p>
          <a:p>
            <a:pPr lvl="1" eaLnBrk="1" hangingPunct="1">
              <a:lnSpc>
                <a:spcPct val="90000"/>
              </a:lnSpc>
            </a:pPr>
            <a:r>
              <a:rPr lang="en-GB" altLang="en-US" sz="2200" dirty="0"/>
              <a:t>WebQuest Locator </a:t>
            </a:r>
            <a:r>
              <a:rPr lang="el-GR" altLang="en-US" sz="2200" dirty="0"/>
              <a:t>για Επιστήμη</a:t>
            </a:r>
            <a:r>
              <a:rPr lang="en-GB" altLang="en-US" sz="2200" dirty="0"/>
              <a:t> </a:t>
            </a:r>
            <a:r>
              <a:rPr lang="el-GR" altLang="en-US" sz="2200" dirty="0"/>
              <a:t>και</a:t>
            </a:r>
            <a:r>
              <a:rPr lang="en-GB" altLang="en-US" sz="2200" dirty="0"/>
              <a:t> </a:t>
            </a:r>
            <a:r>
              <a:rPr lang="el-GR" altLang="en-US" sz="2200" dirty="0"/>
              <a:t>τεχνολογία</a:t>
            </a:r>
            <a:r>
              <a:rPr lang="en-GB" altLang="en-US" sz="2200" dirty="0"/>
              <a:t> (Science and Technology)</a:t>
            </a:r>
            <a:r>
              <a:rPr lang="en-GB" altLang="en-US" sz="2200" u="sng" dirty="0"/>
              <a:t> </a:t>
            </a:r>
            <a:r>
              <a:rPr lang="en-GB" altLang="en-US" sz="2200" dirty="0">
                <a:hlinkClick r:id="rId5"/>
              </a:rPr>
              <a:t>http://www.gecdsb.on.ca/d&amp;g/DP/locatori.asp</a:t>
            </a:r>
            <a:endParaRPr lang="en-GB" altLang="en-US" sz="2200" dirty="0"/>
          </a:p>
          <a:p>
            <a:pPr lvl="1" eaLnBrk="1" hangingPunct="1">
              <a:lnSpc>
                <a:spcPct val="90000"/>
              </a:lnSpc>
            </a:pPr>
            <a:r>
              <a:rPr lang="en-US" altLang="en-US" sz="2200" dirty="0"/>
              <a:t>WebQuest.gr - </a:t>
            </a:r>
            <a:r>
              <a:rPr lang="el-GR" altLang="en-US" sz="2200" dirty="0"/>
              <a:t>Ελληνική Κοινότητα</a:t>
            </a:r>
            <a:endParaRPr lang="en-US" altLang="en-US" sz="2200" dirty="0"/>
          </a:p>
          <a:p>
            <a:pPr lvl="1" eaLnBrk="1" hangingPunct="1">
              <a:lnSpc>
                <a:spcPct val="90000"/>
              </a:lnSpc>
            </a:pPr>
            <a:r>
              <a:rPr lang="en-US" altLang="en-US" sz="2200" dirty="0"/>
              <a:t>WebQuest.com, celebrating the best in WebQuests </a:t>
            </a:r>
            <a:r>
              <a:rPr lang="en-GB" altLang="en-US" sz="2200" dirty="0">
                <a:hlinkClick r:id="rId6"/>
              </a:rPr>
              <a:t>http://www.bestwebquests.com/</a:t>
            </a:r>
            <a:r>
              <a:rPr lang="en-GB" altLang="en-US" sz="2200" dirty="0"/>
              <a:t> </a:t>
            </a:r>
            <a:endParaRPr lang="en-US" altLang="en-US" sz="2200" dirty="0"/>
          </a:p>
          <a:p>
            <a:endParaRPr lang="en-US" dirty="0"/>
          </a:p>
        </p:txBody>
      </p:sp>
    </p:spTree>
    <p:extLst>
      <p:ext uri="{BB962C8B-B14F-4D97-AF65-F5344CB8AC3E}">
        <p14:creationId xmlns:p14="http://schemas.microsoft.com/office/powerpoint/2010/main" val="89586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3D56-F5F6-49A7-8736-16A60B8CAB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C5A441-B7C4-48D0-8CA0-525A16368105}"/>
              </a:ext>
            </a:extLst>
          </p:cNvPr>
          <p:cNvSpPr>
            <a:spLocks noGrp="1"/>
          </p:cNvSpPr>
          <p:nvPr>
            <p:ph idx="1"/>
          </p:nvPr>
        </p:nvSpPr>
        <p:spPr/>
        <p:txBody>
          <a:bodyPr/>
          <a:lstStyle/>
          <a:p>
            <a:r>
              <a:rPr lang="el-GR" dirty="0"/>
              <a:t>Μια διαδικτυακή περιπέτεια στις Κυκλάδες </a:t>
            </a:r>
            <a:br>
              <a:rPr lang="el-GR" dirty="0"/>
            </a:br>
            <a:r>
              <a:rPr lang="el-GR" dirty="0">
                <a:hlinkClick r:id="rId2"/>
              </a:rPr>
              <a:t>http://users.sch.gr/gbasm/Webquest_Kyklades/index.htm</a:t>
            </a:r>
            <a:r>
              <a:rPr lang="en-US" dirty="0"/>
              <a:t> </a:t>
            </a:r>
            <a:endParaRPr lang="el-GR" dirty="0"/>
          </a:p>
          <a:p>
            <a:r>
              <a:rPr lang="el-GR" dirty="0"/>
              <a:t>Το δάσος, κίνδυνοι και μέτρα προστασίας του: Μια </a:t>
            </a:r>
            <a:r>
              <a:rPr lang="el-GR" dirty="0" err="1"/>
              <a:t>Iστοεξερεύνηση</a:t>
            </a:r>
            <a:r>
              <a:rPr lang="el-GR" dirty="0"/>
              <a:t> στα πλαίσια της περιβαλλοντικής αγωγής </a:t>
            </a:r>
            <a:r>
              <a:rPr lang="el-GR" dirty="0">
                <a:hlinkClick r:id="rId3"/>
              </a:rPr>
              <a:t>http://zunal.com/webquest.php?user=13434</a:t>
            </a:r>
            <a:r>
              <a:rPr lang="en-US" dirty="0"/>
              <a:t> </a:t>
            </a:r>
            <a:endParaRPr lang="el-GR" dirty="0"/>
          </a:p>
          <a:p>
            <a:r>
              <a:rPr lang="el-GR" altLang="en-US" sz="2800" dirty="0"/>
              <a:t>“Κάτι από το παρελθόν και το παρόν....”: </a:t>
            </a:r>
            <a:r>
              <a:rPr lang="el-GR" altLang="en-US" sz="2800" i="1" dirty="0" err="1"/>
              <a:t>Ιστοεξερεύνηση</a:t>
            </a:r>
            <a:r>
              <a:rPr lang="el-GR" altLang="en-US" sz="2800" b="1" i="1" dirty="0"/>
              <a:t> </a:t>
            </a:r>
            <a:r>
              <a:rPr lang="el-GR" altLang="en-US" sz="2800" i="1" dirty="0"/>
              <a:t>για την Αρχαία Ολυμπία σε μορφή </a:t>
            </a:r>
            <a:r>
              <a:rPr lang="el-GR" altLang="en-US" sz="2800" i="1" dirty="0" err="1"/>
              <a:t>ιστολογίου</a:t>
            </a:r>
            <a:r>
              <a:rPr lang="el-GR" altLang="en-US" sz="2800" dirty="0"/>
              <a:t> (Ιστορία - Α’ Γυμνασίου) </a:t>
            </a:r>
            <a:r>
              <a:rPr lang="el-GR" altLang="en-US" sz="2800" dirty="0">
                <a:hlinkClick r:id="rId4"/>
              </a:rPr>
              <a:t>http://</a:t>
            </a:r>
            <a:r>
              <a:rPr lang="en-US" altLang="en-US" sz="2800" dirty="0" err="1">
                <a:hlinkClick r:id="rId4"/>
              </a:rPr>
              <a:t>filologika</a:t>
            </a:r>
            <a:r>
              <a:rPr lang="el-GR" altLang="en-US" sz="2800" dirty="0">
                <a:hlinkClick r:id="rId4"/>
              </a:rPr>
              <a:t>.Blogspot.com/</a:t>
            </a:r>
            <a:endParaRPr lang="el-GR" altLang="en-US" sz="2800" dirty="0"/>
          </a:p>
          <a:p>
            <a:pPr marL="0" indent="0">
              <a:buNone/>
            </a:pPr>
            <a:endParaRPr lang="en-US" dirty="0"/>
          </a:p>
        </p:txBody>
      </p:sp>
    </p:spTree>
    <p:extLst>
      <p:ext uri="{BB962C8B-B14F-4D97-AF65-F5344CB8AC3E}">
        <p14:creationId xmlns:p14="http://schemas.microsoft.com/office/powerpoint/2010/main" val="169867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FEC5-4189-4AE6-B734-2972B9E54325}"/>
              </a:ext>
            </a:extLst>
          </p:cNvPr>
          <p:cNvSpPr>
            <a:spLocks noGrp="1"/>
          </p:cNvSpPr>
          <p:nvPr>
            <p:ph type="title"/>
          </p:nvPr>
        </p:nvSpPr>
        <p:spPr>
          <a:xfrm>
            <a:off x="1213084" y="3187084"/>
            <a:ext cx="10515600" cy="1325563"/>
          </a:xfrm>
        </p:spPr>
        <p:txBody>
          <a:bodyPr/>
          <a:lstStyle/>
          <a:p>
            <a:pPr algn="ctr"/>
            <a:r>
              <a:rPr lang="en-US" b="1" dirty="0"/>
              <a:t>Logo-like </a:t>
            </a:r>
            <a:r>
              <a:rPr lang="el-GR" b="1" dirty="0"/>
              <a:t>περιβάλλοντα</a:t>
            </a:r>
            <a:endParaRPr lang="en-US" b="1" dirty="0"/>
          </a:p>
        </p:txBody>
      </p:sp>
      <p:pic>
        <p:nvPicPr>
          <p:cNvPr id="2054" name="Picture 6" descr="5 New Features in Scratch 3.0 - TechnoKids Blog">
            <a:extLst>
              <a:ext uri="{FF2B5EF4-FFF2-40B4-BE49-F238E27FC236}">
                <a16:creationId xmlns:a16="http://schemas.microsoft.com/office/drawing/2014/main" id="{8B7845C1-A6C4-40F6-A1A7-B5E67E677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6" y="4392552"/>
            <a:ext cx="4326383" cy="16387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Online Turtle Graphics - logointerpreter.com - Surf your logo code! /  About Logo">
            <a:extLst>
              <a:ext uri="{FF2B5EF4-FFF2-40B4-BE49-F238E27FC236}">
                <a16:creationId xmlns:a16="http://schemas.microsoft.com/office/drawing/2014/main" id="{44FCD751-5B2F-4A13-A7A7-AAEAD01B8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734" y="365125"/>
            <a:ext cx="3810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xamples of programs users created in Storytelling Alice: 1) a romantic...  | Download Scientific Diagram">
            <a:extLst>
              <a:ext uri="{FF2B5EF4-FFF2-40B4-BE49-F238E27FC236}">
                <a16:creationId xmlns:a16="http://schemas.microsoft.com/office/drawing/2014/main" id="{81B2D426-3BD3-4C69-9168-2955A05F4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85" y="826718"/>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cratch Game Programming for Young Adults - Lesson 10 - YouTube">
            <a:extLst>
              <a:ext uri="{FF2B5EF4-FFF2-40B4-BE49-F238E27FC236}">
                <a16:creationId xmlns:a16="http://schemas.microsoft.com/office/drawing/2014/main" id="{C5B60D27-5F25-418D-A733-094DCB3AE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408" y="4269604"/>
            <a:ext cx="4601592" cy="25883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rning to program with Alice - Wikiversity">
            <a:extLst>
              <a:ext uri="{FF2B5EF4-FFF2-40B4-BE49-F238E27FC236}">
                <a16:creationId xmlns:a16="http://schemas.microsoft.com/office/drawing/2014/main" id="{EA4572FE-C052-4824-B28F-A50A71D6D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085" y="0"/>
            <a:ext cx="1548950" cy="84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6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710F-1C24-4917-A5B5-A09D82FCF267}"/>
              </a:ext>
            </a:extLst>
          </p:cNvPr>
          <p:cNvSpPr>
            <a:spLocks noGrp="1"/>
          </p:cNvSpPr>
          <p:nvPr>
            <p:ph type="title"/>
          </p:nvPr>
        </p:nvSpPr>
        <p:spPr/>
        <p:txBody>
          <a:bodyPr/>
          <a:lstStyle/>
          <a:p>
            <a:r>
              <a:rPr lang="el-GR" sz="1800" b="0" i="0" u="none" strike="noStrike" baseline="0" dirty="0">
                <a:solidFill>
                  <a:srgbClr val="000000"/>
                </a:solidFill>
                <a:latin typeface="Times New Roman" panose="02020603050405020304" pitchFamily="18" charset="0"/>
              </a:rPr>
              <a:t>Μέρος προγράμματος σπουδών για διδασκαλία του προγραμματισμού στην ΣΤ’ τάξη σε Πιλοτικά Δημοτικά (από Πρόγραμμα Σπουδών Δημοτικά «ΝΕΟ ΣΧΟΛΕΙΟ», 2011) </a:t>
            </a:r>
            <a:endParaRPr lang="en-US" dirty="0"/>
          </a:p>
        </p:txBody>
      </p:sp>
      <p:pic>
        <p:nvPicPr>
          <p:cNvPr id="4" name="Content Placeholder 3">
            <a:extLst>
              <a:ext uri="{FF2B5EF4-FFF2-40B4-BE49-F238E27FC236}">
                <a16:creationId xmlns:a16="http://schemas.microsoft.com/office/drawing/2014/main" id="{7DD4B0C4-3EC0-452B-B460-6852A7B6DDB0}"/>
              </a:ext>
            </a:extLst>
          </p:cNvPr>
          <p:cNvPicPr>
            <a:picLocks noGrp="1" noChangeAspect="1"/>
          </p:cNvPicPr>
          <p:nvPr>
            <p:ph idx="1"/>
          </p:nvPr>
        </p:nvPicPr>
        <p:blipFill>
          <a:blip r:embed="rId2"/>
          <a:stretch>
            <a:fillRect/>
          </a:stretch>
        </p:blipFill>
        <p:spPr>
          <a:xfrm>
            <a:off x="952927" y="1393548"/>
            <a:ext cx="4239858" cy="4800193"/>
          </a:xfrm>
          <a:prstGeom prst="rect">
            <a:avLst/>
          </a:prstGeom>
        </p:spPr>
      </p:pic>
      <p:pic>
        <p:nvPicPr>
          <p:cNvPr id="5" name="Picture 4">
            <a:extLst>
              <a:ext uri="{FF2B5EF4-FFF2-40B4-BE49-F238E27FC236}">
                <a16:creationId xmlns:a16="http://schemas.microsoft.com/office/drawing/2014/main" id="{2BE0D405-2229-4950-967E-97A4BD0A95B1}"/>
              </a:ext>
            </a:extLst>
          </p:cNvPr>
          <p:cNvPicPr>
            <a:picLocks noChangeAspect="1"/>
          </p:cNvPicPr>
          <p:nvPr/>
        </p:nvPicPr>
        <p:blipFill>
          <a:blip r:embed="rId3"/>
          <a:stretch>
            <a:fillRect/>
          </a:stretch>
        </p:blipFill>
        <p:spPr>
          <a:xfrm>
            <a:off x="5579832" y="1345414"/>
            <a:ext cx="3851395" cy="4848327"/>
          </a:xfrm>
          <a:prstGeom prst="rect">
            <a:avLst/>
          </a:prstGeom>
        </p:spPr>
      </p:pic>
      <p:pic>
        <p:nvPicPr>
          <p:cNvPr id="7" name="Picture 6">
            <a:extLst>
              <a:ext uri="{FF2B5EF4-FFF2-40B4-BE49-F238E27FC236}">
                <a16:creationId xmlns:a16="http://schemas.microsoft.com/office/drawing/2014/main" id="{2A89D101-6B1D-4196-8D26-EF418A9F4F57}"/>
              </a:ext>
            </a:extLst>
          </p:cNvPr>
          <p:cNvPicPr>
            <a:picLocks noChangeAspect="1"/>
          </p:cNvPicPr>
          <p:nvPr/>
        </p:nvPicPr>
        <p:blipFill>
          <a:blip r:embed="rId4"/>
          <a:stretch>
            <a:fillRect/>
          </a:stretch>
        </p:blipFill>
        <p:spPr>
          <a:xfrm>
            <a:off x="9473190" y="1593908"/>
            <a:ext cx="2649515" cy="746260"/>
          </a:xfrm>
          <a:prstGeom prst="rect">
            <a:avLst/>
          </a:prstGeom>
        </p:spPr>
      </p:pic>
    </p:spTree>
    <p:extLst>
      <p:ext uri="{BB962C8B-B14F-4D97-AF65-F5344CB8AC3E}">
        <p14:creationId xmlns:p14="http://schemas.microsoft.com/office/powerpoint/2010/main" val="162295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68DF-1402-410A-BA28-86FCE17392FD}"/>
              </a:ext>
            </a:extLst>
          </p:cNvPr>
          <p:cNvSpPr>
            <a:spLocks noGrp="1"/>
          </p:cNvSpPr>
          <p:nvPr>
            <p:ph type="title"/>
          </p:nvPr>
        </p:nvSpPr>
        <p:spPr/>
        <p:txBody>
          <a:bodyPr>
            <a:noAutofit/>
          </a:bodyPr>
          <a:lstStyle/>
          <a:p>
            <a:br>
              <a:rPr lang="el-GR" sz="3600" dirty="0"/>
            </a:br>
            <a:r>
              <a:rPr lang="el-GR" sz="3600" dirty="0"/>
              <a:t>1. Γνώσεις προγραμματιστικών εννοιών και δομών</a:t>
            </a:r>
            <a:br>
              <a:rPr lang="el-GR" sz="3600" dirty="0"/>
            </a:br>
            <a:r>
              <a:rPr lang="el-GR" sz="3600" dirty="0"/>
              <a:t>2. Ικανότητες αφαιρετική σκέψη και λογικής συλλογιστικής μέσα από την αντίληψη και παρατήρηση μιας κατάστασης </a:t>
            </a:r>
            <a:br>
              <a:rPr lang="el-GR" sz="3600" dirty="0"/>
            </a:br>
            <a:r>
              <a:rPr lang="el-GR" sz="3600" dirty="0"/>
              <a:t>3. Ικανότητες στην επίλυση προβλημάτων</a:t>
            </a:r>
            <a:endParaRPr lang="en-US" sz="3600" dirty="0"/>
          </a:p>
        </p:txBody>
      </p:sp>
      <p:pic>
        <p:nvPicPr>
          <p:cNvPr id="4" name="Content Placeholder 3">
            <a:extLst>
              <a:ext uri="{FF2B5EF4-FFF2-40B4-BE49-F238E27FC236}">
                <a16:creationId xmlns:a16="http://schemas.microsoft.com/office/drawing/2014/main" id="{2DB13E5D-58CB-4CA5-8AE9-0CEA09EA002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1940028" y="2577657"/>
            <a:ext cx="6851633" cy="3915218"/>
          </a:xfrm>
          <a:prstGeom prst="rect">
            <a:avLst/>
          </a:prstGeom>
        </p:spPr>
      </p:pic>
    </p:spTree>
    <p:extLst>
      <p:ext uri="{BB962C8B-B14F-4D97-AF65-F5344CB8AC3E}">
        <p14:creationId xmlns:p14="http://schemas.microsoft.com/office/powerpoint/2010/main" val="126815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ακολουθίας</a:t>
            </a:r>
          </a:p>
        </p:txBody>
      </p:sp>
      <p:sp>
        <p:nvSpPr>
          <p:cNvPr id="3" name="Θέση περιεχομένου 2"/>
          <p:cNvSpPr>
            <a:spLocks noGrp="1"/>
          </p:cNvSpPr>
          <p:nvPr>
            <p:ph idx="1"/>
          </p:nvPr>
        </p:nvSpPr>
        <p:spPr>
          <a:xfrm>
            <a:off x="2495600" y="1556792"/>
            <a:ext cx="6696744" cy="4800600"/>
          </a:xfrm>
        </p:spPr>
        <p:txBody>
          <a:bodyPr/>
          <a:lstStyle/>
          <a:p>
            <a:r>
              <a:rPr lang="el-GR" b="1" i="1" dirty="0"/>
              <a:t>Ακολουθία</a:t>
            </a:r>
            <a:r>
              <a:rPr lang="el-GR" dirty="0"/>
              <a:t> ή </a:t>
            </a:r>
            <a:r>
              <a:rPr lang="el-GR" b="1" i="1" dirty="0"/>
              <a:t>διαδοχή</a:t>
            </a:r>
            <a:r>
              <a:rPr lang="el-GR" dirty="0"/>
              <a:t> (</a:t>
            </a:r>
            <a:r>
              <a:rPr lang="en-US" dirty="0"/>
              <a:t>sequence</a:t>
            </a:r>
            <a:r>
              <a:rPr lang="el-GR" dirty="0"/>
              <a:t>): η πιο απλή από τις τρεις βασικές δομές προγραμματισμού. </a:t>
            </a:r>
          </a:p>
          <a:p>
            <a:r>
              <a:rPr lang="el-GR" dirty="0"/>
              <a:t>Οι εντολές που βρίσκονται σε ακολουθία εκτελούνται κατά τη σειρά που είναι γραμμένες, και δεν υπάρχει κάποια άλλη εντολή που να τροποποιεί τη σειρά αυτή. </a:t>
            </a:r>
          </a:p>
          <a:p>
            <a:r>
              <a:rPr lang="el-GR" dirty="0"/>
              <a:t>Οι εντολές εκτελούνται μία – μία και κάθε εντελή εκτελείται ακριβώς μία φορά.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26</a:t>
            </a:fld>
            <a:endParaRPr lang="en-US"/>
          </a:p>
        </p:txBody>
      </p:sp>
      <p:pic>
        <p:nvPicPr>
          <p:cNvPr id="6" name="Εικόνα 5"/>
          <p:cNvPicPr>
            <a:picLocks noChangeAspect="1"/>
          </p:cNvPicPr>
          <p:nvPr/>
        </p:nvPicPr>
        <p:blipFill>
          <a:blip r:embed="rId2"/>
          <a:stretch>
            <a:fillRect/>
          </a:stretch>
        </p:blipFill>
        <p:spPr>
          <a:xfrm>
            <a:off x="9091553" y="1844825"/>
            <a:ext cx="1289678" cy="3678755"/>
          </a:xfrm>
          <a:prstGeom prst="rect">
            <a:avLst/>
          </a:prstGeom>
        </p:spPr>
      </p:pic>
    </p:spTree>
    <p:extLst>
      <p:ext uri="{BB962C8B-B14F-4D97-AF65-F5344CB8AC3E}">
        <p14:creationId xmlns:p14="http://schemas.microsoft.com/office/powerpoint/2010/main" val="324039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7400" y="63584"/>
            <a:ext cx="8430010" cy="1143000"/>
          </a:xfrm>
        </p:spPr>
        <p:txBody>
          <a:bodyPr/>
          <a:lstStyle/>
          <a:p>
            <a:r>
              <a:rPr lang="el-GR" dirty="0"/>
              <a:t>Η δομή επιλογής ή ελέγχου </a:t>
            </a:r>
          </a:p>
        </p:txBody>
      </p:sp>
      <p:sp>
        <p:nvSpPr>
          <p:cNvPr id="3" name="Θέση περιεχομένου 2"/>
          <p:cNvSpPr>
            <a:spLocks noGrp="1"/>
          </p:cNvSpPr>
          <p:nvPr>
            <p:ph idx="1"/>
          </p:nvPr>
        </p:nvSpPr>
        <p:spPr>
          <a:xfrm>
            <a:off x="2497153" y="1124744"/>
            <a:ext cx="4968465" cy="5077544"/>
          </a:xfrm>
        </p:spPr>
        <p:txBody>
          <a:bodyPr/>
          <a:lstStyle/>
          <a:p>
            <a:pPr marL="82550" indent="0">
              <a:buNone/>
            </a:pPr>
            <a:r>
              <a:rPr lang="el-GR" sz="2400" dirty="0"/>
              <a:t>Δομή της </a:t>
            </a:r>
            <a:r>
              <a:rPr lang="el-GR" sz="2400" b="1" i="1" dirty="0"/>
              <a:t>επιλογής</a:t>
            </a:r>
            <a:r>
              <a:rPr lang="el-GR" sz="2400" dirty="0"/>
              <a:t> ή </a:t>
            </a:r>
            <a:r>
              <a:rPr lang="el-GR" sz="2400" b="1" i="1" dirty="0"/>
              <a:t>απόφασης</a:t>
            </a:r>
            <a:r>
              <a:rPr lang="el-GR" sz="2400" dirty="0"/>
              <a:t> ή </a:t>
            </a:r>
            <a:r>
              <a:rPr lang="el-GR" sz="2400" b="1" i="1" dirty="0"/>
              <a:t>ελέγχου</a:t>
            </a:r>
            <a:r>
              <a:rPr lang="el-GR" sz="2400" i="1" dirty="0"/>
              <a:t> </a:t>
            </a:r>
            <a:r>
              <a:rPr lang="el-GR" sz="2400" dirty="0"/>
              <a:t>(εάν... τότε... αλλιώς.... — </a:t>
            </a:r>
            <a:r>
              <a:rPr lang="el-GR" sz="2400" dirty="0" err="1"/>
              <a:t>if</a:t>
            </a:r>
            <a:r>
              <a:rPr lang="el-GR" sz="2400" dirty="0"/>
              <a:t>… </a:t>
            </a:r>
            <a:r>
              <a:rPr lang="el-GR" sz="2400" dirty="0" err="1"/>
              <a:t>then</a:t>
            </a:r>
            <a:r>
              <a:rPr lang="el-GR" sz="2400" dirty="0"/>
              <a:t>… </a:t>
            </a:r>
            <a:r>
              <a:rPr lang="el-GR" sz="2400" dirty="0" err="1"/>
              <a:t>else</a:t>
            </a:r>
            <a:r>
              <a:rPr lang="el-GR" sz="2400" dirty="0"/>
              <a:t>…)</a:t>
            </a:r>
            <a:r>
              <a:rPr lang="el-GR" sz="2400" b="1" dirty="0"/>
              <a:t>: </a:t>
            </a:r>
            <a:r>
              <a:rPr lang="el-GR" sz="2400" dirty="0"/>
              <a:t>παρέχεται η δυνατότητα εκτέλεσης μίας ή περισσότερων εντολών ανάλογα με το αποτέλεσμα ελέγχου μιας δυαδικής συνθήκης </a:t>
            </a:r>
          </a:p>
          <a:p>
            <a:r>
              <a:rPr lang="el-GR" sz="2000" dirty="0"/>
              <a:t>Στη δομή της επιλογής εξετάζεται ένα ερώτημα (έλεγχος μιας συνθήκης) και, ανάλογα με την απάντηση, το πρόγραμμα εκτελεί τη μία από τις δύο δυνατές επιλογές και, στη συνέχεια, προχωράει στην επόμενη εντολή ή περιμένει το επόμενο συμβάν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27</a:t>
            </a:fld>
            <a:endParaRPr lang="en-US"/>
          </a:p>
        </p:txBody>
      </p:sp>
      <p:pic>
        <p:nvPicPr>
          <p:cNvPr id="6" name="Εικόνα 5"/>
          <p:cNvPicPr>
            <a:picLocks noChangeAspect="1"/>
          </p:cNvPicPr>
          <p:nvPr/>
        </p:nvPicPr>
        <p:blipFill>
          <a:blip r:embed="rId2"/>
          <a:stretch>
            <a:fillRect/>
          </a:stretch>
        </p:blipFill>
        <p:spPr>
          <a:xfrm>
            <a:off x="7464066" y="1628800"/>
            <a:ext cx="3023345" cy="3620614"/>
          </a:xfrm>
          <a:prstGeom prst="rect">
            <a:avLst/>
          </a:prstGeom>
        </p:spPr>
      </p:pic>
    </p:spTree>
    <p:extLst>
      <p:ext uri="{BB962C8B-B14F-4D97-AF65-F5344CB8AC3E}">
        <p14:creationId xmlns:p14="http://schemas.microsoft.com/office/powerpoint/2010/main" val="407948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33600" y="0"/>
            <a:ext cx="8293398" cy="1143000"/>
          </a:xfrm>
        </p:spPr>
        <p:txBody>
          <a:bodyPr/>
          <a:lstStyle/>
          <a:p>
            <a:r>
              <a:rPr lang="el-GR" dirty="0"/>
              <a:t>Η δομή επανάληψης</a:t>
            </a:r>
          </a:p>
        </p:txBody>
      </p:sp>
      <p:sp>
        <p:nvSpPr>
          <p:cNvPr id="3" name="Θέση περιεχομένου 2"/>
          <p:cNvSpPr>
            <a:spLocks noGrp="1"/>
          </p:cNvSpPr>
          <p:nvPr>
            <p:ph idx="1"/>
          </p:nvPr>
        </p:nvSpPr>
        <p:spPr>
          <a:xfrm>
            <a:off x="2423593" y="1052736"/>
            <a:ext cx="5677384" cy="5252814"/>
          </a:xfrm>
        </p:spPr>
        <p:txBody>
          <a:bodyPr>
            <a:normAutofit/>
          </a:bodyPr>
          <a:lstStyle/>
          <a:p>
            <a:r>
              <a:rPr lang="el-GR" dirty="0"/>
              <a:t>Δομή της </a:t>
            </a:r>
            <a:r>
              <a:rPr lang="el-GR" b="1" i="1" dirty="0"/>
              <a:t>επανάληψης</a:t>
            </a:r>
            <a:r>
              <a:rPr lang="el-GR" dirty="0"/>
              <a:t> (ή επαναληπτικής διαδικασίας): μια τυπική σύνθετη εντολή, η οποία επιτρέπει την εκτέλεση μιας ή περισσότερων εντολών </a:t>
            </a:r>
          </a:p>
          <a:p>
            <a:r>
              <a:rPr lang="el-GR" dirty="0"/>
              <a:t>Δύο δομές επανάληψης  </a:t>
            </a:r>
          </a:p>
          <a:p>
            <a:pPr lvl="1"/>
            <a:r>
              <a:rPr lang="el-GR" dirty="0"/>
              <a:t>Α) Ο αριθμός των επαναλήψεων είναι εν των προτέρων γνωστός </a:t>
            </a:r>
          </a:p>
          <a:p>
            <a:pPr lvl="1"/>
            <a:r>
              <a:rPr lang="el-GR" dirty="0"/>
              <a:t>Β) Ο αριθμός των επαναλήψεων δεν είναι εκ των προτέρων γνωστός</a:t>
            </a:r>
            <a:r>
              <a:rPr lang="en-US" dirty="0"/>
              <a:t> (</a:t>
            </a:r>
            <a:r>
              <a:rPr lang="el-GR" dirty="0"/>
              <a:t>γίνεται με βάση κάποια συνθήκη): οι εντολές επαναλαμβάνονται εφόσον αληθεύει η συνθήκη</a:t>
            </a:r>
          </a:p>
          <a:p>
            <a:endParaRPr lang="el-GR" dirty="0"/>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28</a:t>
            </a:fld>
            <a:endParaRPr lang="en-US"/>
          </a:p>
        </p:txBody>
      </p:sp>
      <p:pic>
        <p:nvPicPr>
          <p:cNvPr id="6" name="Εικόνα 5"/>
          <p:cNvPicPr>
            <a:picLocks noChangeAspect="1"/>
          </p:cNvPicPr>
          <p:nvPr/>
        </p:nvPicPr>
        <p:blipFill>
          <a:blip r:embed="rId2"/>
          <a:stretch>
            <a:fillRect/>
          </a:stretch>
        </p:blipFill>
        <p:spPr>
          <a:xfrm>
            <a:off x="8104153" y="1340768"/>
            <a:ext cx="2262223" cy="3641756"/>
          </a:xfrm>
          <a:prstGeom prst="rect">
            <a:avLst/>
          </a:prstGeom>
        </p:spPr>
      </p:pic>
    </p:spTree>
    <p:extLst>
      <p:ext uri="{BB962C8B-B14F-4D97-AF65-F5344CB8AC3E}">
        <p14:creationId xmlns:p14="http://schemas.microsoft.com/office/powerpoint/2010/main" val="517863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FFD5-FFE5-4D39-94E7-58B7E6A5F682}"/>
              </a:ext>
            </a:extLst>
          </p:cNvPr>
          <p:cNvSpPr>
            <a:spLocks noGrp="1"/>
          </p:cNvSpPr>
          <p:nvPr>
            <p:ph type="title"/>
          </p:nvPr>
        </p:nvSpPr>
        <p:spPr/>
        <p:txBody>
          <a:bodyPr/>
          <a:lstStyle/>
          <a:p>
            <a:r>
              <a:rPr lang="el-GR" dirty="0"/>
              <a:t>Η υπολογιστική σκέψη ως ικανότητα για να «μάθω το πως μαθαίνω» </a:t>
            </a:r>
            <a:endParaRPr lang="en-US" dirty="0"/>
          </a:p>
        </p:txBody>
      </p:sp>
      <p:sp>
        <p:nvSpPr>
          <p:cNvPr id="3" name="Content Placeholder 2">
            <a:extLst>
              <a:ext uri="{FF2B5EF4-FFF2-40B4-BE49-F238E27FC236}">
                <a16:creationId xmlns:a16="http://schemas.microsoft.com/office/drawing/2014/main" id="{4070C17D-A527-4264-A041-3589FB58C3C8}"/>
              </a:ext>
            </a:extLst>
          </p:cNvPr>
          <p:cNvSpPr>
            <a:spLocks noGrp="1"/>
          </p:cNvSpPr>
          <p:nvPr>
            <p:ph idx="1"/>
          </p:nvPr>
        </p:nvSpPr>
        <p:spPr/>
        <p:txBody>
          <a:bodyPr/>
          <a:lstStyle/>
          <a:p>
            <a:pPr>
              <a:defRPr/>
            </a:pPr>
            <a:r>
              <a:rPr lang="el-GR" dirty="0"/>
              <a:t>Η ανάλυση, συλλογή και αναπαράσταση δεδομένων</a:t>
            </a:r>
          </a:p>
          <a:p>
            <a:pPr>
              <a:defRPr/>
            </a:pPr>
            <a:r>
              <a:rPr lang="el-GR" dirty="0"/>
              <a:t>Η κατάτμηση ενός προβλήματος σε μικρότερα </a:t>
            </a:r>
          </a:p>
          <a:p>
            <a:pPr>
              <a:defRPr/>
            </a:pPr>
            <a:r>
              <a:rPr lang="el-GR" dirty="0"/>
              <a:t>Η αφαίρεση</a:t>
            </a:r>
          </a:p>
          <a:p>
            <a:pPr>
              <a:defRPr/>
            </a:pPr>
            <a:r>
              <a:rPr lang="el-GR" dirty="0"/>
              <a:t>Η </a:t>
            </a:r>
            <a:r>
              <a:rPr lang="el-GR" dirty="0" err="1"/>
              <a:t>μοντελοποίηση</a:t>
            </a:r>
            <a:r>
              <a:rPr lang="el-GR" dirty="0"/>
              <a:t> </a:t>
            </a:r>
          </a:p>
          <a:p>
            <a:pPr>
              <a:defRPr/>
            </a:pPr>
            <a:r>
              <a:rPr lang="el-GR" dirty="0"/>
              <a:t>Οι αλγόριθμοι και οι διαδικασίες</a:t>
            </a:r>
          </a:p>
          <a:p>
            <a:pPr>
              <a:defRPr/>
            </a:pPr>
            <a:r>
              <a:rPr lang="el-GR" dirty="0"/>
              <a:t>Η αυτοματοποίηση και η προσομοίωση</a:t>
            </a:r>
          </a:p>
          <a:p>
            <a:pPr marL="82550" indent="0">
              <a:buNone/>
              <a:defRPr/>
            </a:pPr>
            <a:r>
              <a:rPr lang="el-GR" dirty="0"/>
              <a:t>Συνιστά ικανότητες «υψηλού» επιπέδου (αφαιρετική σκέψη, επίλυση προβλημάτων, κριτική σκέψη κτλ.), οι οποίες αφορούν το σύνολο του προγράμματος σπουδών. </a:t>
            </a:r>
            <a:endParaRPr lang="en-US" dirty="0"/>
          </a:p>
          <a:p>
            <a:endParaRPr lang="en-US" dirty="0"/>
          </a:p>
        </p:txBody>
      </p:sp>
    </p:spTree>
    <p:extLst>
      <p:ext uri="{BB962C8B-B14F-4D97-AF65-F5344CB8AC3E}">
        <p14:creationId xmlns:p14="http://schemas.microsoft.com/office/powerpoint/2010/main" val="288650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0B5-5CC5-431A-827A-BAD5E3A72DD1}"/>
              </a:ext>
            </a:extLst>
          </p:cNvPr>
          <p:cNvSpPr>
            <a:spLocks noGrp="1"/>
          </p:cNvSpPr>
          <p:nvPr>
            <p:ph type="title"/>
          </p:nvPr>
        </p:nvSpPr>
        <p:spPr>
          <a:xfrm>
            <a:off x="776056" y="500062"/>
            <a:ext cx="10515600" cy="1325563"/>
          </a:xfrm>
        </p:spPr>
        <p:txBody>
          <a:bodyPr>
            <a:noAutofit/>
          </a:bodyPr>
          <a:lstStyle/>
          <a:p>
            <a:pPr algn="ctr"/>
            <a:r>
              <a:rPr lang="el-GR" sz="3600" b="1" dirty="0"/>
              <a:t>Η εννοιολογική χαρτογράφηση μπορεί να χρησιμοποιηθεί</a:t>
            </a:r>
            <a:r>
              <a:rPr lang="en-US" sz="3600" b="1" dirty="0"/>
              <a:t>…</a:t>
            </a:r>
            <a:br>
              <a:rPr lang="el-GR" sz="3600" b="1" dirty="0"/>
            </a:br>
            <a:br>
              <a:rPr lang="el-GR" sz="3600" b="1" dirty="0"/>
            </a:br>
            <a:endParaRPr lang="en-US" sz="3600" b="1" dirty="0"/>
          </a:p>
        </p:txBody>
      </p:sp>
      <p:sp>
        <p:nvSpPr>
          <p:cNvPr id="3" name="Content Placeholder 2">
            <a:extLst>
              <a:ext uri="{FF2B5EF4-FFF2-40B4-BE49-F238E27FC236}">
                <a16:creationId xmlns:a16="http://schemas.microsoft.com/office/drawing/2014/main" id="{E97C4F13-899E-42CB-A3A1-69A4BD222C50}"/>
              </a:ext>
            </a:extLst>
          </p:cNvPr>
          <p:cNvSpPr>
            <a:spLocks noGrp="1"/>
          </p:cNvSpPr>
          <p:nvPr>
            <p:ph idx="1"/>
          </p:nvPr>
        </p:nvSpPr>
        <p:spPr>
          <a:xfrm>
            <a:off x="0" y="1328476"/>
            <a:ext cx="10515600" cy="4351338"/>
          </a:xfrm>
        </p:spPr>
        <p:txBody>
          <a:bodyPr>
            <a:normAutofit/>
          </a:bodyPr>
          <a:lstStyle/>
          <a:p>
            <a:r>
              <a:rPr lang="el-GR" sz="2000" dirty="0"/>
              <a:t> ως εποπτικό εργαλείο, για διδασκαλία διαφόρων γνωστικών αντικειμένων του προγράμματος σπουδών,</a:t>
            </a:r>
          </a:p>
          <a:p>
            <a:r>
              <a:rPr lang="el-GR" sz="2000" dirty="0"/>
              <a:t>ως γνωστικό εργαλείο, για οικοδόμηση εννοιών και γνώσεων (με άλλα λόγια για μάθηση),</a:t>
            </a:r>
          </a:p>
          <a:p>
            <a:r>
              <a:rPr lang="el-GR" sz="2000" dirty="0"/>
              <a:t>ως εργαλείο αξιολόγησης των μαθητών (μέσω σύγκρισης δύο ή περισσότερων εννοιολογικών χαρτών),</a:t>
            </a:r>
          </a:p>
          <a:p>
            <a:r>
              <a:rPr lang="el-GR" sz="2000" dirty="0"/>
              <a:t>ως εργαλείο για την ανάδυση και την καταγραφή των αναπαραστάσεων, με άλλα λόγια, ως εργαλείο ανίχνευσης πρότερων γνώσεων,</a:t>
            </a:r>
          </a:p>
          <a:p>
            <a:r>
              <a:rPr lang="el-GR" sz="2000" dirty="0"/>
              <a:t>ως μέσο για ανταλλαγή και επικοινωνία ιδεών όταν χρησιμοποιούνται για τη συλλογική κατασκευή εννοιολογικών χαρτών,</a:t>
            </a:r>
          </a:p>
          <a:p>
            <a:r>
              <a:rPr lang="el-GR" sz="2000" dirty="0"/>
              <a:t>ως μέσο για σχεδίαση εφαρμογών υπερμέσων και γενικότερα συστημάτων πλοήγησης.</a:t>
            </a:r>
            <a:endParaRPr lang="en-US" sz="2000" dirty="0"/>
          </a:p>
        </p:txBody>
      </p:sp>
      <p:pic>
        <p:nvPicPr>
          <p:cNvPr id="4" name="Picture 2" descr="Μέσα γραφής και εννοιολογικοί χάρτες - YouTube">
            <a:extLst>
              <a:ext uri="{FF2B5EF4-FFF2-40B4-BE49-F238E27FC236}">
                <a16:creationId xmlns:a16="http://schemas.microsoft.com/office/drawing/2014/main" id="{56FD32DE-E08A-486A-A2C5-9EB62C813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089" y="4758431"/>
            <a:ext cx="3499911" cy="19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1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FC15-B430-4314-B9B6-81C913634DF5}"/>
              </a:ext>
            </a:extLst>
          </p:cNvPr>
          <p:cNvSpPr>
            <a:spLocks noGrp="1"/>
          </p:cNvSpPr>
          <p:nvPr>
            <p:ph type="title"/>
          </p:nvPr>
        </p:nvSpPr>
        <p:spPr/>
        <p:txBody>
          <a:bodyPr/>
          <a:lstStyle/>
          <a:p>
            <a:endParaRPr lang="en-US"/>
          </a:p>
        </p:txBody>
      </p:sp>
      <p:pic>
        <p:nvPicPr>
          <p:cNvPr id="4" name="Εικόνα 9">
            <a:extLst>
              <a:ext uri="{FF2B5EF4-FFF2-40B4-BE49-F238E27FC236}">
                <a16:creationId xmlns:a16="http://schemas.microsoft.com/office/drawing/2014/main" id="{765AF46B-48C9-4787-B21B-24A84339D6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602" y="365125"/>
            <a:ext cx="9683910" cy="615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876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AD3D-EAFF-445A-A11C-9B6B4524DB26}"/>
              </a:ext>
            </a:extLst>
          </p:cNvPr>
          <p:cNvSpPr>
            <a:spLocks noGrp="1"/>
          </p:cNvSpPr>
          <p:nvPr>
            <p:ph type="title"/>
          </p:nvPr>
        </p:nvSpPr>
        <p:spPr/>
        <p:txBody>
          <a:bodyPr>
            <a:noAutofit/>
          </a:bodyPr>
          <a:lstStyle/>
          <a:p>
            <a:r>
              <a:rPr lang="el-GR" sz="1800" dirty="0"/>
              <a:t>Ένα βήμα παρακάτω ως επέκταση της παρακάτω εικόνας </a:t>
            </a:r>
            <a:br>
              <a:rPr lang="el-GR" sz="1800" dirty="0"/>
            </a:br>
            <a:r>
              <a:rPr lang="en-US" sz="1800" dirty="0"/>
              <a:t>Watson, AD,&amp; Watson, GH (2013) Bonus Article: transitioning STEM to STEAM: Reformation of Engineering Education. J Qual </a:t>
            </a:r>
            <a:r>
              <a:rPr lang="en-US" sz="1800" dirty="0" err="1"/>
              <a:t>Particip</a:t>
            </a:r>
            <a:r>
              <a:rPr lang="en-US" sz="1800" dirty="0"/>
              <a:t> 36(3) (</a:t>
            </a:r>
            <a:r>
              <a:rPr lang="el-GR" sz="1800" dirty="0"/>
              <a:t>από Κ. </a:t>
            </a:r>
            <a:r>
              <a:rPr lang="el-GR" sz="1800" dirty="0" err="1"/>
              <a:t>Καλοβρέκτης</a:t>
            </a:r>
            <a:r>
              <a:rPr lang="el-GR" sz="1800" dirty="0"/>
              <a:t>   </a:t>
            </a:r>
            <a:r>
              <a:rPr lang="el-GR" sz="1800" dirty="0" err="1"/>
              <a:t>Απ</a:t>
            </a:r>
            <a:r>
              <a:rPr lang="el-GR" sz="1800" dirty="0"/>
              <a:t>. Ξενάκης   Σ. Ψυχάρης  Γ. Σταμούλης. Τίτλος Συγγράμματος: Εκπαιδευτική Τεχνολογία, Αναπτυξιακές Πλατφόρμες Ρομποτικής και </a:t>
            </a:r>
            <a:r>
              <a:rPr lang="en-US" sz="1800" dirty="0"/>
              <a:t>IoT.. </a:t>
            </a:r>
            <a:r>
              <a:rPr lang="el-GR" sz="1800" dirty="0"/>
              <a:t>Έκδοση: 1η/2020. </a:t>
            </a:r>
            <a:r>
              <a:rPr lang="en-US" sz="1800" dirty="0"/>
              <a:t>ISBN: 978-960-418-828-4.   </a:t>
            </a:r>
            <a:r>
              <a:rPr lang="el-GR" sz="1800" dirty="0"/>
              <a:t>ΕΚΔΟΣΕΙΣ Α. ΤΖΙΟΛΑ &amp; ΥΙΟΙ Α.Ε</a:t>
            </a:r>
            <a:br>
              <a:rPr lang="el-GR" sz="1800" dirty="0"/>
            </a:br>
            <a:endParaRPr lang="en-US" sz="1800" dirty="0"/>
          </a:p>
        </p:txBody>
      </p:sp>
      <p:pic>
        <p:nvPicPr>
          <p:cNvPr id="4" name="Εικόνα 2">
            <a:extLst>
              <a:ext uri="{FF2B5EF4-FFF2-40B4-BE49-F238E27FC236}">
                <a16:creationId xmlns:a16="http://schemas.microsoft.com/office/drawing/2014/main" id="{ED4FBD3C-0AD7-47E4-B27D-42E107FBEA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3596" y="1792187"/>
            <a:ext cx="8986746" cy="49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5449-2C4A-4032-BC62-5692B7AE1F87}"/>
              </a:ext>
            </a:extLst>
          </p:cNvPr>
          <p:cNvSpPr>
            <a:spLocks noGrp="1"/>
          </p:cNvSpPr>
          <p:nvPr>
            <p:ph type="title"/>
          </p:nvPr>
        </p:nvSpPr>
        <p:spPr/>
        <p:txBody>
          <a:bodyPr/>
          <a:lstStyle/>
          <a:p>
            <a:r>
              <a:rPr lang="el-GR" dirty="0"/>
              <a:t>Χαρακτηριστικά της </a:t>
            </a:r>
            <a:r>
              <a:rPr lang="en-US" dirty="0"/>
              <a:t>Logo</a:t>
            </a:r>
          </a:p>
        </p:txBody>
      </p:sp>
      <p:sp>
        <p:nvSpPr>
          <p:cNvPr id="3" name="Content Placeholder 2">
            <a:extLst>
              <a:ext uri="{FF2B5EF4-FFF2-40B4-BE49-F238E27FC236}">
                <a16:creationId xmlns:a16="http://schemas.microsoft.com/office/drawing/2014/main" id="{A0C6123F-38EC-4F16-8AF3-E20CA7C3EA6E}"/>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Στο περιβάλλον της </a:t>
            </a:r>
            <a:r>
              <a:rPr lang="el-GR" sz="1800" b="0" i="0" u="none" strike="noStrike" baseline="0" dirty="0" err="1">
                <a:solidFill>
                  <a:srgbClr val="000000"/>
                </a:solidFill>
                <a:latin typeface="Calibri" panose="020F0502020204030204" pitchFamily="34" charset="0"/>
              </a:rPr>
              <a:t>Logo</a:t>
            </a:r>
            <a:r>
              <a:rPr lang="el-GR" sz="1800" b="0" i="0" u="none" strike="noStrike" baseline="0" dirty="0">
                <a:solidFill>
                  <a:srgbClr val="000000"/>
                </a:solidFill>
                <a:latin typeface="Calibri" panose="020F0502020204030204" pitchFamily="34" charset="0"/>
              </a:rPr>
              <a:t> η </a:t>
            </a:r>
            <a:r>
              <a:rPr lang="el-GR" sz="1800" b="1" i="0" u="none" strike="noStrike" baseline="0" dirty="0">
                <a:solidFill>
                  <a:srgbClr val="000000"/>
                </a:solidFill>
                <a:latin typeface="Calibri" panose="020F0502020204030204" pitchFamily="34" charset="0"/>
              </a:rPr>
              <a:t>σχέση υπολογιστή –παιδιού αντιστρέφεται</a:t>
            </a:r>
            <a:r>
              <a:rPr lang="el-GR" sz="1800" b="0" i="0" u="none" strike="noStrike" baseline="0" dirty="0">
                <a:solidFill>
                  <a:srgbClr val="000000"/>
                </a:solidFill>
                <a:latin typeface="Calibri" panose="020F0502020204030204" pitchFamily="34" charset="0"/>
              </a:rPr>
              <a:t>: το παιδί, ακόμη και σε προσχολικές ηλικίες, έχει τον έλεγχο. Το παιδί προγραμματίζει τον υπολογιστή. Και </a:t>
            </a:r>
            <a:r>
              <a:rPr lang="el-GR" sz="1800" b="1" i="0" u="none" strike="noStrike" baseline="0" dirty="0">
                <a:solidFill>
                  <a:srgbClr val="000000"/>
                </a:solidFill>
                <a:latin typeface="Calibri" panose="020F0502020204030204" pitchFamily="34" charset="0"/>
              </a:rPr>
              <a:t>διδάσκοντας, τον υπολογιστή πώς να σκέφτεται, τα παιδιά ξεκινούν για μια εξερεύνηση του δικού τους τρόπου σκέψης</a:t>
            </a:r>
            <a:r>
              <a:rPr lang="el-GR" sz="1800" b="0" i="0" u="none" strike="noStrike" baseline="0" dirty="0">
                <a:solidFill>
                  <a:srgbClr val="000000"/>
                </a:solidFill>
                <a:latin typeface="Calibri" panose="020F0502020204030204" pitchFamily="34" charset="0"/>
              </a:rPr>
              <a:t>».</a:t>
            </a:r>
          </a:p>
          <a:p>
            <a:pPr marL="0" indent="0">
              <a:buNone/>
            </a:pPr>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Papert, S. </a:t>
            </a:r>
            <a:r>
              <a:rPr lang="en-US" sz="1800" dirty="0">
                <a:solidFill>
                  <a:srgbClr val="000000"/>
                </a:solidFill>
                <a:latin typeface="Calibri" panose="020F0502020204030204" pitchFamily="34" charset="0"/>
              </a:rPr>
              <a:t>(1980) </a:t>
            </a:r>
            <a:r>
              <a:rPr lang="en-US" sz="1800" b="0" i="0" u="none" strike="noStrike" baseline="0" dirty="0">
                <a:solidFill>
                  <a:srgbClr val="000000"/>
                </a:solidFill>
                <a:latin typeface="Calibri" panose="020F0502020204030204" pitchFamily="34" charset="0"/>
              </a:rPr>
              <a:t>Mindstorms-Children, Computers and Powerful Ideas.</a:t>
            </a:r>
          </a:p>
          <a:p>
            <a:r>
              <a:rPr lang="el-GR" sz="1800" b="0" i="0" u="none" strike="noStrike" baseline="0" dirty="0">
                <a:solidFill>
                  <a:srgbClr val="000000"/>
                </a:solidFill>
                <a:latin typeface="Arial" panose="020B0604020202020204" pitchFamily="34" charset="0"/>
              </a:rPr>
              <a:t>•Η </a:t>
            </a:r>
            <a:r>
              <a:rPr lang="el-GR" sz="1800" b="0" i="0" u="none" strike="noStrike" baseline="0" dirty="0" err="1">
                <a:solidFill>
                  <a:srgbClr val="000000"/>
                </a:solidFill>
                <a:latin typeface="Calibri" panose="020F0502020204030204" pitchFamily="34" charset="0"/>
              </a:rPr>
              <a:t>Logo</a:t>
            </a:r>
            <a:r>
              <a:rPr lang="el-GR" sz="1800" b="0" i="0" u="none" strike="noStrike" baseline="0" dirty="0">
                <a:solidFill>
                  <a:srgbClr val="000000"/>
                </a:solidFill>
                <a:latin typeface="Calibri" panose="020F0502020204030204" pitchFamily="34" charset="0"/>
              </a:rPr>
              <a:t> σχεδιάστηκε ως </a:t>
            </a:r>
            <a:r>
              <a:rPr lang="el-GR" sz="1800" b="1" i="0" u="none" strike="noStrike" baseline="0" dirty="0">
                <a:solidFill>
                  <a:srgbClr val="000000"/>
                </a:solidFill>
                <a:latin typeface="Calibri" panose="020F0502020204030204" pitchFamily="34" charset="0"/>
              </a:rPr>
              <a:t>εργαλείο αυτόνομης μάθησης </a:t>
            </a:r>
            <a:r>
              <a:rPr lang="el-GR" sz="1800" b="0" i="0" u="none" strike="noStrike" baseline="0" dirty="0">
                <a:solidFill>
                  <a:srgbClr val="000000"/>
                </a:solidFill>
                <a:latin typeface="Calibri" panose="020F0502020204030204" pitchFamily="34" charset="0"/>
              </a:rPr>
              <a:t>που αποσκοπεί στην ανάπτυξη </a:t>
            </a:r>
            <a:r>
              <a:rPr lang="el-GR" sz="1800" b="1" i="0" u="none" strike="noStrike" baseline="0" dirty="0">
                <a:solidFill>
                  <a:srgbClr val="000000"/>
                </a:solidFill>
                <a:latin typeface="Calibri" panose="020F0502020204030204" pitchFamily="34" charset="0"/>
              </a:rPr>
              <a:t>γνωστικών δεξιοτήτων υψηλού επιπέδου </a:t>
            </a:r>
            <a:r>
              <a:rPr lang="el-GR" sz="1800" b="0" i="0" u="none" strike="noStrike" baseline="0" dirty="0">
                <a:solidFill>
                  <a:srgbClr val="000000"/>
                </a:solidFill>
                <a:latin typeface="Calibri" panose="020F0502020204030204" pitchFamily="34" charset="0"/>
              </a:rPr>
              <a:t>και όχι ως μέσο-αυτοσκοπός για την οικοδόμηση προγραμματιστικών δεξιοτήτων, σε αντίθεση με τη διδασκαλία άλλων γλωσσών προγραμματισμού».</a:t>
            </a:r>
          </a:p>
          <a:p>
            <a:r>
              <a:rPr lang="el-GR" sz="1800" b="0" i="0" u="none" strike="noStrike" baseline="0" dirty="0">
                <a:solidFill>
                  <a:srgbClr val="000000"/>
                </a:solidFill>
                <a:latin typeface="Arial" panose="020B0604020202020204" pitchFamily="34" charset="0"/>
              </a:rPr>
              <a:t>«Χαμηλό κατώφλι» </a:t>
            </a:r>
            <a:r>
              <a:rPr lang="en-US"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Arial" panose="020B0604020202020204" pitchFamily="34" charset="0"/>
              </a:rPr>
              <a:t>ιδιαίτερα κατάλληλη για την ανάπτυξη μοντέλων ακόμη και από μικρά παιδιά.</a:t>
            </a:r>
          </a:p>
          <a:p>
            <a:r>
              <a:rPr lang="el-GR" sz="1800" b="0" i="0" u="none" strike="noStrike" baseline="0" dirty="0">
                <a:solidFill>
                  <a:srgbClr val="000000"/>
                </a:solidFill>
                <a:latin typeface="Arial" panose="020B0604020202020204" pitchFamily="34" charset="0"/>
              </a:rPr>
              <a:t>•«Χωρίς οροφή» </a:t>
            </a:r>
            <a:r>
              <a:rPr lang="en-US"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Arial" panose="020B0604020202020204" pitchFamily="34" charset="0"/>
              </a:rPr>
              <a:t>είναι δυνατή η ανάπτυξη μοντέλων αυξανόμενου βαθμού δυσκολίας και πολυπλοκότητας χωρίς όρια.</a:t>
            </a:r>
            <a:r>
              <a:rPr lang="en-US" sz="1800" b="0" i="0" u="none" strike="noStrike" baseline="0" dirty="0">
                <a:solidFill>
                  <a:srgbClr val="000000"/>
                </a:solidFill>
                <a:latin typeface="Arial" panose="020B0604020202020204" pitchFamily="34" charset="0"/>
              </a:rPr>
              <a:t> Logo “low threshold, no ceiling”</a:t>
            </a:r>
            <a:r>
              <a:rPr lang="el-GR" sz="1800" b="0" i="0" u="none" strike="noStrike" baseline="0" dirty="0">
                <a:solidFill>
                  <a:srgbClr val="000000"/>
                </a:solidFill>
                <a:latin typeface="Arial" panose="020B0604020202020204" pitchFamily="34" charset="0"/>
              </a:rPr>
              <a:t>.</a:t>
            </a:r>
          </a:p>
        </p:txBody>
      </p:sp>
      <p:pic>
        <p:nvPicPr>
          <p:cNvPr id="4" name="Picture 10" descr="Seymour Papert, Logo Turtles, and the Origin of Educational Robots -  eLearningInside News">
            <a:extLst>
              <a:ext uri="{FF2B5EF4-FFF2-40B4-BE49-F238E27FC236}">
                <a16:creationId xmlns:a16="http://schemas.microsoft.com/office/drawing/2014/main" id="{F5BEA78C-EC2A-4A06-B874-D6445F6D8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060" y="0"/>
            <a:ext cx="1600940" cy="220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7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678D-F655-41C9-ACB4-616D63678DA6}"/>
              </a:ext>
            </a:extLst>
          </p:cNvPr>
          <p:cNvSpPr>
            <a:spLocks noGrp="1"/>
          </p:cNvSpPr>
          <p:nvPr>
            <p:ph type="title"/>
          </p:nvPr>
        </p:nvSpPr>
        <p:spPr/>
        <p:txBody>
          <a:bodyPr>
            <a:normAutofit/>
          </a:bodyPr>
          <a:lstStyle/>
          <a:p>
            <a:r>
              <a:rPr lang="el-GR" dirty="0"/>
              <a:t>Κατασκευαστικός</a:t>
            </a:r>
            <a:r>
              <a:rPr lang="en-US" dirty="0"/>
              <a:t> </a:t>
            </a:r>
            <a:r>
              <a:rPr lang="el-GR" dirty="0" err="1"/>
              <a:t>εποικοδομισμός</a:t>
            </a:r>
            <a:r>
              <a:rPr lang="en-US" dirty="0"/>
              <a:t> – </a:t>
            </a:r>
            <a:r>
              <a:rPr lang="el-GR" dirty="0" err="1"/>
              <a:t>Κονστραξιονισμός</a:t>
            </a:r>
            <a:r>
              <a:rPr lang="en-US" dirty="0"/>
              <a:t> </a:t>
            </a:r>
            <a:r>
              <a:rPr lang="el-GR" dirty="0"/>
              <a:t>(</a:t>
            </a:r>
            <a:r>
              <a:rPr lang="en-US" dirty="0"/>
              <a:t>Constructionism)</a:t>
            </a:r>
          </a:p>
        </p:txBody>
      </p:sp>
      <p:sp>
        <p:nvSpPr>
          <p:cNvPr id="3" name="Content Placeholder 2">
            <a:extLst>
              <a:ext uri="{FF2B5EF4-FFF2-40B4-BE49-F238E27FC236}">
                <a16:creationId xmlns:a16="http://schemas.microsoft.com/office/drawing/2014/main" id="{86E9B600-B110-4CCC-8709-7C5E22D745BE}"/>
              </a:ext>
            </a:extLst>
          </p:cNvPr>
          <p:cNvSpPr>
            <a:spLocks noGrp="1"/>
          </p:cNvSpPr>
          <p:nvPr>
            <p:ph idx="1"/>
          </p:nvPr>
        </p:nvSpPr>
        <p:spPr/>
        <p:txBody>
          <a:bodyPr>
            <a:normAutofit fontScale="92500" lnSpcReduction="10000"/>
          </a:bodyPr>
          <a:lstStyle/>
          <a:p>
            <a:r>
              <a:rPr lang="el-GR" dirty="0"/>
              <a:t>«</a:t>
            </a:r>
            <a:r>
              <a:rPr lang="el-GR" dirty="0" err="1"/>
              <a:t>Κονστραξιονισμός</a:t>
            </a:r>
            <a:r>
              <a:rPr lang="en-US" dirty="0"/>
              <a:t> </a:t>
            </a:r>
            <a:r>
              <a:rPr lang="el-GR" dirty="0"/>
              <a:t>σημαίνει να δίνεις στα παιδιά καλά πράγματα να κάνουν, έτσι ώστε να μπορούν να μάθουν κάνοντας πολύ καλύτερα απ’ ό,τι μπορούσαν πριν».</a:t>
            </a:r>
          </a:p>
          <a:p>
            <a:pPr marL="0" indent="0">
              <a:buNone/>
            </a:pPr>
            <a:r>
              <a:rPr lang="el-GR" dirty="0"/>
              <a:t>–</a:t>
            </a:r>
            <a:r>
              <a:rPr lang="el-GR" dirty="0" err="1"/>
              <a:t>Papert</a:t>
            </a:r>
            <a:r>
              <a:rPr lang="el-GR" dirty="0"/>
              <a:t>, 1980</a:t>
            </a:r>
          </a:p>
          <a:p>
            <a:r>
              <a:rPr lang="el-GR" dirty="0"/>
              <a:t>Το πρόσθετο στοιχείο είναι ότι ο εκπαιδευόμενος συνειδητά κατασκευάζει ένα αντικείμενο-οντότητα.</a:t>
            </a:r>
          </a:p>
          <a:p>
            <a:r>
              <a:rPr lang="el-GR" dirty="0"/>
              <a:t>Οι εκπαιδευόμενοι οικοδομούν γνώση όταν ασχολούνται ενεργά με τη δημιουργία μιας εξωτερικής κατασκευής, πχ. ένα ρομπότ, ένα ποίημα, ένα κάστρο στην άμμο, ένα πρόγραμμα στον υπολογιστή.</a:t>
            </a:r>
          </a:p>
          <a:p>
            <a:r>
              <a:rPr lang="el-GR" dirty="0"/>
              <a:t>Άρα</a:t>
            </a:r>
            <a:r>
              <a:rPr lang="en-US" dirty="0"/>
              <a:t>,</a:t>
            </a:r>
            <a:r>
              <a:rPr lang="el-GR" dirty="0"/>
              <a:t> ο </a:t>
            </a:r>
            <a:r>
              <a:rPr lang="el-GR" dirty="0" err="1"/>
              <a:t>κονστραξιονισμός</a:t>
            </a:r>
            <a:r>
              <a:rPr lang="en-US" dirty="0"/>
              <a:t> </a:t>
            </a:r>
            <a:r>
              <a:rPr lang="el-GR" dirty="0"/>
              <a:t>συνδέει: την οικοδόμηση</a:t>
            </a:r>
            <a:r>
              <a:rPr lang="en-US" dirty="0"/>
              <a:t> </a:t>
            </a:r>
            <a:r>
              <a:rPr lang="el-GR" dirty="0"/>
              <a:t>της γνώσης</a:t>
            </a:r>
            <a:r>
              <a:rPr lang="en-US" dirty="0"/>
              <a:t> </a:t>
            </a:r>
            <a:r>
              <a:rPr lang="el-GR" dirty="0"/>
              <a:t>στο πλαίσιο της οικοδόμησης κατασκευών</a:t>
            </a:r>
            <a:r>
              <a:rPr lang="en-US" dirty="0"/>
              <a:t> </a:t>
            </a:r>
            <a:r>
              <a:rPr lang="el-GR" dirty="0"/>
              <a:t>με προσωπικό νόημα.</a:t>
            </a:r>
            <a:endParaRPr lang="en-US" dirty="0"/>
          </a:p>
        </p:txBody>
      </p:sp>
    </p:spTree>
    <p:extLst>
      <p:ext uri="{BB962C8B-B14F-4D97-AF65-F5344CB8AC3E}">
        <p14:creationId xmlns:p14="http://schemas.microsoft.com/office/powerpoint/2010/main" val="337771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CF0C-C990-4DD0-8F25-735E0870EE3B}"/>
              </a:ext>
            </a:extLst>
          </p:cNvPr>
          <p:cNvSpPr>
            <a:spLocks noGrp="1"/>
          </p:cNvSpPr>
          <p:nvPr>
            <p:ph type="title"/>
          </p:nvPr>
        </p:nvSpPr>
        <p:spPr/>
        <p:txBody>
          <a:bodyPr/>
          <a:lstStyle/>
          <a:p>
            <a:r>
              <a:rPr lang="el-GR" dirty="0"/>
              <a:t>(α) Δομική προσέγγιση–Ένας μικρόκοσμος</a:t>
            </a:r>
            <a:endParaRPr lang="en-US" dirty="0"/>
          </a:p>
        </p:txBody>
      </p:sp>
      <p:sp>
        <p:nvSpPr>
          <p:cNvPr id="3" name="Content Placeholder 2">
            <a:extLst>
              <a:ext uri="{FF2B5EF4-FFF2-40B4-BE49-F238E27FC236}">
                <a16:creationId xmlns:a16="http://schemas.microsoft.com/office/drawing/2014/main" id="{AB2E8DAE-FE75-4976-A0E4-434BD450B6AA}"/>
              </a:ext>
            </a:extLst>
          </p:cNvPr>
          <p:cNvSpPr>
            <a:spLocks noGrp="1"/>
          </p:cNvSpPr>
          <p:nvPr>
            <p:ph idx="1"/>
          </p:nvPr>
        </p:nvSpPr>
        <p:spPr/>
        <p:txBody>
          <a:bodyPr>
            <a:normAutofit fontScale="92500" lnSpcReduction="20000"/>
          </a:bodyPr>
          <a:lstStyle/>
          <a:p>
            <a:r>
              <a:rPr lang="el-GR" dirty="0"/>
              <a:t>Περιέχει ένα σύνολο από υπολογιστικά αντικείμενα τα οποία έχουν σχεδιαστεί με τέτοιον τρόπο ώστε να αντανακλούν τη δομή μαθηματικών ή άλλων επιστημονικών οντοτήτων σε μια αντίστοιχη γνωστική περιοχή.</a:t>
            </a:r>
          </a:p>
          <a:p>
            <a:r>
              <a:rPr lang="el-GR" dirty="0"/>
              <a:t>Διασυνδέει πολλαπλές αναπαραστάσεις που αφορούν μια συγκεκριμένη έννοια (όπως συμβολική, γραφική, ήχος κίνηση).</a:t>
            </a:r>
          </a:p>
          <a:p>
            <a:r>
              <a:rPr lang="el-GR" dirty="0"/>
              <a:t>Δίνει τη δυνατότητα συνδυασμού των αντικειμένων και των λειτουργιών ενός μικρόκοσμου προκειμένου να σχηματίσουν πιο σύνθετα αντικείμενα ή λειτουργίες.</a:t>
            </a:r>
          </a:p>
          <a:p>
            <a:r>
              <a:rPr lang="el-GR" dirty="0"/>
              <a:t>Περιλαμβάνει ένα σύνολο δραστηριοτήτων οι οποίες είτε βρίσκονται ήδη προγραμματισμένες στο υπολογιστικό περιβάλλον, είτε στηρίζονται σε φύλλα εργασίας είτε περιγράφονται λεκτικά προκειμένου ο χρήστης να πετύχει ένα στόχο, να επιλύσει ένα πρόβλημα, να προσομοιώσει μια κατάσταση.</a:t>
            </a:r>
            <a:endParaRPr lang="en-US" dirty="0"/>
          </a:p>
        </p:txBody>
      </p:sp>
    </p:spTree>
    <p:extLst>
      <p:ext uri="{BB962C8B-B14F-4D97-AF65-F5344CB8AC3E}">
        <p14:creationId xmlns:p14="http://schemas.microsoft.com/office/powerpoint/2010/main" val="421413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D037-5E0E-4AA5-B0AC-BE2FC21ACB59}"/>
              </a:ext>
            </a:extLst>
          </p:cNvPr>
          <p:cNvSpPr>
            <a:spLocks noGrp="1"/>
          </p:cNvSpPr>
          <p:nvPr>
            <p:ph type="title"/>
          </p:nvPr>
        </p:nvSpPr>
        <p:spPr/>
        <p:txBody>
          <a:bodyPr/>
          <a:lstStyle/>
          <a:p>
            <a:r>
              <a:rPr lang="el-GR" dirty="0"/>
              <a:t>(β) Λειτουργική προσέγγιση –Σε έναν μικρόκοσμο ο εκπαιδευόμενος</a:t>
            </a:r>
            <a:endParaRPr lang="en-US" dirty="0"/>
          </a:p>
        </p:txBody>
      </p:sp>
      <p:sp>
        <p:nvSpPr>
          <p:cNvPr id="3" name="Content Placeholder 2">
            <a:extLst>
              <a:ext uri="{FF2B5EF4-FFF2-40B4-BE49-F238E27FC236}">
                <a16:creationId xmlns:a16="http://schemas.microsoft.com/office/drawing/2014/main" id="{BD9EAB29-C10D-49FA-A24B-4D878EAC6555}"/>
              </a:ext>
            </a:extLst>
          </p:cNvPr>
          <p:cNvSpPr>
            <a:spLocks noGrp="1"/>
          </p:cNvSpPr>
          <p:nvPr>
            <p:ph idx="1"/>
          </p:nvPr>
        </p:nvSpPr>
        <p:spPr/>
        <p:txBody>
          <a:bodyPr>
            <a:normAutofit fontScale="92500" lnSpcReduction="20000"/>
          </a:bodyPr>
          <a:lstStyle/>
          <a:p>
            <a:pPr marL="0" indent="0">
              <a:buNone/>
            </a:pPr>
            <a:r>
              <a:rPr lang="el-GR" dirty="0"/>
              <a:t>ΧΕΙΡΙΣΜΟΣ </a:t>
            </a:r>
            <a:r>
              <a:rPr lang="en-US" dirty="0"/>
              <a:t>- </a:t>
            </a:r>
            <a:r>
              <a:rPr lang="el-GR" dirty="0"/>
              <a:t>ΠΕΙΡΑΜΑΤΙΣΜΟΣ</a:t>
            </a:r>
          </a:p>
          <a:p>
            <a:r>
              <a:rPr lang="el-GR" dirty="0"/>
              <a:t>ερμηνεύει την ανάδραση που πηγάζει από το πρόγραμμα εξαιτίας των χειρισμών του, με σκοπό την </a:t>
            </a:r>
            <a:r>
              <a:rPr lang="el-GR" dirty="0" err="1"/>
              <a:t>αυτοδιόρθωση</a:t>
            </a:r>
            <a:endParaRPr lang="el-GR" dirty="0"/>
          </a:p>
          <a:p>
            <a:pPr marL="0" indent="0">
              <a:buNone/>
            </a:pPr>
            <a:r>
              <a:rPr lang="el-GR" dirty="0"/>
              <a:t>ΑΝΑΔΡΑΣΗ </a:t>
            </a:r>
            <a:r>
              <a:rPr lang="en-US" dirty="0"/>
              <a:t>&amp; </a:t>
            </a:r>
            <a:r>
              <a:rPr lang="el-GR" dirty="0"/>
              <a:t>ΑΥΤΟΔΙΟΡΘΩΣΗ</a:t>
            </a:r>
          </a:p>
          <a:p>
            <a:r>
              <a:rPr lang="el-GR" dirty="0"/>
              <a:t>χρησιμοποιεί τα αντικείμενα και τις λειτουργίες του μικρόκοσμου για τη δημιουργία νέων οντοτήτων ή/και την επίλυση συγκεκριμένων προβλημάτων και προκλήσεων</a:t>
            </a:r>
          </a:p>
          <a:p>
            <a:pPr marL="0" indent="0">
              <a:buNone/>
            </a:pPr>
            <a:r>
              <a:rPr lang="el-GR" dirty="0"/>
              <a:t>ΔΗΜΙΟΥΡΓΙΚΟΤΗΤΑ</a:t>
            </a:r>
            <a:endParaRPr lang="en-US" dirty="0"/>
          </a:p>
          <a:p>
            <a:r>
              <a:rPr lang="el-GR" dirty="0"/>
              <a:t>χειρίζεται</a:t>
            </a:r>
            <a:r>
              <a:rPr lang="en-US" dirty="0"/>
              <a:t> </a:t>
            </a:r>
            <a:r>
              <a:rPr lang="el-GR" dirty="0"/>
              <a:t>και </a:t>
            </a:r>
            <a:r>
              <a:rPr lang="el-GR" dirty="0" err="1"/>
              <a:t>παραμετροποιεί</a:t>
            </a:r>
            <a:r>
              <a:rPr lang="el-GR" dirty="0"/>
              <a:t> αντικείμενα και εκτελεί λειτουργίες «εμφυτευμένες» στον μικρόκοσμο με στόχο την ανακάλυψη των ιδιοτήτων τους, την κατασκευή και την κατανόηση του συστήματος ως όλου. Ενθαρρύνονται ο πειραματισμός, η διατύπωση και ο έλεγχος υποθέσεων και η ανοικτού τύπου διερεύνηση.</a:t>
            </a:r>
          </a:p>
          <a:p>
            <a:pPr marL="0" indent="0">
              <a:buNone/>
            </a:pPr>
            <a:endParaRPr lang="en-US" dirty="0"/>
          </a:p>
        </p:txBody>
      </p:sp>
    </p:spTree>
    <p:extLst>
      <p:ext uri="{BB962C8B-B14F-4D97-AF65-F5344CB8AC3E}">
        <p14:creationId xmlns:p14="http://schemas.microsoft.com/office/powerpoint/2010/main" val="9653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2BFE-19FF-49EF-957E-160511CAF1FB}"/>
              </a:ext>
            </a:extLst>
          </p:cNvPr>
          <p:cNvSpPr>
            <a:spLocks noGrp="1"/>
          </p:cNvSpPr>
          <p:nvPr>
            <p:ph type="title"/>
          </p:nvPr>
        </p:nvSpPr>
        <p:spPr>
          <a:xfrm>
            <a:off x="838200" y="365125"/>
            <a:ext cx="10515600" cy="784167"/>
          </a:xfrm>
        </p:spPr>
        <p:txBody>
          <a:bodyPr>
            <a:normAutofit/>
          </a:bodyPr>
          <a:lstStyle/>
          <a:p>
            <a:pPr algn="ctr"/>
            <a:r>
              <a:rPr lang="el-GR" sz="4000" b="1" dirty="0"/>
              <a:t>Περιβάλλοντα Οπτικού Προγραμματισμού</a:t>
            </a:r>
            <a:endParaRPr lang="en-US" sz="4000" b="1" dirty="0"/>
          </a:p>
        </p:txBody>
      </p:sp>
      <p:sp>
        <p:nvSpPr>
          <p:cNvPr id="3" name="Content Placeholder 2">
            <a:extLst>
              <a:ext uri="{FF2B5EF4-FFF2-40B4-BE49-F238E27FC236}">
                <a16:creationId xmlns:a16="http://schemas.microsoft.com/office/drawing/2014/main" id="{94FFC7E5-B01E-431B-A3C6-7813E9BD2721}"/>
              </a:ext>
            </a:extLst>
          </p:cNvPr>
          <p:cNvSpPr>
            <a:spLocks noGrp="1"/>
          </p:cNvSpPr>
          <p:nvPr>
            <p:ph idx="1"/>
          </p:nvPr>
        </p:nvSpPr>
        <p:spPr>
          <a:xfrm>
            <a:off x="838200" y="1317072"/>
            <a:ext cx="10515600" cy="4859891"/>
          </a:xfrm>
        </p:spPr>
        <p:txBody>
          <a:bodyPr>
            <a:noAutofit/>
          </a:bodyPr>
          <a:lstStyle/>
          <a:p>
            <a:r>
              <a:rPr lang="el-GR" sz="1800" dirty="0"/>
              <a:t>Διαδικασία μετάφρασης του προγράμματος σε εκτελέσιμο κώδικα κατά την επιλογή εκτέλεσή του προγράμματος από τον χρήστη.</a:t>
            </a:r>
            <a:endParaRPr lang="en-US" sz="1800" dirty="0"/>
          </a:p>
          <a:p>
            <a:r>
              <a:rPr lang="el-GR" sz="1800" b="0" i="0" u="none" strike="noStrike" baseline="0" dirty="0">
                <a:solidFill>
                  <a:srgbClr val="000000"/>
                </a:solidFill>
              </a:rPr>
              <a:t>΄</a:t>
            </a:r>
            <a:r>
              <a:rPr lang="el-GR" sz="1800" b="0" i="0" u="none" strike="noStrike" baseline="0" dirty="0" err="1">
                <a:solidFill>
                  <a:srgbClr val="000000"/>
                </a:solidFill>
              </a:rPr>
              <a:t>Αμεση</a:t>
            </a:r>
            <a:r>
              <a:rPr lang="el-GR" sz="1800" b="0" i="0" u="none" strike="noStrike" baseline="0" dirty="0">
                <a:solidFill>
                  <a:srgbClr val="000000"/>
                </a:solidFill>
              </a:rPr>
              <a:t> εκτέλεση του προγράμματος μετά από μεταβολή του υπό σχεδίαση προγράμματος. </a:t>
            </a:r>
          </a:p>
          <a:p>
            <a:r>
              <a:rPr lang="el-GR" sz="1800" b="0" i="0" u="none" strike="noStrike" baseline="0" dirty="0">
                <a:solidFill>
                  <a:srgbClr val="000000"/>
                </a:solidFill>
              </a:rPr>
              <a:t>Μικρός αριθμός περιεχόμενων προγραμματιστικών εννοιών και απλή σύνταξη προγραμμάτων. </a:t>
            </a:r>
          </a:p>
          <a:p>
            <a:r>
              <a:rPr lang="el-GR" sz="1800" b="0" i="0" u="none" strike="noStrike" baseline="0" dirty="0">
                <a:solidFill>
                  <a:srgbClr val="000000"/>
                </a:solidFill>
              </a:rPr>
              <a:t>Παροχή εργαλείων για ρύθμιση τρόπου εκτέλεσης του προγράμματος όπως ρύθμιση ταχύτητας εκτέλεσης, </a:t>
            </a:r>
            <a:r>
              <a:rPr lang="el-GR" sz="1800" b="0" i="0" u="none" strike="noStrike" baseline="0" dirty="0" err="1">
                <a:solidFill>
                  <a:srgbClr val="000000"/>
                </a:solidFill>
              </a:rPr>
              <a:t>βηματική</a:t>
            </a:r>
            <a:r>
              <a:rPr lang="el-GR" sz="1800" b="0" i="0" u="none" strike="noStrike" baseline="0" dirty="0">
                <a:solidFill>
                  <a:srgbClr val="000000"/>
                </a:solidFill>
              </a:rPr>
              <a:t> εκτέλεση, παύση εκτέλεσης, προσθήκη σημείου προσωρινής παύσης εκτέλεσης. </a:t>
            </a:r>
          </a:p>
          <a:p>
            <a:r>
              <a:rPr lang="el-GR" sz="1800" b="0" i="0" u="none" strike="noStrike" baseline="0" dirty="0">
                <a:solidFill>
                  <a:srgbClr val="000000"/>
                </a:solidFill>
              </a:rPr>
              <a:t>Άμεση πρόσβαση με οπτικό τρόπο σε τιμές υποστηριζόμενων τύπων δεδομένων που εμπεριέχει το πρόγραμμα και κατά την εκτέλεση του. </a:t>
            </a:r>
          </a:p>
          <a:p>
            <a:r>
              <a:rPr lang="el-GR" sz="1800" b="0" i="0" u="none" strike="noStrike" baseline="0" dirty="0">
                <a:solidFill>
                  <a:srgbClr val="000000"/>
                </a:solidFill>
              </a:rPr>
              <a:t>Δυνατότητα απεικόνισης των βασικών συστατικών του προγράμματος (διαδικασίες, αντικείμενα) καθώς και δυνατότητα άμεσης πρόσβασης σε αυτά. </a:t>
            </a:r>
          </a:p>
          <a:p>
            <a:r>
              <a:rPr lang="el-GR" sz="1800" b="0" i="0" u="none" strike="noStrike" baseline="0" dirty="0">
                <a:solidFill>
                  <a:srgbClr val="000000"/>
                </a:solidFill>
              </a:rPr>
              <a:t>Μη δυνατότητα ύπαρξης συντακτικού λάθους στο υπό σχεδίαση πρόγραμμα. </a:t>
            </a:r>
          </a:p>
          <a:p>
            <a:r>
              <a:rPr lang="el-GR" sz="1800" b="0" i="0" u="none" strike="noStrike" baseline="0" dirty="0">
                <a:solidFill>
                  <a:srgbClr val="000000"/>
                </a:solidFill>
              </a:rPr>
              <a:t>Εμφάνιση κατανοητών και προσανατολιστικών μηνυμάτων λάθους. </a:t>
            </a:r>
          </a:p>
          <a:p>
            <a:r>
              <a:rPr lang="el-GR" sz="1800" b="0" i="0" u="none" strike="noStrike" baseline="0" dirty="0">
                <a:solidFill>
                  <a:srgbClr val="000000"/>
                </a:solidFill>
              </a:rPr>
              <a:t>Χρήση μεταφορών κοντά στις αναπαραστάσεις των χρηστών ώστε η χρήση και η λειτουργία του περιβάλλοντος να είναι πιο εύκολη. </a:t>
            </a:r>
          </a:p>
          <a:p>
            <a:endParaRPr lang="en-US" sz="1800" dirty="0"/>
          </a:p>
        </p:txBody>
      </p:sp>
    </p:spTree>
    <p:extLst>
      <p:ext uri="{BB962C8B-B14F-4D97-AF65-F5344CB8AC3E}">
        <p14:creationId xmlns:p14="http://schemas.microsoft.com/office/powerpoint/2010/main" val="12709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710F-1C24-4917-A5B5-A09D82FCF267}"/>
              </a:ext>
            </a:extLst>
          </p:cNvPr>
          <p:cNvSpPr>
            <a:spLocks noGrp="1"/>
          </p:cNvSpPr>
          <p:nvPr>
            <p:ph type="title"/>
          </p:nvPr>
        </p:nvSpPr>
        <p:spPr/>
        <p:txBody>
          <a:bodyPr/>
          <a:lstStyle/>
          <a:p>
            <a:r>
              <a:rPr lang="en-US" sz="1800" b="1" i="0" u="none" strike="noStrike" baseline="0" dirty="0">
                <a:solidFill>
                  <a:srgbClr val="000000"/>
                </a:solidFill>
                <a:latin typeface="Times New Roman" panose="02020603050405020304" pitchFamily="18" charset="0"/>
              </a:rPr>
              <a:t>SCRATCH </a:t>
            </a:r>
            <a:r>
              <a:rPr lang="en-US"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hlinkClick r:id="rId2"/>
              </a:rPr>
              <a:t>http://scratch.mit.edu/</a:t>
            </a:r>
            <a:r>
              <a:rPr lang="en-US" sz="1800" b="0" i="0" u="none" strike="noStrike" baseline="0" dirty="0">
                <a:solidFill>
                  <a:srgbClr val="000000"/>
                </a:solidFill>
                <a:latin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A7EA4F67-7830-4140-B445-6D321DB9C2C7}"/>
              </a:ext>
            </a:extLst>
          </p:cNvPr>
          <p:cNvSpPr>
            <a:spLocks noGrp="1"/>
          </p:cNvSpPr>
          <p:nvPr>
            <p:ph idx="1"/>
          </p:nvPr>
        </p:nvSpPr>
        <p:spPr/>
        <p:txBody>
          <a:bodyPr/>
          <a:lstStyle/>
          <a:p>
            <a:r>
              <a:rPr lang="el-GR" sz="1800" b="0" i="0" u="none" strike="noStrike" baseline="0" dirty="0">
                <a:solidFill>
                  <a:srgbClr val="000000"/>
                </a:solidFill>
                <a:latin typeface="Times New Roman" panose="02020603050405020304" pitchFamily="18" charset="0"/>
              </a:rPr>
              <a:t>Το </a:t>
            </a:r>
            <a:r>
              <a:rPr lang="el-GR" sz="1800" b="0" i="0" u="none" strike="noStrike" baseline="0" dirty="0" err="1">
                <a:solidFill>
                  <a:srgbClr val="000000"/>
                </a:solidFill>
                <a:latin typeface="Times New Roman" panose="02020603050405020304" pitchFamily="18" charset="0"/>
              </a:rPr>
              <a:t>Scratch</a:t>
            </a:r>
            <a:r>
              <a:rPr lang="el-GR" sz="1800" b="0" i="0" u="none" strike="noStrike" baseline="0" dirty="0">
                <a:solidFill>
                  <a:srgbClr val="000000"/>
                </a:solidFill>
                <a:latin typeface="Times New Roman" panose="02020603050405020304" pitchFamily="18" charset="0"/>
              </a:rPr>
              <a:t> είναι ένα εκπαιδευτικό περιβάλλον οπτικού προγραμματισμού που αναπτύχθηκε το 2006 από το </a:t>
            </a:r>
            <a:r>
              <a:rPr lang="el-GR" sz="1800" b="0" i="0" u="none" strike="noStrike" baseline="0" dirty="0" err="1">
                <a:solidFill>
                  <a:srgbClr val="000000"/>
                </a:solidFill>
                <a:latin typeface="Times New Roman" panose="02020603050405020304" pitchFamily="18" charset="0"/>
              </a:rPr>
              <a:t>Lifelong</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Kindergarten</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group</a:t>
            </a:r>
            <a:r>
              <a:rPr lang="el-GR" sz="1800" b="0" i="0" u="none" strike="noStrike" baseline="0" dirty="0">
                <a:solidFill>
                  <a:srgbClr val="000000"/>
                </a:solidFill>
                <a:latin typeface="Times New Roman" panose="02020603050405020304" pitchFamily="18" charset="0"/>
              </a:rPr>
              <a:t> στο MIT </a:t>
            </a:r>
            <a:r>
              <a:rPr lang="el-GR" sz="1800" b="0" i="0" u="none" strike="noStrike" baseline="0" dirty="0" err="1">
                <a:solidFill>
                  <a:srgbClr val="000000"/>
                </a:solidFill>
                <a:latin typeface="Times New Roman" panose="02020603050405020304" pitchFamily="18" charset="0"/>
              </a:rPr>
              <a:t>Media</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Lab</a:t>
            </a:r>
            <a:r>
              <a:rPr lang="el-GR" sz="1800" b="0" i="0" u="none" strike="noStrike" baseline="0" dirty="0">
                <a:solidFill>
                  <a:srgbClr val="000000"/>
                </a:solidFill>
                <a:latin typeface="Times New Roman" panose="02020603050405020304" pitchFamily="18" charset="0"/>
              </a:rPr>
              <a:t>. </a:t>
            </a:r>
          </a:p>
          <a:p>
            <a:r>
              <a:rPr lang="el-GR" sz="1800" b="0" i="0" u="none" strike="noStrike" baseline="0" dirty="0">
                <a:solidFill>
                  <a:srgbClr val="000000"/>
                </a:solidFill>
                <a:latin typeface="Times New Roman" panose="02020603050405020304" pitchFamily="18" charset="0"/>
              </a:rPr>
              <a:t>Στο περιβάλλον αυτό ο προγραμματισμός λαμβάνει χώρα με ανάθεση ενεργειών, που συμβαίνει με σύρσιμο και εναπόθεση πλακιδίων εντολών (συνθηκών ελέγχου, ενεργειών κ.ά.), στους πράκτορες (</a:t>
            </a:r>
            <a:r>
              <a:rPr lang="el-GR" sz="1800" b="0" i="0" u="none" strike="noStrike" baseline="0" dirty="0" err="1">
                <a:solidFill>
                  <a:srgbClr val="000000"/>
                </a:solidFill>
                <a:latin typeface="Times New Roman" panose="02020603050405020304" pitchFamily="18" charset="0"/>
              </a:rPr>
              <a:t>agents</a:t>
            </a:r>
            <a:r>
              <a:rPr lang="el-GR" sz="1800" b="0" i="0" u="none" strike="noStrike" baseline="0" dirty="0">
                <a:solidFill>
                  <a:srgbClr val="000000"/>
                </a:solidFill>
                <a:latin typeface="Times New Roman" panose="02020603050405020304" pitchFamily="18" charset="0"/>
              </a:rPr>
              <a:t>), οι οποίοι υπάρχουν και ενεργούν σε μια σκηνή δύο διαστάσεων (</a:t>
            </a:r>
            <a:r>
              <a:rPr lang="el-GR" sz="1800" b="0" i="0" u="none" strike="noStrike" baseline="0" dirty="0" err="1">
                <a:solidFill>
                  <a:srgbClr val="000000"/>
                </a:solidFill>
                <a:latin typeface="Times New Roman" panose="02020603050405020304" pitchFamily="18" charset="0"/>
              </a:rPr>
              <a:t>stage</a:t>
            </a:r>
            <a:r>
              <a:rPr lang="el-GR" sz="1800" b="0" i="0" u="none" strike="noStrike" baseline="0" dirty="0">
                <a:solidFill>
                  <a:srgbClr val="000000"/>
                </a:solidFill>
                <a:latin typeface="Times New Roman" panose="02020603050405020304" pitchFamily="18" charset="0"/>
              </a:rPr>
              <a:t>). </a:t>
            </a:r>
          </a:p>
          <a:p>
            <a:r>
              <a:rPr lang="el-GR" sz="1800" dirty="0">
                <a:solidFill>
                  <a:srgbClr val="000000"/>
                </a:solidFill>
                <a:latin typeface="Times New Roman" panose="02020603050405020304" pitchFamily="18" charset="0"/>
              </a:rPr>
              <a:t>Δ</a:t>
            </a:r>
            <a:r>
              <a:rPr lang="el-GR" sz="1800" b="0" i="0" u="none" strike="noStrike" baseline="0" dirty="0">
                <a:solidFill>
                  <a:srgbClr val="000000"/>
                </a:solidFill>
                <a:latin typeface="Times New Roman" panose="02020603050405020304" pitchFamily="18" charset="0"/>
              </a:rPr>
              <a:t>ημιουργία παιχνιδιών, κινούμενων σχεδίων, διαδραστικών παρουσιάσεων, και να διήγηση ιστοριών. </a:t>
            </a:r>
          </a:p>
          <a:p>
            <a:r>
              <a:rPr lang="el-GR" sz="1800" b="0" i="0" u="none" strike="noStrike" baseline="0" dirty="0">
                <a:solidFill>
                  <a:srgbClr val="000000"/>
                </a:solidFill>
                <a:latin typeface="Times New Roman" panose="02020603050405020304" pitchFamily="18" charset="0"/>
              </a:rPr>
              <a:t>Οι μαθητές μπορούν, χωρίς να υπάρχει ο κίνδυνος συντακτικών λαθών και η ανάγκη απομνημόνευσης εντολών, να επικεντρωθούν στην δημιουργία του έργου τους εμπλεκόμενοι σε μια διαδικασία που περιλαμβάνει σχηματισμό ακολουθιών από πλακίδια εντολών ανάλογα το επιθυμητό αποτέλεσμα, τροποποίηση της σειράς ή και του είδους των πλακιδίων εντολών, εκτέλεση του προγράμματος και παρατήρησης του αποτελέσματος. </a:t>
            </a:r>
          </a:p>
          <a:p>
            <a:r>
              <a:rPr lang="el-GR" sz="1800" b="0" i="0" u="none" strike="noStrike" baseline="0" dirty="0">
                <a:solidFill>
                  <a:srgbClr val="000000"/>
                </a:solidFill>
                <a:latin typeface="Times New Roman" panose="02020603050405020304" pitchFamily="18" charset="0"/>
              </a:rPr>
              <a:t>Η εκτέλεση και τα αποτελέσματα του προγραμματισμού συμβαίνουν πάνω σε μια σκηνή δύο διαστάσεων μεγέθους 480x360 </a:t>
            </a:r>
            <a:r>
              <a:rPr lang="el-GR" sz="1800" b="0" i="0" u="none" strike="noStrike" baseline="0" dirty="0" err="1">
                <a:solidFill>
                  <a:srgbClr val="000000"/>
                </a:solidFill>
                <a:latin typeface="Times New Roman" panose="02020603050405020304" pitchFamily="18" charset="0"/>
              </a:rPr>
              <a:t>εικονοστοιχεία</a:t>
            </a:r>
            <a:r>
              <a:rPr lang="en-US" sz="1800" b="0" i="0" u="none" strike="noStrike" baseline="0" dirty="0">
                <a:solidFill>
                  <a:srgbClr val="000000"/>
                </a:solidFill>
                <a:latin typeface="Times New Roman" panose="02020603050405020304" pitchFamily="18" charset="0"/>
              </a:rPr>
              <a:t>.</a:t>
            </a:r>
            <a:r>
              <a:rPr lang="el-GR" sz="1800" b="0" i="0" u="none" strike="noStrike" baseline="0" dirty="0">
                <a:solidFill>
                  <a:srgbClr val="000000"/>
                </a:solidFill>
                <a:latin typeface="Times New Roman" panose="02020603050405020304" pitchFamily="18" charset="0"/>
              </a:rPr>
              <a:t> </a:t>
            </a:r>
            <a:endParaRPr lang="en-US" dirty="0"/>
          </a:p>
        </p:txBody>
      </p:sp>
      <p:pic>
        <p:nvPicPr>
          <p:cNvPr id="2050" name="Picture 2" descr="Scratch, HD Png Download , Transparent Png Image - PNGitem">
            <a:extLst>
              <a:ext uri="{FF2B5EF4-FFF2-40B4-BE49-F238E27FC236}">
                <a16:creationId xmlns:a16="http://schemas.microsoft.com/office/drawing/2014/main" id="{A92634B3-09A1-4B34-82D2-E7937D538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563" y="261647"/>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5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68DF-1402-410A-BA28-86FCE17392FD}"/>
              </a:ext>
            </a:extLst>
          </p:cNvPr>
          <p:cNvSpPr>
            <a:spLocks noGrp="1"/>
          </p:cNvSpPr>
          <p:nvPr>
            <p:ph type="title"/>
          </p:nvPr>
        </p:nvSpPr>
        <p:spPr/>
        <p:txBody>
          <a:bodyPr/>
          <a:lstStyle/>
          <a:p>
            <a:endParaRPr lang="en-US"/>
          </a:p>
        </p:txBody>
      </p:sp>
      <p:pic>
        <p:nvPicPr>
          <p:cNvPr id="1026" name="Picture 2" descr="best apps for 11 plus exam scratch | My11.Plus - Online 11 plus exam  practice">
            <a:extLst>
              <a:ext uri="{FF2B5EF4-FFF2-40B4-BE49-F238E27FC236}">
                <a16:creationId xmlns:a16="http://schemas.microsoft.com/office/drawing/2014/main" id="{3332384D-AA9C-4BA2-8C26-6A0AD8CF7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9" y="71511"/>
            <a:ext cx="6182687" cy="3506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rther develop Scratch animation and coding skills. Be able to make a  character walk.">
            <a:extLst>
              <a:ext uri="{FF2B5EF4-FFF2-40B4-BE49-F238E27FC236}">
                <a16:creationId xmlns:a16="http://schemas.microsoft.com/office/drawing/2014/main" id="{E6842ABD-E498-4528-9BD8-99B2160956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3313" y="159390"/>
            <a:ext cx="4163011" cy="24354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download and Install scratch 2 | Learning scratch | PART-1 |  Downloading and introduction - YouTube">
            <a:extLst>
              <a:ext uri="{FF2B5EF4-FFF2-40B4-BE49-F238E27FC236}">
                <a16:creationId xmlns:a16="http://schemas.microsoft.com/office/drawing/2014/main" id="{AED9038B-10E0-4D51-8B7E-4D6CAF7B6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856" y="2994869"/>
            <a:ext cx="5749255" cy="323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1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9146" y="286356"/>
            <a:ext cx="1680755" cy="108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accent6"/>
                </a:solidFill>
              </a:rPr>
              <a:t>Δημιουργία παιχνιδιών (</a:t>
            </a:r>
            <a:r>
              <a:rPr lang="en-US" b="1" dirty="0">
                <a:solidFill>
                  <a:schemeClr val="accent6"/>
                </a:solidFill>
              </a:rPr>
              <a:t>Game making</a:t>
            </a:r>
            <a:r>
              <a:rPr lang="el-GR" b="1" dirty="0">
                <a:solidFill>
                  <a:schemeClr val="accent6"/>
                </a:solidFill>
              </a:rPr>
              <a:t>)</a:t>
            </a:r>
            <a:endParaRPr lang="en-US" b="1" dirty="0">
              <a:solidFill>
                <a:schemeClr val="accent6"/>
              </a:solidFill>
            </a:endParaRPr>
          </a:p>
        </p:txBody>
      </p:sp>
      <p:sp>
        <p:nvSpPr>
          <p:cNvPr id="5" name="Text Placeholder 4"/>
          <p:cNvSpPr>
            <a:spLocks noGrp="1"/>
          </p:cNvSpPr>
          <p:nvPr>
            <p:ph type="body" idx="1"/>
          </p:nvPr>
        </p:nvSpPr>
        <p:spPr>
          <a:xfrm>
            <a:off x="1588994" y="4493978"/>
            <a:ext cx="1800908" cy="1181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114300" indent="0" algn="ctr">
              <a:buNone/>
            </a:pPr>
            <a:r>
              <a:rPr lang="el-GR" b="1" dirty="0">
                <a:solidFill>
                  <a:schemeClr val="accent6"/>
                </a:solidFill>
              </a:rPr>
              <a:t>Παίξιμο παιχνιδιών (</a:t>
            </a:r>
            <a:r>
              <a:rPr lang="en-US" b="1" dirty="0">
                <a:solidFill>
                  <a:schemeClr val="accent6"/>
                </a:solidFill>
              </a:rPr>
              <a:t>Game  playing</a:t>
            </a:r>
            <a:r>
              <a:rPr lang="el-GR" b="1" dirty="0">
                <a:solidFill>
                  <a:schemeClr val="accent6"/>
                </a:solidFill>
              </a:rPr>
              <a:t>)</a:t>
            </a:r>
            <a:endParaRPr lang="en-US" b="1" dirty="0">
              <a:solidFill>
                <a:schemeClr val="accent6"/>
              </a:solidFill>
            </a:endParaRPr>
          </a:p>
        </p:txBody>
      </p:sp>
      <p:sp>
        <p:nvSpPr>
          <p:cNvPr id="6" name="Rounded Rectangle 5"/>
          <p:cNvSpPr/>
          <p:nvPr/>
        </p:nvSpPr>
        <p:spPr>
          <a:xfrm>
            <a:off x="3702473" y="146154"/>
            <a:ext cx="2177144" cy="12244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150" dirty="0">
                <a:solidFill>
                  <a:srgbClr val="002060"/>
                </a:solidFill>
              </a:rPr>
              <a:t>Εκμάθηση της χρήσης κώδικα για την δημιουργία διαδραστικών παιχνιδιών (μηχανισμών</a:t>
            </a:r>
            <a:r>
              <a:rPr lang="en-US" sz="1150" dirty="0">
                <a:solidFill>
                  <a:srgbClr val="002060"/>
                </a:solidFill>
              </a:rPr>
              <a:t> </a:t>
            </a:r>
            <a:r>
              <a:rPr lang="el-GR" sz="1150" dirty="0">
                <a:solidFill>
                  <a:srgbClr val="002060"/>
                </a:solidFill>
              </a:rPr>
              <a:t>ή σκοπών που εξυπηρετούν την εισαγωγή ιστοριών/αντικειμένων)</a:t>
            </a:r>
            <a:endParaRPr lang="en-US" sz="1150" dirty="0">
              <a:solidFill>
                <a:srgbClr val="002060"/>
              </a:solidFill>
            </a:endParaRPr>
          </a:p>
        </p:txBody>
      </p:sp>
      <p:sp>
        <p:nvSpPr>
          <p:cNvPr id="7" name="Rounded Rectangle 6"/>
          <p:cNvSpPr/>
          <p:nvPr/>
        </p:nvSpPr>
        <p:spPr>
          <a:xfrm>
            <a:off x="3790104" y="4442638"/>
            <a:ext cx="2207622" cy="11819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solidFill>
                  <a:srgbClr val="002060"/>
                </a:solidFill>
              </a:rPr>
              <a:t>Εκμάθηση της χρήσης κώδικα μέσα από το παίξιμο διαδραστικών παιχνιδιών (αποστολές με σκοπό, επίλυση προβλημάτων υπό συγκεκριμένες συνθήκες)</a:t>
            </a:r>
            <a:endParaRPr lang="en-US" sz="1200" dirty="0">
              <a:solidFill>
                <a:srgbClr val="002060"/>
              </a:solidFill>
            </a:endParaRPr>
          </a:p>
        </p:txBody>
      </p:sp>
      <p:pic>
        <p:nvPicPr>
          <p:cNvPr id="8" name="Picture 7"/>
          <p:cNvPicPr>
            <a:picLocks noChangeAspect="1"/>
          </p:cNvPicPr>
          <p:nvPr/>
        </p:nvPicPr>
        <p:blipFill>
          <a:blip r:embed="rId2"/>
          <a:stretch>
            <a:fillRect/>
          </a:stretch>
        </p:blipFill>
        <p:spPr>
          <a:xfrm>
            <a:off x="6431907" y="3045042"/>
            <a:ext cx="3028730" cy="1835218"/>
          </a:xfrm>
          <a:prstGeom prst="rect">
            <a:avLst/>
          </a:prstGeom>
        </p:spPr>
      </p:pic>
      <p:pic>
        <p:nvPicPr>
          <p:cNvPr id="9" name="Picture 8"/>
          <p:cNvPicPr>
            <a:picLocks noChangeAspect="1"/>
          </p:cNvPicPr>
          <p:nvPr/>
        </p:nvPicPr>
        <p:blipFill>
          <a:blip r:embed="rId3"/>
          <a:stretch>
            <a:fillRect/>
          </a:stretch>
        </p:blipFill>
        <p:spPr>
          <a:xfrm>
            <a:off x="6397932" y="447531"/>
            <a:ext cx="4023744" cy="2496957"/>
          </a:xfrm>
          <a:prstGeom prst="rect">
            <a:avLst/>
          </a:prstGeom>
        </p:spPr>
      </p:pic>
      <p:sp>
        <p:nvSpPr>
          <p:cNvPr id="11" name="Rounded Rectangle 10"/>
          <p:cNvSpPr/>
          <p:nvPr/>
        </p:nvSpPr>
        <p:spPr>
          <a:xfrm>
            <a:off x="7885112" y="146154"/>
            <a:ext cx="1049384" cy="2533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Scratch</a:t>
            </a:r>
          </a:p>
        </p:txBody>
      </p:sp>
      <p:sp>
        <p:nvSpPr>
          <p:cNvPr id="12" name="Rounded Rectangle 11"/>
          <p:cNvSpPr/>
          <p:nvPr/>
        </p:nvSpPr>
        <p:spPr>
          <a:xfrm>
            <a:off x="9565875" y="3346882"/>
            <a:ext cx="781291" cy="5229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Hour of Code</a:t>
            </a:r>
          </a:p>
        </p:txBody>
      </p:sp>
      <p:sp>
        <p:nvSpPr>
          <p:cNvPr id="13" name="Right Arrow 12"/>
          <p:cNvSpPr/>
          <p:nvPr/>
        </p:nvSpPr>
        <p:spPr>
          <a:xfrm>
            <a:off x="3434065" y="665177"/>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Right Arrow 13"/>
          <p:cNvSpPr/>
          <p:nvPr/>
        </p:nvSpPr>
        <p:spPr>
          <a:xfrm>
            <a:off x="3461820" y="4980815"/>
            <a:ext cx="259074"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 name="Right Arrow 14"/>
          <p:cNvSpPr/>
          <p:nvPr/>
        </p:nvSpPr>
        <p:spPr>
          <a:xfrm>
            <a:off x="6043568" y="954531"/>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C7EC543-739C-4402-AA86-B78D07F50DAD}"/>
              </a:ext>
            </a:extLst>
          </p:cNvPr>
          <p:cNvPicPr>
            <a:picLocks noChangeAspect="1"/>
          </p:cNvPicPr>
          <p:nvPr/>
        </p:nvPicPr>
        <p:blipFill>
          <a:blip r:embed="rId4"/>
          <a:stretch>
            <a:fillRect/>
          </a:stretch>
        </p:blipFill>
        <p:spPr>
          <a:xfrm>
            <a:off x="1770325" y="1642053"/>
            <a:ext cx="4109293" cy="2116022"/>
          </a:xfrm>
          <a:prstGeom prst="rect">
            <a:avLst/>
          </a:prstGeom>
        </p:spPr>
      </p:pic>
      <p:pic>
        <p:nvPicPr>
          <p:cNvPr id="17" name="Picture 16">
            <a:extLst>
              <a:ext uri="{FF2B5EF4-FFF2-40B4-BE49-F238E27FC236}">
                <a16:creationId xmlns:a16="http://schemas.microsoft.com/office/drawing/2014/main" id="{01C8D639-3D0E-4065-8A46-D26E2700601A}"/>
              </a:ext>
            </a:extLst>
          </p:cNvPr>
          <p:cNvPicPr>
            <a:picLocks noChangeAspect="1"/>
          </p:cNvPicPr>
          <p:nvPr/>
        </p:nvPicPr>
        <p:blipFill>
          <a:blip r:embed="rId5"/>
          <a:stretch>
            <a:fillRect/>
          </a:stretch>
        </p:blipFill>
        <p:spPr>
          <a:xfrm>
            <a:off x="6431907" y="4980816"/>
            <a:ext cx="3028730" cy="1595541"/>
          </a:xfrm>
          <a:prstGeom prst="rect">
            <a:avLst/>
          </a:prstGeom>
        </p:spPr>
      </p:pic>
      <p:sp>
        <p:nvSpPr>
          <p:cNvPr id="19" name="Rounded Rectangle 10">
            <a:extLst>
              <a:ext uri="{FF2B5EF4-FFF2-40B4-BE49-F238E27FC236}">
                <a16:creationId xmlns:a16="http://schemas.microsoft.com/office/drawing/2014/main" id="{66E78064-2811-4687-8E21-DE3E4D261650}"/>
              </a:ext>
            </a:extLst>
          </p:cNvPr>
          <p:cNvSpPr/>
          <p:nvPr/>
        </p:nvSpPr>
        <p:spPr>
          <a:xfrm>
            <a:off x="1744853" y="3758076"/>
            <a:ext cx="986510" cy="4091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rgbClr val="002060"/>
                </a:solidFill>
              </a:rPr>
              <a:t>OpenSim</a:t>
            </a:r>
          </a:p>
        </p:txBody>
      </p:sp>
      <p:sp>
        <p:nvSpPr>
          <p:cNvPr id="20" name="Rounded Rectangle 11">
            <a:extLst>
              <a:ext uri="{FF2B5EF4-FFF2-40B4-BE49-F238E27FC236}">
                <a16:creationId xmlns:a16="http://schemas.microsoft.com/office/drawing/2014/main" id="{00556620-C110-44A8-B5BA-3D427CE67200}"/>
              </a:ext>
            </a:extLst>
          </p:cNvPr>
          <p:cNvSpPr/>
          <p:nvPr/>
        </p:nvSpPr>
        <p:spPr>
          <a:xfrm>
            <a:off x="9529847" y="5084937"/>
            <a:ext cx="1073160" cy="6936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Second Life + Scratch4SL</a:t>
            </a:r>
          </a:p>
        </p:txBody>
      </p:sp>
      <p:sp>
        <p:nvSpPr>
          <p:cNvPr id="18" name="Right Arrow 13">
            <a:extLst>
              <a:ext uri="{FF2B5EF4-FFF2-40B4-BE49-F238E27FC236}">
                <a16:creationId xmlns:a16="http://schemas.microsoft.com/office/drawing/2014/main" id="{B380D30C-CE06-4023-ADF6-0E97F05E4577}"/>
              </a:ext>
            </a:extLst>
          </p:cNvPr>
          <p:cNvSpPr/>
          <p:nvPr/>
        </p:nvSpPr>
        <p:spPr>
          <a:xfrm>
            <a:off x="6104253" y="4863249"/>
            <a:ext cx="259074"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1" name="Right Arrow 14">
            <a:extLst>
              <a:ext uri="{FF2B5EF4-FFF2-40B4-BE49-F238E27FC236}">
                <a16:creationId xmlns:a16="http://schemas.microsoft.com/office/drawing/2014/main" id="{4A617685-3FEE-464A-9728-7E84D37AE3B4}"/>
              </a:ext>
            </a:extLst>
          </p:cNvPr>
          <p:cNvSpPr/>
          <p:nvPr/>
        </p:nvSpPr>
        <p:spPr>
          <a:xfrm rot="5400000">
            <a:off x="4649793" y="1409292"/>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212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4678-01FA-4A0E-8A72-AC1AC4FC8644}"/>
              </a:ext>
            </a:extLst>
          </p:cNvPr>
          <p:cNvSpPr>
            <a:spLocks noGrp="1"/>
          </p:cNvSpPr>
          <p:nvPr>
            <p:ph type="title"/>
          </p:nvPr>
        </p:nvSpPr>
        <p:spPr>
          <a:xfrm>
            <a:off x="838200" y="365125"/>
            <a:ext cx="10515600" cy="707537"/>
          </a:xfrm>
        </p:spPr>
        <p:txBody>
          <a:bodyPr>
            <a:normAutofit fontScale="90000"/>
          </a:bodyPr>
          <a:lstStyle/>
          <a:p>
            <a:pPr algn="ctr"/>
            <a:r>
              <a:rPr lang="el-GR" sz="4400" b="1" i="0" u="none" strike="noStrike" baseline="0" dirty="0">
                <a:solidFill>
                  <a:srgbClr val="000000"/>
                </a:solidFill>
                <a:latin typeface="Calibri" panose="020F0502020204030204" pitchFamily="34" charset="0"/>
              </a:rPr>
              <a:t>Εννοιολογική Χαρτογράφηση </a:t>
            </a:r>
            <a:br>
              <a:rPr lang="el-GR" sz="4400" b="1" i="0" u="none" strike="noStrike" baseline="0" dirty="0">
                <a:solidFill>
                  <a:srgbClr val="000000"/>
                </a:solidFill>
                <a:latin typeface="Calibri" panose="020F0502020204030204" pitchFamily="34" charset="0"/>
              </a:rPr>
            </a:br>
            <a:r>
              <a:rPr lang="el-GR" dirty="0"/>
              <a:t>Ένα πολύπλοκο σύστημα αρχών και ιδεών;</a:t>
            </a:r>
            <a:endParaRPr lang="en-US" dirty="0"/>
          </a:p>
        </p:txBody>
      </p:sp>
      <p:pic>
        <p:nvPicPr>
          <p:cNvPr id="1026" name="Picture 2" descr="xrisoikweb2 / Εργαλεία Εννοιολογικής Χαρτογράφησης">
            <a:extLst>
              <a:ext uri="{FF2B5EF4-FFF2-40B4-BE49-F238E27FC236}">
                <a16:creationId xmlns:a16="http://schemas.microsoft.com/office/drawing/2014/main" id="{67EC8A0D-439A-4BA6-A752-73656332CE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1275" y="1442731"/>
            <a:ext cx="6413256" cy="494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08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153841" y="365126"/>
            <a:ext cx="7886700" cy="984280"/>
          </a:xfrm>
          <a:prstGeom prst="rect">
            <a:avLst/>
          </a:prstGeom>
          <a:noFill/>
          <a:ln>
            <a:noFill/>
          </a:ln>
        </p:spPr>
        <p:txBody>
          <a:bodyPr vert="horz" wrap="square" lIns="91425" tIns="45700" rIns="91425" bIns="45700" rtlCol="0" anchor="ctr" anchorCtr="0">
            <a:noAutofit/>
          </a:bodyPr>
          <a:lstStyle/>
          <a:p>
            <a:pPr indent="-228600" algn="ctr"/>
            <a:r>
              <a:rPr lang="el-GR" sz="3200" b="1" dirty="0">
                <a:cs typeface="Times New Roman" panose="02020603050405020304" pitchFamily="18" charset="0"/>
              </a:rPr>
              <a:t>Παιχνιδοκεντρική μάθηση με την χρήση διαδραστικών περιβαλλόντων</a:t>
            </a:r>
            <a:br>
              <a:rPr lang="en-US" sz="3200" b="1" dirty="0">
                <a:cs typeface="Times New Roman" panose="02020603050405020304" pitchFamily="18" charset="0"/>
              </a:rPr>
            </a:br>
            <a:endParaRPr lang="en-US" sz="3200" b="1" dirty="0">
              <a:cs typeface="Times New Roman" panose="02020603050405020304" pitchFamily="18" charset="0"/>
            </a:endParaRPr>
          </a:p>
        </p:txBody>
      </p:sp>
      <p:sp>
        <p:nvSpPr>
          <p:cNvPr id="143" name="Shape 143"/>
          <p:cNvSpPr txBox="1">
            <a:spLocks noGrp="1"/>
          </p:cNvSpPr>
          <p:nvPr>
            <p:ph type="body" idx="1"/>
          </p:nvPr>
        </p:nvSpPr>
        <p:spPr>
          <a:xfrm>
            <a:off x="2153842" y="1681164"/>
            <a:ext cx="3868200" cy="520499"/>
          </a:xfrm>
          <a:prstGeom prst="rect">
            <a:avLst/>
          </a:prstGeom>
          <a:noFill/>
          <a:ln>
            <a:noFill/>
          </a:ln>
        </p:spPr>
        <p:txBody>
          <a:bodyPr vert="horz" wrap="square" lIns="91425" tIns="45700" rIns="91425" bIns="45700" rtlCol="0" anchor="b" anchorCtr="0">
            <a:normAutofit fontScale="77500" lnSpcReduction="20000"/>
          </a:bodyPr>
          <a:lstStyle/>
          <a:p>
            <a:pPr indent="-152400" algn="ctr">
              <a:spcBef>
                <a:spcPts val="0"/>
              </a:spcBef>
            </a:pPr>
            <a:r>
              <a:rPr lang="el-GR" dirty="0">
                <a:solidFill>
                  <a:srgbClr val="92D050"/>
                </a:solidFill>
                <a:latin typeface="+mj-lt"/>
              </a:rPr>
              <a:t>Περιβάλλοντα οπτικού προγραμματισμού</a:t>
            </a:r>
            <a:endParaRPr lang="en-US" dirty="0">
              <a:solidFill>
                <a:srgbClr val="92D050"/>
              </a:solidFill>
              <a:latin typeface="+mj-lt"/>
            </a:endParaRPr>
          </a:p>
        </p:txBody>
      </p:sp>
      <p:sp>
        <p:nvSpPr>
          <p:cNvPr id="144" name="Shape 144"/>
          <p:cNvSpPr txBox="1">
            <a:spLocks noGrp="1"/>
          </p:cNvSpPr>
          <p:nvPr>
            <p:ph type="body" idx="2"/>
          </p:nvPr>
        </p:nvSpPr>
        <p:spPr>
          <a:xfrm>
            <a:off x="2153842" y="2201663"/>
            <a:ext cx="3868200" cy="3988013"/>
          </a:xfrm>
          <a:prstGeom prst="rect">
            <a:avLst/>
          </a:prstGeom>
          <a:noFill/>
          <a:ln>
            <a:noFill/>
          </a:ln>
        </p:spPr>
        <p:txBody>
          <a:bodyPr vert="horz" wrap="square" lIns="91425" tIns="45700" rIns="91425" bIns="45700" rtlCol="0" anchor="t" anchorCtr="0">
            <a:normAutofit fontScale="92500" lnSpcReduction="20000"/>
          </a:bodyPr>
          <a:lstStyle/>
          <a:p>
            <a:pPr>
              <a:spcBef>
                <a:spcPts val="0"/>
              </a:spcBef>
              <a:buClr>
                <a:schemeClr val="dk1"/>
              </a:buClr>
              <a:buSzPct val="100000"/>
            </a:pPr>
            <a:r>
              <a:rPr lang="el-GR" sz="2000" dirty="0">
                <a:latin typeface="+mj-lt"/>
                <a:cs typeface="Times New Roman" panose="02020603050405020304" pitchFamily="18" charset="0"/>
              </a:rPr>
              <a:t>Οπτικοποίηση</a:t>
            </a:r>
            <a:r>
              <a:rPr lang="en-US" sz="2000" dirty="0">
                <a:latin typeface="+mj-lt"/>
                <a:cs typeface="Times New Roman" panose="02020603050405020304" pitchFamily="18" charset="0"/>
              </a:rPr>
              <a:t> </a:t>
            </a:r>
            <a:r>
              <a:rPr lang="el-GR" sz="2000" dirty="0">
                <a:latin typeface="+mj-lt"/>
                <a:cs typeface="Times New Roman" panose="02020603050405020304" pitchFamily="18" charset="0"/>
              </a:rPr>
              <a:t>και ανάλυση αλγοριθμικών δομών με την τεχνική </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σύρε</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άσε</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 μέσω παλέτας </a:t>
            </a:r>
            <a:r>
              <a:rPr lang="en-US" sz="2000" dirty="0">
                <a:latin typeface="+mj-lt"/>
                <a:cs typeface="Times New Roman" panose="02020603050405020304" pitchFamily="18" charset="0"/>
              </a:rPr>
              <a:t> </a:t>
            </a:r>
            <a:r>
              <a:rPr lang="en-US" sz="2000" b="1" dirty="0">
                <a:solidFill>
                  <a:schemeClr val="accent6"/>
                </a:solidFill>
                <a:latin typeface="+mj-lt"/>
                <a:cs typeface="Times New Roman" panose="02020603050405020304" pitchFamily="18" charset="0"/>
              </a:rPr>
              <a:t>(code tracing)</a:t>
            </a:r>
            <a:r>
              <a:rPr lang="en-US" sz="2000" dirty="0">
                <a:latin typeface="+mj-lt"/>
                <a:cs typeface="Times New Roman" panose="02020603050405020304" pitchFamily="18" charset="0"/>
              </a:rPr>
              <a:t> </a:t>
            </a:r>
          </a:p>
          <a:p>
            <a:pPr>
              <a:buClr>
                <a:schemeClr val="dk1"/>
              </a:buClr>
              <a:buSzPct val="100000"/>
            </a:pPr>
            <a:r>
              <a:rPr lang="el-GR" sz="2000" dirty="0">
                <a:latin typeface="+mj-lt"/>
                <a:cs typeface="Times New Roman" panose="02020603050405020304" pitchFamily="18" charset="0"/>
              </a:rPr>
              <a:t>Δημιουργία και διαχείριση σχεδιαστικών προτύπων μέσα από τον συνδυασμό δομών προγραμματισμού </a:t>
            </a:r>
            <a:r>
              <a:rPr lang="en-US" sz="2000" b="1" dirty="0">
                <a:solidFill>
                  <a:schemeClr val="accent6"/>
                </a:solidFill>
                <a:latin typeface="+mj-lt"/>
                <a:cs typeface="Times New Roman" panose="02020603050405020304" pitchFamily="18" charset="0"/>
              </a:rPr>
              <a:t>(design patterns</a:t>
            </a:r>
            <a:r>
              <a:rPr lang="en-GB" sz="2000" b="1" dirty="0">
                <a:solidFill>
                  <a:schemeClr val="accent6"/>
                </a:solidFill>
                <a:latin typeface="+mj-lt"/>
                <a:cs typeface="Times New Roman" panose="02020603050405020304" pitchFamily="18" charset="0"/>
              </a:rPr>
              <a:t>) </a:t>
            </a:r>
            <a:endParaRPr lang="el-GR" sz="2000" b="1" dirty="0">
              <a:solidFill>
                <a:schemeClr val="accent6"/>
              </a:solidFill>
              <a:latin typeface="+mj-lt"/>
              <a:cs typeface="Times New Roman" panose="02020603050405020304" pitchFamily="18" charset="0"/>
            </a:endParaRPr>
          </a:p>
          <a:p>
            <a:pPr>
              <a:buClr>
                <a:schemeClr val="dk1"/>
              </a:buClr>
              <a:buSzPct val="100000"/>
            </a:pPr>
            <a:r>
              <a:rPr lang="el-GR" sz="2000" b="1" dirty="0">
                <a:solidFill>
                  <a:schemeClr val="accent6"/>
                </a:solidFill>
                <a:latin typeface="+mj-lt"/>
                <a:cs typeface="Times New Roman" panose="02020603050405020304" pitchFamily="18" charset="0"/>
              </a:rPr>
              <a:t>Πρόβλεψη και εισαγωγή συμπεριφορών/κινήσεων </a:t>
            </a:r>
            <a:r>
              <a:rPr lang="el-GR" sz="2000" b="1" dirty="0">
                <a:latin typeface="+mj-lt"/>
                <a:cs typeface="Times New Roman" panose="02020603050405020304" pitchFamily="18" charset="0"/>
              </a:rPr>
              <a:t>σε ψηφιακά αντικείμενα </a:t>
            </a:r>
            <a:endParaRPr lang="en-GB" sz="2000" b="1" dirty="0">
              <a:latin typeface="+mj-lt"/>
              <a:cs typeface="Times New Roman" panose="02020603050405020304" pitchFamily="18" charset="0"/>
            </a:endParaRPr>
          </a:p>
          <a:p>
            <a:pPr>
              <a:buClr>
                <a:schemeClr val="dk1"/>
              </a:buClr>
              <a:buSzPct val="100000"/>
            </a:pPr>
            <a:r>
              <a:rPr lang="el-GR" sz="2000" b="1" dirty="0">
                <a:solidFill>
                  <a:schemeClr val="accent6"/>
                </a:solidFill>
                <a:latin typeface="+mj-lt"/>
                <a:cs typeface="Times New Roman" panose="02020603050405020304" pitchFamily="18" charset="0"/>
              </a:rPr>
              <a:t>Δεν υφίστανται συντακτικά </a:t>
            </a:r>
            <a:r>
              <a:rPr lang="el-GR" sz="2000" dirty="0">
                <a:latin typeface="+mj-lt"/>
                <a:cs typeface="Times New Roman" panose="02020603050405020304" pitchFamily="18" charset="0"/>
              </a:rPr>
              <a:t>λάθη για να γίνει η συγγραφή κώδικα</a:t>
            </a:r>
            <a:endParaRPr lang="en-US" sz="2000" dirty="0">
              <a:latin typeface="+mj-lt"/>
              <a:cs typeface="Times New Roman" panose="02020603050405020304" pitchFamily="18" charset="0"/>
            </a:endParaRPr>
          </a:p>
          <a:p>
            <a:pPr>
              <a:buClr>
                <a:schemeClr val="dk1"/>
              </a:buClr>
              <a:buSzPct val="100000"/>
            </a:pPr>
            <a:r>
              <a:rPr lang="en-US" sz="2000" b="1" dirty="0">
                <a:solidFill>
                  <a:schemeClr val="accent6"/>
                </a:solidFill>
                <a:latin typeface="+mj-lt"/>
                <a:cs typeface="Times New Roman" panose="02020603050405020304" pitchFamily="18" charset="0"/>
              </a:rPr>
              <a:t>Scratch, Alice, </a:t>
            </a:r>
            <a:r>
              <a:rPr lang="en-US" sz="2000" b="1" dirty="0" err="1">
                <a:solidFill>
                  <a:schemeClr val="accent6"/>
                </a:solidFill>
                <a:latin typeface="+mj-lt"/>
                <a:cs typeface="Times New Roman" panose="02020603050405020304" pitchFamily="18" charset="0"/>
              </a:rPr>
              <a:t>AgentCubes</a:t>
            </a:r>
            <a:r>
              <a:rPr lang="el-GR" sz="2000" b="1" dirty="0">
                <a:solidFill>
                  <a:schemeClr val="accent6"/>
                </a:solidFill>
                <a:latin typeface="+mj-lt"/>
                <a:cs typeface="Times New Roman" panose="02020603050405020304" pitchFamily="18" charset="0"/>
              </a:rPr>
              <a:t>, </a:t>
            </a:r>
            <a:r>
              <a:rPr lang="en-US" sz="2000" b="1" dirty="0">
                <a:solidFill>
                  <a:schemeClr val="accent6"/>
                </a:solidFill>
                <a:latin typeface="+mj-lt"/>
                <a:cs typeface="Times New Roman" panose="02020603050405020304" pitchFamily="18" charset="0"/>
              </a:rPr>
              <a:t>Kodu</a:t>
            </a:r>
            <a:endParaRPr lang="el-GR" sz="2000" b="1" dirty="0">
              <a:solidFill>
                <a:schemeClr val="accent6"/>
              </a:solidFill>
              <a:latin typeface="+mj-lt"/>
              <a:cs typeface="Times New Roman" panose="02020603050405020304" pitchFamily="18" charset="0"/>
            </a:endParaRPr>
          </a:p>
        </p:txBody>
      </p:sp>
      <p:sp>
        <p:nvSpPr>
          <p:cNvPr id="145" name="Shape 145"/>
          <p:cNvSpPr txBox="1">
            <a:spLocks noGrp="1"/>
          </p:cNvSpPr>
          <p:nvPr>
            <p:ph type="body" idx="3"/>
          </p:nvPr>
        </p:nvSpPr>
        <p:spPr>
          <a:xfrm>
            <a:off x="6153150" y="1681164"/>
            <a:ext cx="3887400" cy="413967"/>
          </a:xfrm>
          <a:prstGeom prst="rect">
            <a:avLst/>
          </a:prstGeom>
          <a:noFill/>
          <a:ln>
            <a:noFill/>
          </a:ln>
        </p:spPr>
        <p:txBody>
          <a:bodyPr vert="horz" wrap="square" lIns="91425" tIns="45700" rIns="91425" bIns="45700" rtlCol="0" anchor="b" anchorCtr="0">
            <a:normAutofit fontScale="77500" lnSpcReduction="20000"/>
          </a:bodyPr>
          <a:lstStyle/>
          <a:p>
            <a:pPr indent="-152400" algn="ctr">
              <a:spcBef>
                <a:spcPts val="0"/>
              </a:spcBef>
              <a:buClr>
                <a:schemeClr val="dk1"/>
              </a:buClr>
              <a:buSzPct val="100000"/>
            </a:pPr>
            <a:r>
              <a:rPr lang="en-US" dirty="0">
                <a:solidFill>
                  <a:srgbClr val="92D050"/>
                </a:solidFill>
                <a:latin typeface="+mj-lt"/>
              </a:rPr>
              <a:t>3D </a:t>
            </a:r>
            <a:r>
              <a:rPr lang="el-GR" dirty="0">
                <a:solidFill>
                  <a:srgbClr val="92D050"/>
                </a:solidFill>
                <a:latin typeface="+mj-lt"/>
              </a:rPr>
              <a:t>Εικονικοί κόσμοι</a:t>
            </a:r>
            <a:endParaRPr lang="en-US" dirty="0">
              <a:solidFill>
                <a:srgbClr val="92D050"/>
              </a:solidFill>
              <a:latin typeface="+mj-lt"/>
            </a:endParaRPr>
          </a:p>
        </p:txBody>
      </p:sp>
      <p:sp>
        <p:nvSpPr>
          <p:cNvPr id="146" name="Shape 146"/>
          <p:cNvSpPr txBox="1">
            <a:spLocks noGrp="1"/>
          </p:cNvSpPr>
          <p:nvPr>
            <p:ph type="body" idx="4"/>
          </p:nvPr>
        </p:nvSpPr>
        <p:spPr>
          <a:xfrm>
            <a:off x="6153150" y="2201663"/>
            <a:ext cx="3887400" cy="3988013"/>
          </a:xfrm>
          <a:prstGeom prst="rect">
            <a:avLst/>
          </a:prstGeom>
          <a:noFill/>
          <a:ln>
            <a:noFill/>
          </a:ln>
        </p:spPr>
        <p:txBody>
          <a:bodyPr vert="horz" wrap="square" lIns="91425" tIns="45700" rIns="91425" bIns="45700" rtlCol="0" anchor="t" anchorCtr="0">
            <a:normAutofit/>
          </a:bodyPr>
          <a:lstStyle/>
          <a:p>
            <a:pPr>
              <a:lnSpc>
                <a:spcPct val="80000"/>
              </a:lnSpc>
              <a:spcBef>
                <a:spcPts val="0"/>
              </a:spcBef>
              <a:buClr>
                <a:schemeClr val="dk1"/>
              </a:buClr>
              <a:buSzPct val="97368"/>
            </a:pPr>
            <a:r>
              <a:rPr lang="el-GR" sz="1900" dirty="0">
                <a:latin typeface="+mj-lt"/>
                <a:cs typeface="Times New Roman" panose="02020603050405020304" pitchFamily="18" charset="0"/>
              </a:rPr>
              <a:t>Προσομοίωση </a:t>
            </a:r>
            <a:r>
              <a:rPr lang="el-GR" sz="1900" b="1" dirty="0">
                <a:solidFill>
                  <a:schemeClr val="accent6"/>
                </a:solidFill>
                <a:latin typeface="+mj-lt"/>
                <a:cs typeface="Times New Roman" panose="02020603050405020304" pitchFamily="18" charset="0"/>
              </a:rPr>
              <a:t>3</a:t>
            </a:r>
            <a:r>
              <a:rPr lang="en-US" sz="1900" b="1" dirty="0">
                <a:solidFill>
                  <a:schemeClr val="accent6"/>
                </a:solidFill>
                <a:latin typeface="+mj-lt"/>
                <a:cs typeface="Times New Roman" panose="02020603050405020304" pitchFamily="18" charset="0"/>
              </a:rPr>
              <a:t>D</a:t>
            </a:r>
            <a:r>
              <a:rPr lang="en-US" sz="1900" dirty="0">
                <a:latin typeface="+mj-lt"/>
                <a:cs typeface="Times New Roman" panose="02020603050405020304" pitchFamily="18" charset="0"/>
              </a:rPr>
              <a:t> </a:t>
            </a:r>
            <a:r>
              <a:rPr lang="el-GR" sz="1900" b="1" dirty="0">
                <a:solidFill>
                  <a:schemeClr val="accent6"/>
                </a:solidFill>
                <a:latin typeface="+mj-lt"/>
                <a:cs typeface="Times New Roman" panose="02020603050405020304" pitchFamily="18" charset="0"/>
              </a:rPr>
              <a:t>αυθεντικών προβλημάτων και πρωτοτύπων </a:t>
            </a:r>
            <a:r>
              <a:rPr lang="el-GR" sz="1900" dirty="0">
                <a:latin typeface="+mj-lt"/>
                <a:cs typeface="Times New Roman" panose="02020603050405020304" pitchFamily="18" charset="0"/>
              </a:rPr>
              <a:t>για προβληματο</a:t>
            </a:r>
            <a:r>
              <a:rPr lang="en-GB" sz="1900" dirty="0">
                <a:latin typeface="+mj-lt"/>
                <a:cs typeface="Times New Roman" panose="02020603050405020304" pitchFamily="18" charset="0"/>
              </a:rPr>
              <a:t>-</a:t>
            </a:r>
            <a:r>
              <a:rPr lang="el-GR" sz="1900" dirty="0">
                <a:latin typeface="+mj-lt"/>
                <a:cs typeface="Times New Roman" panose="02020603050405020304" pitchFamily="18" charset="0"/>
              </a:rPr>
              <a:t>κεντρικές προσεγγίσεις μάθησης</a:t>
            </a:r>
            <a:endParaRPr lang="en-US" sz="1900" dirty="0">
              <a:latin typeface="+mj-lt"/>
              <a:cs typeface="Times New Roman" panose="02020603050405020304" pitchFamily="18" charset="0"/>
            </a:endParaRPr>
          </a:p>
          <a:p>
            <a:pPr marL="0" indent="0">
              <a:lnSpc>
                <a:spcPct val="80000"/>
              </a:lnSpc>
              <a:spcBef>
                <a:spcPts val="0"/>
              </a:spcBef>
              <a:buClr>
                <a:schemeClr val="dk1"/>
              </a:buClr>
              <a:buSzPct val="97368"/>
              <a:buNone/>
            </a:pPr>
            <a:r>
              <a:rPr lang="en-US" sz="1900" dirty="0">
                <a:latin typeface="+mj-lt"/>
                <a:cs typeface="Times New Roman" panose="02020603050405020304" pitchFamily="18" charset="0"/>
              </a:rPr>
              <a:t> </a:t>
            </a:r>
          </a:p>
          <a:p>
            <a:pPr>
              <a:lnSpc>
                <a:spcPct val="80000"/>
              </a:lnSpc>
              <a:spcBef>
                <a:spcPts val="0"/>
              </a:spcBef>
              <a:buClr>
                <a:schemeClr val="dk1"/>
              </a:buClr>
              <a:buSzPct val="97368"/>
            </a:pPr>
            <a:r>
              <a:rPr lang="el-GR" sz="1900" b="1" dirty="0">
                <a:solidFill>
                  <a:schemeClr val="accent6"/>
                </a:solidFill>
                <a:latin typeface="+mj-lt"/>
                <a:cs typeface="Times New Roman" panose="02020603050405020304" pitchFamily="18" charset="0"/>
              </a:rPr>
              <a:t>Πιστότητα και αληθοφάνεια </a:t>
            </a:r>
            <a:r>
              <a:rPr lang="el-GR" sz="1900" dirty="0">
                <a:latin typeface="+mj-lt"/>
                <a:cs typeface="Times New Roman" panose="02020603050405020304" pitchFamily="18" charset="0"/>
              </a:rPr>
              <a:t>χαρακτηριστικών και στοιχείων του ενός περιβάλλοντος διεπαφής σε 3 διαστάσεις</a:t>
            </a:r>
            <a:r>
              <a:rPr lang="en-US" sz="1900" dirty="0">
                <a:latin typeface="+mj-lt"/>
                <a:cs typeface="Times New Roman" panose="02020603050405020304" pitchFamily="18" charset="0"/>
              </a:rPr>
              <a:t> </a:t>
            </a:r>
          </a:p>
          <a:p>
            <a:pPr>
              <a:lnSpc>
                <a:spcPct val="80000"/>
              </a:lnSpc>
              <a:buClr>
                <a:schemeClr val="dk1"/>
              </a:buClr>
              <a:buSzPct val="97368"/>
            </a:pPr>
            <a:r>
              <a:rPr lang="el-GR" sz="1900" b="1" dirty="0">
                <a:solidFill>
                  <a:schemeClr val="accent6"/>
                </a:solidFill>
                <a:latin typeface="+mj-lt"/>
                <a:cs typeface="Times New Roman" panose="02020603050405020304" pitchFamily="18" charset="0"/>
              </a:rPr>
              <a:t>Επικοινωνία α-</a:t>
            </a:r>
            <a:r>
              <a:rPr lang="en-GB" sz="1900" b="1" dirty="0">
                <a:solidFill>
                  <a:schemeClr val="accent6"/>
                </a:solidFill>
                <a:latin typeface="+mj-lt"/>
                <a:cs typeface="Times New Roman" panose="02020603050405020304" pitchFamily="18" charset="0"/>
              </a:rPr>
              <a:t>/</a:t>
            </a:r>
            <a:r>
              <a:rPr lang="el-GR" sz="1900" b="1" dirty="0">
                <a:solidFill>
                  <a:schemeClr val="accent6"/>
                </a:solidFill>
                <a:latin typeface="+mj-lt"/>
                <a:cs typeface="Times New Roman" panose="02020603050405020304" pitchFamily="18" charset="0"/>
              </a:rPr>
              <a:t>σύγχρονης μορφής</a:t>
            </a:r>
            <a:r>
              <a:rPr lang="en-US" sz="1900" b="1" dirty="0">
                <a:solidFill>
                  <a:schemeClr val="accent6"/>
                </a:solidFill>
                <a:latin typeface="+mj-lt"/>
                <a:cs typeface="Times New Roman" panose="02020603050405020304" pitchFamily="18" charset="0"/>
              </a:rPr>
              <a:t> </a:t>
            </a:r>
            <a:r>
              <a:rPr lang="en-US" sz="1900" dirty="0">
                <a:latin typeface="+mj-lt"/>
                <a:cs typeface="Times New Roman" panose="02020603050405020304" pitchFamily="18" charset="0"/>
              </a:rPr>
              <a:t>(VoIP call, Instant messages)</a:t>
            </a:r>
            <a:r>
              <a:rPr lang="el-GR" sz="1900" dirty="0">
                <a:latin typeface="+mj-lt"/>
                <a:cs typeface="Times New Roman" panose="02020603050405020304" pitchFamily="18" charset="0"/>
              </a:rPr>
              <a:t> μέσω </a:t>
            </a:r>
            <a:r>
              <a:rPr lang="en-US" sz="1900" dirty="0">
                <a:latin typeface="+mj-lt"/>
                <a:cs typeface="Times New Roman" panose="02020603050405020304" pitchFamily="18" charset="0"/>
              </a:rPr>
              <a:t>avatars </a:t>
            </a:r>
            <a:endParaRPr lang="el-GR" sz="1900" dirty="0">
              <a:latin typeface="+mj-lt"/>
              <a:cs typeface="Times New Roman" panose="02020603050405020304" pitchFamily="18" charset="0"/>
            </a:endParaRPr>
          </a:p>
          <a:p>
            <a:pPr>
              <a:lnSpc>
                <a:spcPct val="80000"/>
              </a:lnSpc>
              <a:buClr>
                <a:schemeClr val="dk1"/>
              </a:buClr>
              <a:buSzPct val="97368"/>
            </a:pPr>
            <a:r>
              <a:rPr lang="en-US" sz="1900" b="1" dirty="0">
                <a:solidFill>
                  <a:schemeClr val="accent6"/>
                </a:solidFill>
                <a:latin typeface="+mj-lt"/>
                <a:cs typeface="Times New Roman" panose="02020603050405020304" pitchFamily="18" charset="0"/>
              </a:rPr>
              <a:t>OpenSim, Second Life  </a:t>
            </a:r>
          </a:p>
          <a:p>
            <a:pPr>
              <a:lnSpc>
                <a:spcPct val="80000"/>
              </a:lnSpc>
              <a:buClr>
                <a:schemeClr val="dk1"/>
              </a:buClr>
              <a:buSzPct val="97368"/>
            </a:pPr>
            <a:r>
              <a:rPr lang="en-US" sz="1900" b="1" dirty="0">
                <a:solidFill>
                  <a:schemeClr val="accent6"/>
                </a:solidFill>
                <a:latin typeface="+mj-lt"/>
                <a:cs typeface="Times New Roman" panose="02020603050405020304" pitchFamily="18" charset="0"/>
              </a:rPr>
              <a:t>Scratch4SL</a:t>
            </a:r>
            <a:r>
              <a:rPr lang="en-US" sz="1900" dirty="0">
                <a:latin typeface="+mj-lt"/>
                <a:cs typeface="Times New Roman" panose="02020603050405020304" pitchFamily="18" charset="0"/>
              </a:rPr>
              <a:t> (</a:t>
            </a:r>
            <a:r>
              <a:rPr lang="el-GR" sz="1900" dirty="0">
                <a:latin typeface="+mj-lt"/>
                <a:cs typeface="Times New Roman" panose="02020603050405020304" pitchFamily="18" charset="0"/>
              </a:rPr>
              <a:t>παλέτα με βασικές δομές προγραμματισμού</a:t>
            </a:r>
            <a:r>
              <a:rPr lang="en-US" sz="1900" dirty="0">
                <a:latin typeface="+mj-lt"/>
                <a:cs typeface="Times New Roman" panose="02020603050405020304" pitchFamily="1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l-GR" b="1" dirty="0"/>
              <a:t>Επιφάνεια </a:t>
            </a:r>
            <a:r>
              <a:rPr lang="el-GR" b="1" dirty="0" err="1"/>
              <a:t>διεπαφής</a:t>
            </a:r>
            <a:r>
              <a:rPr lang="el-GR" b="1" dirty="0"/>
              <a:t> χρήστη</a:t>
            </a:r>
            <a:endParaRPr lang="en-GB" b="1" dirty="0"/>
          </a:p>
        </p:txBody>
      </p:sp>
      <p:sp>
        <p:nvSpPr>
          <p:cNvPr id="24579" name="Content Placeholder 2"/>
          <p:cNvSpPr>
            <a:spLocks noGrp="1"/>
          </p:cNvSpPr>
          <p:nvPr>
            <p:ph idx="1"/>
          </p:nvPr>
        </p:nvSpPr>
        <p:spPr>
          <a:xfrm>
            <a:off x="755009" y="1410049"/>
            <a:ext cx="10989577" cy="4800600"/>
          </a:xfrm>
        </p:spPr>
        <p:txBody>
          <a:bodyPr>
            <a:normAutofit fontScale="92500" lnSpcReduction="10000"/>
          </a:bodyPr>
          <a:lstStyle/>
          <a:p>
            <a:r>
              <a:rPr lang="el-GR" altLang="el-GR" dirty="0"/>
              <a:t>Το </a:t>
            </a:r>
            <a:r>
              <a:rPr lang="el-GR" altLang="el-GR" i="1" dirty="0"/>
              <a:t>περιβάλλον επικοινωνίας με γραφικά</a:t>
            </a:r>
            <a:r>
              <a:rPr lang="el-GR" altLang="el-GR" dirty="0"/>
              <a:t> του </a:t>
            </a:r>
            <a:r>
              <a:rPr lang="en-US" altLang="el-GR" dirty="0"/>
              <a:t>Scratch</a:t>
            </a:r>
            <a:r>
              <a:rPr lang="el-GR" altLang="el-GR" dirty="0"/>
              <a:t>, υλοποιείται με τη </a:t>
            </a:r>
            <a:r>
              <a:rPr lang="el-GR" altLang="el-GR" b="1" i="1" dirty="0"/>
              <a:t>γάτα</a:t>
            </a:r>
            <a:r>
              <a:rPr lang="el-GR" altLang="el-GR" b="1" i="1" dirty="0">
                <a:solidFill>
                  <a:srgbClr val="FF0000"/>
                </a:solidFill>
              </a:rPr>
              <a:t> </a:t>
            </a:r>
            <a:r>
              <a:rPr lang="el-GR" altLang="el-GR" dirty="0"/>
              <a:t>(ενώ στην αρχική </a:t>
            </a:r>
            <a:r>
              <a:rPr lang="en-US" altLang="el-GR" dirty="0"/>
              <a:t>Logo </a:t>
            </a:r>
            <a:r>
              <a:rPr lang="el-GR" altLang="el-GR" dirty="0"/>
              <a:t>ήταν ένα τρίγωνο στην οθόνη (που ονομαζόταν </a:t>
            </a:r>
            <a:r>
              <a:rPr lang="el-GR" altLang="el-GR" b="1" dirty="0"/>
              <a:t>χελώνα</a:t>
            </a:r>
            <a:r>
              <a:rPr lang="el-GR" altLang="el-GR" dirty="0"/>
              <a:t>), το οποίο ο χρήστης μετακινούσε με τη βοήθεια εντολών) και τα γραφικά της.</a:t>
            </a:r>
            <a:endParaRPr lang="en-US" altLang="el-GR" dirty="0"/>
          </a:p>
          <a:p>
            <a:r>
              <a:rPr lang="el-GR" altLang="el-GR" dirty="0"/>
              <a:t>Ο χρήστης μπορεί να ελέγξει μία προς μία τις εντολές που δίνει, έχοντας άμεση ανάδραση από το σύστημα και δυνατότητα </a:t>
            </a:r>
            <a:r>
              <a:rPr lang="el-GR" altLang="el-GR" dirty="0" err="1"/>
              <a:t>αυτοδιόρθωσης</a:t>
            </a:r>
            <a:endParaRPr lang="el-GR" altLang="el-GR" dirty="0"/>
          </a:p>
          <a:p>
            <a:r>
              <a:rPr lang="el-GR" altLang="el-GR" dirty="0"/>
              <a:t>Προσφέρει ένα σχετικά απλό περιβάλλον εργασίας όπου οι διεργασίες κάθε είδους </a:t>
            </a:r>
            <a:r>
              <a:rPr lang="el-GR" altLang="el-GR" dirty="0" err="1"/>
              <a:t>αναπαριστώνται</a:t>
            </a:r>
            <a:r>
              <a:rPr lang="el-GR" altLang="el-GR" dirty="0"/>
              <a:t> με γραφικά</a:t>
            </a:r>
          </a:p>
          <a:p>
            <a:r>
              <a:rPr lang="el-GR" altLang="el-GR" dirty="0"/>
              <a:t>Η </a:t>
            </a:r>
            <a:r>
              <a:rPr lang="en-GB" altLang="el-GR" dirty="0"/>
              <a:t>Scratch </a:t>
            </a:r>
            <a:r>
              <a:rPr lang="el-GR" altLang="el-GR" dirty="0"/>
              <a:t>μπορεί να χρησιμοποιηθεί ως γλώσσα ανάπτυξης απλών εφαρμογών πολυμέσων </a:t>
            </a:r>
          </a:p>
          <a:p>
            <a:r>
              <a:rPr lang="el-GR" altLang="el-GR" dirty="0"/>
              <a:t>Μπορεί συνεπώς να χρησιμοποιηθεί από τον εκπαιδευτικό ή και από τους μαθητές για την υλοποίηση σχεδίων εργασίας </a:t>
            </a:r>
          </a:p>
          <a:p>
            <a:endParaRPr lang="el-GR" altLang="el-GR" dirty="0"/>
          </a:p>
          <a:p>
            <a:endParaRPr lang="en-GB" altLang="el-GR" dirty="0"/>
          </a:p>
          <a:p>
            <a:endParaRPr lang="en-GB" altLang="el-GR" dirty="0"/>
          </a:p>
        </p:txBody>
      </p:sp>
      <p:sp>
        <p:nvSpPr>
          <p:cNvPr id="24581" name="Slide Number Placeholder 4"/>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474DF86-0BB2-4C55-BE5F-770A159D18FB}" type="slidenum">
              <a:rPr lang="en-US" altLang="el-GR" sz="1200">
                <a:solidFill>
                  <a:srgbClr val="B5A788"/>
                </a:solidFill>
              </a:rPr>
              <a:pPr>
                <a:spcBef>
                  <a:spcPct val="0"/>
                </a:spcBef>
                <a:buClrTx/>
                <a:buSzTx/>
                <a:buFontTx/>
                <a:buNone/>
              </a:pPr>
              <a:t>41</a:t>
            </a:fld>
            <a:endParaRPr lang="en-US" altLang="el-GR" sz="1200">
              <a:solidFill>
                <a:srgbClr val="B5A788"/>
              </a:solidFill>
            </a:endParaRPr>
          </a:p>
        </p:txBody>
      </p:sp>
    </p:spTree>
    <p:extLst>
      <p:ext uri="{BB962C8B-B14F-4D97-AF65-F5344CB8AC3E}">
        <p14:creationId xmlns:p14="http://schemas.microsoft.com/office/powerpoint/2010/main" val="93722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Κύρια στοιχεία της </a:t>
            </a:r>
            <a:r>
              <a:rPr lang="en-US" dirty="0"/>
              <a:t>Scratch </a:t>
            </a:r>
            <a:endParaRPr lang="en-GB" dirty="0"/>
          </a:p>
        </p:txBody>
      </p:sp>
      <p:sp>
        <p:nvSpPr>
          <p:cNvPr id="30723" name="Content Placeholder 2"/>
          <p:cNvSpPr>
            <a:spLocks noGrp="1"/>
          </p:cNvSpPr>
          <p:nvPr>
            <p:ph idx="1"/>
          </p:nvPr>
        </p:nvSpPr>
        <p:spPr>
          <a:xfrm>
            <a:off x="838200" y="1643063"/>
            <a:ext cx="9620251" cy="4800600"/>
          </a:xfrm>
        </p:spPr>
        <p:txBody>
          <a:bodyPr/>
          <a:lstStyle/>
          <a:p>
            <a:pPr marL="0" indent="0">
              <a:buNone/>
            </a:pPr>
            <a:r>
              <a:rPr lang="el-GR" altLang="el-GR" sz="2400" dirty="0"/>
              <a:t>1. οπτικό προγραμματισμό όπου οι εντολές είναι ψηφίδες που μπορούν να συνδυαστούν μόνο με σωστούς συντακτικά τρόπους, </a:t>
            </a:r>
          </a:p>
          <a:p>
            <a:pPr marL="0" indent="0">
              <a:buNone/>
            </a:pPr>
            <a:r>
              <a:rPr lang="el-GR" altLang="el-GR" sz="2400" dirty="0"/>
              <a:t>2. εύκολο χειρισμό των πολυμέσων αφού ήχοι και εικόνες εισάγονται εύκολα στο περιβάλλον της </a:t>
            </a:r>
            <a:r>
              <a:rPr lang="el-GR" altLang="el-GR" sz="2400" dirty="0" err="1"/>
              <a:t>Scratch</a:t>
            </a:r>
            <a:r>
              <a:rPr lang="el-GR" altLang="el-GR" sz="2400" dirty="0"/>
              <a:t> και </a:t>
            </a:r>
          </a:p>
          <a:p>
            <a:pPr marL="0" indent="0">
              <a:buNone/>
            </a:pPr>
            <a:r>
              <a:rPr lang="el-GR" altLang="el-GR" sz="2400" dirty="0"/>
              <a:t>3. υποστήριξη της ελληνικής γλώσσας τόσο για το περιβάλλον όσο και για τις εντολές της γλώσσας προγραμματισμού. </a:t>
            </a:r>
          </a:p>
        </p:txBody>
      </p:sp>
      <p:sp>
        <p:nvSpPr>
          <p:cNvPr id="30725" name="Slide Number Placeholder 4"/>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40F5548-B843-4AF1-B2BD-CF6D10F7406D}" type="slidenum">
              <a:rPr lang="en-US" altLang="el-GR" sz="1200">
                <a:solidFill>
                  <a:srgbClr val="B5A788"/>
                </a:solidFill>
              </a:rPr>
              <a:pPr>
                <a:spcBef>
                  <a:spcPct val="0"/>
                </a:spcBef>
                <a:buClrTx/>
                <a:buSzTx/>
                <a:buFontTx/>
                <a:buNone/>
              </a:pPr>
              <a:t>42</a:t>
            </a:fld>
            <a:endParaRPr lang="en-US" altLang="el-GR" sz="1200">
              <a:solidFill>
                <a:srgbClr val="B5A788"/>
              </a:solidFill>
            </a:endParaRPr>
          </a:p>
        </p:txBody>
      </p:sp>
    </p:spTree>
    <p:extLst>
      <p:ext uri="{BB962C8B-B14F-4D97-AF65-F5344CB8AC3E}">
        <p14:creationId xmlns:p14="http://schemas.microsoft.com/office/powerpoint/2010/main" val="420322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3098800" y="-33338"/>
            <a:ext cx="7543800" cy="1143001"/>
          </a:xfrm>
        </p:spPr>
        <p:txBody>
          <a:bodyPr/>
          <a:lstStyle/>
          <a:p>
            <a:pPr>
              <a:defRPr/>
            </a:pPr>
            <a:r>
              <a:rPr lang="el-GR" altLang="el-GR" b="1" dirty="0"/>
              <a:t>Το περιβάλλον</a:t>
            </a:r>
            <a:r>
              <a:rPr lang="en-US" altLang="el-GR" b="1" dirty="0"/>
              <a:t> </a:t>
            </a:r>
            <a:r>
              <a:rPr lang="el-GR" altLang="el-GR" b="1" dirty="0"/>
              <a:t>της </a:t>
            </a:r>
            <a:r>
              <a:rPr lang="en-US" altLang="el-GR" b="1" dirty="0"/>
              <a:t>Scratch 2.0 </a:t>
            </a:r>
            <a:endParaRPr lang="el-GR" altLang="el-GR" b="1" dirty="0"/>
          </a:p>
        </p:txBody>
      </p:sp>
      <p:pic>
        <p:nvPicPr>
          <p:cNvPr id="368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1412875"/>
            <a:ext cx="7677150" cy="3619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Θέση αριθμού διαφάνειας 3"/>
          <p:cNvSpPr>
            <a:spLocks noGrp="1"/>
          </p:cNvSpPr>
          <p:nvPr>
            <p:ph type="sldNum" sz="quarter" idx="12"/>
          </p:nvPr>
        </p:nvSpPr>
        <p:spPr bwMode="auto">
          <a:xfrm>
            <a:off x="9672638" y="6438900"/>
            <a:ext cx="6905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4043F77-A0A2-4C7C-A755-E824840FF698}" type="slidenum">
              <a:rPr lang="el-GR" altLang="el-GR" sz="1200">
                <a:solidFill>
                  <a:srgbClr val="898989"/>
                </a:solidFill>
                <a:latin typeface="Calibri" panose="020F0502020204030204" pitchFamily="34" charset="0"/>
              </a:rPr>
              <a:pPr>
                <a:spcBef>
                  <a:spcPct val="0"/>
                </a:spcBef>
                <a:buClrTx/>
                <a:buSzTx/>
                <a:buFontTx/>
                <a:buNone/>
              </a:pPr>
              <a:t>43</a:t>
            </a:fld>
            <a:endParaRPr lang="el-GR" altLang="el-GR" sz="1200">
              <a:solidFill>
                <a:srgbClr val="898989"/>
              </a:solidFill>
              <a:latin typeface="Calibri" panose="020F0502020204030204" pitchFamily="34" charset="0"/>
            </a:endParaRPr>
          </a:p>
        </p:txBody>
      </p:sp>
      <p:cxnSp>
        <p:nvCxnSpPr>
          <p:cNvPr id="6" name="Ευθύγραμμο βέλος σύνδεσης 5"/>
          <p:cNvCxnSpPr/>
          <p:nvPr/>
        </p:nvCxnSpPr>
        <p:spPr>
          <a:xfrm flipH="1" flipV="1">
            <a:off x="3360739" y="1000126"/>
            <a:ext cx="142875" cy="7921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711451" y="1792288"/>
            <a:ext cx="2665413" cy="2087562"/>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sp>
        <p:nvSpPr>
          <p:cNvPr id="36871" name="TextBox 8"/>
          <p:cNvSpPr txBox="1">
            <a:spLocks noChangeArrowheads="1"/>
          </p:cNvSpPr>
          <p:nvPr/>
        </p:nvSpPr>
        <p:spPr bwMode="auto">
          <a:xfrm>
            <a:off x="2852739" y="630239"/>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b="1">
                <a:solidFill>
                  <a:srgbClr val="FF0000"/>
                </a:solidFill>
                <a:latin typeface="Arial" panose="020B0604020202020204" pitchFamily="34" charset="0"/>
              </a:rPr>
              <a:t>Σκηνή</a:t>
            </a:r>
          </a:p>
        </p:txBody>
      </p:sp>
      <p:sp>
        <p:nvSpPr>
          <p:cNvPr id="11" name="Ορθογώνιο 10"/>
          <p:cNvSpPr/>
          <p:nvPr/>
        </p:nvSpPr>
        <p:spPr>
          <a:xfrm>
            <a:off x="2711451" y="3952875"/>
            <a:ext cx="2633663" cy="1079500"/>
          </a:xfrm>
          <a:prstGeom prst="rect">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solidFill>
                <a:schemeClr val="accent1">
                  <a:lumMod val="75000"/>
                </a:schemeClr>
              </a:solidFill>
            </a:endParaRPr>
          </a:p>
        </p:txBody>
      </p:sp>
      <p:cxnSp>
        <p:nvCxnSpPr>
          <p:cNvPr id="12" name="Ευθύγραμμο βέλος σύνδεσης 11"/>
          <p:cNvCxnSpPr/>
          <p:nvPr/>
        </p:nvCxnSpPr>
        <p:spPr>
          <a:xfrm flipH="1">
            <a:off x="3287714" y="5032375"/>
            <a:ext cx="498475" cy="431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60626" y="5454651"/>
            <a:ext cx="1800225" cy="646113"/>
          </a:xfrm>
          <a:prstGeom prst="rect">
            <a:avLst/>
          </a:prstGeom>
          <a:noFill/>
        </p:spPr>
        <p:txBody>
          <a:bodyPr>
            <a:spAutoFit/>
          </a:bodyPr>
          <a:lstStyle/>
          <a:p>
            <a:pPr eaLnBrk="1" hangingPunct="1">
              <a:defRPr/>
            </a:pPr>
            <a:r>
              <a:rPr lang="el-GR" b="1" dirty="0">
                <a:solidFill>
                  <a:schemeClr val="accent1">
                    <a:lumMod val="75000"/>
                  </a:schemeClr>
                </a:solidFill>
                <a:latin typeface="Arial" charset="0"/>
              </a:rPr>
              <a:t>Λίστα αντικειμένων</a:t>
            </a:r>
          </a:p>
        </p:txBody>
      </p:sp>
      <p:sp>
        <p:nvSpPr>
          <p:cNvPr id="15" name="Ορθογώνιο 14"/>
          <p:cNvSpPr/>
          <p:nvPr/>
        </p:nvSpPr>
        <p:spPr>
          <a:xfrm>
            <a:off x="5448300" y="1576389"/>
            <a:ext cx="1081088" cy="3455987"/>
          </a:xfrm>
          <a:prstGeom prst="rect">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solidFill>
                <a:schemeClr val="accent1">
                  <a:lumMod val="75000"/>
                </a:schemeClr>
              </a:solidFill>
            </a:endParaRPr>
          </a:p>
        </p:txBody>
      </p:sp>
      <p:cxnSp>
        <p:nvCxnSpPr>
          <p:cNvPr id="16" name="Ευθύγραμμο βέλος σύνδεσης 15"/>
          <p:cNvCxnSpPr/>
          <p:nvPr/>
        </p:nvCxnSpPr>
        <p:spPr>
          <a:xfrm flipH="1">
            <a:off x="5489576" y="5032375"/>
            <a:ext cx="498475" cy="431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877" name="TextBox 16"/>
          <p:cNvSpPr txBox="1">
            <a:spLocks noChangeArrowheads="1"/>
          </p:cNvSpPr>
          <p:nvPr/>
        </p:nvSpPr>
        <p:spPr bwMode="auto">
          <a:xfrm>
            <a:off x="5087939" y="5454650"/>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b="1">
                <a:solidFill>
                  <a:srgbClr val="00B050"/>
                </a:solidFill>
                <a:latin typeface="Arial" panose="020B0604020202020204" pitchFamily="34" charset="0"/>
              </a:rPr>
              <a:t>Παλέτα εντολών (χωρισμένες σε καρτέλες)</a:t>
            </a:r>
          </a:p>
        </p:txBody>
      </p:sp>
      <p:sp>
        <p:nvSpPr>
          <p:cNvPr id="18" name="Ορθογώνιο 17"/>
          <p:cNvSpPr/>
          <p:nvPr/>
        </p:nvSpPr>
        <p:spPr>
          <a:xfrm>
            <a:off x="6672264" y="1560514"/>
            <a:ext cx="3673475" cy="3455987"/>
          </a:xfrm>
          <a:prstGeom prst="rect">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solidFill>
                <a:schemeClr val="accent1">
                  <a:lumMod val="75000"/>
                </a:schemeClr>
              </a:solidFill>
            </a:endParaRPr>
          </a:p>
        </p:txBody>
      </p:sp>
      <p:cxnSp>
        <p:nvCxnSpPr>
          <p:cNvPr id="19" name="Ευθύγραμμο βέλος σύνδεσης 18"/>
          <p:cNvCxnSpPr/>
          <p:nvPr/>
        </p:nvCxnSpPr>
        <p:spPr>
          <a:xfrm flipH="1">
            <a:off x="7896226" y="5032375"/>
            <a:ext cx="498475" cy="431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5351" y="5464176"/>
            <a:ext cx="1800225" cy="646113"/>
          </a:xfrm>
          <a:prstGeom prst="rect">
            <a:avLst/>
          </a:prstGeom>
          <a:noFill/>
        </p:spPr>
        <p:txBody>
          <a:bodyPr>
            <a:spAutoFit/>
          </a:bodyPr>
          <a:lstStyle/>
          <a:p>
            <a:pPr eaLnBrk="1" hangingPunct="1">
              <a:defRPr/>
            </a:pPr>
            <a:r>
              <a:rPr lang="el-GR" b="1" dirty="0">
                <a:solidFill>
                  <a:schemeClr val="accent2">
                    <a:lumMod val="75000"/>
                  </a:schemeClr>
                </a:solidFill>
                <a:latin typeface="Arial" charset="0"/>
              </a:rPr>
              <a:t>Χώρος σεναρίων</a:t>
            </a:r>
          </a:p>
        </p:txBody>
      </p:sp>
    </p:spTree>
    <p:extLst>
      <p:ext uri="{BB962C8B-B14F-4D97-AF65-F5344CB8AC3E}">
        <p14:creationId xmlns:p14="http://schemas.microsoft.com/office/powerpoint/2010/main" val="4205468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Η παλέτα του </a:t>
            </a:r>
            <a:r>
              <a:rPr lang="en-US" dirty="0"/>
              <a:t>Scratch </a:t>
            </a:r>
            <a:endParaRPr lang="en-GB" dirty="0"/>
          </a:p>
        </p:txBody>
      </p:sp>
      <p:sp>
        <p:nvSpPr>
          <p:cNvPr id="39939" name="Content Placeholder 2"/>
          <p:cNvSpPr>
            <a:spLocks noGrp="1"/>
          </p:cNvSpPr>
          <p:nvPr>
            <p:ph idx="1"/>
          </p:nvPr>
        </p:nvSpPr>
        <p:spPr>
          <a:xfrm>
            <a:off x="562214" y="1397636"/>
            <a:ext cx="8362950" cy="4857749"/>
          </a:xfrm>
        </p:spPr>
        <p:txBody>
          <a:bodyPr/>
          <a:lstStyle/>
          <a:p>
            <a:r>
              <a:rPr lang="el-GR" altLang="el-GR" dirty="0"/>
              <a:t>Με τη </a:t>
            </a:r>
            <a:r>
              <a:rPr lang="fr-FR" altLang="el-GR" dirty="0"/>
              <a:t>Scratch </a:t>
            </a:r>
            <a:r>
              <a:rPr lang="el-GR" altLang="el-GR" dirty="0"/>
              <a:t>δημιουργούμε προγράμματα</a:t>
            </a:r>
          </a:p>
          <a:p>
            <a:pPr lvl="1"/>
            <a:r>
              <a:rPr lang="el-GR" altLang="el-GR" dirty="0"/>
              <a:t>Πρόγραμμα: σύνολο από εντολές</a:t>
            </a:r>
          </a:p>
          <a:p>
            <a:r>
              <a:rPr lang="el-GR" altLang="el-GR" dirty="0"/>
              <a:t>Χειρισμός βασικών «αντικειμένων»</a:t>
            </a:r>
            <a:endParaRPr lang="en-US" altLang="el-GR" dirty="0"/>
          </a:p>
          <a:p>
            <a:r>
              <a:rPr lang="el-GR" altLang="el-GR" sz="2800" dirty="0"/>
              <a:t>Η </a:t>
            </a:r>
            <a:r>
              <a:rPr lang="el-GR" altLang="el-GR" sz="2800" b="1" dirty="0"/>
              <a:t>κίνηση</a:t>
            </a:r>
            <a:r>
              <a:rPr lang="el-GR" altLang="el-GR" sz="2800" dirty="0"/>
              <a:t> που περιέχει συγκεκριμένες εντολές για μετακίνηση της γάτας (και κάθε φιγούρας)</a:t>
            </a:r>
          </a:p>
          <a:p>
            <a:r>
              <a:rPr lang="el-GR" altLang="el-GR" sz="2800" dirty="0"/>
              <a:t>Οι </a:t>
            </a:r>
            <a:r>
              <a:rPr lang="el-GR" altLang="el-GR" sz="2800" b="1" dirty="0"/>
              <a:t>όψεις</a:t>
            </a:r>
            <a:r>
              <a:rPr lang="el-GR" altLang="el-GR" sz="2800" dirty="0"/>
              <a:t> </a:t>
            </a:r>
          </a:p>
          <a:p>
            <a:r>
              <a:rPr lang="el-GR" altLang="el-GR" sz="2800" dirty="0"/>
              <a:t>Ο </a:t>
            </a:r>
            <a:r>
              <a:rPr lang="el-GR" altLang="el-GR" sz="2800" b="1" dirty="0"/>
              <a:t>ήχος </a:t>
            </a:r>
          </a:p>
          <a:p>
            <a:r>
              <a:rPr lang="el-GR" altLang="el-GR" sz="2800" dirty="0"/>
              <a:t>Η </a:t>
            </a:r>
            <a:r>
              <a:rPr lang="el-GR" altLang="el-GR" sz="2800" b="1" dirty="0"/>
              <a:t>πένα </a:t>
            </a:r>
            <a:endParaRPr lang="en-GB" altLang="el-GR" sz="2400" b="1" dirty="0"/>
          </a:p>
          <a:p>
            <a:r>
              <a:rPr lang="el-GR" altLang="el-GR" sz="2800" dirty="0"/>
              <a:t>Οι </a:t>
            </a:r>
            <a:r>
              <a:rPr lang="el-GR" altLang="el-GR" sz="2800" b="1" dirty="0"/>
              <a:t>εντολές ελέγχου </a:t>
            </a:r>
          </a:p>
          <a:p>
            <a:r>
              <a:rPr lang="el-GR" altLang="el-GR" sz="2800" dirty="0"/>
              <a:t>Οι</a:t>
            </a:r>
            <a:r>
              <a:rPr lang="el-GR" altLang="el-GR" sz="2800" b="1" dirty="0"/>
              <a:t> αριθμοί</a:t>
            </a:r>
            <a:r>
              <a:rPr lang="el-GR" altLang="el-GR" sz="2800" dirty="0"/>
              <a:t> (</a:t>
            </a:r>
            <a:r>
              <a:rPr lang="el-GR" altLang="el-GR" sz="2800" dirty="0" err="1"/>
              <a:t>numbers</a:t>
            </a:r>
            <a:r>
              <a:rPr lang="el-GR" altLang="el-GR" sz="2800" dirty="0"/>
              <a:t>), π.χ. οι 23, 2, και 8,2. </a:t>
            </a:r>
          </a:p>
          <a:p>
            <a:endParaRPr lang="el-GR" altLang="el-GR" dirty="0"/>
          </a:p>
        </p:txBody>
      </p:sp>
      <p:sp>
        <p:nvSpPr>
          <p:cNvPr id="39941" name="Slide Number Placeholder 4"/>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544E20B-AF59-4B2A-B144-9F30474D8BED}" type="slidenum">
              <a:rPr lang="en-US" altLang="el-GR" sz="1200">
                <a:solidFill>
                  <a:srgbClr val="B5A788"/>
                </a:solidFill>
              </a:rPr>
              <a:pPr>
                <a:spcBef>
                  <a:spcPct val="0"/>
                </a:spcBef>
                <a:buClrTx/>
                <a:buSzTx/>
                <a:buFontTx/>
                <a:buNone/>
              </a:pPr>
              <a:t>44</a:t>
            </a:fld>
            <a:endParaRPr lang="en-US" altLang="el-GR" sz="1200">
              <a:solidFill>
                <a:srgbClr val="B5A788"/>
              </a:solidFill>
            </a:endParaRPr>
          </a:p>
        </p:txBody>
      </p:sp>
      <p:pic>
        <p:nvPicPr>
          <p:cNvPr id="3" name="Picture 2">
            <a:extLst>
              <a:ext uri="{FF2B5EF4-FFF2-40B4-BE49-F238E27FC236}">
                <a16:creationId xmlns:a16="http://schemas.microsoft.com/office/drawing/2014/main" id="{76663C2B-5AB3-4B69-B5C0-BD1C84D756AD}"/>
              </a:ext>
            </a:extLst>
          </p:cNvPr>
          <p:cNvPicPr>
            <a:picLocks noChangeAspect="1"/>
          </p:cNvPicPr>
          <p:nvPr/>
        </p:nvPicPr>
        <p:blipFill>
          <a:blip r:embed="rId3"/>
          <a:stretch>
            <a:fillRect/>
          </a:stretch>
        </p:blipFill>
        <p:spPr>
          <a:xfrm>
            <a:off x="8142006" y="142042"/>
            <a:ext cx="3994952" cy="6554453"/>
          </a:xfrm>
          <a:prstGeom prst="rect">
            <a:avLst/>
          </a:prstGeom>
        </p:spPr>
      </p:pic>
    </p:spTree>
    <p:extLst>
      <p:ext uri="{BB962C8B-B14F-4D97-AF65-F5344CB8AC3E}">
        <p14:creationId xmlns:p14="http://schemas.microsoft.com/office/powerpoint/2010/main" val="1076969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366A-A161-481B-827C-555540AD39F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7F6BEE4-59A5-4E90-87F7-A9A0A2550B96}"/>
              </a:ext>
            </a:extLst>
          </p:cNvPr>
          <p:cNvPicPr>
            <a:picLocks noGrp="1" noChangeAspect="1"/>
          </p:cNvPicPr>
          <p:nvPr>
            <p:ph idx="1"/>
          </p:nvPr>
        </p:nvPicPr>
        <p:blipFill>
          <a:blip r:embed="rId2"/>
          <a:stretch>
            <a:fillRect/>
          </a:stretch>
        </p:blipFill>
        <p:spPr>
          <a:xfrm>
            <a:off x="167081" y="188599"/>
            <a:ext cx="11331129" cy="4492458"/>
          </a:xfrm>
          <a:prstGeom prst="rect">
            <a:avLst/>
          </a:prstGeom>
        </p:spPr>
      </p:pic>
      <p:sp>
        <p:nvSpPr>
          <p:cNvPr id="5" name="Flowchart: Sequential Access Storage 4">
            <a:extLst>
              <a:ext uri="{FF2B5EF4-FFF2-40B4-BE49-F238E27FC236}">
                <a16:creationId xmlns:a16="http://schemas.microsoft.com/office/drawing/2014/main" id="{AC44F08B-073B-4473-B0C5-BC8566E92D5E}"/>
              </a:ext>
            </a:extLst>
          </p:cNvPr>
          <p:cNvSpPr/>
          <p:nvPr/>
        </p:nvSpPr>
        <p:spPr>
          <a:xfrm>
            <a:off x="9387280" y="3747782"/>
            <a:ext cx="1451296" cy="799051"/>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200" dirty="0"/>
              <a:t>Επιλογή αντικειμένου</a:t>
            </a:r>
            <a:endParaRPr lang="en-US" sz="1200" dirty="0"/>
          </a:p>
        </p:txBody>
      </p:sp>
      <p:sp>
        <p:nvSpPr>
          <p:cNvPr id="6" name="Speech Bubble: Rectangle 5">
            <a:extLst>
              <a:ext uri="{FF2B5EF4-FFF2-40B4-BE49-F238E27FC236}">
                <a16:creationId xmlns:a16="http://schemas.microsoft.com/office/drawing/2014/main" id="{24CE935E-6F23-4605-A734-5513F3214C9C}"/>
              </a:ext>
            </a:extLst>
          </p:cNvPr>
          <p:cNvSpPr/>
          <p:nvPr/>
        </p:nvSpPr>
        <p:spPr>
          <a:xfrm>
            <a:off x="11028576" y="3739393"/>
            <a:ext cx="1025005" cy="581986"/>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t>Επιλογή υποβάθρου</a:t>
            </a:r>
            <a:endParaRPr lang="en-US" sz="1200" dirty="0"/>
          </a:p>
        </p:txBody>
      </p:sp>
    </p:spTree>
    <p:extLst>
      <p:ext uri="{BB962C8B-B14F-4D97-AF65-F5344CB8AC3E}">
        <p14:creationId xmlns:p14="http://schemas.microsoft.com/office/powerpoint/2010/main" val="223835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a:xfrm>
            <a:off x="2667000" y="274638"/>
            <a:ext cx="7543800" cy="1143000"/>
          </a:xfrm>
        </p:spPr>
        <p:txBody>
          <a:bodyPr/>
          <a:lstStyle/>
          <a:p>
            <a:pPr>
              <a:defRPr/>
            </a:pPr>
            <a:r>
              <a:rPr lang="el-GR" altLang="el-GR"/>
              <a:t>Σαν νέα ενδυμασία</a:t>
            </a:r>
          </a:p>
        </p:txBody>
      </p:sp>
      <p:sp>
        <p:nvSpPr>
          <p:cNvPr id="53251" name="Θέση περιεχομένου 2"/>
          <p:cNvSpPr>
            <a:spLocks noGrp="1"/>
          </p:cNvSpPr>
          <p:nvPr>
            <p:ph idx="1"/>
          </p:nvPr>
        </p:nvSpPr>
        <p:spPr>
          <a:xfrm>
            <a:off x="2667000" y="1600201"/>
            <a:ext cx="7543800" cy="4525963"/>
          </a:xfrm>
        </p:spPr>
        <p:txBody>
          <a:bodyPr/>
          <a:lstStyle/>
          <a:p>
            <a:endParaRPr lang="el-GR" altLang="el-GR"/>
          </a:p>
        </p:txBody>
      </p:sp>
      <p:sp>
        <p:nvSpPr>
          <p:cNvPr id="53252" name="Θέση αριθμού διαφάνειας 3"/>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99C0777-D843-430C-B6E5-E1A7BAFFF779}" type="slidenum">
              <a:rPr lang="el-GR" altLang="el-GR" sz="1200">
                <a:solidFill>
                  <a:srgbClr val="898989"/>
                </a:solidFill>
                <a:latin typeface="Calibri" panose="020F0502020204030204" pitchFamily="34" charset="0"/>
              </a:rPr>
              <a:pPr>
                <a:spcBef>
                  <a:spcPct val="0"/>
                </a:spcBef>
                <a:buClrTx/>
                <a:buSzTx/>
                <a:buFontTx/>
                <a:buNone/>
              </a:pPr>
              <a:t>46</a:t>
            </a:fld>
            <a:endParaRPr lang="el-GR" altLang="el-GR" sz="1200">
              <a:solidFill>
                <a:srgbClr val="898989"/>
              </a:solidFill>
              <a:latin typeface="Calibri" panose="020F0502020204030204" pitchFamily="34" charset="0"/>
            </a:endParaRPr>
          </a:p>
        </p:txBody>
      </p:sp>
      <p:pic>
        <p:nvPicPr>
          <p:cNvPr id="532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1628776"/>
            <a:ext cx="750093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361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2209800" y="274638"/>
            <a:ext cx="8001000" cy="1143000"/>
          </a:xfrm>
        </p:spPr>
        <p:txBody>
          <a:bodyPr/>
          <a:lstStyle/>
          <a:p>
            <a:pPr>
              <a:defRPr/>
            </a:pPr>
            <a:r>
              <a:rPr lang="el-GR" dirty="0"/>
              <a:t>Πρόγραμμα Μέσα ή έξω;</a:t>
            </a:r>
          </a:p>
        </p:txBody>
      </p:sp>
      <p:sp>
        <p:nvSpPr>
          <p:cNvPr id="61443" name="Θέση περιεχομένου 2"/>
          <p:cNvSpPr>
            <a:spLocks noGrp="1"/>
          </p:cNvSpPr>
          <p:nvPr>
            <p:ph idx="1"/>
          </p:nvPr>
        </p:nvSpPr>
        <p:spPr>
          <a:xfrm>
            <a:off x="2667000" y="1600201"/>
            <a:ext cx="7543800" cy="4525963"/>
          </a:xfrm>
        </p:spPr>
        <p:txBody>
          <a:bodyPr/>
          <a:lstStyle/>
          <a:p>
            <a:endParaRPr lang="el-GR" altLang="el-GR"/>
          </a:p>
        </p:txBody>
      </p:sp>
      <p:sp>
        <p:nvSpPr>
          <p:cNvPr id="61444" name="Θέση αριθμού διαφάνειας 3"/>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755C4C-EF6F-4380-95D2-0C22E532649D}" type="slidenum">
              <a:rPr lang="el-GR" altLang="el-GR" smtClean="0">
                <a:solidFill>
                  <a:srgbClr val="B5A788"/>
                </a:solidFill>
                <a:latin typeface="Gill Sans MT" panose="020B0502020104020203" pitchFamily="34" charset="0"/>
              </a:rPr>
              <a:pPr/>
              <a:t>47</a:t>
            </a:fld>
            <a:endParaRPr lang="el-GR" altLang="el-GR">
              <a:solidFill>
                <a:srgbClr val="B5A788"/>
              </a:solidFill>
              <a:latin typeface="Gill Sans MT" panose="020B0502020104020203" pitchFamily="34" charset="0"/>
            </a:endParaRPr>
          </a:p>
        </p:txBody>
      </p:sp>
      <p:sp>
        <p:nvSpPr>
          <p:cNvPr id="61445" name="TextBox 6"/>
          <p:cNvSpPr txBox="1">
            <a:spLocks noChangeArrowheads="1"/>
          </p:cNvSpPr>
          <p:nvPr/>
        </p:nvSpPr>
        <p:spPr bwMode="auto">
          <a:xfrm>
            <a:off x="7473951" y="2311400"/>
            <a:ext cx="310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a:latin typeface="Arial" panose="020B0604020202020204" pitchFamily="34" charset="0"/>
              </a:rPr>
              <a:t>Συνθήκη</a:t>
            </a:r>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2311401"/>
            <a:ext cx="3455987"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Ευθύγραμμο βέλος σύνδεσης 5"/>
          <p:cNvCxnSpPr/>
          <p:nvPr/>
        </p:nvCxnSpPr>
        <p:spPr>
          <a:xfrm flipV="1">
            <a:off x="4945063" y="2636839"/>
            <a:ext cx="2519362" cy="9366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4818064" y="4041775"/>
            <a:ext cx="2517775"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449" name="TextBox 6"/>
          <p:cNvSpPr txBox="1">
            <a:spLocks noChangeArrowheads="1"/>
          </p:cNvSpPr>
          <p:nvPr/>
        </p:nvSpPr>
        <p:spPr bwMode="auto">
          <a:xfrm>
            <a:off x="7297739" y="3363914"/>
            <a:ext cx="3101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a:latin typeface="Arial" panose="020B0604020202020204" pitchFamily="34" charset="0"/>
              </a:rPr>
              <a:t>Εντολές όταν η συνθήκη ισχύει</a:t>
            </a:r>
          </a:p>
        </p:txBody>
      </p:sp>
      <p:cxnSp>
        <p:nvCxnSpPr>
          <p:cNvPr id="14" name="Ευθύγραμμο βέλος σύνδεσης 13"/>
          <p:cNvCxnSpPr/>
          <p:nvPr/>
        </p:nvCxnSpPr>
        <p:spPr>
          <a:xfrm>
            <a:off x="4778376" y="4764088"/>
            <a:ext cx="2519363" cy="482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451" name="TextBox 6"/>
          <p:cNvSpPr txBox="1">
            <a:spLocks noChangeArrowheads="1"/>
          </p:cNvSpPr>
          <p:nvPr/>
        </p:nvSpPr>
        <p:spPr bwMode="auto">
          <a:xfrm>
            <a:off x="7297739" y="4772025"/>
            <a:ext cx="3101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a:latin typeface="Arial" panose="020B0604020202020204" pitchFamily="34" charset="0"/>
              </a:rPr>
              <a:t>Εντολές όταν η συνθήκη δεν ισχύει</a:t>
            </a:r>
          </a:p>
        </p:txBody>
      </p:sp>
    </p:spTree>
    <p:extLst>
      <p:ext uri="{BB962C8B-B14F-4D97-AF65-F5344CB8AC3E}">
        <p14:creationId xmlns:p14="http://schemas.microsoft.com/office/powerpoint/2010/main" val="1748024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Μια ολοκληρωμένη λύση</a:t>
            </a:r>
          </a:p>
        </p:txBody>
      </p:sp>
      <p:pic>
        <p:nvPicPr>
          <p:cNvPr id="65539"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9" y="1308101"/>
            <a:ext cx="4968875" cy="4568825"/>
          </a:xfrm>
        </p:spPr>
      </p:pic>
      <p:sp>
        <p:nvSpPr>
          <p:cNvPr id="65540" name="Θέση αριθμού διαφάνειας 3"/>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3CD669-19B8-4F01-9273-0A2814321DD0}" type="slidenum">
              <a:rPr lang="el-GR" altLang="el-GR" smtClean="0">
                <a:solidFill>
                  <a:srgbClr val="B5A788"/>
                </a:solidFill>
                <a:latin typeface="Gill Sans MT" panose="020B0502020104020203" pitchFamily="34" charset="0"/>
              </a:rPr>
              <a:pPr/>
              <a:t>48</a:t>
            </a:fld>
            <a:endParaRPr lang="el-GR" altLang="el-GR">
              <a:solidFill>
                <a:srgbClr val="B5A788"/>
              </a:solidFill>
              <a:latin typeface="Gill Sans MT" panose="020B0502020104020203"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052737"/>
            <a:ext cx="3673475" cy="27463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38775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394C-2C84-413A-86DF-D7F49FAD4371}"/>
              </a:ext>
            </a:extLst>
          </p:cNvPr>
          <p:cNvSpPr>
            <a:spLocks noGrp="1"/>
          </p:cNvSpPr>
          <p:nvPr>
            <p:ph type="ctrTitle"/>
          </p:nvPr>
        </p:nvSpPr>
        <p:spPr/>
        <p:txBody>
          <a:bodyPr>
            <a:normAutofit/>
          </a:bodyPr>
          <a:lstStyle/>
          <a:p>
            <a:br>
              <a:rPr lang="en-US" sz="2800" i="0" u="none" strike="noStrike" baseline="0" dirty="0">
                <a:solidFill>
                  <a:srgbClr val="000000"/>
                </a:solidFill>
                <a:latin typeface="Calibri" panose="020F0502020204030204" pitchFamily="34" charset="0"/>
              </a:rPr>
            </a:br>
            <a:r>
              <a:rPr lang="el-GR" sz="2800" b="1" i="0" u="none" strike="noStrike" baseline="0" dirty="0">
                <a:solidFill>
                  <a:srgbClr val="000000"/>
                </a:solidFill>
                <a:latin typeface="Calibri" panose="020F0502020204030204" pitchFamily="34" charset="0"/>
              </a:rPr>
              <a:t> Υλικό για παιχνίδια στα </a:t>
            </a:r>
            <a:r>
              <a:rPr lang="en-US" sz="2800" b="1" i="0" u="none" strike="noStrike" baseline="0" dirty="0">
                <a:solidFill>
                  <a:srgbClr val="000000"/>
                </a:solidFill>
                <a:latin typeface="Calibri" panose="020F0502020204030204" pitchFamily="34" charset="0"/>
              </a:rPr>
              <a:t>S</a:t>
            </a:r>
            <a:r>
              <a:rPr lang="el-GR" sz="2800" b="1" i="0" u="none" strike="noStrike" baseline="0" dirty="0" err="1">
                <a:solidFill>
                  <a:srgbClr val="000000"/>
                </a:solidFill>
                <a:latin typeface="Calibri" panose="020F0502020204030204" pitchFamily="34" charset="0"/>
              </a:rPr>
              <a:t>cratch</a:t>
            </a:r>
            <a:br>
              <a:rPr lang="en-US" sz="2800" i="0" u="none" strike="noStrike" baseline="0" dirty="0">
                <a:solidFill>
                  <a:srgbClr val="000000"/>
                </a:solidFill>
                <a:latin typeface="Calibri" panose="020F0502020204030204" pitchFamily="34" charset="0"/>
              </a:rPr>
            </a:br>
            <a:r>
              <a:rPr lang="en-US" sz="2800" i="0" u="none" strike="noStrike" baseline="0" dirty="0">
                <a:solidFill>
                  <a:srgbClr val="000000"/>
                </a:solidFill>
                <a:latin typeface="Calibri" panose="020F0502020204030204" pitchFamily="34" charset="0"/>
                <a:hlinkClick r:id="rId2"/>
              </a:rPr>
              <a:t>https://www.youtube.com/watch?v=XTvcot1dFhM</a:t>
            </a:r>
            <a:r>
              <a:rPr lang="en-US" sz="2800" i="0" u="none" strike="noStrike" baseline="0" dirty="0">
                <a:solidFill>
                  <a:srgbClr val="000000"/>
                </a:solidFill>
                <a:latin typeface="Calibri" panose="020F0502020204030204" pitchFamily="34" charset="0"/>
              </a:rPr>
              <a:t> (</a:t>
            </a:r>
            <a:r>
              <a:rPr lang="el-GR" sz="2800" i="0" u="none" strike="noStrike" baseline="0" dirty="0">
                <a:solidFill>
                  <a:srgbClr val="000000"/>
                </a:solidFill>
                <a:latin typeface="Calibri" panose="020F0502020204030204" pitchFamily="34" charset="0"/>
              </a:rPr>
              <a:t>Φτιάχνοντας ένα παιχνίδι </a:t>
            </a:r>
            <a:r>
              <a:rPr lang="en-US" sz="2800" i="0" u="none" strike="noStrike" baseline="0" dirty="0">
                <a:solidFill>
                  <a:srgbClr val="000000"/>
                </a:solidFill>
                <a:latin typeface="Calibri" panose="020F0502020204030204" pitchFamily="34" charset="0"/>
              </a:rPr>
              <a:t>pong)</a:t>
            </a:r>
            <a:br>
              <a:rPr lang="en-US" sz="2800" i="0" u="none" strike="noStrike" baseline="0" dirty="0">
                <a:solidFill>
                  <a:srgbClr val="000000"/>
                </a:solidFill>
                <a:latin typeface="Calibri" panose="020F0502020204030204" pitchFamily="34" charset="0"/>
              </a:rPr>
            </a:br>
            <a:r>
              <a:rPr lang="en-US" sz="2800" dirty="0">
                <a:solidFill>
                  <a:srgbClr val="000000"/>
                </a:solidFill>
                <a:latin typeface="Calibri" panose="020F0502020204030204" pitchFamily="34" charset="0"/>
                <a:hlinkClick r:id="rId3"/>
              </a:rPr>
              <a:t>https://scratch.mit.edu/studios/26995</a:t>
            </a:r>
            <a:r>
              <a:rPr lang="en-US" sz="2800" i="0" u="none" strike="noStrike" baseline="0" dirty="0">
                <a:solidFill>
                  <a:srgbClr val="000000"/>
                </a:solidFill>
                <a:latin typeface="Calibri" panose="020F0502020204030204" pitchFamily="34" charset="0"/>
              </a:rPr>
              <a:t> (Games)</a:t>
            </a:r>
            <a:endParaRPr lang="en-US" sz="8000" dirty="0"/>
          </a:p>
        </p:txBody>
      </p:sp>
    </p:spTree>
    <p:extLst>
      <p:ext uri="{BB962C8B-B14F-4D97-AF65-F5344CB8AC3E}">
        <p14:creationId xmlns:p14="http://schemas.microsoft.com/office/powerpoint/2010/main" val="122530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DFB9-8B46-43AF-9D97-9A6BE4DEDB10}"/>
              </a:ext>
            </a:extLst>
          </p:cNvPr>
          <p:cNvSpPr>
            <a:spLocks noGrp="1"/>
          </p:cNvSpPr>
          <p:nvPr>
            <p:ph type="title"/>
          </p:nvPr>
        </p:nvSpPr>
        <p:spPr/>
        <p:txBody>
          <a:bodyPr>
            <a:normAutofit/>
          </a:bodyPr>
          <a:lstStyle/>
          <a:p>
            <a:r>
              <a:rPr lang="el-GR" sz="2800" b="1" i="0" u="none" strike="noStrike" baseline="0" dirty="0">
                <a:solidFill>
                  <a:srgbClr val="000000"/>
                </a:solidFill>
                <a:latin typeface="Calibri" panose="020F0502020204030204" pitchFamily="34" charset="0"/>
              </a:rPr>
              <a:t>Στοιχεία της Δομής </a:t>
            </a:r>
            <a:endParaRPr lang="en-US" sz="6000" dirty="0"/>
          </a:p>
        </p:txBody>
      </p:sp>
      <p:sp>
        <p:nvSpPr>
          <p:cNvPr id="3" name="Content Placeholder 2">
            <a:extLst>
              <a:ext uri="{FF2B5EF4-FFF2-40B4-BE49-F238E27FC236}">
                <a16:creationId xmlns:a16="http://schemas.microsoft.com/office/drawing/2014/main" id="{7327D690-7F1D-4B68-B424-2A805E461777}"/>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pPr marL="0" indent="0">
              <a:buNone/>
            </a:pPr>
            <a:r>
              <a:rPr lang="el-GR" sz="1800" b="1" i="0" u="none" strike="noStrike" baseline="0" dirty="0">
                <a:solidFill>
                  <a:srgbClr val="000000"/>
                </a:solidFill>
                <a:latin typeface="Arial" panose="020B0604020202020204" pitchFamily="34" charset="0"/>
              </a:rPr>
              <a:t>Ιεραρχική</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Calibri" panose="020F0502020204030204" pitchFamily="34" charset="0"/>
              </a:rPr>
              <a:t>Υπάρχει </a:t>
            </a:r>
            <a:r>
              <a:rPr lang="el-GR" sz="1800" b="1" i="0" u="none" strike="noStrike" baseline="0" dirty="0">
                <a:solidFill>
                  <a:srgbClr val="000000"/>
                </a:solidFill>
                <a:latin typeface="Calibri" panose="020F0502020204030204" pitchFamily="34" charset="0"/>
              </a:rPr>
              <a:t>Κεντρική Έννοια </a:t>
            </a:r>
            <a:r>
              <a:rPr lang="el-GR" sz="1800" b="0" i="0" u="none" strike="noStrike" baseline="0" dirty="0">
                <a:solidFill>
                  <a:srgbClr val="000000"/>
                </a:solidFill>
                <a:latin typeface="Calibri" panose="020F0502020204030204" pitchFamily="34" charset="0"/>
              </a:rPr>
              <a:t>–«Ρίζα» του Ιεραρχικού δέντρου.</a:t>
            </a:r>
          </a:p>
          <a:p>
            <a:r>
              <a:rPr lang="el-GR" sz="1800" b="0" i="0" u="none" strike="noStrike" baseline="0" dirty="0">
                <a:solidFill>
                  <a:srgbClr val="000000"/>
                </a:solidFill>
                <a:latin typeface="Calibri" panose="020F0502020204030204" pitchFamily="34" charset="0"/>
              </a:rPr>
              <a:t>Σημασιολογικό </a:t>
            </a:r>
            <a:r>
              <a:rPr lang="el-GR" sz="1800" b="1" i="0" u="none" strike="noStrike" baseline="0" dirty="0">
                <a:solidFill>
                  <a:srgbClr val="000000"/>
                </a:solidFill>
                <a:latin typeface="Calibri" panose="020F0502020204030204" pitchFamily="34" charset="0"/>
              </a:rPr>
              <a:t>Δίκτυο </a:t>
            </a:r>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Arial" panose="020B0604020202020204" pitchFamily="34" charset="0"/>
              </a:rPr>
              <a:t>–Δεν υπάρχει κεντρική έννοια</a:t>
            </a:r>
            <a:r>
              <a:rPr lang="el-GR" sz="1800" b="0" i="0" u="none" strike="noStrike" baseline="0" dirty="0">
                <a:solidFill>
                  <a:srgbClr val="000000"/>
                </a:solidFill>
                <a:latin typeface="Calibri" panose="020F0502020204030204" pitchFamily="34" charset="0"/>
              </a:rPr>
              <a:t>.</a:t>
            </a:r>
          </a:p>
          <a:p>
            <a:pPr marL="0" indent="0">
              <a:buNone/>
            </a:pPr>
            <a:r>
              <a:rPr lang="el-GR" sz="1800" b="1" u="none" strike="noStrike" baseline="0" dirty="0">
                <a:solidFill>
                  <a:srgbClr val="000000"/>
                </a:solidFill>
                <a:latin typeface="Arial" panose="020B0604020202020204" pitchFamily="34" charset="0"/>
              </a:rPr>
              <a:t>Κυκλική</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Calibri" panose="020F0502020204030204" pitchFamily="34" charset="0"/>
              </a:rPr>
              <a:t>Οι έννοιες –κόμβοι συνδέονται μεταξύ τους δημιουργώντας βρόχους.</a:t>
            </a:r>
          </a:p>
          <a:p>
            <a:r>
              <a:rPr lang="el-GR" sz="1800" b="0" i="0" u="none" strike="noStrike" baseline="0" dirty="0">
                <a:solidFill>
                  <a:srgbClr val="000000"/>
                </a:solidFill>
                <a:latin typeface="Arial" panose="020B0604020202020204" pitchFamily="34" charset="0"/>
              </a:rPr>
              <a:t>Σύνθετες Συνδέσεις</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Calibri" panose="020F0502020204030204" pitchFamily="34" charset="0"/>
              </a:rPr>
              <a:t>Αναπαριστούν σχέσεις μεταξύ εννοιών σε διαφορετικές περιοχές/πεδία του χάρτη.</a:t>
            </a:r>
          </a:p>
          <a:p>
            <a:pPr marL="0" indent="0">
              <a:buNone/>
            </a:pPr>
            <a:r>
              <a:rPr lang="el-GR" sz="1800" b="1" i="0" u="none" strike="noStrike" baseline="0" dirty="0">
                <a:solidFill>
                  <a:srgbClr val="000000"/>
                </a:solidFill>
                <a:latin typeface="Arial" panose="020B0604020202020204" pitchFamily="34" charset="0"/>
              </a:rPr>
              <a:t>Παραδείγματα</a:t>
            </a:r>
            <a:r>
              <a:rPr lang="el-GR" sz="1800" b="0" i="0" u="none" strike="noStrike" baseline="0" dirty="0">
                <a:solidFill>
                  <a:srgbClr val="000000"/>
                </a:solidFill>
                <a:latin typeface="Arial" panose="020B0604020202020204" pitchFamily="34" charset="0"/>
              </a:rPr>
              <a:t> </a:t>
            </a:r>
          </a:p>
          <a:p>
            <a:r>
              <a:rPr lang="el-GR" sz="1800" b="0" i="0" u="none" strike="noStrike" baseline="0" dirty="0">
                <a:solidFill>
                  <a:srgbClr val="000000"/>
                </a:solidFill>
                <a:latin typeface="Arial" panose="020B0604020202020204" pitchFamily="34" charset="0"/>
              </a:rPr>
              <a:t>–Συγκεκριμενοποιεί/διευκρινίζει το νόημα της έννοιας με την οποία συνδέεται </a:t>
            </a:r>
          </a:p>
          <a:p>
            <a:endParaRPr lang="en-US" dirty="0"/>
          </a:p>
        </p:txBody>
      </p:sp>
      <p:pic>
        <p:nvPicPr>
          <p:cNvPr id="2050" name="Picture 2" descr="ΦΥΣΙΚΗ ΑΓΩΓΗ-ΓΥΜΝΑΣΙΟ ΜΑΛΙΩΝ: ΔΙΑΤΡΟΦΙΚΗ ΠΥΡΑΜΙΔΑ">
            <a:extLst>
              <a:ext uri="{FF2B5EF4-FFF2-40B4-BE49-F238E27FC236}">
                <a16:creationId xmlns:a16="http://schemas.microsoft.com/office/drawing/2014/main" id="{67A14424-DBC3-4775-A37C-D9C8393D6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005" y="681037"/>
            <a:ext cx="503761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67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2655888" y="188913"/>
            <a:ext cx="7543800" cy="1143000"/>
          </a:xfrm>
        </p:spPr>
        <p:txBody>
          <a:bodyPr/>
          <a:lstStyle/>
          <a:p>
            <a:pPr eaLnBrk="1" hangingPunct="1">
              <a:defRPr/>
            </a:pPr>
            <a:r>
              <a:rPr lang="el-GR" altLang="el-GR"/>
              <a:t>Δικτυακοί τόποι για τη </a:t>
            </a:r>
            <a:r>
              <a:rPr lang="fr-FR" altLang="el-GR"/>
              <a:t>Scratch </a:t>
            </a:r>
            <a:endParaRPr lang="el-GR" altLang="el-GR"/>
          </a:p>
        </p:txBody>
      </p:sp>
      <p:sp>
        <p:nvSpPr>
          <p:cNvPr id="3" name="2 - Θέση περιεχομένου"/>
          <p:cNvSpPr>
            <a:spLocks noGrp="1"/>
          </p:cNvSpPr>
          <p:nvPr>
            <p:ph idx="1"/>
          </p:nvPr>
        </p:nvSpPr>
        <p:spPr>
          <a:xfrm>
            <a:off x="2667000" y="1600201"/>
            <a:ext cx="7543800" cy="4525963"/>
          </a:xfrm>
        </p:spPr>
        <p:txBody>
          <a:bodyPr rtlCol="0">
            <a:normAutofit fontScale="92500" lnSpcReduction="10000"/>
          </a:bodyPr>
          <a:lstStyle/>
          <a:p>
            <a:pPr>
              <a:defRPr/>
            </a:pPr>
            <a:r>
              <a:rPr lang="en-US" dirty="0"/>
              <a:t>H </a:t>
            </a:r>
            <a:r>
              <a:rPr lang="el-GR" dirty="0"/>
              <a:t>ηλεκτρονική τάξη </a:t>
            </a:r>
            <a:r>
              <a:rPr lang="en-US" dirty="0"/>
              <a:t>(Moodle)</a:t>
            </a:r>
          </a:p>
          <a:p>
            <a:pPr>
              <a:defRPr/>
            </a:pPr>
            <a:r>
              <a:rPr lang="en-US" dirty="0">
                <a:hlinkClick r:id="rId2"/>
              </a:rPr>
              <a:t>https://scratch.mit.edu/help/</a:t>
            </a:r>
            <a:r>
              <a:rPr lang="en-US" dirty="0"/>
              <a:t> : </a:t>
            </a:r>
            <a:r>
              <a:rPr lang="el-GR" dirty="0"/>
              <a:t>Υποστηρικτικό υλικό από την ομάδα της </a:t>
            </a:r>
            <a:r>
              <a:rPr lang="en-US" dirty="0"/>
              <a:t>Scratch</a:t>
            </a:r>
            <a:endParaRPr lang="en-US" dirty="0">
              <a:hlinkClick r:id="rId3"/>
            </a:endParaRPr>
          </a:p>
          <a:p>
            <a:pPr>
              <a:buFont typeface="Arial" charset="0"/>
              <a:buChar char="•"/>
              <a:defRPr/>
            </a:pPr>
            <a:r>
              <a:rPr lang="el-GR" u="sng" dirty="0">
                <a:hlinkClick r:id="rId4"/>
              </a:rPr>
              <a:t>http://scratched.media.mit.edu/</a:t>
            </a:r>
            <a:r>
              <a:rPr lang="el-GR" dirty="0"/>
              <a:t>: Ένας </a:t>
            </a:r>
            <a:r>
              <a:rPr lang="el-GR" dirty="0" err="1"/>
              <a:t>ιστότοπος</a:t>
            </a:r>
            <a:r>
              <a:rPr lang="el-GR" dirty="0"/>
              <a:t> για εκπαιδευτές που διδάσκουν </a:t>
            </a:r>
            <a:r>
              <a:rPr lang="el-GR" dirty="0" err="1"/>
              <a:t>Scratch</a:t>
            </a:r>
            <a:r>
              <a:rPr lang="el-GR" dirty="0"/>
              <a:t> στους μαθητές τους.</a:t>
            </a:r>
            <a:endParaRPr lang="en-US" dirty="0"/>
          </a:p>
          <a:p>
            <a:pPr>
              <a:buFont typeface="Arial" charset="0"/>
              <a:buChar char="•"/>
              <a:defRPr/>
            </a:pPr>
            <a:r>
              <a:rPr lang="el-GR" u="sng" dirty="0">
                <a:hlinkClick r:id="rId5"/>
              </a:rPr>
              <a:t>http://logogreekworld.ning.com/</a:t>
            </a:r>
            <a:r>
              <a:rPr lang="el-GR" dirty="0"/>
              <a:t>: Η διαδικτυακή κοινότητα για τη </a:t>
            </a:r>
            <a:r>
              <a:rPr lang="el-GR" dirty="0" err="1"/>
              <a:t>Logo</a:t>
            </a:r>
            <a:r>
              <a:rPr lang="el-GR" dirty="0"/>
              <a:t> στην εκπαίδευση που έχει μία ομάδα για τις εφαρμογές της </a:t>
            </a:r>
            <a:r>
              <a:rPr lang="el-GR" dirty="0" err="1"/>
              <a:t>Scratch</a:t>
            </a:r>
            <a:r>
              <a:rPr lang="el-GR" dirty="0"/>
              <a:t> στη διδασκαλία της Πληροφορικής.</a:t>
            </a:r>
            <a:endParaRPr lang="en-US" dirty="0"/>
          </a:p>
          <a:p>
            <a:pPr>
              <a:buFont typeface="Arial" charset="0"/>
              <a:buChar char="•"/>
              <a:defRPr/>
            </a:pPr>
            <a:r>
              <a:rPr lang="en-US" dirty="0">
                <a:hlinkClick r:id="rId6"/>
              </a:rPr>
              <a:t>http://www.scratchplay.gr/</a:t>
            </a:r>
            <a:r>
              <a:rPr lang="en-US" dirty="0"/>
              <a:t>:  </a:t>
            </a:r>
            <a:r>
              <a:rPr lang="el-GR" dirty="0"/>
              <a:t>Ένα βιβλίο για την προηγούμενη έκδοση της</a:t>
            </a:r>
            <a:r>
              <a:rPr lang="en-US" dirty="0"/>
              <a:t> Scratch</a:t>
            </a:r>
          </a:p>
          <a:p>
            <a:pPr>
              <a:buFont typeface="Arial" charset="0"/>
              <a:buChar char="•"/>
              <a:defRPr/>
            </a:pPr>
            <a:endParaRPr lang="el-GR" dirty="0"/>
          </a:p>
          <a:p>
            <a:pPr>
              <a:defRPr/>
            </a:pPr>
            <a:endParaRPr lang="el-GR" dirty="0"/>
          </a:p>
          <a:p>
            <a:pPr lvl="1">
              <a:defRPr/>
            </a:pPr>
            <a:endParaRPr lang="el-GR" dirty="0"/>
          </a:p>
        </p:txBody>
      </p:sp>
      <p:sp>
        <p:nvSpPr>
          <p:cNvPr id="100356" name="3 - Θέση αριθμού διαφάνειας"/>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4219E1B-06BF-4A49-86EE-CBAFFD34C421}" type="slidenum">
              <a:rPr lang="el-GR" altLang="el-GR" sz="1200">
                <a:solidFill>
                  <a:srgbClr val="898989"/>
                </a:solidFill>
                <a:latin typeface="Calibri" panose="020F0502020204030204" pitchFamily="34" charset="0"/>
              </a:rPr>
              <a:pPr>
                <a:spcBef>
                  <a:spcPct val="0"/>
                </a:spcBef>
                <a:buClrTx/>
                <a:buSzTx/>
                <a:buFontTx/>
                <a:buNone/>
              </a:pPr>
              <a:t>50</a:t>
            </a:fld>
            <a:endParaRPr lang="el-GR" altLang="el-GR"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386707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a:xfrm>
            <a:off x="2667000" y="274638"/>
            <a:ext cx="7543800" cy="1143000"/>
          </a:xfrm>
        </p:spPr>
        <p:txBody>
          <a:bodyPr/>
          <a:lstStyle/>
          <a:p>
            <a:pPr>
              <a:defRPr/>
            </a:pPr>
            <a:r>
              <a:rPr lang="el-GR" altLang="el-GR" b="1" dirty="0"/>
              <a:t>Βιβλιογραφία </a:t>
            </a:r>
          </a:p>
        </p:txBody>
      </p:sp>
      <p:sp>
        <p:nvSpPr>
          <p:cNvPr id="3" name="Θέση περιεχομένου 2"/>
          <p:cNvSpPr>
            <a:spLocks noGrp="1"/>
          </p:cNvSpPr>
          <p:nvPr>
            <p:ph idx="1"/>
          </p:nvPr>
        </p:nvSpPr>
        <p:spPr>
          <a:xfrm>
            <a:off x="2667000" y="1600201"/>
            <a:ext cx="7543800" cy="4708525"/>
          </a:xfrm>
        </p:spPr>
        <p:txBody>
          <a:bodyPr>
            <a:normAutofit fontScale="77500" lnSpcReduction="20000"/>
          </a:bodyPr>
          <a:lstStyle/>
          <a:p>
            <a:pPr marL="0" indent="0">
              <a:buNone/>
              <a:defRPr/>
            </a:pPr>
            <a:r>
              <a:rPr lang="el-GR" dirty="0"/>
              <a:t>Βιβλία:</a:t>
            </a:r>
          </a:p>
          <a:p>
            <a:pPr marL="0" indent="0">
              <a:buNone/>
              <a:defRPr/>
            </a:pPr>
            <a:r>
              <a:rPr lang="el-GR" dirty="0"/>
              <a:t>Δωρεάν:</a:t>
            </a:r>
            <a:endParaRPr lang="en-US" dirty="0"/>
          </a:p>
          <a:p>
            <a:pPr>
              <a:defRPr/>
            </a:pPr>
            <a:r>
              <a:rPr lang="el-GR" dirty="0"/>
              <a:t>Βιβλίο για τη </a:t>
            </a:r>
            <a:r>
              <a:rPr lang="en-US" dirty="0"/>
              <a:t>Scratch </a:t>
            </a:r>
            <a:r>
              <a:rPr lang="el-GR" dirty="0"/>
              <a:t>στα ελληνικά: </a:t>
            </a:r>
            <a:r>
              <a:rPr lang="el-GR" u="sng" dirty="0">
                <a:hlinkClick r:id="rId2"/>
              </a:rPr>
              <a:t>http://www.scratchplay.gr/</a:t>
            </a:r>
            <a:endParaRPr lang="el-GR" u="sng" dirty="0"/>
          </a:p>
          <a:p>
            <a:pPr marL="0" indent="0">
              <a:buNone/>
              <a:defRPr/>
            </a:pPr>
            <a:r>
              <a:rPr lang="el-GR" dirty="0"/>
              <a:t>Εμπορικά:</a:t>
            </a:r>
          </a:p>
          <a:p>
            <a:pPr>
              <a:buFont typeface="Arial" charset="0"/>
              <a:buChar char="•"/>
              <a:defRPr/>
            </a:pPr>
            <a:r>
              <a:rPr lang="en-US" dirty="0"/>
              <a:t>Michael Badger, “Scratch 1.4: Beginner's Guide, Learn to program while creating interactive stories, games, and multimedia projects using Scratch” 2009, </a:t>
            </a:r>
            <a:r>
              <a:rPr lang="en-US" dirty="0" err="1"/>
              <a:t>Packt</a:t>
            </a:r>
            <a:r>
              <a:rPr lang="en-US" dirty="0"/>
              <a:t> Publishing. </a:t>
            </a:r>
            <a:endParaRPr lang="el-GR" dirty="0"/>
          </a:p>
          <a:p>
            <a:pPr>
              <a:buFont typeface="Arial" charset="0"/>
              <a:buChar char="•"/>
              <a:defRPr/>
            </a:pPr>
            <a:r>
              <a:rPr lang="en-US" dirty="0"/>
              <a:t>The LEAD Project, “Super Scratch Programming Adventure!: Learn to Program By Making Cool Games”, No Starch Press, 2012. </a:t>
            </a:r>
          </a:p>
          <a:p>
            <a:pPr>
              <a:buFont typeface="Arial" charset="0"/>
              <a:buChar char="•"/>
              <a:defRPr/>
            </a:pPr>
            <a:r>
              <a:rPr lang="en-US" dirty="0"/>
              <a:t>Jr. Jerry Lee Ford “Scratch Programming for Teens” Course Technology PTR, 2008. </a:t>
            </a:r>
          </a:p>
          <a:p>
            <a:pPr>
              <a:buFont typeface="Arial" charset="0"/>
              <a:buChar char="•"/>
              <a:defRPr/>
            </a:pPr>
            <a:r>
              <a:rPr lang="en-US" dirty="0"/>
              <a:t>Seamus O'Neill, Stephen Howell, “Scratch from Scratch” www.saorog.com</a:t>
            </a:r>
            <a:endParaRPr lang="el-GR" dirty="0"/>
          </a:p>
          <a:p>
            <a:pPr>
              <a:buFont typeface="Arial" charset="0"/>
              <a:buChar char="•"/>
              <a:defRPr/>
            </a:pPr>
            <a:endParaRPr lang="el-GR" dirty="0"/>
          </a:p>
        </p:txBody>
      </p:sp>
      <p:sp>
        <p:nvSpPr>
          <p:cNvPr id="101380" name="Θέση αριθμού διαφάνειας 3"/>
          <p:cNvSpPr>
            <a:spLocks noGrp="1"/>
          </p:cNvSpPr>
          <p:nvPr>
            <p:ph type="sldNum" sz="quarter" idx="12"/>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03DC4A4-BCFE-4502-AEE5-455E09C62345}" type="slidenum">
              <a:rPr lang="el-GR" altLang="el-GR" sz="1200">
                <a:solidFill>
                  <a:srgbClr val="898989"/>
                </a:solidFill>
                <a:latin typeface="Calibri" panose="020F0502020204030204" pitchFamily="34" charset="0"/>
              </a:rPr>
              <a:pPr>
                <a:spcBef>
                  <a:spcPct val="0"/>
                </a:spcBef>
                <a:buClrTx/>
                <a:buSzTx/>
                <a:buFontTx/>
                <a:buNone/>
              </a:pPr>
              <a:t>51</a:t>
            </a:fld>
            <a:endParaRPr lang="el-GR" altLang="el-GR" sz="1200">
              <a:solidFill>
                <a:srgbClr val="898989"/>
              </a:solidFill>
              <a:latin typeface="Calibri" panose="020F0502020204030204" pitchFamily="34" charset="0"/>
            </a:endParaRPr>
          </a:p>
        </p:txBody>
      </p:sp>
    </p:spTree>
    <p:extLst>
      <p:ext uri="{BB962C8B-B14F-4D97-AF65-F5344CB8AC3E}">
        <p14:creationId xmlns:p14="http://schemas.microsoft.com/office/powerpoint/2010/main" val="95343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DC7D-A215-4171-A298-92ADC78CE42C}"/>
              </a:ext>
            </a:extLst>
          </p:cNvPr>
          <p:cNvSpPr>
            <a:spLocks noGrp="1"/>
          </p:cNvSpPr>
          <p:nvPr>
            <p:ph type="title"/>
          </p:nvPr>
        </p:nvSpPr>
        <p:spPr/>
        <p:txBody>
          <a:bodyPr/>
          <a:lstStyle/>
          <a:p>
            <a:pPr algn="ctr"/>
            <a:r>
              <a:rPr lang="el-GR" dirty="0"/>
              <a:t>ΤΕΛΟΣ ΕΝΟΤΗΤΑΣ </a:t>
            </a:r>
            <a:endParaRPr lang="en-US" dirty="0"/>
          </a:p>
        </p:txBody>
      </p:sp>
      <p:pic>
        <p:nvPicPr>
          <p:cNvPr id="5" name="Εικόνα 4">
            <a:extLst>
              <a:ext uri="{FF2B5EF4-FFF2-40B4-BE49-F238E27FC236}">
                <a16:creationId xmlns:a16="http://schemas.microsoft.com/office/drawing/2014/main" id="{E6A08230-5F78-493C-82D5-E4E5AD0992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047" y="2101294"/>
            <a:ext cx="6761905" cy="3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3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4F09-C6A7-4AC2-9F1C-CAE3050E69ED}"/>
              </a:ext>
            </a:extLst>
          </p:cNvPr>
          <p:cNvSpPr>
            <a:spLocks noGrp="1"/>
          </p:cNvSpPr>
          <p:nvPr>
            <p:ph type="title"/>
          </p:nvPr>
        </p:nvSpPr>
        <p:spPr/>
        <p:txBody>
          <a:bodyPr/>
          <a:lstStyle/>
          <a:p>
            <a:r>
              <a:rPr lang="el-GR" b="1" dirty="0"/>
              <a:t>Παραδείγματα</a:t>
            </a:r>
            <a:r>
              <a:rPr lang="el-GR" dirty="0"/>
              <a:t> </a:t>
            </a:r>
            <a:endParaRPr lang="en-US" dirty="0"/>
          </a:p>
        </p:txBody>
      </p:sp>
      <p:pic>
        <p:nvPicPr>
          <p:cNvPr id="2050" name="Picture 2" descr="εννοιολογικός χάρτης – Η Βιολογία στο Σχολείο">
            <a:extLst>
              <a:ext uri="{FF2B5EF4-FFF2-40B4-BE49-F238E27FC236}">
                <a16:creationId xmlns:a16="http://schemas.microsoft.com/office/drawing/2014/main" id="{473FD68C-3169-4B0D-814F-84D35989BC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423" y="1791005"/>
            <a:ext cx="6273800" cy="359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Η βασισµένη στον Η/Υ δηµιουργία εννοιολογικών χαρτών και η διδακτική  αξιοποίησή τους - PDF Free Download">
            <a:extLst>
              <a:ext uri="{FF2B5EF4-FFF2-40B4-BE49-F238E27FC236}">
                <a16:creationId xmlns:a16="http://schemas.microsoft.com/office/drawing/2014/main" id="{D063E727-07E8-4D83-8D07-2D44A7A08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223" y="774516"/>
            <a:ext cx="5039620" cy="562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8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B08E-7A7C-48D1-9278-4A4AD92E5D07}"/>
              </a:ext>
            </a:extLst>
          </p:cNvPr>
          <p:cNvSpPr>
            <a:spLocks noGrp="1"/>
          </p:cNvSpPr>
          <p:nvPr>
            <p:ph type="title"/>
          </p:nvPr>
        </p:nvSpPr>
        <p:spPr/>
        <p:txBody>
          <a:bodyPr/>
          <a:lstStyle/>
          <a:p>
            <a:pPr algn="ctr"/>
            <a:r>
              <a:rPr lang="el-GR" dirty="0"/>
              <a:t>Εργαλείο Μάθησης</a:t>
            </a:r>
            <a:endParaRPr lang="en-US" dirty="0"/>
          </a:p>
        </p:txBody>
      </p:sp>
      <p:sp>
        <p:nvSpPr>
          <p:cNvPr id="3" name="Content Placeholder 2">
            <a:extLst>
              <a:ext uri="{FF2B5EF4-FFF2-40B4-BE49-F238E27FC236}">
                <a16:creationId xmlns:a16="http://schemas.microsoft.com/office/drawing/2014/main" id="{2E4A81D5-A622-45DF-807A-2515FD36834B}"/>
              </a:ext>
            </a:extLst>
          </p:cNvPr>
          <p:cNvSpPr>
            <a:spLocks noGrp="1"/>
          </p:cNvSpPr>
          <p:nvPr>
            <p:ph idx="1"/>
          </p:nvPr>
        </p:nvSpPr>
        <p:spPr/>
        <p:txBody>
          <a:bodyPr>
            <a:normAutofit/>
          </a:bodyPr>
          <a:lstStyle/>
          <a:p>
            <a:r>
              <a:rPr lang="el-GR" dirty="0"/>
              <a:t>βοηθά τον μαθητή να εξωτερικεύσει τις εσωτερικές αναπαραστάσεις γνώσης που διαθέτει με τρόπο δομημένο, οργανωμένο και εύκολα κατανοητό</a:t>
            </a:r>
          </a:p>
          <a:p>
            <a:r>
              <a:rPr lang="el-GR" dirty="0"/>
              <a:t>Παρατηρήσει τις αλλαγές</a:t>
            </a:r>
            <a:r>
              <a:rPr lang="en-US" dirty="0"/>
              <a:t> </a:t>
            </a:r>
            <a:r>
              <a:rPr lang="el-GR" dirty="0"/>
              <a:t>που υφίσταται η γνωστική δομή του μέσα στο χρόνο</a:t>
            </a:r>
          </a:p>
          <a:p>
            <a:r>
              <a:rPr lang="el-GR" dirty="0"/>
              <a:t>Αντιληφθεί τις διαδικασίες</a:t>
            </a:r>
            <a:r>
              <a:rPr lang="en-US" dirty="0"/>
              <a:t> </a:t>
            </a:r>
            <a:r>
              <a:rPr lang="el-GR" dirty="0"/>
              <a:t>δόμησης της γνώσης του</a:t>
            </a:r>
          </a:p>
          <a:p>
            <a:r>
              <a:rPr lang="el-GR" dirty="0"/>
              <a:t>Παρακολουθήσει την πορεία της μάθησής του</a:t>
            </a:r>
          </a:p>
          <a:p>
            <a:r>
              <a:rPr lang="el-GR" dirty="0"/>
              <a:t>Αξιολογεί και ελέγχει τα λάθη του όταν χρειάζεται</a:t>
            </a:r>
          </a:p>
          <a:p>
            <a:r>
              <a:rPr lang="el-GR" dirty="0"/>
              <a:t>Καλλιεργεί τις δεξιότητες αυτορρύθμισης</a:t>
            </a:r>
            <a:r>
              <a:rPr lang="en-US" dirty="0"/>
              <a:t> </a:t>
            </a:r>
            <a:r>
              <a:rPr lang="el-GR" dirty="0"/>
              <a:t>και </a:t>
            </a:r>
            <a:r>
              <a:rPr lang="el-GR" dirty="0" err="1"/>
              <a:t>αναστοχασμού</a:t>
            </a:r>
            <a:endParaRPr lang="en-US" dirty="0"/>
          </a:p>
        </p:txBody>
      </p:sp>
    </p:spTree>
    <p:extLst>
      <p:ext uri="{BB962C8B-B14F-4D97-AF65-F5344CB8AC3E}">
        <p14:creationId xmlns:p14="http://schemas.microsoft.com/office/powerpoint/2010/main" val="29668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DFB9-8B46-43AF-9D97-9A6BE4DEDB10}"/>
              </a:ext>
            </a:extLst>
          </p:cNvPr>
          <p:cNvSpPr>
            <a:spLocks noGrp="1"/>
          </p:cNvSpPr>
          <p:nvPr>
            <p:ph type="title"/>
          </p:nvPr>
        </p:nvSpPr>
        <p:spPr/>
        <p:txBody>
          <a:bodyPr/>
          <a:lstStyle/>
          <a:p>
            <a:pPr algn="ctr"/>
            <a:r>
              <a:rPr lang="el-GR" dirty="0"/>
              <a:t>Υπολογιστικά Εργαλεία</a:t>
            </a:r>
            <a:endParaRPr lang="en-US" dirty="0"/>
          </a:p>
        </p:txBody>
      </p:sp>
      <p:sp>
        <p:nvSpPr>
          <p:cNvPr id="3" name="Content Placeholder 2">
            <a:extLst>
              <a:ext uri="{FF2B5EF4-FFF2-40B4-BE49-F238E27FC236}">
                <a16:creationId xmlns:a16="http://schemas.microsoft.com/office/drawing/2014/main" id="{7327D690-7F1D-4B68-B424-2A805E461777}"/>
              </a:ext>
            </a:extLst>
          </p:cNvPr>
          <p:cNvSpPr>
            <a:spLocks noGrp="1"/>
          </p:cNvSpPr>
          <p:nvPr>
            <p:ph idx="1"/>
          </p:nvPr>
        </p:nvSpPr>
        <p:spPr/>
        <p:txBody>
          <a:bodyPr>
            <a:normAutofit/>
          </a:bodyPr>
          <a:lstStyle/>
          <a:p>
            <a:r>
              <a:rPr lang="el-GR" dirty="0"/>
              <a:t>–</a:t>
            </a:r>
            <a:r>
              <a:rPr lang="en-US" dirty="0" err="1"/>
              <a:t>CMapTools</a:t>
            </a:r>
            <a:r>
              <a:rPr lang="en-US" dirty="0"/>
              <a:t> </a:t>
            </a:r>
            <a:r>
              <a:rPr lang="en-US" dirty="0">
                <a:hlinkClick r:id="rId2"/>
              </a:rPr>
              <a:t>https://cmap.ihmc.us/</a:t>
            </a:r>
            <a:r>
              <a:rPr lang="en-US" dirty="0"/>
              <a:t> </a:t>
            </a:r>
          </a:p>
          <a:p>
            <a:r>
              <a:rPr lang="en-US" dirty="0"/>
              <a:t>–</a:t>
            </a:r>
            <a:r>
              <a:rPr lang="en-US" dirty="0" err="1"/>
              <a:t>FreeMind</a:t>
            </a:r>
            <a:r>
              <a:rPr lang="en-US" dirty="0"/>
              <a:t> </a:t>
            </a:r>
            <a:r>
              <a:rPr lang="en-US" dirty="0">
                <a:hlinkClick r:id="rId3"/>
              </a:rPr>
              <a:t>http://freemind.sourceforge.net/wiki/index.php/Main_Page</a:t>
            </a:r>
            <a:endParaRPr lang="en-US" dirty="0"/>
          </a:p>
        </p:txBody>
      </p:sp>
      <p:pic>
        <p:nvPicPr>
          <p:cNvPr id="5" name="Picture 4">
            <a:extLst>
              <a:ext uri="{FF2B5EF4-FFF2-40B4-BE49-F238E27FC236}">
                <a16:creationId xmlns:a16="http://schemas.microsoft.com/office/drawing/2014/main" id="{A25BC47C-19D9-40A7-9040-61B409598EDF}"/>
              </a:ext>
            </a:extLst>
          </p:cNvPr>
          <p:cNvPicPr>
            <a:picLocks noChangeAspect="1"/>
          </p:cNvPicPr>
          <p:nvPr/>
        </p:nvPicPr>
        <p:blipFill>
          <a:blip r:embed="rId4"/>
          <a:stretch>
            <a:fillRect/>
          </a:stretch>
        </p:blipFill>
        <p:spPr>
          <a:xfrm>
            <a:off x="316637" y="3321013"/>
            <a:ext cx="6095999" cy="2990887"/>
          </a:xfrm>
          <a:prstGeom prst="rect">
            <a:avLst/>
          </a:prstGeom>
        </p:spPr>
      </p:pic>
      <p:pic>
        <p:nvPicPr>
          <p:cNvPr id="6" name="Picture 5">
            <a:extLst>
              <a:ext uri="{FF2B5EF4-FFF2-40B4-BE49-F238E27FC236}">
                <a16:creationId xmlns:a16="http://schemas.microsoft.com/office/drawing/2014/main" id="{380F2A12-B38F-45A0-B70A-E9F60AD2C741}"/>
              </a:ext>
            </a:extLst>
          </p:cNvPr>
          <p:cNvPicPr>
            <a:picLocks noChangeAspect="1"/>
          </p:cNvPicPr>
          <p:nvPr/>
        </p:nvPicPr>
        <p:blipFill>
          <a:blip r:embed="rId5"/>
          <a:stretch>
            <a:fillRect/>
          </a:stretch>
        </p:blipFill>
        <p:spPr>
          <a:xfrm>
            <a:off x="6883153" y="3226167"/>
            <a:ext cx="4992210" cy="3631833"/>
          </a:xfrm>
          <a:prstGeom prst="rect">
            <a:avLst/>
          </a:prstGeom>
        </p:spPr>
      </p:pic>
    </p:spTree>
    <p:extLst>
      <p:ext uri="{BB962C8B-B14F-4D97-AF65-F5344CB8AC3E}">
        <p14:creationId xmlns:p14="http://schemas.microsoft.com/office/powerpoint/2010/main" val="206569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79CD-0D8E-4BC4-811E-B0BDA8232ADF}"/>
              </a:ext>
            </a:extLst>
          </p:cNvPr>
          <p:cNvSpPr>
            <a:spLocks noGrp="1"/>
          </p:cNvSpPr>
          <p:nvPr>
            <p:ph type="title"/>
          </p:nvPr>
        </p:nvSpPr>
        <p:spPr/>
        <p:txBody>
          <a:bodyPr/>
          <a:lstStyle/>
          <a:p>
            <a:pPr algn="ctr"/>
            <a:r>
              <a:rPr lang="el-GR" sz="4400" dirty="0" err="1">
                <a:effectLst>
                  <a:outerShdw blurRad="38100" dist="38100" dir="2700000" algn="tl">
                    <a:srgbClr val="C0C0C0"/>
                  </a:outerShdw>
                </a:effectLst>
              </a:rPr>
              <a:t>Ιστοξερευνήσεις</a:t>
            </a:r>
            <a:endParaRPr lang="en-US" dirty="0"/>
          </a:p>
        </p:txBody>
      </p:sp>
      <p:sp>
        <p:nvSpPr>
          <p:cNvPr id="3" name="Content Placeholder 2">
            <a:extLst>
              <a:ext uri="{FF2B5EF4-FFF2-40B4-BE49-F238E27FC236}">
                <a16:creationId xmlns:a16="http://schemas.microsoft.com/office/drawing/2014/main" id="{32F9E687-1878-4941-9FF5-B37195A87E78}"/>
              </a:ext>
            </a:extLst>
          </p:cNvPr>
          <p:cNvSpPr>
            <a:spLocks noGrp="1"/>
          </p:cNvSpPr>
          <p:nvPr>
            <p:ph idx="1"/>
          </p:nvPr>
        </p:nvSpPr>
        <p:spPr/>
        <p:txBody>
          <a:bodyPr>
            <a:normAutofit/>
          </a:bodyPr>
          <a:lstStyle/>
          <a:p>
            <a:pPr eaLnBrk="1" hangingPunct="1">
              <a:defRPr/>
            </a:pPr>
            <a:r>
              <a:rPr lang="el-GR" sz="2400" dirty="0"/>
              <a:t>… ως ένα φύλλο εργασίας σε κειμενογράφο </a:t>
            </a:r>
          </a:p>
          <a:p>
            <a:pPr eaLnBrk="1" hangingPunct="1">
              <a:defRPr/>
            </a:pPr>
            <a:r>
              <a:rPr lang="el-GR" sz="2400" dirty="0"/>
              <a:t>… ως μια </a:t>
            </a:r>
            <a:r>
              <a:rPr lang="el-GR" sz="2400" dirty="0" err="1"/>
              <a:t>υπερμεσική</a:t>
            </a:r>
            <a:r>
              <a:rPr lang="el-GR" sz="2400" dirty="0"/>
              <a:t> παρουσίαση με </a:t>
            </a:r>
            <a:r>
              <a:rPr lang="el-GR" sz="2400" dirty="0" err="1"/>
              <a:t>υπερσυνδέσμους</a:t>
            </a:r>
            <a:r>
              <a:rPr lang="el-GR" sz="2400" dirty="0"/>
              <a:t> προς τα διαφορετικά πεδία της </a:t>
            </a:r>
            <a:r>
              <a:rPr lang="el-GR" sz="2400" dirty="0" err="1"/>
              <a:t>Ιστοεξερεύνησης</a:t>
            </a:r>
            <a:r>
              <a:rPr lang="el-GR" sz="2400" dirty="0"/>
              <a:t> επιτρέποντας την ελεύθερη πλοήγηση </a:t>
            </a:r>
          </a:p>
          <a:p>
            <a:pPr lvl="1" eaLnBrk="1" hangingPunct="1">
              <a:defRPr/>
            </a:pPr>
            <a:r>
              <a:rPr lang="el-GR" sz="2200" dirty="0"/>
              <a:t>… με λογισμικό παρουσιάσεων</a:t>
            </a:r>
          </a:p>
          <a:p>
            <a:pPr lvl="1" eaLnBrk="1" hangingPunct="1">
              <a:defRPr/>
            </a:pPr>
            <a:r>
              <a:rPr lang="el-GR" sz="2200" dirty="0"/>
              <a:t>… ως δικτυακό τόπο </a:t>
            </a:r>
          </a:p>
          <a:p>
            <a:pPr lvl="1" eaLnBrk="1" hangingPunct="1">
              <a:defRPr/>
            </a:pPr>
            <a:r>
              <a:rPr lang="el-GR" sz="2200" dirty="0"/>
              <a:t>… ως </a:t>
            </a:r>
            <a:r>
              <a:rPr lang="el-GR" sz="2200" dirty="0" err="1"/>
              <a:t>ιστολόγιο</a:t>
            </a:r>
            <a:endParaRPr lang="el-GR" sz="1800" dirty="0"/>
          </a:p>
        </p:txBody>
      </p:sp>
      <p:pic>
        <p:nvPicPr>
          <p:cNvPr id="1026" name="Picture 2" descr="Πώς να κάνετε, να σχεδιάσετε και να δημιουργήσετε ένα WebQuest με τον  Δημιουργό WebQuest; - Υπολογιστική μανία">
            <a:extLst>
              <a:ext uri="{FF2B5EF4-FFF2-40B4-BE49-F238E27FC236}">
                <a16:creationId xmlns:a16="http://schemas.microsoft.com/office/drawing/2014/main" id="{8F940E59-0B9C-4522-906A-8C66A030C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521" y="3429000"/>
            <a:ext cx="4529072" cy="2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6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3364</Words>
  <Application>Microsoft Office PowerPoint</Application>
  <PresentationFormat>Widescreen</PresentationFormat>
  <Paragraphs>277</Paragraphs>
  <Slides>52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Gill Sans MT</vt:lpstr>
      <vt:lpstr>Open Sans</vt:lpstr>
      <vt:lpstr>Times New Roman</vt:lpstr>
      <vt:lpstr>Office Theme</vt:lpstr>
      <vt:lpstr>Περιβάλλοντα συγγραφής ή ανάπτυξης εκπαιδευτικών εφαρμογών</vt:lpstr>
      <vt:lpstr>Εννοιολογικούς χάρτες</vt:lpstr>
      <vt:lpstr>Η εννοιολογική χαρτογράφηση μπορεί να χρησιμοποιηθεί…  </vt:lpstr>
      <vt:lpstr>Εννοιολογική Χαρτογράφηση  Ένα πολύπλοκο σύστημα αρχών και ιδεών;</vt:lpstr>
      <vt:lpstr>Στοιχεία της Δομής </vt:lpstr>
      <vt:lpstr>Παραδείγματα </vt:lpstr>
      <vt:lpstr>Εργαλείο Μάθησης</vt:lpstr>
      <vt:lpstr>Υπολογιστικά Εργαλεία</vt:lpstr>
      <vt:lpstr>Ιστοξερευνήσεις</vt:lpstr>
      <vt:lpstr>Πληροφοριακός εγγραμματισμός</vt:lpstr>
      <vt:lpstr>PowerPoint Presentation</vt:lpstr>
      <vt:lpstr>Σχεδιασμός σεναρίων/δραστηριοτήτων</vt:lpstr>
      <vt:lpstr>Δομή μιας Ιστοεξερεύνησης</vt:lpstr>
      <vt:lpstr>http://zunal.com/process.php?w=245862 </vt:lpstr>
      <vt:lpstr>PowerPoint Presentation</vt:lpstr>
      <vt:lpstr>PowerPoint Presentation</vt:lpstr>
      <vt:lpstr>Αξιολόγηση με διαβαθμισμένα κριτήρια (Rubrics) σε Likert scale μορφή (Πολύ Καλή, Καλή, Μέτρια, Ανεπαρκής) </vt:lpstr>
      <vt:lpstr>Παράδειγμα Αναλυτικής Ρουμπρίκας Αξιολόγησης (Ανακτήθηκε 28/03/22 από: https://repository.kallipos.gr/bitstream/11419/231/2/chapter_5.pdf )</vt:lpstr>
      <vt:lpstr>PowerPoint Presentation</vt:lpstr>
      <vt:lpstr>Ιστοεξερευνήσεις στα Ελληνικά </vt:lpstr>
      <vt:lpstr>Διαδικτυακός χώρος ανάρτησης και φιλοξενίας Ιστοεξερευνήσεων</vt:lpstr>
      <vt:lpstr>PowerPoint Presentation</vt:lpstr>
      <vt:lpstr>Logo-like περιβάλλοντα</vt:lpstr>
      <vt:lpstr>Μέρος προγράμματος σπουδών για διδασκαλία του προγραμματισμού στην ΣΤ’ τάξη σε Πιλοτικά Δημοτικά (από Πρόγραμμα Σπουδών Δημοτικά «ΝΕΟ ΣΧΟΛΕΙΟ», 2011) </vt:lpstr>
      <vt:lpstr> 1. Γνώσεις προγραμματιστικών εννοιών και δομών 2. Ικανότητες αφαιρετική σκέψη και λογικής συλλογιστικής μέσα από την αντίληψη και παρατήρηση μιας κατάστασης  3. Ικανότητες στην επίλυση προβλημάτων</vt:lpstr>
      <vt:lpstr>Η δομή ακολουθίας</vt:lpstr>
      <vt:lpstr>Η δομή επιλογής ή ελέγχου </vt:lpstr>
      <vt:lpstr>Η δομή επανάληψης</vt:lpstr>
      <vt:lpstr>Η υπολογιστική σκέψη ως ικανότητα για να «μάθω το πως μαθαίνω» </vt:lpstr>
      <vt:lpstr>PowerPoint Presentation</vt:lpstr>
      <vt:lpstr>Ένα βήμα παρακάτω ως επέκταση της παρακάτω εικόνας  Watson, AD,&amp; Watson, GH (2013) Bonus Article: transitioning STEM to STEAM: Reformation of Engineering Education. J Qual Particip 36(3) (από Κ. Καλοβρέκτης   Απ. Ξενάκης   Σ. Ψυχάρης  Γ. Σταμούλης. Τίτλος Συγγράμματος: Εκπαιδευτική Τεχνολογία, Αναπτυξιακές Πλατφόρμες Ρομποτικής και IoT.. Έκδοση: 1η/2020. ISBN: 978-960-418-828-4.   ΕΚΔΟΣΕΙΣ Α. ΤΖΙΟΛΑ &amp; ΥΙΟΙ Α.Ε </vt:lpstr>
      <vt:lpstr>Χαρακτηριστικά της Logo</vt:lpstr>
      <vt:lpstr>Κατασκευαστικός εποικοδομισμός – Κονστραξιονισμός (Constructionism)</vt:lpstr>
      <vt:lpstr>(α) Δομική προσέγγιση–Ένας μικρόκοσμος</vt:lpstr>
      <vt:lpstr>(β) Λειτουργική προσέγγιση –Σε έναν μικρόκοσμο ο εκπαιδευόμενος</vt:lpstr>
      <vt:lpstr>Περιβάλλοντα Οπτικού Προγραμματισμού</vt:lpstr>
      <vt:lpstr>SCRATCH (http://scratch.mit.edu/) </vt:lpstr>
      <vt:lpstr>PowerPoint Presentation</vt:lpstr>
      <vt:lpstr>PowerPoint Presentation</vt:lpstr>
      <vt:lpstr>Παιχνιδοκεντρική μάθηση με την χρήση διαδραστικών περιβαλλόντων </vt:lpstr>
      <vt:lpstr>Επιφάνεια διεπαφής χρήστη</vt:lpstr>
      <vt:lpstr>Κύρια στοιχεία της Scratch </vt:lpstr>
      <vt:lpstr>Το περιβάλλον της Scratch 2.0 </vt:lpstr>
      <vt:lpstr>Η παλέτα του Scratch </vt:lpstr>
      <vt:lpstr>PowerPoint Presentation</vt:lpstr>
      <vt:lpstr>Σαν νέα ενδυμασία</vt:lpstr>
      <vt:lpstr>Πρόγραμμα Μέσα ή έξω;</vt:lpstr>
      <vt:lpstr>Μια ολοκληρωμένη λύση</vt:lpstr>
      <vt:lpstr>  Υλικό για παιχνίδια στα Scratch https://www.youtube.com/watch?v=XTvcot1dFhM (Φτιάχνοντας ένα παιχνίδι pong) https://scratch.mit.edu/studios/26995 (Games)</vt:lpstr>
      <vt:lpstr>Δικτυακοί τόποι για τη Scratch </vt:lpstr>
      <vt:lpstr>Βιβλιογραφία </vt:lpstr>
      <vt:lpstr>ΤΕΛΟΣ ΕΝΟΤΗΤΑΣ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Dr. Nikolaos Pellas</cp:lastModifiedBy>
  <cp:revision>25</cp:revision>
  <dcterms:created xsi:type="dcterms:W3CDTF">2022-03-25T07:17:50Z</dcterms:created>
  <dcterms:modified xsi:type="dcterms:W3CDTF">2022-03-30T08:08:34Z</dcterms:modified>
</cp:coreProperties>
</file>