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5" r:id="rId3"/>
    <p:sldId id="282" r:id="rId4"/>
    <p:sldId id="383" r:id="rId5"/>
    <p:sldId id="377" r:id="rId6"/>
    <p:sldId id="374" r:id="rId7"/>
    <p:sldId id="378" r:id="rId8"/>
    <p:sldId id="376" r:id="rId9"/>
    <p:sldId id="315" r:id="rId10"/>
    <p:sldId id="284" r:id="rId11"/>
    <p:sldId id="373" r:id="rId12"/>
    <p:sldId id="257" r:id="rId13"/>
    <p:sldId id="258" r:id="rId14"/>
    <p:sldId id="259" r:id="rId15"/>
    <p:sldId id="312" r:id="rId16"/>
    <p:sldId id="364" r:id="rId17"/>
    <p:sldId id="381" r:id="rId18"/>
    <p:sldId id="313" r:id="rId19"/>
    <p:sldId id="388" r:id="rId20"/>
    <p:sldId id="389" r:id="rId21"/>
    <p:sldId id="370" r:id="rId22"/>
    <p:sldId id="384" r:id="rId23"/>
    <p:sldId id="262" r:id="rId24"/>
    <p:sldId id="263" r:id="rId25"/>
    <p:sldId id="385" r:id="rId26"/>
    <p:sldId id="386" r:id="rId27"/>
    <p:sldId id="387" r:id="rId28"/>
    <p:sldId id="371" r:id="rId29"/>
    <p:sldId id="380" r:id="rId30"/>
    <p:sldId id="382" r:id="rId31"/>
    <p:sldId id="366" r:id="rId32"/>
    <p:sldId id="367" r:id="rId33"/>
    <p:sldId id="368" r:id="rId34"/>
    <p:sldId id="307" r:id="rId35"/>
    <p:sldId id="270" r:id="rId36"/>
    <p:sldId id="311" r:id="rId37"/>
    <p:sldId id="369" r:id="rId38"/>
    <p:sldId id="276" r:id="rId39"/>
    <p:sldId id="3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1" d="100"/>
          <a:sy n="111" d="100"/>
        </p:scale>
        <p:origin x="22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98F-0CE1-4EBF-940F-BDDEE7DB27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4EDF2-2FF0-45E8-AE25-61812405F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D72814-C876-4B21-B342-3B03E4E36C56}"/>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5" name="Footer Placeholder 4">
            <a:extLst>
              <a:ext uri="{FF2B5EF4-FFF2-40B4-BE49-F238E27FC236}">
                <a16:creationId xmlns:a16="http://schemas.microsoft.com/office/drawing/2014/main" id="{F60EF3C3-65C1-4226-B56E-D7DB0ABD3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7E3DD-8F24-4E48-8767-ADB6D631A50F}"/>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68817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DDA5-7E75-48A1-82F5-5812D6684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E0AAC8-11BC-4611-B0B7-69CEEB16F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5BDCA-E13B-4708-9775-0171AC7FC937}"/>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5" name="Footer Placeholder 4">
            <a:extLst>
              <a:ext uri="{FF2B5EF4-FFF2-40B4-BE49-F238E27FC236}">
                <a16:creationId xmlns:a16="http://schemas.microsoft.com/office/drawing/2014/main" id="{EAEB9E42-3AF4-4F2C-9E3D-B6DDEBDB3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748FD-088E-4487-89B9-8283D25E194F}"/>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2215907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21748A-9FD2-4216-B570-FDCAEF821C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98CAA-C218-4952-B417-4D666ACC90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7BE58-0B1B-4303-9A52-28254C355F63}"/>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5" name="Footer Placeholder 4">
            <a:extLst>
              <a:ext uri="{FF2B5EF4-FFF2-40B4-BE49-F238E27FC236}">
                <a16:creationId xmlns:a16="http://schemas.microsoft.com/office/drawing/2014/main" id="{D0FAB8EB-4E67-4A3E-825A-5483154CA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B8170-AE93-4417-A035-D9F745697961}"/>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216564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A46C-0941-404E-86C7-F93815A229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F11AD3-9575-4438-A756-4FC648B45E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EFFB7-1ABA-4B43-B886-51CEB143DFD4}"/>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5" name="Footer Placeholder 4">
            <a:extLst>
              <a:ext uri="{FF2B5EF4-FFF2-40B4-BE49-F238E27FC236}">
                <a16:creationId xmlns:a16="http://schemas.microsoft.com/office/drawing/2014/main" id="{F4ED9204-5802-43BF-88F3-2D7C0D993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F9445-9936-4A08-8D3B-86C42973DD4A}"/>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51869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559E-F5B5-48ED-8101-D449D3C03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419607-0DE2-4A7C-A73C-6FF74CA70D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5D48-26A0-4902-8425-B85CC2C734B5}"/>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5" name="Footer Placeholder 4">
            <a:extLst>
              <a:ext uri="{FF2B5EF4-FFF2-40B4-BE49-F238E27FC236}">
                <a16:creationId xmlns:a16="http://schemas.microsoft.com/office/drawing/2014/main" id="{55C04FDA-47D5-45A1-AFDC-5442DFA5D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BDDAC-BA36-4AA8-9680-C4B6694A368D}"/>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122887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0E65F-C332-4E28-8039-A2C91B9D2E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CEE79-61A3-4EEF-AE72-B22D5AACB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40682E-40DC-4DCC-92E0-17CD8C53EF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72A693-F044-49EB-A45C-0530F759737F}"/>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6" name="Footer Placeholder 5">
            <a:extLst>
              <a:ext uri="{FF2B5EF4-FFF2-40B4-BE49-F238E27FC236}">
                <a16:creationId xmlns:a16="http://schemas.microsoft.com/office/drawing/2014/main" id="{4D119A93-3804-4EEA-BBB5-4D3E3E136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9FA6CC-337B-4624-BCC2-63267E14A5CF}"/>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103529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F5BC1-BB90-409D-A8F7-73FA2E193B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82A815-4466-4515-B56F-04BDAC369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FD0C78-3454-4DD4-BA38-76A6C383A5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5514C9-BAED-4CDC-8D37-679A18CC6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1B3A1-2021-4027-A806-503019DB4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94A7D-24E5-44C9-8395-5D0D2D38FA77}"/>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8" name="Footer Placeholder 7">
            <a:extLst>
              <a:ext uri="{FF2B5EF4-FFF2-40B4-BE49-F238E27FC236}">
                <a16:creationId xmlns:a16="http://schemas.microsoft.com/office/drawing/2014/main" id="{73D5AEEE-7B3E-42BB-A88A-A47A377973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DE360D-1038-4DD6-90CF-5B5DDA0AD122}"/>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45516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F2EE-52C1-482A-8D75-86DA0D052C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7694AB-9AC8-4CBA-9412-C988A3253FED}"/>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4" name="Footer Placeholder 3">
            <a:extLst>
              <a:ext uri="{FF2B5EF4-FFF2-40B4-BE49-F238E27FC236}">
                <a16:creationId xmlns:a16="http://schemas.microsoft.com/office/drawing/2014/main" id="{6F36DCB5-057B-4FAA-B8A5-77FAB81362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D1FF1-F2E7-41C7-946E-69106BE6F610}"/>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3257677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73E590-151D-45AA-B67E-82B842C63E5E}"/>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3" name="Footer Placeholder 2">
            <a:extLst>
              <a:ext uri="{FF2B5EF4-FFF2-40B4-BE49-F238E27FC236}">
                <a16:creationId xmlns:a16="http://schemas.microsoft.com/office/drawing/2014/main" id="{268C5116-56BD-46B0-9CD6-B4DBB8A8E2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709CBB-D5A2-4F2D-92D2-A2F9680F2979}"/>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380126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F691-7CE9-40F4-9D90-628F63E88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3B7147-386F-4516-86BE-F0CE472E00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FFE50-30C4-4099-A34E-0AB300AB4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3AE0E5-EA81-4EE2-80E5-D07440A45DEC}"/>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6" name="Footer Placeholder 5">
            <a:extLst>
              <a:ext uri="{FF2B5EF4-FFF2-40B4-BE49-F238E27FC236}">
                <a16:creationId xmlns:a16="http://schemas.microsoft.com/office/drawing/2014/main" id="{D0EBFBA4-8F57-4F2E-810A-94D6C0153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336C5-7A3B-496C-B504-0D792EE61FE4}"/>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135783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0E7C-AFEC-4EC1-BCA3-40DC31DDD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8E441-A747-43A4-98F8-F063C2863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E90ABC-4AAE-4729-B14F-DAF30167C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C4421-84FF-43DE-B1A2-B00DAE633E7F}"/>
              </a:ext>
            </a:extLst>
          </p:cNvPr>
          <p:cNvSpPr>
            <a:spLocks noGrp="1"/>
          </p:cNvSpPr>
          <p:nvPr>
            <p:ph type="dt" sz="half" idx="10"/>
          </p:nvPr>
        </p:nvSpPr>
        <p:spPr/>
        <p:txBody>
          <a:bodyPr/>
          <a:lstStyle/>
          <a:p>
            <a:fld id="{D1242184-AF5D-4047-BC1E-997EE41F9483}" type="datetimeFigureOut">
              <a:rPr lang="en-US" smtClean="0"/>
              <a:t>3/10/2025</a:t>
            </a:fld>
            <a:endParaRPr lang="en-US"/>
          </a:p>
        </p:txBody>
      </p:sp>
      <p:sp>
        <p:nvSpPr>
          <p:cNvPr id="6" name="Footer Placeholder 5">
            <a:extLst>
              <a:ext uri="{FF2B5EF4-FFF2-40B4-BE49-F238E27FC236}">
                <a16:creationId xmlns:a16="http://schemas.microsoft.com/office/drawing/2014/main" id="{474C67A0-60E8-43F0-8B92-A43A4C3A6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674C6-8C8D-42D7-9C20-F5A0F2E66B59}"/>
              </a:ext>
            </a:extLst>
          </p:cNvPr>
          <p:cNvSpPr>
            <a:spLocks noGrp="1"/>
          </p:cNvSpPr>
          <p:nvPr>
            <p:ph type="sldNum" sz="quarter" idx="12"/>
          </p:nvPr>
        </p:nvSpPr>
        <p:spPr/>
        <p:txBody>
          <a:bodyPr/>
          <a:lstStyle/>
          <a:p>
            <a:fld id="{5A3CE439-7E63-4E29-8A3B-07EFA7D55AFF}" type="slidenum">
              <a:rPr lang="en-US" smtClean="0"/>
              <a:t>‹#›</a:t>
            </a:fld>
            <a:endParaRPr lang="en-US"/>
          </a:p>
        </p:txBody>
      </p:sp>
    </p:spTree>
    <p:extLst>
      <p:ext uri="{BB962C8B-B14F-4D97-AF65-F5344CB8AC3E}">
        <p14:creationId xmlns:p14="http://schemas.microsoft.com/office/powerpoint/2010/main" val="42349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0D009-E967-49E1-937C-C6B3BF964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D0FBF1-1270-4C90-B93A-095347618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03E75-2E30-4335-8F9C-916657192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42184-AF5D-4047-BC1E-997EE41F9483}" type="datetimeFigureOut">
              <a:rPr lang="en-US" smtClean="0"/>
              <a:t>3/10/2025</a:t>
            </a:fld>
            <a:endParaRPr lang="en-US"/>
          </a:p>
        </p:txBody>
      </p:sp>
      <p:sp>
        <p:nvSpPr>
          <p:cNvPr id="5" name="Footer Placeholder 4">
            <a:extLst>
              <a:ext uri="{FF2B5EF4-FFF2-40B4-BE49-F238E27FC236}">
                <a16:creationId xmlns:a16="http://schemas.microsoft.com/office/drawing/2014/main" id="{4FD04A54-8A3E-40B2-9FEB-4F74B12BB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E5ACB-AC99-4099-82FE-621AE59D4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CE439-7E63-4E29-8A3B-07EFA7D55AFF}" type="slidenum">
              <a:rPr lang="en-US" smtClean="0"/>
              <a:t>‹#›</a:t>
            </a:fld>
            <a:endParaRPr lang="en-US"/>
          </a:p>
        </p:txBody>
      </p:sp>
    </p:spTree>
    <p:extLst>
      <p:ext uri="{BB962C8B-B14F-4D97-AF65-F5344CB8AC3E}">
        <p14:creationId xmlns:p14="http://schemas.microsoft.com/office/powerpoint/2010/main" val="222951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8.xml.rels><?xml version="1.0" encoding="UTF-8" standalone="yes"?>
<Relationships xmlns="http://schemas.openxmlformats.org/package/2006/relationships"><Relationship Id="rId3" Type="http://schemas.openxmlformats.org/officeDocument/2006/relationships/hyperlink" Target="http://users.sch.gr/jenyk/index.php/educationalrobotics" TargetMode="External"/><Relationship Id="rId7" Type="http://schemas.openxmlformats.org/officeDocument/2006/relationships/hyperlink" Target="http://engineeringforkids.com/article/02-02-2016_importanceofstem" TargetMode="External"/><Relationship Id="rId2" Type="http://schemas.openxmlformats.org/officeDocument/2006/relationships/hyperlink" Target="http://stem.edu.gr/el/" TargetMode="External"/><Relationship Id="rId1" Type="http://schemas.openxmlformats.org/officeDocument/2006/relationships/slideLayout" Target="../slideLayouts/slideLayout2.xml"/><Relationship Id="rId6" Type="http://schemas.openxmlformats.org/officeDocument/2006/relationships/hyperlink" Target="https://www.ed.gov/stem" TargetMode="External"/><Relationship Id="rId5" Type="http://schemas.openxmlformats.org/officeDocument/2006/relationships/hyperlink" Target="http://www.livescience.com/43296-what-is-stem-education.html" TargetMode="External"/><Relationship Id="rId4" Type="http://schemas.openxmlformats.org/officeDocument/2006/relationships/hyperlink" Target="http://www.etlab.eu/index.php/el/robotic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56DC-6F0B-4662-871B-FA212975ACF0}"/>
              </a:ext>
            </a:extLst>
          </p:cNvPr>
          <p:cNvSpPr>
            <a:spLocks noGrp="1"/>
          </p:cNvSpPr>
          <p:nvPr>
            <p:ph type="ctrTitle"/>
          </p:nvPr>
        </p:nvSpPr>
        <p:spPr>
          <a:xfrm>
            <a:off x="1524000" y="1122363"/>
            <a:ext cx="9144000" cy="830724"/>
          </a:xfrm>
        </p:spPr>
        <p:txBody>
          <a:bodyPr>
            <a:normAutofit fontScale="90000"/>
          </a:bodyPr>
          <a:lstStyle/>
          <a:p>
            <a:r>
              <a:rPr lang="el-GR" dirty="0"/>
              <a:t>Εκπαιδευτική Ρομποτική</a:t>
            </a:r>
            <a:br>
              <a:rPr lang="el-GR" dirty="0"/>
            </a:br>
            <a:r>
              <a:rPr lang="en-US" dirty="0"/>
              <a:t>Educational Robotics</a:t>
            </a:r>
          </a:p>
        </p:txBody>
      </p:sp>
      <p:sp>
        <p:nvSpPr>
          <p:cNvPr id="3" name="Subtitle 2">
            <a:extLst>
              <a:ext uri="{FF2B5EF4-FFF2-40B4-BE49-F238E27FC236}">
                <a16:creationId xmlns:a16="http://schemas.microsoft.com/office/drawing/2014/main" id="{B50A12C9-E37F-4A1C-8F83-AC9793E5A1F2}"/>
              </a:ext>
            </a:extLst>
          </p:cNvPr>
          <p:cNvSpPr>
            <a:spLocks noGrp="1"/>
          </p:cNvSpPr>
          <p:nvPr>
            <p:ph type="subTitle" idx="1"/>
          </p:nvPr>
        </p:nvSpPr>
        <p:spPr>
          <a:xfrm>
            <a:off x="186432" y="3602038"/>
            <a:ext cx="3701988" cy="1655762"/>
          </a:xfrm>
        </p:spPr>
        <p:txBody>
          <a:bodyPr/>
          <a:lstStyle/>
          <a:p>
            <a:r>
              <a:rPr lang="el-GR" dirty="0"/>
              <a:t>Δρ. Νικόλαος Πέλλας</a:t>
            </a:r>
            <a:endParaRPr lang="en-US" dirty="0"/>
          </a:p>
        </p:txBody>
      </p:sp>
      <p:pic>
        <p:nvPicPr>
          <p:cNvPr id="2052" name="Picture 4" descr="Ρομποτική στα σχολεία: Αυτές είναι οι ομάδες που φέρνουν την τεχνολογία  στην εκπαίδευση | Infokids.gr">
            <a:extLst>
              <a:ext uri="{FF2B5EF4-FFF2-40B4-BE49-F238E27FC236}">
                <a16:creationId xmlns:a16="http://schemas.microsoft.com/office/drawing/2014/main" id="{EB8F05FA-3418-4893-81AB-4F5B3A1AF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569" y="1930811"/>
            <a:ext cx="6985588" cy="466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41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0" name="Freeform: Shape 1039">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2" name="Freeform: Shape 1041">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1A469B-7854-472A-8C1F-F7B5664B592F}"/>
              </a:ext>
            </a:extLst>
          </p:cNvPr>
          <p:cNvSpPr>
            <a:spLocks noGrp="1"/>
          </p:cNvSpPr>
          <p:nvPr>
            <p:ph type="title"/>
          </p:nvPr>
        </p:nvSpPr>
        <p:spPr>
          <a:xfrm>
            <a:off x="438913" y="859536"/>
            <a:ext cx="4832802" cy="1243584"/>
          </a:xfrm>
        </p:spPr>
        <p:txBody>
          <a:bodyPr>
            <a:normAutofit/>
          </a:bodyPr>
          <a:lstStyle/>
          <a:p>
            <a:r>
              <a:rPr lang="el-GR" sz="3400"/>
              <a:t>Συστήματα εκπαιδευτικής ρομποτικής</a:t>
            </a:r>
            <a:endParaRPr lang="en-US" sz="3400"/>
          </a:p>
        </p:txBody>
      </p:sp>
      <p:sp>
        <p:nvSpPr>
          <p:cNvPr id="1044" name="Rectangle 104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6" name="Rectangle 104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0DAE734-3B41-4B4B-A834-1EE8A9C3A34E}"/>
              </a:ext>
            </a:extLst>
          </p:cNvPr>
          <p:cNvSpPr>
            <a:spLocks noGrp="1"/>
          </p:cNvSpPr>
          <p:nvPr>
            <p:ph idx="1"/>
          </p:nvPr>
        </p:nvSpPr>
        <p:spPr>
          <a:xfrm>
            <a:off x="438912" y="2512611"/>
            <a:ext cx="4832803" cy="3664351"/>
          </a:xfrm>
        </p:spPr>
        <p:txBody>
          <a:bodyPr>
            <a:normAutofit/>
          </a:bodyPr>
          <a:lstStyle/>
          <a:p>
            <a:endParaRPr lang="en-US" sz="1100" b="0" i="0" u="none" strike="noStrike" baseline="0" dirty="0">
              <a:latin typeface="Arial" panose="020B0604020202020204" pitchFamily="34" charset="0"/>
            </a:endParaRPr>
          </a:p>
          <a:p>
            <a:r>
              <a:rPr lang="el-GR" sz="1100" b="1" i="0" u="none" strike="noStrike" baseline="0" dirty="0">
                <a:latin typeface="Calibri" panose="020F0502020204030204" pitchFamily="34" charset="0"/>
              </a:rPr>
              <a:t>‘70: </a:t>
            </a:r>
            <a:r>
              <a:rPr lang="el-GR" sz="1100" b="1" i="0" u="none" strike="noStrike" baseline="0" dirty="0" err="1">
                <a:latin typeface="Calibri" panose="020F0502020204030204" pitchFamily="34" charset="0"/>
              </a:rPr>
              <a:t>επιδαπέδιες</a:t>
            </a:r>
            <a:r>
              <a:rPr lang="en-US" sz="1100" b="1" i="0" u="none" strike="noStrike" baseline="0" dirty="0">
                <a:latin typeface="Calibri" panose="020F0502020204030204" pitchFamily="34" charset="0"/>
              </a:rPr>
              <a:t> </a:t>
            </a:r>
            <a:r>
              <a:rPr lang="el-GR" sz="1100" b="1" i="0" u="none" strike="noStrike" baseline="0" dirty="0">
                <a:latin typeface="Calibri" panose="020F0502020204030204" pitchFamily="34" charset="0"/>
              </a:rPr>
              <a:t>«χελώνες»</a:t>
            </a:r>
            <a:endParaRPr lang="el-GR" sz="1100" b="0" i="0" u="none" strike="noStrike" baseline="0" dirty="0">
              <a:latin typeface="Calibri" panose="020F0502020204030204" pitchFamily="34" charset="0"/>
            </a:endParaRPr>
          </a:p>
          <a:p>
            <a:pPr marL="0" indent="0">
              <a:buNone/>
            </a:pPr>
            <a:r>
              <a:rPr lang="el-GR" sz="1100" b="0" i="0" u="none" strike="noStrike" baseline="0" dirty="0">
                <a:latin typeface="Arial" panose="020B0604020202020204" pitchFamily="34" charset="0"/>
              </a:rPr>
              <a:t>–</a:t>
            </a:r>
            <a:r>
              <a:rPr lang="el-GR" sz="1100" b="0" i="0" u="none" strike="noStrike" baseline="0" dirty="0">
                <a:latin typeface="Calibri" panose="020F0502020204030204" pitchFamily="34" charset="0"/>
              </a:rPr>
              <a:t>Πρόδρομος των </a:t>
            </a:r>
            <a:r>
              <a:rPr lang="en-US" sz="1100" b="0" i="0" u="none" strike="noStrike" baseline="0" dirty="0">
                <a:latin typeface="Calibri" panose="020F0502020204030204" pitchFamily="34" charset="0"/>
              </a:rPr>
              <a:t>Logo-like</a:t>
            </a:r>
            <a:r>
              <a:rPr lang="el-GR" sz="1100" b="0" i="0" u="none" strike="noStrike" baseline="0" dirty="0">
                <a:latin typeface="Calibri" panose="020F0502020204030204" pitchFamily="34" charset="0"/>
              </a:rPr>
              <a:t>περιβαλλόντων </a:t>
            </a:r>
          </a:p>
          <a:p>
            <a:pPr marL="0" indent="0">
              <a:buNone/>
            </a:pPr>
            <a:r>
              <a:rPr lang="el-GR" sz="1100" b="0" i="0" u="none" strike="noStrike" baseline="0" dirty="0">
                <a:latin typeface="Arial" panose="020B0604020202020204" pitchFamily="34" charset="0"/>
              </a:rPr>
              <a:t>–</a:t>
            </a:r>
            <a:r>
              <a:rPr lang="el-GR" sz="1100" b="0" i="0" u="none" strike="noStrike" baseline="0" dirty="0">
                <a:latin typeface="Calibri" panose="020F0502020204030204" pitchFamily="34" charset="0"/>
              </a:rPr>
              <a:t>Πχ. </a:t>
            </a:r>
            <a:r>
              <a:rPr lang="en-US" sz="1100" b="0" i="0" u="none" strike="noStrike" baseline="0" dirty="0" err="1">
                <a:latin typeface="Calibri" panose="020F0502020204030204" pitchFamily="34" charset="0"/>
              </a:rPr>
              <a:t>Bigtrak</a:t>
            </a:r>
            <a:r>
              <a:rPr lang="en-US" sz="1100" b="0" i="0" u="none" strike="noStrike" baseline="0" dirty="0">
                <a:latin typeface="Calibri" panose="020F0502020204030204" pitchFamily="34" charset="0"/>
              </a:rPr>
              <a:t>, Roamer</a:t>
            </a:r>
          </a:p>
          <a:p>
            <a:r>
              <a:rPr lang="el-GR" sz="1100" b="1" i="0" u="none" strike="noStrike" baseline="0" dirty="0">
                <a:latin typeface="Calibri" panose="020F0502020204030204" pitchFamily="34" charset="0"/>
              </a:rPr>
              <a:t>‘80: </a:t>
            </a:r>
            <a:r>
              <a:rPr lang="el-GR" sz="1100" b="1" i="0" u="none" strike="noStrike" baseline="0" dirty="0" err="1">
                <a:latin typeface="Calibri" panose="020F0502020204030204" pitchFamily="34" charset="0"/>
              </a:rPr>
              <a:t>ΜΙΤ+Lego</a:t>
            </a:r>
            <a:r>
              <a:rPr lang="en-US" sz="1100" b="1" i="0" u="none" strike="noStrike" baseline="0" dirty="0">
                <a:latin typeface="Calibri" panose="020F0502020204030204" pitchFamily="34" charset="0"/>
              </a:rPr>
              <a:t> </a:t>
            </a:r>
            <a:r>
              <a:rPr lang="el-GR" sz="1100" b="1" i="0" u="none" strike="noStrike" baseline="0" dirty="0">
                <a:latin typeface="Calibri" panose="020F0502020204030204" pitchFamily="34" charset="0"/>
              </a:rPr>
              <a:t>κατασκευάζουν τον πρώτο προγραμματιζόμενο κύβο</a:t>
            </a:r>
            <a:endParaRPr lang="el-GR" sz="1100" b="0" i="0" u="none" strike="noStrike" baseline="0" dirty="0">
              <a:latin typeface="Calibri" panose="020F0502020204030204" pitchFamily="34" charset="0"/>
            </a:endParaRPr>
          </a:p>
          <a:p>
            <a:pPr marL="0" indent="0">
              <a:buNone/>
            </a:pPr>
            <a:r>
              <a:rPr lang="el-GR" sz="1100" b="0" i="0" u="none" strike="noStrike" baseline="0" dirty="0">
                <a:latin typeface="Arial" panose="020B0604020202020204" pitchFamily="34" charset="0"/>
              </a:rPr>
              <a:t>–</a:t>
            </a:r>
            <a:r>
              <a:rPr lang="el-GR" sz="1100" b="0" i="0" u="none" strike="noStrike" baseline="0" dirty="0">
                <a:latin typeface="Calibri" panose="020F0502020204030204" pitchFamily="34" charset="0"/>
              </a:rPr>
              <a:t>Περιελάβανε μικροεπεξεργαστή που επέτρεπε την αποθήκευση προγράμματος και τον έλεγχο αισθητήρων και μηχανών </a:t>
            </a:r>
          </a:p>
          <a:p>
            <a:r>
              <a:rPr lang="el-GR" sz="1100" b="1" i="0" u="none" strike="noStrike" baseline="0" dirty="0">
                <a:latin typeface="Calibri" panose="020F0502020204030204" pitchFamily="34" charset="0"/>
              </a:rPr>
              <a:t>Τέλος ’90: </a:t>
            </a:r>
            <a:r>
              <a:rPr lang="en-US" sz="1100" b="1" i="0" u="none" strike="noStrike" baseline="0" dirty="0">
                <a:latin typeface="Calibri" panose="020F0502020204030204" pitchFamily="34" charset="0"/>
              </a:rPr>
              <a:t>Lego </a:t>
            </a:r>
            <a:r>
              <a:rPr lang="en-US" sz="1100" b="1" i="0" u="none" strike="noStrike" baseline="0" dirty="0" err="1">
                <a:latin typeface="Calibri" panose="020F0502020204030204" pitchFamily="34" charset="0"/>
              </a:rPr>
              <a:t>MindstormsNXT</a:t>
            </a:r>
            <a:endParaRPr lang="en-US" sz="1100" b="0" i="0" u="none" strike="noStrike" baseline="0" dirty="0">
              <a:latin typeface="Calibri" panose="020F0502020204030204" pitchFamily="34" charset="0"/>
            </a:endParaRPr>
          </a:p>
          <a:p>
            <a:pPr marL="0" indent="0">
              <a:buNone/>
            </a:pPr>
            <a:r>
              <a:rPr lang="el-GR" sz="1100" b="0" i="0" u="none" strike="noStrike" baseline="0" dirty="0">
                <a:latin typeface="Arial" panose="020B0604020202020204" pitchFamily="34" charset="0"/>
              </a:rPr>
              <a:t>–</a:t>
            </a:r>
            <a:r>
              <a:rPr lang="el-GR" sz="1100" b="0" i="0" u="none" strike="noStrike" baseline="0" dirty="0">
                <a:latin typeface="Calibri" panose="020F0502020204030204" pitchFamily="34" charset="0"/>
              </a:rPr>
              <a:t>Προγραμματιζόμενος </a:t>
            </a:r>
            <a:r>
              <a:rPr lang="el-GR" sz="1100" b="1" i="0" u="none" strike="noStrike" baseline="0" dirty="0">
                <a:latin typeface="Calibri" panose="020F0502020204030204" pitchFamily="34" charset="0"/>
              </a:rPr>
              <a:t>κύβος </a:t>
            </a:r>
            <a:r>
              <a:rPr lang="en-US" sz="1100" b="1" i="0" u="none" strike="noStrike" baseline="0" dirty="0">
                <a:latin typeface="Calibri" panose="020F0502020204030204" pitchFamily="34" charset="0"/>
              </a:rPr>
              <a:t>NXT </a:t>
            </a:r>
            <a:endParaRPr lang="en-US" sz="1100" b="0" i="0" u="none" strike="noStrike" baseline="0" dirty="0">
              <a:latin typeface="Calibri" panose="020F0502020204030204" pitchFamily="34" charset="0"/>
            </a:endParaRPr>
          </a:p>
          <a:p>
            <a:pPr marL="0" indent="0">
              <a:buNone/>
            </a:pPr>
            <a:r>
              <a:rPr lang="el-GR" sz="1100" b="0" i="0" u="none" strike="noStrike" baseline="0" dirty="0">
                <a:latin typeface="Arial" panose="020B0604020202020204" pitchFamily="34" charset="0"/>
              </a:rPr>
              <a:t>–</a:t>
            </a:r>
            <a:r>
              <a:rPr lang="el-GR" sz="1100" b="0" i="0" u="none" strike="noStrike" baseline="0" dirty="0">
                <a:latin typeface="Calibri" panose="020F0502020204030204" pitchFamily="34" charset="0"/>
              </a:rPr>
              <a:t>Εκτέλεση </a:t>
            </a:r>
            <a:r>
              <a:rPr lang="el-GR" sz="1100" b="1" i="0" u="none" strike="noStrike" baseline="0" dirty="0">
                <a:latin typeface="Calibri" panose="020F0502020204030204" pitchFamily="34" charset="0"/>
              </a:rPr>
              <a:t>κώδικα</a:t>
            </a:r>
            <a:r>
              <a:rPr lang="en-US" sz="1100" b="1" i="0" u="none" strike="noStrike" baseline="0" dirty="0">
                <a:latin typeface="Calibri" panose="020F0502020204030204" pitchFamily="34" charset="0"/>
              </a:rPr>
              <a:t> </a:t>
            </a:r>
            <a:r>
              <a:rPr lang="el-GR" sz="1100" b="0" i="0" u="none" strike="noStrike" baseline="0" dirty="0">
                <a:latin typeface="Calibri" panose="020F0502020204030204" pitchFamily="34" charset="0"/>
              </a:rPr>
              <a:t>προγραμμάτων που αναπτύσσονται με διάφορα εργαλεία</a:t>
            </a:r>
          </a:p>
          <a:p>
            <a:r>
              <a:rPr lang="el-GR" sz="1100" b="0" i="0" u="none" strike="noStrike" baseline="0" dirty="0">
                <a:latin typeface="Calibri" panose="020F0502020204030204" pitchFamily="34" charset="0"/>
              </a:rPr>
              <a:t>Πχ. </a:t>
            </a:r>
            <a:r>
              <a:rPr lang="en-US" sz="1100" b="0" i="0" u="none" strike="noStrike" baseline="0" dirty="0" err="1">
                <a:latin typeface="Calibri" panose="020F0502020204030204" pitchFamily="34" charset="0"/>
              </a:rPr>
              <a:t>RobotJ</a:t>
            </a:r>
            <a:r>
              <a:rPr lang="en-US" sz="1100" b="0" i="0" u="none" strike="noStrike" baseline="0" dirty="0">
                <a:latin typeface="Calibri" panose="020F0502020204030204" pitchFamily="34" charset="0"/>
              </a:rPr>
              <a:t>, </a:t>
            </a:r>
            <a:r>
              <a:rPr lang="en-US" sz="1100" b="0" i="0" u="none" strike="noStrike" baseline="0" dirty="0" err="1">
                <a:latin typeface="Calibri" panose="020F0502020204030204" pitchFamily="34" charset="0"/>
              </a:rPr>
              <a:t>JavaRobot</a:t>
            </a:r>
            <a:r>
              <a:rPr lang="en-US" sz="1100" b="0" i="0" u="none" strike="noStrike" baseline="0" dirty="0">
                <a:latin typeface="Calibri" panose="020F0502020204030204" pitchFamily="34" charset="0"/>
              </a:rPr>
              <a:t>, NXT</a:t>
            </a:r>
          </a:p>
          <a:p>
            <a:pPr marL="0" indent="0">
              <a:buNone/>
            </a:pPr>
            <a:r>
              <a:rPr lang="el-GR" sz="1100" b="0" i="0" u="none" strike="noStrike" baseline="0" dirty="0">
                <a:latin typeface="Arial" panose="020B0604020202020204" pitchFamily="34" charset="0"/>
              </a:rPr>
              <a:t>–</a:t>
            </a:r>
            <a:r>
              <a:rPr lang="el-GR" sz="1100" b="0" i="0" u="none" strike="noStrike" baseline="0" dirty="0">
                <a:latin typeface="Calibri" panose="020F0502020204030204" pitchFamily="34" charset="0"/>
              </a:rPr>
              <a:t>Έλεγχος </a:t>
            </a:r>
            <a:r>
              <a:rPr lang="el-GR" sz="1100" b="1" i="0" u="none" strike="noStrike" baseline="0" dirty="0">
                <a:latin typeface="Calibri" panose="020F0502020204030204" pitchFamily="34" charset="0"/>
              </a:rPr>
              <a:t>αισθητήρων </a:t>
            </a:r>
            <a:endParaRPr lang="el-GR" sz="1100" b="0" i="0" u="none" strike="noStrike" baseline="0" dirty="0">
              <a:latin typeface="Calibri" panose="020F0502020204030204" pitchFamily="34" charset="0"/>
            </a:endParaRPr>
          </a:p>
          <a:p>
            <a:r>
              <a:rPr lang="el-GR" sz="1100" b="0" i="0" u="none" strike="noStrike" baseline="0" dirty="0">
                <a:latin typeface="Arial" panose="020B0604020202020204" pitchFamily="34" charset="0"/>
              </a:rPr>
              <a:t>•Πχ. κίνησης, φωτός, ήχου, υγρασίας, κλπ. </a:t>
            </a:r>
          </a:p>
          <a:p>
            <a:endParaRPr lang="en-US" sz="1100" dirty="0"/>
          </a:p>
        </p:txBody>
      </p:sp>
      <p:pic>
        <p:nvPicPr>
          <p:cNvPr id="1026" name="Picture 2" descr="A collage of a child lying on a table&#10;&#10;AI-generated content may be incorrect.">
            <a:extLst>
              <a:ext uri="{FF2B5EF4-FFF2-40B4-BE49-F238E27FC236}">
                <a16:creationId xmlns:a16="http://schemas.microsoft.com/office/drawing/2014/main" id="{145AC529-2366-26AB-0DD6-BD90D0EA49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17368" y="804279"/>
            <a:ext cx="5135719" cy="2169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lose-up of a device&#10;&#10;AI-generated content may be incorrect.">
            <a:extLst>
              <a:ext uri="{FF2B5EF4-FFF2-40B4-BE49-F238E27FC236}">
                <a16:creationId xmlns:a16="http://schemas.microsoft.com/office/drawing/2014/main" id="{98451544-AD8E-2A68-D7E5-0B05CF58E7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17368" y="3985305"/>
            <a:ext cx="5135719" cy="163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976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35560" y="1052736"/>
            <a:ext cx="8136904" cy="923330"/>
          </a:xfrm>
          <a:prstGeom prst="rect">
            <a:avLst/>
          </a:prstGeom>
        </p:spPr>
        <p:txBody>
          <a:bodyPr wrap="square">
            <a:spAutoFit/>
          </a:bodyPr>
          <a:lstStyle/>
          <a:p>
            <a:pPr algn="just"/>
            <a:r>
              <a:rPr lang="el-GR" dirty="0">
                <a:solidFill>
                  <a:srgbClr val="002060"/>
                </a:solidFill>
                <a:effectLst>
                  <a:outerShdw blurRad="38100" dist="38100" dir="2700000" algn="tl">
                    <a:srgbClr val="000000">
                      <a:alpha val="43137"/>
                    </a:srgbClr>
                  </a:outerShdw>
                </a:effectLst>
              </a:rPr>
              <a:t>Τα εκπαιδευτικά οφέλη της εκπαιδευτικής ρομποτικής παρέχονται από </a:t>
            </a:r>
            <a:r>
              <a:rPr lang="el-GR" dirty="0" err="1">
                <a:solidFill>
                  <a:srgbClr val="002060"/>
                </a:solidFill>
                <a:effectLst>
                  <a:outerShdw blurRad="38100" dist="38100" dir="2700000" algn="tl">
                    <a:srgbClr val="000000">
                      <a:alpha val="43137"/>
                    </a:srgbClr>
                  </a:outerShdw>
                </a:effectLst>
              </a:rPr>
              <a:t>κιτ</a:t>
            </a:r>
            <a:r>
              <a:rPr lang="el-GR" dirty="0">
                <a:solidFill>
                  <a:srgbClr val="002060"/>
                </a:solidFill>
                <a:effectLst>
                  <a:outerShdw blurRad="38100" dist="38100" dir="2700000" algn="tl">
                    <a:srgbClr val="000000">
                      <a:alpha val="43137"/>
                    </a:srgbClr>
                  </a:outerShdw>
                </a:effectLst>
              </a:rPr>
              <a:t> ρομποτικής και λογισμικό προκειμένου να διευκολυνθεί ο προγραμματισμός των κατασκευασμένων ρομπότ. </a:t>
            </a:r>
          </a:p>
        </p:txBody>
      </p:sp>
      <p:sp>
        <p:nvSpPr>
          <p:cNvPr id="3" name="TextBox 2"/>
          <p:cNvSpPr txBox="1"/>
          <p:nvPr/>
        </p:nvSpPr>
        <p:spPr>
          <a:xfrm>
            <a:off x="4527591" y="438650"/>
            <a:ext cx="3352841" cy="461665"/>
          </a:xfrm>
          <a:prstGeom prst="rect">
            <a:avLst/>
          </a:prstGeom>
          <a:noFill/>
        </p:spPr>
        <p:txBody>
          <a:bodyPr wrap="none" rtlCol="0">
            <a:spAutoFit/>
          </a:bodyPr>
          <a:lstStyle/>
          <a:p>
            <a:r>
              <a:rPr lang="el-GR" sz="2400" b="1" dirty="0">
                <a:solidFill>
                  <a:srgbClr val="002060"/>
                </a:solidFill>
                <a:effectLst>
                  <a:outerShdw blurRad="38100" dist="38100" dir="2700000" algn="tl">
                    <a:srgbClr val="000000">
                      <a:alpha val="43137"/>
                    </a:srgbClr>
                  </a:outerShdw>
                </a:effectLst>
              </a:rPr>
              <a:t>Εκπαιδευτική Ρομποτική</a:t>
            </a:r>
          </a:p>
        </p:txBody>
      </p:sp>
      <p:sp>
        <p:nvSpPr>
          <p:cNvPr id="4" name="Ορθογώνιο 3"/>
          <p:cNvSpPr/>
          <p:nvPr/>
        </p:nvSpPr>
        <p:spPr>
          <a:xfrm>
            <a:off x="2135560" y="1988841"/>
            <a:ext cx="8136904" cy="646331"/>
          </a:xfrm>
          <a:prstGeom prst="rect">
            <a:avLst/>
          </a:prstGeom>
        </p:spPr>
        <p:txBody>
          <a:bodyPr wrap="square">
            <a:spAutoFit/>
          </a:bodyPr>
          <a:lstStyle/>
          <a:p>
            <a:pPr algn="just"/>
            <a:r>
              <a:rPr lang="el-GR" dirty="0">
                <a:solidFill>
                  <a:srgbClr val="002060"/>
                </a:solidFill>
                <a:effectLst>
                  <a:outerShdw blurRad="38100" dist="38100" dir="2700000" algn="tl">
                    <a:srgbClr val="000000">
                      <a:alpha val="43137"/>
                    </a:srgbClr>
                  </a:outerShdw>
                </a:effectLst>
              </a:rPr>
              <a:t>Υπάρχουν πολλά </a:t>
            </a:r>
            <a:r>
              <a:rPr lang="el-GR" dirty="0" err="1">
                <a:solidFill>
                  <a:srgbClr val="002060"/>
                </a:solidFill>
                <a:effectLst>
                  <a:outerShdw blurRad="38100" dist="38100" dir="2700000" algn="tl">
                    <a:srgbClr val="000000">
                      <a:alpha val="43137"/>
                    </a:srgbClr>
                  </a:outerShdw>
                </a:effectLst>
              </a:rPr>
              <a:t>κιτ</a:t>
            </a:r>
            <a:r>
              <a:rPr lang="el-GR" dirty="0">
                <a:solidFill>
                  <a:srgbClr val="002060"/>
                </a:solidFill>
                <a:effectLst>
                  <a:outerShdw blurRad="38100" dist="38100" dir="2700000" algn="tl">
                    <a:srgbClr val="000000">
                      <a:alpha val="43137"/>
                    </a:srgbClr>
                  </a:outerShdw>
                </a:effectLst>
              </a:rPr>
              <a:t> ρομποτικής διαθέσιμα για χρήση, όχι μόνο ανοιχτού κώδικα, όπως το </a:t>
            </a:r>
            <a:r>
              <a:rPr lang="en-US" dirty="0">
                <a:solidFill>
                  <a:srgbClr val="002060"/>
                </a:solidFill>
                <a:effectLst>
                  <a:outerShdw blurRad="38100" dist="38100" dir="2700000" algn="tl">
                    <a:srgbClr val="000000">
                      <a:alpha val="43137"/>
                    </a:srgbClr>
                  </a:outerShdw>
                </a:effectLst>
              </a:rPr>
              <a:t>Bee Bot, </a:t>
            </a:r>
            <a:r>
              <a:rPr lang="el-GR" dirty="0">
                <a:solidFill>
                  <a:srgbClr val="002060"/>
                </a:solidFill>
                <a:effectLst>
                  <a:outerShdw blurRad="38100" dist="38100" dir="2700000" algn="tl">
                    <a:srgbClr val="000000">
                      <a:alpha val="43137"/>
                    </a:srgbClr>
                  </a:outerShdw>
                </a:effectLst>
              </a:rPr>
              <a:t>το </a:t>
            </a:r>
            <a:r>
              <a:rPr lang="el-GR" dirty="0" err="1">
                <a:solidFill>
                  <a:srgbClr val="002060"/>
                </a:solidFill>
                <a:effectLst>
                  <a:outerShdw blurRad="38100" dist="38100" dir="2700000" algn="tl">
                    <a:srgbClr val="000000">
                      <a:alpha val="43137"/>
                    </a:srgbClr>
                  </a:outerShdw>
                </a:effectLst>
              </a:rPr>
              <a:t>Arduino</a:t>
            </a:r>
            <a:r>
              <a:rPr lang="el-GR" dirty="0">
                <a:solidFill>
                  <a:srgbClr val="002060"/>
                </a:solidFill>
                <a:effectLst>
                  <a:outerShdw blurRad="38100" dist="38100" dir="2700000" algn="tl">
                    <a:srgbClr val="000000">
                      <a:alpha val="43137"/>
                    </a:srgbClr>
                  </a:outerShdw>
                </a:effectLst>
              </a:rPr>
              <a:t> αλλά και τα LEGO® </a:t>
            </a:r>
            <a:r>
              <a:rPr lang="en-US" dirty="0" err="1">
                <a:solidFill>
                  <a:srgbClr val="002060"/>
                </a:solidFill>
                <a:effectLst>
                  <a:outerShdw blurRad="38100" dist="38100" dir="2700000" algn="tl">
                    <a:srgbClr val="000000">
                      <a:alpha val="43137"/>
                    </a:srgbClr>
                  </a:outerShdw>
                </a:effectLst>
              </a:rPr>
              <a:t>WeDo</a:t>
            </a:r>
            <a:r>
              <a:rPr lang="en-US" dirty="0">
                <a:solidFill>
                  <a:srgbClr val="002060"/>
                </a:solidFill>
                <a:effectLst>
                  <a:outerShdw blurRad="38100" dist="38100" dir="2700000" algn="tl">
                    <a:srgbClr val="000000">
                      <a:alpha val="43137"/>
                    </a:srgbClr>
                  </a:outerShdw>
                </a:effectLst>
              </a:rPr>
              <a:t> &amp; </a:t>
            </a:r>
            <a:r>
              <a:rPr lang="el-GR" dirty="0" err="1">
                <a:solidFill>
                  <a:srgbClr val="002060"/>
                </a:solidFill>
                <a:effectLst>
                  <a:outerShdw blurRad="38100" dist="38100" dir="2700000" algn="tl">
                    <a:srgbClr val="000000">
                      <a:alpha val="43137"/>
                    </a:srgbClr>
                  </a:outerShdw>
                </a:effectLst>
              </a:rPr>
              <a:t>Mindstorms</a:t>
            </a:r>
            <a:r>
              <a:rPr lang="en-US" dirty="0">
                <a:solidFill>
                  <a:srgbClr val="002060"/>
                </a:solidFill>
                <a:effectLst>
                  <a:outerShdw blurRad="38100" dist="38100" dir="2700000" algn="tl">
                    <a:srgbClr val="000000">
                      <a:alpha val="43137"/>
                    </a:srgbClr>
                  </a:outerShdw>
                </a:effectLst>
              </a:rPr>
              <a:t> NXT – EV3</a:t>
            </a:r>
            <a:r>
              <a:rPr lang="el-GR" dirty="0">
                <a:solidFill>
                  <a:srgbClr val="002060"/>
                </a:solidFill>
                <a:effectLst>
                  <a:outerShdw blurRad="38100" dist="38100" dir="2700000" algn="tl">
                    <a:srgbClr val="000000">
                      <a:alpha val="43137"/>
                    </a:srgbClr>
                  </a:outerShdw>
                </a:effectLst>
              </a:rPr>
              <a:t>.</a:t>
            </a:r>
          </a:p>
        </p:txBody>
      </p:sp>
      <p:pic>
        <p:nvPicPr>
          <p:cNvPr id="5" name="Εικόνα 4"/>
          <p:cNvPicPr>
            <a:picLocks noChangeAspect="1"/>
          </p:cNvPicPr>
          <p:nvPr/>
        </p:nvPicPr>
        <p:blipFill rotWithShape="1">
          <a:blip r:embed="rId2" cstate="print">
            <a:extLst>
              <a:ext uri="{28A0092B-C50C-407E-A947-70E740481C1C}">
                <a14:useLocalDpi xmlns:a14="http://schemas.microsoft.com/office/drawing/2010/main" val="0"/>
              </a:ext>
            </a:extLst>
          </a:blip>
          <a:srcRect l="5096" t="8619" r="5000" b="8590"/>
          <a:stretch/>
        </p:blipFill>
        <p:spPr>
          <a:xfrm>
            <a:off x="7104113" y="4877565"/>
            <a:ext cx="2891519" cy="1863804"/>
          </a:xfrm>
          <a:prstGeom prst="rect">
            <a:avLst/>
          </a:prstGeom>
          <a:ln w="38100">
            <a:solidFill>
              <a:schemeClr val="tx1"/>
            </a:solidFill>
          </a:ln>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808" y="2721950"/>
            <a:ext cx="2538184" cy="2003194"/>
          </a:xfrm>
          <a:prstGeom prst="rect">
            <a:avLst/>
          </a:prstGeom>
          <a:ln w="38100">
            <a:solidFill>
              <a:schemeClr val="tx1"/>
            </a:solidFill>
          </a:ln>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7406" y="4869161"/>
            <a:ext cx="2922491" cy="1895927"/>
          </a:xfrm>
          <a:prstGeom prst="rect">
            <a:avLst/>
          </a:prstGeom>
          <a:ln w="38100">
            <a:solidFill>
              <a:schemeClr val="tx1"/>
            </a:solidFill>
          </a:ln>
        </p:spPr>
      </p:pic>
      <p:pic>
        <p:nvPicPr>
          <p:cNvPr id="8" name="Εικόνα 7"/>
          <p:cNvPicPr>
            <a:picLocks noChangeAspect="1"/>
          </p:cNvPicPr>
          <p:nvPr/>
        </p:nvPicPr>
        <p:blipFill rotWithShape="1">
          <a:blip r:embed="rId5" cstate="print">
            <a:extLst>
              <a:ext uri="{28A0092B-C50C-407E-A947-70E740481C1C}">
                <a14:useLocalDpi xmlns:a14="http://schemas.microsoft.com/office/drawing/2010/main" val="0"/>
              </a:ext>
            </a:extLst>
          </a:blip>
          <a:srcRect l="3233" t="8764" r="2811" b="8353"/>
          <a:stretch/>
        </p:blipFill>
        <p:spPr>
          <a:xfrm>
            <a:off x="6312024" y="2721950"/>
            <a:ext cx="2529248" cy="2003194"/>
          </a:xfrm>
          <a:prstGeom prst="rect">
            <a:avLst/>
          </a:prstGeom>
          <a:ln w="38100">
            <a:solidFill>
              <a:schemeClr val="tx1"/>
            </a:solidFill>
          </a:ln>
        </p:spPr>
      </p:pic>
    </p:spTree>
    <p:extLst>
      <p:ext uri="{BB962C8B-B14F-4D97-AF65-F5344CB8AC3E}">
        <p14:creationId xmlns:p14="http://schemas.microsoft.com/office/powerpoint/2010/main" val="950025094"/>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FD62-4E5F-4C1F-A80A-01A944EEE45E}"/>
              </a:ext>
            </a:extLst>
          </p:cNvPr>
          <p:cNvSpPr>
            <a:spLocks noGrp="1"/>
          </p:cNvSpPr>
          <p:nvPr>
            <p:ph type="title"/>
          </p:nvPr>
        </p:nvSpPr>
        <p:spPr>
          <a:xfrm>
            <a:off x="838200" y="365125"/>
            <a:ext cx="10515600" cy="376747"/>
          </a:xfrm>
        </p:spPr>
        <p:txBody>
          <a:bodyPr>
            <a:normAutofit fontScale="90000"/>
          </a:bodyPr>
          <a:lstStyle/>
          <a:p>
            <a:pPr algn="ctr"/>
            <a:r>
              <a:rPr lang="en-US" dirty="0"/>
              <a:t>STEM + Robots</a:t>
            </a:r>
          </a:p>
        </p:txBody>
      </p:sp>
      <p:pic>
        <p:nvPicPr>
          <p:cNvPr id="5" name="Content Placeholder 4">
            <a:extLst>
              <a:ext uri="{FF2B5EF4-FFF2-40B4-BE49-F238E27FC236}">
                <a16:creationId xmlns:a16="http://schemas.microsoft.com/office/drawing/2014/main" id="{3AC05D97-6BA5-486A-98CA-2383E5146FA3}"/>
              </a:ext>
            </a:extLst>
          </p:cNvPr>
          <p:cNvPicPr>
            <a:picLocks noGrp="1" noChangeAspect="1"/>
          </p:cNvPicPr>
          <p:nvPr>
            <p:ph idx="1"/>
          </p:nvPr>
        </p:nvPicPr>
        <p:blipFill>
          <a:blip r:embed="rId2"/>
          <a:stretch>
            <a:fillRect/>
          </a:stretch>
        </p:blipFill>
        <p:spPr>
          <a:xfrm>
            <a:off x="992038" y="890097"/>
            <a:ext cx="9579258" cy="5752494"/>
          </a:xfrm>
        </p:spPr>
      </p:pic>
    </p:spTree>
    <p:extLst>
      <p:ext uri="{BB962C8B-B14F-4D97-AF65-F5344CB8AC3E}">
        <p14:creationId xmlns:p14="http://schemas.microsoft.com/office/powerpoint/2010/main" val="158209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1AF9-CF52-4786-9E61-89A64AE24391}"/>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1EA505E2-9B28-4C4A-A85D-7BAECE5994B5}"/>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B2D78984-CBA0-4B55-8F3E-C4DCF9B1DCCA}"/>
              </a:ext>
            </a:extLst>
          </p:cNvPr>
          <p:cNvPicPr>
            <a:picLocks noChangeAspect="1"/>
          </p:cNvPicPr>
          <p:nvPr/>
        </p:nvPicPr>
        <p:blipFill>
          <a:blip r:embed="rId2"/>
          <a:stretch>
            <a:fillRect/>
          </a:stretch>
        </p:blipFill>
        <p:spPr>
          <a:xfrm>
            <a:off x="692458" y="365125"/>
            <a:ext cx="10661342" cy="6031394"/>
          </a:xfrm>
          <a:prstGeom prst="rect">
            <a:avLst/>
          </a:prstGeom>
        </p:spPr>
      </p:pic>
    </p:spTree>
    <p:extLst>
      <p:ext uri="{BB962C8B-B14F-4D97-AF65-F5344CB8AC3E}">
        <p14:creationId xmlns:p14="http://schemas.microsoft.com/office/powerpoint/2010/main" val="1128240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FD62-4E5F-4C1F-A80A-01A944EEE45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BB21005-1B18-4295-AF42-BCBEB7848470}"/>
              </a:ext>
            </a:extLst>
          </p:cNvPr>
          <p:cNvPicPr>
            <a:picLocks noGrp="1" noChangeAspect="1"/>
          </p:cNvPicPr>
          <p:nvPr>
            <p:ph idx="1"/>
          </p:nvPr>
        </p:nvPicPr>
        <p:blipFill>
          <a:blip r:embed="rId2"/>
          <a:stretch>
            <a:fillRect/>
          </a:stretch>
        </p:blipFill>
        <p:spPr>
          <a:xfrm>
            <a:off x="1983631" y="254767"/>
            <a:ext cx="7719662" cy="6348465"/>
          </a:xfrm>
        </p:spPr>
      </p:pic>
    </p:spTree>
    <p:extLst>
      <p:ext uri="{BB962C8B-B14F-4D97-AF65-F5344CB8AC3E}">
        <p14:creationId xmlns:p14="http://schemas.microsoft.com/office/powerpoint/2010/main" val="2755256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F768-B5D8-4590-83C7-0DE67BFF5E20}"/>
              </a:ext>
            </a:extLst>
          </p:cNvPr>
          <p:cNvSpPr>
            <a:spLocks noGrp="1"/>
          </p:cNvSpPr>
          <p:nvPr>
            <p:ph type="title"/>
          </p:nvPr>
        </p:nvSpPr>
        <p:spPr/>
        <p:txBody>
          <a:bodyPr>
            <a:noAutofit/>
          </a:bodyPr>
          <a:lstStyle/>
          <a:p>
            <a:r>
              <a:rPr lang="el-GR" sz="2400" dirty="0"/>
              <a:t>Χαρακτηριστικό παράδειγμα είναι τα ρομπότ </a:t>
            </a:r>
            <a:r>
              <a:rPr lang="el-GR" sz="2400" dirty="0" err="1"/>
              <a:t>Βee-Βot</a:t>
            </a:r>
            <a:r>
              <a:rPr lang="el-GR" sz="2400" dirty="0"/>
              <a:t> και </a:t>
            </a:r>
            <a:r>
              <a:rPr lang="el-GR" sz="2400" dirty="0" err="1"/>
              <a:t>Βlue-Βot</a:t>
            </a:r>
            <a:r>
              <a:rPr lang="el-GR" sz="2400" dirty="0"/>
              <a:t>. Το </a:t>
            </a:r>
            <a:r>
              <a:rPr lang="el-GR" sz="2400" dirty="0" err="1"/>
              <a:t>Bee-Bot</a:t>
            </a:r>
            <a:r>
              <a:rPr lang="el-GR" sz="2400" dirty="0"/>
              <a:t> είναι σχεδιασμένο για χρήση από μικρά παιδιά. Είναι πολύχρωμο, εύχρηστο και φιλικό και για τους λόγους αυτούς είναι ένα ιδανικό εργαλείο για τη διδασκαλία του προσανατολισμού στο χώρο, της εκτίμησης, της επίλυσης προβλημάτων και της διασκέδασης. Το </a:t>
            </a:r>
            <a:r>
              <a:rPr lang="el-GR" sz="2400" dirty="0" err="1"/>
              <a:t>Blue-Bot</a:t>
            </a:r>
            <a:r>
              <a:rPr lang="el-GR" sz="2400" dirty="0"/>
              <a:t>, είναι η νέα έκδοση του ρομπότ</a:t>
            </a:r>
            <a:endParaRPr lang="en-US" sz="2400" dirty="0"/>
          </a:p>
        </p:txBody>
      </p:sp>
      <p:pic>
        <p:nvPicPr>
          <p:cNvPr id="5" name="Content Placeholder 4">
            <a:extLst>
              <a:ext uri="{FF2B5EF4-FFF2-40B4-BE49-F238E27FC236}">
                <a16:creationId xmlns:a16="http://schemas.microsoft.com/office/drawing/2014/main" id="{60345BBC-9A2E-40DB-B16A-FEB8542445D5}"/>
              </a:ext>
            </a:extLst>
          </p:cNvPr>
          <p:cNvPicPr>
            <a:picLocks noGrp="1" noChangeAspect="1"/>
          </p:cNvPicPr>
          <p:nvPr>
            <p:ph idx="1"/>
          </p:nvPr>
        </p:nvPicPr>
        <p:blipFill>
          <a:blip r:embed="rId2"/>
          <a:stretch>
            <a:fillRect/>
          </a:stretch>
        </p:blipFill>
        <p:spPr>
          <a:xfrm>
            <a:off x="602064" y="2012056"/>
            <a:ext cx="4436152" cy="4351338"/>
          </a:xfrm>
        </p:spPr>
      </p:pic>
      <p:pic>
        <p:nvPicPr>
          <p:cNvPr id="6" name="Picture 5">
            <a:extLst>
              <a:ext uri="{FF2B5EF4-FFF2-40B4-BE49-F238E27FC236}">
                <a16:creationId xmlns:a16="http://schemas.microsoft.com/office/drawing/2014/main" id="{14A37162-270E-498F-9E41-E120B3288246}"/>
              </a:ext>
            </a:extLst>
          </p:cNvPr>
          <p:cNvPicPr>
            <a:picLocks noChangeAspect="1"/>
          </p:cNvPicPr>
          <p:nvPr/>
        </p:nvPicPr>
        <p:blipFill>
          <a:blip r:embed="rId3"/>
          <a:stretch>
            <a:fillRect/>
          </a:stretch>
        </p:blipFill>
        <p:spPr>
          <a:xfrm>
            <a:off x="5547804" y="2335112"/>
            <a:ext cx="5943600" cy="3705225"/>
          </a:xfrm>
          <a:prstGeom prst="rect">
            <a:avLst/>
          </a:prstGeom>
        </p:spPr>
      </p:pic>
    </p:spTree>
    <p:extLst>
      <p:ext uri="{BB962C8B-B14F-4D97-AF65-F5344CB8AC3E}">
        <p14:creationId xmlns:p14="http://schemas.microsoft.com/office/powerpoint/2010/main" val="955945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E734-3972-41BD-A813-9F86D638266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88B9489-DB5F-41D9-992E-D5EF17F34CA5}"/>
              </a:ext>
            </a:extLst>
          </p:cNvPr>
          <p:cNvPicPr>
            <a:picLocks noGrp="1" noChangeAspect="1"/>
          </p:cNvPicPr>
          <p:nvPr>
            <p:ph idx="1"/>
          </p:nvPr>
        </p:nvPicPr>
        <p:blipFill>
          <a:blip r:embed="rId2"/>
          <a:stretch>
            <a:fillRect/>
          </a:stretch>
        </p:blipFill>
        <p:spPr>
          <a:xfrm>
            <a:off x="631156" y="316706"/>
            <a:ext cx="4953935" cy="2941399"/>
          </a:xfrm>
        </p:spPr>
      </p:pic>
      <p:pic>
        <p:nvPicPr>
          <p:cNvPr id="7" name="Picture 6">
            <a:extLst>
              <a:ext uri="{FF2B5EF4-FFF2-40B4-BE49-F238E27FC236}">
                <a16:creationId xmlns:a16="http://schemas.microsoft.com/office/drawing/2014/main" id="{15125BDF-0B48-432A-A725-A6F2DC032976}"/>
              </a:ext>
            </a:extLst>
          </p:cNvPr>
          <p:cNvPicPr>
            <a:picLocks noChangeAspect="1"/>
          </p:cNvPicPr>
          <p:nvPr/>
        </p:nvPicPr>
        <p:blipFill>
          <a:blip r:embed="rId3"/>
          <a:stretch>
            <a:fillRect/>
          </a:stretch>
        </p:blipFill>
        <p:spPr>
          <a:xfrm>
            <a:off x="6051938" y="212494"/>
            <a:ext cx="5508905" cy="3045611"/>
          </a:xfrm>
          <a:prstGeom prst="rect">
            <a:avLst/>
          </a:prstGeom>
        </p:spPr>
      </p:pic>
      <p:sp>
        <p:nvSpPr>
          <p:cNvPr id="8" name="Arrow: Right 7">
            <a:extLst>
              <a:ext uri="{FF2B5EF4-FFF2-40B4-BE49-F238E27FC236}">
                <a16:creationId xmlns:a16="http://schemas.microsoft.com/office/drawing/2014/main" id="{B811CFFE-0671-4051-937F-5C7FE3FC6A0D}"/>
              </a:ext>
            </a:extLst>
          </p:cNvPr>
          <p:cNvSpPr/>
          <p:nvPr/>
        </p:nvSpPr>
        <p:spPr>
          <a:xfrm>
            <a:off x="5370990" y="2299317"/>
            <a:ext cx="816746" cy="49714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107B958-E71A-477C-B398-76D0B8930E62}"/>
              </a:ext>
            </a:extLst>
          </p:cNvPr>
          <p:cNvSpPr/>
          <p:nvPr/>
        </p:nvSpPr>
        <p:spPr>
          <a:xfrm rot="5400000">
            <a:off x="11362557" y="3182900"/>
            <a:ext cx="816746" cy="49714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F186E0-ABB1-42D4-8DFC-15718046314B}"/>
              </a:ext>
            </a:extLst>
          </p:cNvPr>
          <p:cNvPicPr>
            <a:picLocks noChangeAspect="1"/>
          </p:cNvPicPr>
          <p:nvPr/>
        </p:nvPicPr>
        <p:blipFill>
          <a:blip r:embed="rId4"/>
          <a:stretch>
            <a:fillRect/>
          </a:stretch>
        </p:blipFill>
        <p:spPr>
          <a:xfrm>
            <a:off x="6051938" y="3604844"/>
            <a:ext cx="5508905" cy="2936450"/>
          </a:xfrm>
          <a:prstGeom prst="rect">
            <a:avLst/>
          </a:prstGeom>
        </p:spPr>
      </p:pic>
      <p:pic>
        <p:nvPicPr>
          <p:cNvPr id="13" name="Picture 12">
            <a:extLst>
              <a:ext uri="{FF2B5EF4-FFF2-40B4-BE49-F238E27FC236}">
                <a16:creationId xmlns:a16="http://schemas.microsoft.com/office/drawing/2014/main" id="{46071029-4EAE-4421-8EFF-3BA3DB0036AF}"/>
              </a:ext>
            </a:extLst>
          </p:cNvPr>
          <p:cNvPicPr>
            <a:picLocks noChangeAspect="1"/>
          </p:cNvPicPr>
          <p:nvPr/>
        </p:nvPicPr>
        <p:blipFill>
          <a:blip r:embed="rId5"/>
          <a:stretch>
            <a:fillRect/>
          </a:stretch>
        </p:blipFill>
        <p:spPr>
          <a:xfrm>
            <a:off x="631156" y="3569104"/>
            <a:ext cx="4953935" cy="2972190"/>
          </a:xfrm>
          <a:prstGeom prst="rect">
            <a:avLst/>
          </a:prstGeom>
        </p:spPr>
      </p:pic>
      <p:sp>
        <p:nvSpPr>
          <p:cNvPr id="14" name="Arrow: Right 13">
            <a:extLst>
              <a:ext uri="{FF2B5EF4-FFF2-40B4-BE49-F238E27FC236}">
                <a16:creationId xmlns:a16="http://schemas.microsoft.com/office/drawing/2014/main" id="{C6AB115F-5ABF-453B-8A38-83B96596E2CF}"/>
              </a:ext>
            </a:extLst>
          </p:cNvPr>
          <p:cNvSpPr/>
          <p:nvPr/>
        </p:nvSpPr>
        <p:spPr>
          <a:xfrm rot="10800000">
            <a:off x="5406049" y="5714516"/>
            <a:ext cx="816746" cy="49714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973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81158" y="571480"/>
            <a:ext cx="4071966" cy="4001095"/>
          </a:xfrm>
          <a:prstGeom prst="rect">
            <a:avLst/>
          </a:prstGeom>
          <a:noFill/>
        </p:spPr>
        <p:txBody>
          <a:bodyPr wrap="square" rtlCol="0">
            <a:spAutoFit/>
          </a:bodyPr>
          <a:lstStyle/>
          <a:p>
            <a:endParaRPr lang="en-US" b="1" dirty="0"/>
          </a:p>
          <a:p>
            <a:endParaRPr lang="en-US" b="1" dirty="0"/>
          </a:p>
          <a:p>
            <a:endParaRPr lang="el-GR" sz="2000" dirty="0">
              <a:solidFill>
                <a:srgbClr val="002060"/>
              </a:solidFill>
              <a:effectLst>
                <a:outerShdw blurRad="38100" dist="38100" dir="2700000" algn="tl">
                  <a:srgbClr val="000000">
                    <a:alpha val="43137"/>
                  </a:srgbClr>
                </a:outerShdw>
              </a:effectLst>
            </a:endParaRPr>
          </a:p>
          <a:p>
            <a:pPr>
              <a:lnSpc>
                <a:spcPct val="200000"/>
              </a:lnSpc>
            </a:pPr>
            <a:r>
              <a:rPr lang="el-GR" dirty="0">
                <a:solidFill>
                  <a:srgbClr val="002060"/>
                </a:solidFill>
                <a:effectLst>
                  <a:outerShdw blurRad="38100" dist="38100" dir="2700000" algn="tl">
                    <a:srgbClr val="000000">
                      <a:alpha val="43137"/>
                    </a:srgbClr>
                  </a:outerShdw>
                </a:effectLst>
              </a:rPr>
              <a:t>Στο Διδακτικό Σενάριο θα αξιοποιηθούν:</a:t>
            </a:r>
          </a:p>
          <a:p>
            <a:pPr lvl="0">
              <a:lnSpc>
                <a:spcPct val="200000"/>
              </a:lnSpc>
              <a:buFont typeface="Wingdings" pitchFamily="2" charset="2"/>
              <a:buChar char="Ø"/>
            </a:pP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Γραφική Ύλη</a:t>
            </a:r>
          </a:p>
          <a:p>
            <a:pPr lvl="0">
              <a:lnSpc>
                <a:spcPct val="200000"/>
              </a:lnSpc>
              <a:buFont typeface="Wingdings" pitchFamily="2" charset="2"/>
              <a:buChar char="Ø"/>
            </a:pP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Ειδικά διαμορφωμένους Χάρτες </a:t>
            </a:r>
          </a:p>
          <a:p>
            <a:pPr lvl="0">
              <a:lnSpc>
                <a:spcPct val="200000"/>
              </a:lnSpc>
              <a:buFont typeface="Wingdings" pitchFamily="2" charset="2"/>
              <a:buChar char="Ø"/>
            </a:pP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Παιδικά τουβλάκια </a:t>
            </a:r>
          </a:p>
          <a:p>
            <a:pPr lvl="0">
              <a:lnSpc>
                <a:spcPct val="200000"/>
              </a:lnSpc>
              <a:buFont typeface="Wingdings" pitchFamily="2" charset="2"/>
              <a:buChar char="Ø"/>
            </a:pP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Την συσκευή του </a:t>
            </a:r>
            <a:r>
              <a:rPr lang="en-US" dirty="0" err="1">
                <a:solidFill>
                  <a:srgbClr val="002060"/>
                </a:solidFill>
                <a:effectLst>
                  <a:outerShdw blurRad="38100" dist="38100" dir="2700000" algn="tl">
                    <a:srgbClr val="000000">
                      <a:alpha val="43137"/>
                    </a:srgbClr>
                  </a:outerShdw>
                </a:effectLst>
              </a:rPr>
              <a:t>BeeBot</a:t>
            </a:r>
            <a:endParaRPr lang="el-GR" dirty="0">
              <a:solidFill>
                <a:srgbClr val="002060"/>
              </a:solidFill>
              <a:effectLst>
                <a:outerShdw blurRad="38100" dist="38100" dir="2700000" algn="tl">
                  <a:srgbClr val="000000">
                    <a:alpha val="43137"/>
                  </a:srgbClr>
                </a:outerShdw>
              </a:effectLst>
            </a:endParaRPr>
          </a:p>
          <a:p>
            <a:endParaRPr lang="el-GR" dirty="0"/>
          </a:p>
        </p:txBody>
      </p:sp>
      <p:pic>
        <p:nvPicPr>
          <p:cNvPr id="3" name="2 - Εικόνα" descr="chalaki-beebot-diafanes-plegma-enlarge.jpg"/>
          <p:cNvPicPr>
            <a:picLocks noChangeAspect="1"/>
          </p:cNvPicPr>
          <p:nvPr/>
        </p:nvPicPr>
        <p:blipFill>
          <a:blip r:embed="rId2"/>
          <a:srcRect l="9615" t="10769" r="9615" b="14231"/>
          <a:stretch>
            <a:fillRect/>
          </a:stretch>
        </p:blipFill>
        <p:spPr>
          <a:xfrm>
            <a:off x="5953124" y="1357298"/>
            <a:ext cx="4539060" cy="4214842"/>
          </a:xfrm>
          <a:prstGeom prst="rect">
            <a:avLst/>
          </a:prstGeom>
          <a:ln w="28575">
            <a:solidFill>
              <a:schemeClr val="tx1"/>
            </a:solidFill>
          </a:ln>
        </p:spPr>
      </p:pic>
    </p:spTree>
    <p:extLst>
      <p:ext uri="{BB962C8B-B14F-4D97-AF65-F5344CB8AC3E}">
        <p14:creationId xmlns:p14="http://schemas.microsoft.com/office/powerpoint/2010/main" val="2236421567"/>
      </p:ext>
    </p:extLst>
  </p:cSld>
  <p:clrMapOvr>
    <a:masterClrMapping/>
  </p:clrMapOvr>
  <p:transition>
    <p:checke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2" name="Straight Connector 11">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0A3CF3-7DC4-47D5-B4E1-712E1136980E}"/>
              </a:ext>
            </a:extLst>
          </p:cNvPr>
          <p:cNvSpPr>
            <a:spLocks noGrp="1"/>
          </p:cNvSpPr>
          <p:nvPr>
            <p:ph type="title"/>
          </p:nvPr>
        </p:nvSpPr>
        <p:spPr>
          <a:xfrm>
            <a:off x="1060232" y="3941204"/>
            <a:ext cx="10071536" cy="1701979"/>
          </a:xfrm>
        </p:spPr>
        <p:txBody>
          <a:bodyPr vert="horz" lIns="91440" tIns="45720" rIns="91440" bIns="45720" rtlCol="0" anchor="b">
            <a:normAutofit fontScale="90000"/>
          </a:bodyPr>
          <a:lstStyle/>
          <a:p>
            <a:r>
              <a:rPr lang="en-US" sz="1300" dirty="0"/>
              <a:t>Τα </a:t>
            </a:r>
            <a:r>
              <a:rPr lang="en-US" sz="1300" dirty="0" err="1"/>
              <a:t>εκ</a:t>
            </a:r>
            <a:r>
              <a:rPr lang="en-US" sz="1300" dirty="0"/>
              <a:t>παιδευτικά πακέτα που χρησιμοποιούνται είναι τα </a:t>
            </a:r>
            <a:r>
              <a:rPr lang="el-GR" sz="1300" dirty="0"/>
              <a:t>εξής</a:t>
            </a:r>
            <a:r>
              <a:rPr lang="en-US" sz="1300" dirty="0"/>
              <a:t>:</a:t>
            </a:r>
            <a:br>
              <a:rPr lang="en-US" sz="1300" dirty="0"/>
            </a:br>
            <a:r>
              <a:rPr lang="en-US" sz="1300" dirty="0"/>
              <a:t>Lego Education WeDo 1 και 2 για τις ηλικίες 6-8</a:t>
            </a:r>
            <a:br>
              <a:rPr lang="en-US" sz="1300" dirty="0"/>
            </a:br>
            <a:r>
              <a:rPr lang="en-US" sz="1300" dirty="0"/>
              <a:t>LEGO® Education SPIKE™ Prime Set</a:t>
            </a:r>
            <a:br>
              <a:rPr lang="en-US" sz="1300" dirty="0"/>
            </a:br>
            <a:r>
              <a:rPr lang="en-US" sz="1300" dirty="0"/>
              <a:t>Lego Mindstorms EV3 για τις ηλικίες 8-16 ετών</a:t>
            </a:r>
            <a:br>
              <a:rPr lang="el-GR" sz="1300" dirty="0"/>
            </a:br>
            <a:br>
              <a:rPr lang="el-GR" sz="1300" dirty="0"/>
            </a:br>
            <a:r>
              <a:rPr lang="en-US" sz="1400" dirty="0"/>
              <a:t>Lego Mindstorms: NXT, EV3, Lego WeDo, </a:t>
            </a:r>
            <a:r>
              <a:rPr lang="el-GR" sz="1400" dirty="0"/>
              <a:t>Αισθητήρες &amp; Κινητήρες.</a:t>
            </a:r>
            <a:br>
              <a:rPr lang="el-GR" sz="1400" dirty="0"/>
            </a:br>
            <a:r>
              <a:rPr lang="en-US" sz="1400" dirty="0"/>
              <a:t>Lego Mindstorms: </a:t>
            </a:r>
            <a:r>
              <a:rPr lang="el-GR" sz="1400" dirty="0"/>
              <a:t>Ψηφιακό Περιβάλλον Προγραμματισμού (επικοινωνία ΗΥ – ρομπότ μέσω </a:t>
            </a:r>
            <a:r>
              <a:rPr lang="en-US" sz="1400" dirty="0"/>
              <a:t>Bluetooth</a:t>
            </a:r>
            <a:r>
              <a:rPr lang="el-GR" sz="1400" dirty="0"/>
              <a:t>).</a:t>
            </a:r>
            <a:br>
              <a:rPr lang="el-GR" sz="1400" dirty="0"/>
            </a:br>
            <a:br>
              <a:rPr lang="en-US" sz="1300" dirty="0"/>
            </a:br>
            <a:endParaRPr lang="en-US" sz="1300" dirty="0"/>
          </a:p>
        </p:txBody>
      </p:sp>
      <p:pic>
        <p:nvPicPr>
          <p:cNvPr id="4" name="Content Placeholder 3" descr="A yellow plastic box with white text&#10;&#10;AI-generated content may be incorrect.">
            <a:extLst>
              <a:ext uri="{FF2B5EF4-FFF2-40B4-BE49-F238E27FC236}">
                <a16:creationId xmlns:a16="http://schemas.microsoft.com/office/drawing/2014/main" id="{5E7F4817-C65A-457C-9C7C-D07ABD5BA24B}"/>
              </a:ext>
            </a:extLst>
          </p:cNvPr>
          <p:cNvPicPr>
            <a:picLocks noGrp="1" noChangeAspect="1"/>
          </p:cNvPicPr>
          <p:nvPr>
            <p:ph idx="1"/>
          </p:nvPr>
        </p:nvPicPr>
        <p:blipFill>
          <a:blip r:embed="rId2"/>
          <a:stretch>
            <a:fillRect/>
          </a:stretch>
        </p:blipFill>
        <p:spPr>
          <a:xfrm>
            <a:off x="897717" y="1353346"/>
            <a:ext cx="5069590" cy="1634942"/>
          </a:xfrm>
          <a:prstGeom prst="rect">
            <a:avLst/>
          </a:prstGeom>
        </p:spPr>
      </p:pic>
      <p:pic>
        <p:nvPicPr>
          <p:cNvPr id="3" name="Picture 2" descr="Εκπαιδευτική Ρομποτική με LEGO Mindstorms">
            <a:extLst>
              <a:ext uri="{FF2B5EF4-FFF2-40B4-BE49-F238E27FC236}">
                <a16:creationId xmlns:a16="http://schemas.microsoft.com/office/drawing/2014/main" id="{05294C92-8D0C-7260-DD6B-21E1596EEE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62035" y="671201"/>
            <a:ext cx="4998720" cy="299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607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toy&#10;&#10;AI-generated content may be incorrect.">
            <a:extLst>
              <a:ext uri="{FF2B5EF4-FFF2-40B4-BE49-F238E27FC236}">
                <a16:creationId xmlns:a16="http://schemas.microsoft.com/office/drawing/2014/main" id="{92E84968-D062-DA39-17FB-FC7E833D8751}"/>
              </a:ext>
            </a:extLst>
          </p:cNvPr>
          <p:cNvPicPr>
            <a:picLocks noGrp="1" noChangeAspect="1"/>
          </p:cNvPicPr>
          <p:nvPr>
            <p:ph idx="1"/>
          </p:nvPr>
        </p:nvPicPr>
        <p:blipFill>
          <a:blip r:embed="rId2"/>
          <a:srcRect b="3864"/>
          <a:stretch/>
        </p:blipFill>
        <p:spPr>
          <a:xfrm>
            <a:off x="20" y="1282"/>
            <a:ext cx="12191980" cy="6856718"/>
          </a:xfrm>
          <a:prstGeom prst="rect">
            <a:avLst/>
          </a:prstGeom>
        </p:spPr>
      </p:pic>
    </p:spTree>
    <p:extLst>
      <p:ext uri="{BB962C8B-B14F-4D97-AF65-F5344CB8AC3E}">
        <p14:creationId xmlns:p14="http://schemas.microsoft.com/office/powerpoint/2010/main" val="383165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DD70B-F8DD-44C9-949A-C804111C63AF}"/>
              </a:ext>
            </a:extLst>
          </p:cNvPr>
          <p:cNvSpPr>
            <a:spLocks noGrp="1"/>
          </p:cNvSpPr>
          <p:nvPr>
            <p:ph type="title"/>
          </p:nvPr>
        </p:nvSpPr>
        <p:spPr/>
        <p:txBody>
          <a:bodyPr/>
          <a:lstStyle/>
          <a:p>
            <a:endParaRPr lang="en-US"/>
          </a:p>
        </p:txBody>
      </p:sp>
      <p:pic>
        <p:nvPicPr>
          <p:cNvPr id="2050" name="Picture 2" descr="What is STEM Education and Why is it Important for Kids? - KidPillar">
            <a:extLst>
              <a:ext uri="{FF2B5EF4-FFF2-40B4-BE49-F238E27FC236}">
                <a16:creationId xmlns:a16="http://schemas.microsoft.com/office/drawing/2014/main" id="{D19B3F36-CB0A-40FD-A264-A59EE539A9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897" y="271658"/>
            <a:ext cx="10778477" cy="636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903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2848-6A70-292A-EFEE-138BC30F5A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68B56F-7A2D-23C3-94BF-5E1AD2386F7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FDA4C38-C2EF-3644-B3B0-44B0D81783FF}"/>
              </a:ext>
            </a:extLst>
          </p:cNvPr>
          <p:cNvPicPr>
            <a:picLocks noChangeAspect="1"/>
          </p:cNvPicPr>
          <p:nvPr/>
        </p:nvPicPr>
        <p:blipFill>
          <a:blip r:embed="rId2"/>
          <a:stretch>
            <a:fillRect/>
          </a:stretch>
        </p:blipFill>
        <p:spPr>
          <a:xfrm>
            <a:off x="938857" y="719476"/>
            <a:ext cx="10314286" cy="5419048"/>
          </a:xfrm>
          <a:prstGeom prst="rect">
            <a:avLst/>
          </a:prstGeom>
        </p:spPr>
      </p:pic>
    </p:spTree>
    <p:extLst>
      <p:ext uri="{BB962C8B-B14F-4D97-AF65-F5344CB8AC3E}">
        <p14:creationId xmlns:p14="http://schemas.microsoft.com/office/powerpoint/2010/main" val="3114874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0D77-3906-4179-66F4-51B9223B816F}"/>
              </a:ext>
            </a:extLst>
          </p:cNvPr>
          <p:cNvSpPr>
            <a:spLocks noGrp="1"/>
          </p:cNvSpPr>
          <p:nvPr>
            <p:ph type="title"/>
          </p:nvPr>
        </p:nvSpPr>
        <p:spPr/>
        <p:txBody>
          <a:bodyPr/>
          <a:lstStyle/>
          <a:p>
            <a:r>
              <a:rPr lang="en-US" dirty="0"/>
              <a:t>Lego WeDo</a:t>
            </a:r>
          </a:p>
        </p:txBody>
      </p:sp>
      <p:pic>
        <p:nvPicPr>
          <p:cNvPr id="5" name="Content Placeholder 4">
            <a:extLst>
              <a:ext uri="{FF2B5EF4-FFF2-40B4-BE49-F238E27FC236}">
                <a16:creationId xmlns:a16="http://schemas.microsoft.com/office/drawing/2014/main" id="{93806C8E-2209-7395-345B-0CD2F2EF2E91}"/>
              </a:ext>
            </a:extLst>
          </p:cNvPr>
          <p:cNvPicPr>
            <a:picLocks noGrp="1" noChangeAspect="1"/>
          </p:cNvPicPr>
          <p:nvPr>
            <p:ph idx="1"/>
          </p:nvPr>
        </p:nvPicPr>
        <p:blipFill>
          <a:blip r:embed="rId2">
            <a:grayscl/>
          </a:blip>
          <a:stretch>
            <a:fillRect/>
          </a:stretch>
        </p:blipFill>
        <p:spPr>
          <a:xfrm>
            <a:off x="4494361" y="187796"/>
            <a:ext cx="7082287" cy="6482408"/>
          </a:xfrm>
        </p:spPr>
      </p:pic>
      <p:pic>
        <p:nvPicPr>
          <p:cNvPr id="7" name="Picture 6">
            <a:extLst>
              <a:ext uri="{FF2B5EF4-FFF2-40B4-BE49-F238E27FC236}">
                <a16:creationId xmlns:a16="http://schemas.microsoft.com/office/drawing/2014/main" id="{380BBA78-128B-51AC-24A2-1BD5E58187B6}"/>
              </a:ext>
            </a:extLst>
          </p:cNvPr>
          <p:cNvPicPr>
            <a:picLocks noChangeAspect="1"/>
          </p:cNvPicPr>
          <p:nvPr/>
        </p:nvPicPr>
        <p:blipFill>
          <a:blip r:embed="rId3"/>
          <a:stretch>
            <a:fillRect/>
          </a:stretch>
        </p:blipFill>
        <p:spPr>
          <a:xfrm>
            <a:off x="282330" y="1868017"/>
            <a:ext cx="4018844" cy="3568390"/>
          </a:xfrm>
          <a:prstGeom prst="rect">
            <a:avLst/>
          </a:prstGeom>
        </p:spPr>
      </p:pic>
    </p:spTree>
    <p:extLst>
      <p:ext uri="{BB962C8B-B14F-4D97-AF65-F5344CB8AC3E}">
        <p14:creationId xmlns:p14="http://schemas.microsoft.com/office/powerpoint/2010/main" val="276397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E036-A8AD-6369-82F4-9D5484F74D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2CDFC3-3BD2-F0E6-F668-7053F08F52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FA6971-5DA9-4CED-3E97-F9500D7F2404}"/>
              </a:ext>
            </a:extLst>
          </p:cNvPr>
          <p:cNvPicPr>
            <a:picLocks noChangeAspect="1"/>
          </p:cNvPicPr>
          <p:nvPr/>
        </p:nvPicPr>
        <p:blipFill>
          <a:blip r:embed="rId2"/>
          <a:stretch>
            <a:fillRect/>
          </a:stretch>
        </p:blipFill>
        <p:spPr>
          <a:xfrm>
            <a:off x="0" y="796740"/>
            <a:ext cx="12192000" cy="5264519"/>
          </a:xfrm>
          <a:prstGeom prst="rect">
            <a:avLst/>
          </a:prstGeom>
        </p:spPr>
      </p:pic>
    </p:spTree>
    <p:extLst>
      <p:ext uri="{BB962C8B-B14F-4D97-AF65-F5344CB8AC3E}">
        <p14:creationId xmlns:p14="http://schemas.microsoft.com/office/powerpoint/2010/main" val="1848043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1AF9-CF52-4786-9E61-89A64AE24391}"/>
              </a:ext>
            </a:extLst>
          </p:cNvPr>
          <p:cNvSpPr>
            <a:spLocks noGrp="1"/>
          </p:cNvSpPr>
          <p:nvPr>
            <p:ph type="title"/>
          </p:nvPr>
        </p:nvSpPr>
        <p:spPr/>
        <p:txBody>
          <a:bodyPr/>
          <a:lstStyle/>
          <a:p>
            <a:r>
              <a:rPr lang="en-US" dirty="0"/>
              <a:t>Lego Mindstorms: NXT, </a:t>
            </a:r>
            <a:r>
              <a:rPr lang="el-GR" dirty="0"/>
              <a:t>Αισθητήρες &amp; Κινητήρες</a:t>
            </a:r>
            <a:endParaRPr lang="en-US" dirty="0"/>
          </a:p>
        </p:txBody>
      </p:sp>
      <p:pic>
        <p:nvPicPr>
          <p:cNvPr id="5" name="Content Placeholder 4">
            <a:extLst>
              <a:ext uri="{FF2B5EF4-FFF2-40B4-BE49-F238E27FC236}">
                <a16:creationId xmlns:a16="http://schemas.microsoft.com/office/drawing/2014/main" id="{8E5B0777-9CDC-4842-AF96-CC1C096FA204}"/>
              </a:ext>
            </a:extLst>
          </p:cNvPr>
          <p:cNvPicPr>
            <a:picLocks noGrp="1" noChangeAspect="1"/>
          </p:cNvPicPr>
          <p:nvPr>
            <p:ph idx="1"/>
          </p:nvPr>
        </p:nvPicPr>
        <p:blipFill>
          <a:blip r:embed="rId2"/>
          <a:stretch>
            <a:fillRect/>
          </a:stretch>
        </p:blipFill>
        <p:spPr>
          <a:xfrm>
            <a:off x="1385616" y="1790456"/>
            <a:ext cx="5903843" cy="4351338"/>
          </a:xfrm>
        </p:spPr>
      </p:pic>
      <p:pic>
        <p:nvPicPr>
          <p:cNvPr id="7" name="Picture 6">
            <a:extLst>
              <a:ext uri="{FF2B5EF4-FFF2-40B4-BE49-F238E27FC236}">
                <a16:creationId xmlns:a16="http://schemas.microsoft.com/office/drawing/2014/main" id="{FC563216-A1E3-4008-BCA5-6D30A829ADFE}"/>
              </a:ext>
            </a:extLst>
          </p:cNvPr>
          <p:cNvPicPr>
            <a:picLocks noChangeAspect="1"/>
          </p:cNvPicPr>
          <p:nvPr/>
        </p:nvPicPr>
        <p:blipFill>
          <a:blip r:embed="rId3"/>
          <a:stretch>
            <a:fillRect/>
          </a:stretch>
        </p:blipFill>
        <p:spPr>
          <a:xfrm>
            <a:off x="8537502" y="2048607"/>
            <a:ext cx="3262988" cy="4580792"/>
          </a:xfrm>
          <a:prstGeom prst="rect">
            <a:avLst/>
          </a:prstGeom>
        </p:spPr>
      </p:pic>
    </p:spTree>
    <p:extLst>
      <p:ext uri="{BB962C8B-B14F-4D97-AF65-F5344CB8AC3E}">
        <p14:creationId xmlns:p14="http://schemas.microsoft.com/office/powerpoint/2010/main" val="3391564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FD62-4E5F-4C1F-A80A-01A944EEE45E}"/>
              </a:ext>
            </a:extLst>
          </p:cNvPr>
          <p:cNvSpPr>
            <a:spLocks noGrp="1"/>
          </p:cNvSpPr>
          <p:nvPr>
            <p:ph type="title"/>
          </p:nvPr>
        </p:nvSpPr>
        <p:spPr/>
        <p:txBody>
          <a:bodyPr/>
          <a:lstStyle/>
          <a:p>
            <a:r>
              <a:rPr lang="en-US" dirty="0"/>
              <a:t>Lego Mindstorms: </a:t>
            </a:r>
            <a:r>
              <a:rPr lang="el-GR" dirty="0"/>
              <a:t>Περιβάλλον προγραμματισμού</a:t>
            </a:r>
            <a:endParaRPr lang="en-US" dirty="0"/>
          </a:p>
        </p:txBody>
      </p:sp>
      <p:pic>
        <p:nvPicPr>
          <p:cNvPr id="5" name="Content Placeholder 4">
            <a:extLst>
              <a:ext uri="{FF2B5EF4-FFF2-40B4-BE49-F238E27FC236}">
                <a16:creationId xmlns:a16="http://schemas.microsoft.com/office/drawing/2014/main" id="{1D1EE7FF-0A57-468F-8155-3ACE271BDB16}"/>
              </a:ext>
            </a:extLst>
          </p:cNvPr>
          <p:cNvPicPr>
            <a:picLocks noGrp="1" noChangeAspect="1"/>
          </p:cNvPicPr>
          <p:nvPr>
            <p:ph idx="1"/>
          </p:nvPr>
        </p:nvPicPr>
        <p:blipFill>
          <a:blip r:embed="rId2"/>
          <a:stretch>
            <a:fillRect/>
          </a:stretch>
        </p:blipFill>
        <p:spPr>
          <a:xfrm>
            <a:off x="3019070" y="1825625"/>
            <a:ext cx="6153860" cy="4351338"/>
          </a:xfrm>
        </p:spPr>
      </p:pic>
    </p:spTree>
    <p:extLst>
      <p:ext uri="{BB962C8B-B14F-4D97-AF65-F5344CB8AC3E}">
        <p14:creationId xmlns:p14="http://schemas.microsoft.com/office/powerpoint/2010/main" val="474193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EFE95DF-15CD-A45E-9EEC-4EC61DEA296C}"/>
              </a:ext>
            </a:extLst>
          </p:cNvPr>
          <p:cNvPicPr>
            <a:picLocks noGrp="1" noChangeAspect="1"/>
          </p:cNvPicPr>
          <p:nvPr>
            <p:ph idx="1"/>
          </p:nvPr>
        </p:nvPicPr>
        <p:blipFill>
          <a:blip r:embed="rId2"/>
          <a:srcRect l="4947" r="6149" b="1"/>
          <a:stretch/>
        </p:blipFill>
        <p:spPr>
          <a:xfrm>
            <a:off x="20" y="1282"/>
            <a:ext cx="12191980" cy="6856718"/>
          </a:xfrm>
          <a:prstGeom prst="rect">
            <a:avLst/>
          </a:prstGeom>
        </p:spPr>
      </p:pic>
    </p:spTree>
    <p:extLst>
      <p:ext uri="{BB962C8B-B14F-4D97-AF65-F5344CB8AC3E}">
        <p14:creationId xmlns:p14="http://schemas.microsoft.com/office/powerpoint/2010/main" val="1323149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533D-CECC-4474-962A-FD32A2F0C7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3BDB9E-FE1A-EEC2-F815-2A4BB055F14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488ACF3-BB73-E5E8-A793-686E82CFE5BC}"/>
              </a:ext>
            </a:extLst>
          </p:cNvPr>
          <p:cNvPicPr>
            <a:picLocks noChangeAspect="1"/>
          </p:cNvPicPr>
          <p:nvPr/>
        </p:nvPicPr>
        <p:blipFill>
          <a:blip r:embed="rId2"/>
          <a:stretch>
            <a:fillRect/>
          </a:stretch>
        </p:blipFill>
        <p:spPr>
          <a:xfrm>
            <a:off x="423284" y="0"/>
            <a:ext cx="11345431" cy="6858000"/>
          </a:xfrm>
          <a:prstGeom prst="rect">
            <a:avLst/>
          </a:prstGeom>
        </p:spPr>
      </p:pic>
    </p:spTree>
    <p:extLst>
      <p:ext uri="{BB962C8B-B14F-4D97-AF65-F5344CB8AC3E}">
        <p14:creationId xmlns:p14="http://schemas.microsoft.com/office/powerpoint/2010/main" val="3523818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oy robot on the floor&#10;&#10;AI-generated content may be incorrect.">
            <a:extLst>
              <a:ext uri="{FF2B5EF4-FFF2-40B4-BE49-F238E27FC236}">
                <a16:creationId xmlns:a16="http://schemas.microsoft.com/office/drawing/2014/main" id="{DC08DF9C-4633-4E73-8FD5-31CB33FD72C9}"/>
              </a:ext>
            </a:extLst>
          </p:cNvPr>
          <p:cNvPicPr>
            <a:picLocks noGrp="1" noChangeAspect="1"/>
          </p:cNvPicPr>
          <p:nvPr>
            <p:ph idx="1"/>
          </p:nvPr>
        </p:nvPicPr>
        <p:blipFill>
          <a:blip r:embed="rId2"/>
          <a:srcRect l="14881" r="2437"/>
          <a:stretch/>
        </p:blipFill>
        <p:spPr>
          <a:xfrm>
            <a:off x="643467" y="1940136"/>
            <a:ext cx="5294716" cy="2977725"/>
          </a:xfrm>
          <a:prstGeom prst="rect">
            <a:avLst/>
          </a:prstGeom>
        </p:spPr>
      </p:pic>
      <p:cxnSp>
        <p:nvCxnSpPr>
          <p:cNvPr id="19" name="Straight Connector 1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computer monitor and a robot&#10;&#10;AI-generated content may be incorrect.">
            <a:extLst>
              <a:ext uri="{FF2B5EF4-FFF2-40B4-BE49-F238E27FC236}">
                <a16:creationId xmlns:a16="http://schemas.microsoft.com/office/drawing/2014/main" id="{28923896-42AF-EE32-7821-C2C826B5C4D0}"/>
              </a:ext>
            </a:extLst>
          </p:cNvPr>
          <p:cNvPicPr>
            <a:picLocks noChangeAspect="1"/>
          </p:cNvPicPr>
          <p:nvPr/>
        </p:nvPicPr>
        <p:blipFill>
          <a:blip r:embed="rId3"/>
          <a:stretch>
            <a:fillRect/>
          </a:stretch>
        </p:blipFill>
        <p:spPr>
          <a:xfrm>
            <a:off x="6253817" y="1450100"/>
            <a:ext cx="5294715" cy="3957799"/>
          </a:xfrm>
          <a:prstGeom prst="rect">
            <a:avLst/>
          </a:prstGeom>
        </p:spPr>
      </p:pic>
    </p:spTree>
    <p:extLst>
      <p:ext uri="{BB962C8B-B14F-4D97-AF65-F5344CB8AC3E}">
        <p14:creationId xmlns:p14="http://schemas.microsoft.com/office/powerpoint/2010/main" val="3016641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2FE0-9784-D6CF-6B95-72E89B4295F2}"/>
              </a:ext>
            </a:extLst>
          </p:cNvPr>
          <p:cNvSpPr>
            <a:spLocks noGrp="1"/>
          </p:cNvSpPr>
          <p:nvPr>
            <p:ph type="title"/>
          </p:nvPr>
        </p:nvSpPr>
        <p:spPr/>
        <p:txBody>
          <a:bodyPr>
            <a:normAutofit/>
          </a:bodyPr>
          <a:lstStyle/>
          <a:p>
            <a:r>
              <a:rPr lang="en-US" sz="2400" b="1" i="0" u="none" strike="noStrike" baseline="0" dirty="0" err="1">
                <a:solidFill>
                  <a:srgbClr val="001E5E"/>
                </a:solidFill>
                <a:latin typeface="Calibri" panose="020F0502020204030204" pitchFamily="34" charset="0"/>
              </a:rPr>
              <a:t>Gigo</a:t>
            </a:r>
            <a:r>
              <a:rPr lang="en-US" sz="2400" b="1" i="0" u="none" strike="noStrike" baseline="0" dirty="0">
                <a:solidFill>
                  <a:srgbClr val="001E5E"/>
                </a:solidFill>
                <a:latin typeface="Calibri" panose="020F0502020204030204" pitchFamily="34" charset="0"/>
              </a:rPr>
              <a:t> </a:t>
            </a:r>
            <a:r>
              <a:rPr lang="en-US" sz="2400" b="1" i="0" u="none" strike="noStrike" baseline="0" dirty="0" err="1">
                <a:solidFill>
                  <a:srgbClr val="001E5E"/>
                </a:solidFill>
                <a:latin typeface="Calibri" panose="020F0502020204030204" pitchFamily="34" charset="0"/>
              </a:rPr>
              <a:t>microbit</a:t>
            </a:r>
            <a:r>
              <a:rPr lang="en-US" sz="2400" b="1" i="0" u="none" strike="noStrike" baseline="0" dirty="0">
                <a:solidFill>
                  <a:srgbClr val="001E5E"/>
                </a:solidFill>
                <a:latin typeface="Calibri" panose="020F0502020204030204" pitchFamily="34" charset="0"/>
              </a:rPr>
              <a:t> Robotics </a:t>
            </a:r>
            <a:endParaRPr lang="en-US" sz="5400" dirty="0"/>
          </a:p>
        </p:txBody>
      </p:sp>
      <p:pic>
        <p:nvPicPr>
          <p:cNvPr id="5" name="Content Placeholder 4">
            <a:extLst>
              <a:ext uri="{FF2B5EF4-FFF2-40B4-BE49-F238E27FC236}">
                <a16:creationId xmlns:a16="http://schemas.microsoft.com/office/drawing/2014/main" id="{2B30E10E-6A2B-A903-2D5B-EABEBE387FD3}"/>
              </a:ext>
            </a:extLst>
          </p:cNvPr>
          <p:cNvPicPr>
            <a:picLocks noGrp="1" noChangeAspect="1"/>
          </p:cNvPicPr>
          <p:nvPr>
            <p:ph idx="1"/>
          </p:nvPr>
        </p:nvPicPr>
        <p:blipFill>
          <a:blip r:embed="rId2"/>
          <a:stretch>
            <a:fillRect/>
          </a:stretch>
        </p:blipFill>
        <p:spPr>
          <a:xfrm>
            <a:off x="4488614" y="198408"/>
            <a:ext cx="3794959" cy="4299955"/>
          </a:xfrm>
        </p:spPr>
      </p:pic>
      <p:pic>
        <p:nvPicPr>
          <p:cNvPr id="7" name="Picture 6">
            <a:extLst>
              <a:ext uri="{FF2B5EF4-FFF2-40B4-BE49-F238E27FC236}">
                <a16:creationId xmlns:a16="http://schemas.microsoft.com/office/drawing/2014/main" id="{461AD3C2-6112-7E0D-D124-2755D5CBBBD4}"/>
              </a:ext>
            </a:extLst>
          </p:cNvPr>
          <p:cNvPicPr>
            <a:picLocks noChangeAspect="1"/>
          </p:cNvPicPr>
          <p:nvPr/>
        </p:nvPicPr>
        <p:blipFill>
          <a:blip r:embed="rId3"/>
          <a:stretch>
            <a:fillRect/>
          </a:stretch>
        </p:blipFill>
        <p:spPr>
          <a:xfrm>
            <a:off x="398253" y="1903262"/>
            <a:ext cx="3793067" cy="2888166"/>
          </a:xfrm>
          <a:prstGeom prst="rect">
            <a:avLst/>
          </a:prstGeom>
        </p:spPr>
      </p:pic>
      <p:pic>
        <p:nvPicPr>
          <p:cNvPr id="9" name="Picture 8">
            <a:extLst>
              <a:ext uri="{FF2B5EF4-FFF2-40B4-BE49-F238E27FC236}">
                <a16:creationId xmlns:a16="http://schemas.microsoft.com/office/drawing/2014/main" id="{D5B18250-6B18-2CD9-E792-4ECD4E48AE2D}"/>
              </a:ext>
            </a:extLst>
          </p:cNvPr>
          <p:cNvPicPr>
            <a:picLocks noChangeAspect="1"/>
          </p:cNvPicPr>
          <p:nvPr/>
        </p:nvPicPr>
        <p:blipFill>
          <a:blip r:embed="rId4"/>
          <a:stretch>
            <a:fillRect/>
          </a:stretch>
        </p:blipFill>
        <p:spPr>
          <a:xfrm>
            <a:off x="7923757" y="3695157"/>
            <a:ext cx="4010230" cy="2964435"/>
          </a:xfrm>
          <a:prstGeom prst="rect">
            <a:avLst/>
          </a:prstGeom>
        </p:spPr>
      </p:pic>
    </p:spTree>
    <p:extLst>
      <p:ext uri="{BB962C8B-B14F-4D97-AF65-F5344CB8AC3E}">
        <p14:creationId xmlns:p14="http://schemas.microsoft.com/office/powerpoint/2010/main" val="1474092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952595" y="241540"/>
            <a:ext cx="9166853" cy="5392502"/>
          </a:xfrm>
          <a:prstGeom prst="rect">
            <a:avLst/>
          </a:prstGeom>
          <a:noFill/>
        </p:spPr>
        <p:txBody>
          <a:bodyPr wrap="square" rtlCol="0">
            <a:spAutoFit/>
          </a:bodyPr>
          <a:lstStyle/>
          <a:p>
            <a:r>
              <a:rPr lang="el-GR" b="1" u="sng" dirty="0">
                <a:solidFill>
                  <a:srgbClr val="002060"/>
                </a:solidFill>
                <a:effectLst>
                  <a:outerShdw blurRad="38100" dist="38100" dir="2700000" algn="tl">
                    <a:srgbClr val="000000">
                      <a:alpha val="43137"/>
                    </a:srgbClr>
                  </a:outerShdw>
                </a:effectLst>
              </a:rPr>
              <a:t>ΣΤΟΧΟΙ μας ως προς τις δεξιότητες και την μαθησιακή διαδικασία είναι οι μαθητές να μπορούν:</a:t>
            </a:r>
          </a:p>
          <a:p>
            <a:endParaRPr lang="el-GR" b="1" u="sng" dirty="0">
              <a:solidFill>
                <a:srgbClr val="002060"/>
              </a:solidFill>
              <a:effectLst>
                <a:outerShdw blurRad="38100" dist="38100" dir="2700000" algn="tl">
                  <a:srgbClr val="000000">
                    <a:alpha val="43137"/>
                  </a:srgbClr>
                </a:outerShdw>
              </a:effectLst>
            </a:endParaRP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προσανατολίζονται στο χώρο.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μετρούν.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αντιληφθούν τις έννοιες δεξιά, αριστερά, μπρος, πίσω.</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δίνουν οδηγίες.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διαβάζουν απλά σύμβολα, σχεδιαγράμματα και χάρτες.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απεικονίζουν με απλά μέσα το χώρο και να καταγράφουν μετακινήσεις και διαδρομές.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κάνουν υποθέσεις και προβλέψεις.</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συνεργάζονται.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αναπτύσσουν τη γλώσσα και την επικοινωνία αξιοποιώντας την Τεχνολογία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αναπτύσσουν βασικές ικανότητες και δεξιότητες όπως αλγοριθμική σκέψη.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αποκτήσουν ικανότητα κατανόησης και επίλυσης προβλημάτων.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αναπτύσσουν κριτική και δημιουργική σκέψη.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μάθουν να επιλύουν προβλήματα.                            </a:t>
            </a:r>
          </a:p>
          <a:p>
            <a:pPr>
              <a:lnSpc>
                <a:spcPts val="2500"/>
              </a:lnSpc>
              <a:buFont typeface="Wingdings" pitchFamily="2" charset="2"/>
              <a:buChar char="ü"/>
            </a:pPr>
            <a:r>
              <a:rPr lang="el-GR" dirty="0">
                <a:solidFill>
                  <a:srgbClr val="002060"/>
                </a:solidFill>
                <a:effectLst>
                  <a:outerShdw blurRad="38100" dist="38100" dir="2700000" algn="tl">
                    <a:srgbClr val="000000">
                      <a:alpha val="43137"/>
                    </a:srgbClr>
                  </a:outerShdw>
                </a:effectLst>
              </a:rPr>
              <a:t> Να αναπτύσσουν   την φαντασία τους και την ελεύθερη έκφραση. </a:t>
            </a:r>
            <a:endParaRPr lang="el-GR" dirty="0"/>
          </a:p>
        </p:txBody>
      </p:sp>
    </p:spTree>
    <p:extLst>
      <p:ext uri="{BB962C8B-B14F-4D97-AF65-F5344CB8AC3E}">
        <p14:creationId xmlns:p14="http://schemas.microsoft.com/office/powerpoint/2010/main" val="3933541119"/>
      </p:ext>
    </p:extLst>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DB8617-E218-4A9C-8100-C9E162975F30}"/>
              </a:ext>
            </a:extLst>
          </p:cNvPr>
          <p:cNvSpPr>
            <a:spLocks noGrp="1"/>
          </p:cNvSpPr>
          <p:nvPr>
            <p:ph idx="1"/>
          </p:nvPr>
        </p:nvSpPr>
        <p:spPr>
          <a:xfrm>
            <a:off x="838200" y="646930"/>
            <a:ext cx="10515600" cy="5530033"/>
          </a:xfrm>
        </p:spPr>
        <p:txBody>
          <a:bodyPr>
            <a:normAutofit fontScale="92500" lnSpcReduction="20000"/>
          </a:bodyPr>
          <a:lstStyle/>
          <a:p>
            <a:pPr marL="0" indent="0" algn="l">
              <a:buNone/>
            </a:pPr>
            <a:r>
              <a:rPr lang="el-GR" b="1" i="0" dirty="0" err="1">
                <a:solidFill>
                  <a:srgbClr val="231F20"/>
                </a:solidFill>
                <a:effectLst/>
                <a:latin typeface="open_sansregular"/>
              </a:rPr>
              <a:t>Tι</a:t>
            </a:r>
            <a:r>
              <a:rPr lang="el-GR" b="1" i="0" dirty="0">
                <a:solidFill>
                  <a:srgbClr val="231F20"/>
                </a:solidFill>
                <a:effectLst/>
                <a:latin typeface="open_sansregular"/>
              </a:rPr>
              <a:t> είναι η εκπαιδευτική ρομποτική;</a:t>
            </a:r>
            <a:endParaRPr lang="el-GR" b="0" i="0" dirty="0">
              <a:solidFill>
                <a:srgbClr val="231F20"/>
              </a:solidFill>
              <a:effectLst/>
              <a:latin typeface="open_sansregular"/>
            </a:endParaRPr>
          </a:p>
          <a:p>
            <a:pPr algn="l"/>
            <a:r>
              <a:rPr lang="el-GR" b="0" i="0" dirty="0">
                <a:solidFill>
                  <a:srgbClr val="231F20"/>
                </a:solidFill>
                <a:effectLst/>
                <a:latin typeface="open_sansregular"/>
              </a:rPr>
              <a:t>Είναι μία </a:t>
            </a:r>
            <a:r>
              <a:rPr lang="el-GR" b="1" i="0" dirty="0">
                <a:solidFill>
                  <a:srgbClr val="231F20"/>
                </a:solidFill>
                <a:effectLst/>
                <a:latin typeface="open_sansregular"/>
              </a:rPr>
              <a:t>καινούργια Επιστήμη στην οποία συνδυάζονται στοιχεία ανάπτυξης λογισμικού, τεχνητής νοημοσύνης, μηχανολογίας, μελέτης της ανθρώπινης συμπεριφοράς</a:t>
            </a:r>
            <a:r>
              <a:rPr lang="el-GR" b="0" i="0" dirty="0">
                <a:solidFill>
                  <a:srgbClr val="231F20"/>
                </a:solidFill>
                <a:effectLst/>
                <a:latin typeface="open_sansregular"/>
              </a:rPr>
              <a:t> κλπ. Είναι γεγονός ότι οι πρώτες ολοκληρωμένες εφαρμογές της εμφανίζονται σε τομείς όπως η ιατρική, η βιομηχανία κλπ. Η εκπαιδευτική ρομποτική συνδέεται άρρηκτα με την εκπαίδευση STEM, καθώς αξιοποιεί σε όλο της το εύρος την Τεχνολογία και τα Μαθηματικά.</a:t>
            </a:r>
          </a:p>
          <a:p>
            <a:pPr algn="l"/>
            <a:r>
              <a:rPr lang="el-GR" b="0" i="0" dirty="0">
                <a:solidFill>
                  <a:srgbClr val="231F20"/>
                </a:solidFill>
                <a:effectLst/>
                <a:latin typeface="open_sansregular"/>
              </a:rPr>
              <a:t>Στην </a:t>
            </a:r>
            <a:r>
              <a:rPr lang="el-GR" b="1" i="0" dirty="0">
                <a:solidFill>
                  <a:srgbClr val="231F20"/>
                </a:solidFill>
                <a:effectLst/>
                <a:latin typeface="open_sansregular"/>
              </a:rPr>
              <a:t>αρχή</a:t>
            </a:r>
            <a:r>
              <a:rPr lang="el-GR" b="0" i="0" dirty="0">
                <a:solidFill>
                  <a:srgbClr val="231F20"/>
                </a:solidFill>
                <a:effectLst/>
                <a:latin typeface="open_sansregular"/>
              </a:rPr>
              <a:t> (πρώτα μαθήματα ρομποτικής) οι μαθητές με τη χρήση επεξεργαστών, αισθητήρων, κινητήρων και δομικών στοιχείων φτιάχνουν το δικό τους ρομπότ. </a:t>
            </a:r>
          </a:p>
          <a:p>
            <a:pPr algn="l"/>
            <a:r>
              <a:rPr lang="el-GR" b="0" i="0" dirty="0">
                <a:solidFill>
                  <a:srgbClr val="231F20"/>
                </a:solidFill>
                <a:effectLst/>
                <a:latin typeface="open_sansregular"/>
              </a:rPr>
              <a:t>Σε </a:t>
            </a:r>
            <a:r>
              <a:rPr lang="el-GR" b="1" i="0" dirty="0">
                <a:solidFill>
                  <a:srgbClr val="231F20"/>
                </a:solidFill>
                <a:effectLst/>
                <a:latin typeface="open_sansregular"/>
              </a:rPr>
              <a:t>μεταγενέστερη φάση</a:t>
            </a:r>
            <a:r>
              <a:rPr lang="el-GR" b="0" i="0" dirty="0">
                <a:solidFill>
                  <a:srgbClr val="231F20"/>
                </a:solidFill>
                <a:effectLst/>
                <a:latin typeface="open_sansregular"/>
              </a:rPr>
              <a:t> οι μαθητές (μαθητές Δημοτικού) με το ειδικά διαμορφωμένο λογισμικό μαθαίνουν πώς να δώσουν κίνηση στις κατασκευές (γραφική γλώσσα προγραμματισμού) τους μέσω ηλεκτρονικού υπολογιστή, αποκτώντας δεξιότητες προγραμματισμού (</a:t>
            </a:r>
            <a:r>
              <a:rPr lang="el-GR" b="0" i="0" dirty="0" err="1">
                <a:solidFill>
                  <a:srgbClr val="231F20"/>
                </a:solidFill>
                <a:effectLst/>
                <a:latin typeface="open_sansregular"/>
              </a:rPr>
              <a:t>engineering</a:t>
            </a:r>
            <a:r>
              <a:rPr lang="el-GR" b="0" i="0" dirty="0">
                <a:solidFill>
                  <a:srgbClr val="231F20"/>
                </a:solidFill>
                <a:effectLst/>
                <a:latin typeface="open_sansregular"/>
              </a:rPr>
              <a:t>) και επίλυσης προβλημάτων (</a:t>
            </a:r>
            <a:r>
              <a:rPr lang="el-GR" b="0" i="0" dirty="0" err="1">
                <a:solidFill>
                  <a:srgbClr val="231F20"/>
                </a:solidFill>
                <a:effectLst/>
                <a:latin typeface="open_sansregular"/>
              </a:rPr>
              <a:t>problem</a:t>
            </a:r>
            <a:r>
              <a:rPr lang="el-GR" b="0" i="0" dirty="0">
                <a:solidFill>
                  <a:srgbClr val="231F20"/>
                </a:solidFill>
                <a:effectLst/>
                <a:latin typeface="open_sansregular"/>
              </a:rPr>
              <a:t> </a:t>
            </a:r>
            <a:r>
              <a:rPr lang="el-GR" b="0" i="0" dirty="0" err="1">
                <a:solidFill>
                  <a:srgbClr val="231F20"/>
                </a:solidFill>
                <a:effectLst/>
                <a:latin typeface="open_sansregular"/>
              </a:rPr>
              <a:t>solving</a:t>
            </a:r>
            <a:r>
              <a:rPr lang="el-GR" b="0" i="0" dirty="0">
                <a:solidFill>
                  <a:srgbClr val="231F20"/>
                </a:solidFill>
                <a:effectLst/>
                <a:latin typeface="open_sansregular"/>
              </a:rPr>
              <a:t>). Συνεπώς, μέσω της τεχνολογίας της ρομποτικής προετοιμάζονται τα παιδιά για τα επαγγέλματα τους μέλλοντος.</a:t>
            </a:r>
          </a:p>
          <a:p>
            <a:endParaRPr lang="en-US" dirty="0"/>
          </a:p>
        </p:txBody>
      </p:sp>
    </p:spTree>
    <p:extLst>
      <p:ext uri="{BB962C8B-B14F-4D97-AF65-F5344CB8AC3E}">
        <p14:creationId xmlns:p14="http://schemas.microsoft.com/office/powerpoint/2010/main" val="3020669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166910" y="642918"/>
            <a:ext cx="8072494" cy="5386090"/>
          </a:xfrm>
          <a:prstGeom prst="rect">
            <a:avLst/>
          </a:prstGeom>
          <a:noFill/>
        </p:spPr>
        <p:txBody>
          <a:bodyPr wrap="square" rtlCol="0">
            <a:spAutoFit/>
          </a:bodyPr>
          <a:lstStyle/>
          <a:p>
            <a:endParaRPr lang="en-US" b="1" dirty="0"/>
          </a:p>
          <a:p>
            <a:r>
              <a:rPr lang="el-GR" sz="2000" dirty="0">
                <a:solidFill>
                  <a:srgbClr val="002060"/>
                </a:solidFill>
                <a:effectLst>
                  <a:outerShdw blurRad="38100" dist="38100" dir="2700000" algn="tl">
                    <a:srgbClr val="000000">
                      <a:alpha val="43137"/>
                    </a:srgbClr>
                  </a:outerShdw>
                </a:effectLst>
              </a:rPr>
              <a:t>Διαδικασία</a:t>
            </a:r>
            <a:endParaRPr lang="en-US" sz="2000" dirty="0">
              <a:solidFill>
                <a:srgbClr val="002060"/>
              </a:solidFill>
              <a:effectLst>
                <a:outerShdw blurRad="38100" dist="38100" dir="2700000" algn="tl">
                  <a:srgbClr val="000000">
                    <a:alpha val="43137"/>
                  </a:srgbClr>
                </a:outerShdw>
              </a:effectLst>
            </a:endParaRPr>
          </a:p>
          <a:p>
            <a:endParaRPr lang="el-GR" dirty="0">
              <a:solidFill>
                <a:srgbClr val="002060"/>
              </a:solidFill>
              <a:effectLst>
                <a:outerShdw blurRad="38100" dist="38100" dir="2700000" algn="tl">
                  <a:srgbClr val="000000">
                    <a:alpha val="43137"/>
                  </a:srgbClr>
                </a:outerShdw>
              </a:effectLst>
            </a:endParaRPr>
          </a:p>
          <a:p>
            <a:pPr algn="just">
              <a:lnSpc>
                <a:spcPct val="150000"/>
              </a:lnSpc>
            </a:pPr>
            <a:r>
              <a:rPr lang="el-GR" dirty="0">
                <a:solidFill>
                  <a:srgbClr val="002060"/>
                </a:solidFill>
                <a:effectLst>
                  <a:outerShdw blurRad="38100" dist="38100" dir="2700000" algn="tl">
                    <a:srgbClr val="000000">
                      <a:alpha val="43137"/>
                    </a:srgbClr>
                  </a:outerShdw>
                </a:effectLst>
              </a:rPr>
              <a:t>Αφού συστήσουμε την </a:t>
            </a:r>
            <a:r>
              <a:rPr lang="el-GR" dirty="0" err="1">
                <a:solidFill>
                  <a:srgbClr val="002060"/>
                </a:solidFill>
                <a:effectLst>
                  <a:outerShdw blurRad="38100" dist="38100" dir="2700000" algn="tl">
                    <a:srgbClr val="000000">
                      <a:alpha val="43137"/>
                    </a:srgbClr>
                  </a:outerShdw>
                </a:effectLst>
              </a:rPr>
              <a:t>μελισσούλα</a:t>
            </a:r>
            <a:r>
              <a:rPr lang="en-US" dirty="0">
                <a:solidFill>
                  <a:srgbClr val="002060"/>
                </a:solidFill>
                <a:effectLst>
                  <a:outerShdw blurRad="38100" dist="38100" dir="2700000" algn="tl">
                    <a:srgbClr val="000000">
                      <a:alpha val="43137"/>
                    </a:srgbClr>
                  </a:outerShdw>
                </a:effectLst>
              </a:rPr>
              <a:t> Bee</a:t>
            </a:r>
            <a:r>
              <a:rPr lang="el-GR" dirty="0" err="1">
                <a:solidFill>
                  <a:srgbClr val="002060"/>
                </a:solidFill>
                <a:effectLst>
                  <a:outerShdw blurRad="38100" dist="38100" dir="2700000" algn="tl">
                    <a:srgbClr val="000000">
                      <a:alpha val="43137"/>
                    </a:srgbClr>
                  </a:outerShdw>
                </a:effectLst>
              </a:rPr>
              <a:t>-</a:t>
            </a:r>
            <a:r>
              <a:rPr lang="en-US" dirty="0" err="1">
                <a:solidFill>
                  <a:srgbClr val="002060"/>
                </a:solidFill>
                <a:effectLst>
                  <a:outerShdw blurRad="38100" dist="38100" dir="2700000" algn="tl">
                    <a:srgbClr val="000000">
                      <a:alpha val="43137"/>
                    </a:srgbClr>
                  </a:outerShdw>
                </a:effectLst>
              </a:rPr>
              <a:t>Bot</a:t>
            </a:r>
            <a:r>
              <a:rPr lang="el-GR" dirty="0" err="1">
                <a:solidFill>
                  <a:srgbClr val="002060"/>
                </a:solidFill>
                <a:effectLst>
                  <a:outerShdw blurRad="38100" dist="38100" dir="2700000" algn="tl">
                    <a:srgbClr val="000000">
                      <a:alpha val="43137"/>
                    </a:srgbClr>
                  </a:outerShdw>
                </a:effectLst>
              </a:rPr>
              <a:t>, για να γνωρίσουν καλύτερα την συσκευή οι μαθητές μας συζητήσαμε τα παρακάτω: </a:t>
            </a:r>
          </a:p>
          <a:p>
            <a:pPr lvl="0" algn="just">
              <a:lnSpc>
                <a:spcPct val="150000"/>
              </a:lnSpc>
              <a:buFont typeface="Arial" pitchFamily="34" charset="0"/>
              <a:buChar char="•"/>
            </a:pPr>
            <a:r>
              <a:rPr lang="el-GR"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Τι πιστεύουν ότι είναι; </a:t>
            </a:r>
          </a:p>
          <a:p>
            <a:pPr lvl="0" algn="just">
              <a:lnSpc>
                <a:spcPct val="150000"/>
              </a:lnSpc>
              <a:buFont typeface="Arial" pitchFamily="34" charset="0"/>
              <a:buChar char="•"/>
            </a:pPr>
            <a:r>
              <a:rPr lang="el-GR"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Τι πιστεύουν ότι έχει μέσα; </a:t>
            </a:r>
          </a:p>
          <a:p>
            <a:pPr lvl="0" algn="just">
              <a:lnSpc>
                <a:spcPct val="150000"/>
              </a:lnSpc>
              <a:buFont typeface="Arial" pitchFamily="34" charset="0"/>
              <a:buChar char="•"/>
            </a:pPr>
            <a:r>
              <a:rPr lang="el-GR"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Τι κάνουν τα κουμπιά; </a:t>
            </a:r>
          </a:p>
          <a:p>
            <a:pPr lvl="0" algn="just">
              <a:lnSpc>
                <a:spcPct val="150000"/>
              </a:lnSpc>
              <a:buFont typeface="Arial" pitchFamily="34" charset="0"/>
              <a:buChar char="•"/>
            </a:pPr>
            <a:r>
              <a:rPr lang="el-GR"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Τα σύμβολα στα κουμπιά αποκαλύπτουν και το τι κάνει; </a:t>
            </a:r>
          </a:p>
          <a:p>
            <a:pPr lvl="0" algn="just">
              <a:lnSpc>
                <a:spcPct val="150000"/>
              </a:lnSpc>
              <a:buFont typeface="Arial" pitchFamily="34" charset="0"/>
              <a:buChar char="•"/>
            </a:pPr>
            <a:r>
              <a:rPr lang="el-GR"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Τι θα συμβεί εάν πατήσουμε ένα κουμπί; </a:t>
            </a:r>
          </a:p>
          <a:p>
            <a:pPr lvl="0" algn="just">
              <a:lnSpc>
                <a:spcPct val="150000"/>
              </a:lnSpc>
              <a:buFont typeface="Arial" pitchFamily="34" charset="0"/>
              <a:buChar char="•"/>
            </a:pPr>
            <a:r>
              <a:rPr lang="el-GR"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Τι θα συμβεί εάν πατήσουμε ένα κουμπί αρκετές φορές; </a:t>
            </a:r>
          </a:p>
          <a:p>
            <a:pPr lvl="0" algn="just">
              <a:lnSpc>
                <a:spcPct val="150000"/>
              </a:lnSpc>
              <a:buFont typeface="Arial" pitchFamily="34" charset="0"/>
              <a:buChar char="•"/>
            </a:pPr>
            <a:r>
              <a:rPr lang="el-GR" dirty="0">
                <a:solidFill>
                  <a:srgbClr val="002060"/>
                </a:solidFill>
                <a:effectLst>
                  <a:outerShdw blurRad="38100" dist="38100" dir="2700000" algn="tl">
                    <a:srgbClr val="000000">
                      <a:alpha val="43137"/>
                    </a:srgbClr>
                  </a:outerShdw>
                </a:effectLst>
              </a:rPr>
              <a:t> </a:t>
            </a:r>
            <a:r>
              <a:rPr lang="en-US" dirty="0">
                <a:solidFill>
                  <a:srgbClr val="002060"/>
                </a:solidFill>
                <a:effectLst>
                  <a:outerShdw blurRad="38100" dist="38100" dir="2700000" algn="tl">
                    <a:srgbClr val="000000">
                      <a:alpha val="43137"/>
                    </a:srgbClr>
                  </a:outerShdw>
                </a:effectLst>
              </a:rPr>
              <a:t> </a:t>
            </a:r>
            <a:r>
              <a:rPr lang="el-GR" dirty="0">
                <a:solidFill>
                  <a:srgbClr val="002060"/>
                </a:solidFill>
                <a:effectLst>
                  <a:outerShdw blurRad="38100" dist="38100" dir="2700000" algn="tl">
                    <a:srgbClr val="000000">
                      <a:alpha val="43137"/>
                    </a:srgbClr>
                  </a:outerShdw>
                </a:effectLst>
              </a:rPr>
              <a:t>Με ποια σειρά πρέπει να πατήσουμε τα κουμπιά για να γίνει κάτι; Με τυχαία ή με μία συγκεκριμένη ακολουθία; </a:t>
            </a:r>
          </a:p>
          <a:p>
            <a:endParaRPr lang="el-GR" dirty="0"/>
          </a:p>
        </p:txBody>
      </p:sp>
    </p:spTree>
    <p:extLst>
      <p:ext uri="{BB962C8B-B14F-4D97-AF65-F5344CB8AC3E}">
        <p14:creationId xmlns:p14="http://schemas.microsoft.com/office/powerpoint/2010/main" val="4163458084"/>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F298-E564-DC11-8353-5A46B931FD5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7BFD7C4-0D4F-A9D4-C2EA-8073E7B1E9D7}"/>
              </a:ext>
            </a:extLst>
          </p:cNvPr>
          <p:cNvPicPr>
            <a:picLocks noGrp="1" noChangeAspect="1"/>
          </p:cNvPicPr>
          <p:nvPr>
            <p:ph idx="1"/>
          </p:nvPr>
        </p:nvPicPr>
        <p:blipFill>
          <a:blip r:embed="rId2"/>
          <a:stretch>
            <a:fillRect/>
          </a:stretch>
        </p:blipFill>
        <p:spPr>
          <a:xfrm>
            <a:off x="1388853" y="1621676"/>
            <a:ext cx="9092241" cy="5161366"/>
          </a:xfrm>
        </p:spPr>
      </p:pic>
      <p:pic>
        <p:nvPicPr>
          <p:cNvPr id="7" name="Picture 6">
            <a:extLst>
              <a:ext uri="{FF2B5EF4-FFF2-40B4-BE49-F238E27FC236}">
                <a16:creationId xmlns:a16="http://schemas.microsoft.com/office/drawing/2014/main" id="{F70E8DAA-AA7C-6DE1-51AB-BD04C90B6F4C}"/>
              </a:ext>
            </a:extLst>
          </p:cNvPr>
          <p:cNvPicPr>
            <a:picLocks noChangeAspect="1"/>
          </p:cNvPicPr>
          <p:nvPr/>
        </p:nvPicPr>
        <p:blipFill>
          <a:blip r:embed="rId3"/>
          <a:stretch>
            <a:fillRect/>
          </a:stretch>
        </p:blipFill>
        <p:spPr>
          <a:xfrm>
            <a:off x="4771579" y="1027906"/>
            <a:ext cx="3476978" cy="345688"/>
          </a:xfrm>
          <a:prstGeom prst="rect">
            <a:avLst/>
          </a:prstGeom>
        </p:spPr>
      </p:pic>
    </p:spTree>
    <p:extLst>
      <p:ext uri="{BB962C8B-B14F-4D97-AF65-F5344CB8AC3E}">
        <p14:creationId xmlns:p14="http://schemas.microsoft.com/office/powerpoint/2010/main" val="1105564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38CD-7F7E-85F5-D1A6-A662DBA935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86470FB-09BB-A74D-1D16-62AA12245383}"/>
              </a:ext>
            </a:extLst>
          </p:cNvPr>
          <p:cNvPicPr>
            <a:picLocks noGrp="1" noChangeAspect="1"/>
          </p:cNvPicPr>
          <p:nvPr>
            <p:ph idx="1"/>
          </p:nvPr>
        </p:nvPicPr>
        <p:blipFill>
          <a:blip r:embed="rId2"/>
          <a:stretch>
            <a:fillRect/>
          </a:stretch>
        </p:blipFill>
        <p:spPr>
          <a:xfrm>
            <a:off x="1321236" y="1266420"/>
            <a:ext cx="8837060" cy="5226455"/>
          </a:xfrm>
        </p:spPr>
      </p:pic>
    </p:spTree>
    <p:extLst>
      <p:ext uri="{BB962C8B-B14F-4D97-AF65-F5344CB8AC3E}">
        <p14:creationId xmlns:p14="http://schemas.microsoft.com/office/powerpoint/2010/main" val="1026065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0D9A-FEF3-9637-F79E-79F2DE1B33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3138299-9119-22E7-E5EE-2A9DC4545C43}"/>
              </a:ext>
            </a:extLst>
          </p:cNvPr>
          <p:cNvPicPr>
            <a:picLocks noGrp="1" noChangeAspect="1"/>
          </p:cNvPicPr>
          <p:nvPr>
            <p:ph idx="1"/>
          </p:nvPr>
        </p:nvPicPr>
        <p:blipFill>
          <a:blip r:embed="rId2"/>
          <a:stretch>
            <a:fillRect/>
          </a:stretch>
        </p:blipFill>
        <p:spPr>
          <a:xfrm>
            <a:off x="838200" y="1613140"/>
            <a:ext cx="10402348" cy="4080930"/>
          </a:xfrm>
        </p:spPr>
      </p:pic>
    </p:spTree>
    <p:extLst>
      <p:ext uri="{BB962C8B-B14F-4D97-AF65-F5344CB8AC3E}">
        <p14:creationId xmlns:p14="http://schemas.microsoft.com/office/powerpoint/2010/main" val="278352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1A12-4120-4F95-ADDC-89857D64077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5742A4D-1334-4377-8A29-BFBDAA9C3151}"/>
              </a:ext>
            </a:extLst>
          </p:cNvPr>
          <p:cNvPicPr>
            <a:picLocks noGrp="1" noChangeAspect="1"/>
          </p:cNvPicPr>
          <p:nvPr>
            <p:ph idx="1"/>
          </p:nvPr>
        </p:nvPicPr>
        <p:blipFill>
          <a:blip r:embed="rId2"/>
          <a:stretch>
            <a:fillRect/>
          </a:stretch>
        </p:blipFill>
        <p:spPr>
          <a:xfrm>
            <a:off x="627151" y="365125"/>
            <a:ext cx="5299992" cy="2892980"/>
          </a:xfrm>
        </p:spPr>
      </p:pic>
      <p:pic>
        <p:nvPicPr>
          <p:cNvPr id="7" name="Picture 6">
            <a:extLst>
              <a:ext uri="{FF2B5EF4-FFF2-40B4-BE49-F238E27FC236}">
                <a16:creationId xmlns:a16="http://schemas.microsoft.com/office/drawing/2014/main" id="{34626372-E425-4BD6-A345-9F07DFC6D70A}"/>
              </a:ext>
            </a:extLst>
          </p:cNvPr>
          <p:cNvPicPr>
            <a:picLocks noChangeAspect="1"/>
          </p:cNvPicPr>
          <p:nvPr/>
        </p:nvPicPr>
        <p:blipFill>
          <a:blip r:embed="rId3"/>
          <a:stretch>
            <a:fillRect/>
          </a:stretch>
        </p:blipFill>
        <p:spPr>
          <a:xfrm>
            <a:off x="6350470" y="3713796"/>
            <a:ext cx="5066213" cy="2791501"/>
          </a:xfrm>
          <a:prstGeom prst="rect">
            <a:avLst/>
          </a:prstGeom>
        </p:spPr>
      </p:pic>
      <p:pic>
        <p:nvPicPr>
          <p:cNvPr id="11" name="Picture 10">
            <a:extLst>
              <a:ext uri="{FF2B5EF4-FFF2-40B4-BE49-F238E27FC236}">
                <a16:creationId xmlns:a16="http://schemas.microsoft.com/office/drawing/2014/main" id="{101549A2-4916-4D7F-8733-E0AD5DAAF1AE}"/>
              </a:ext>
            </a:extLst>
          </p:cNvPr>
          <p:cNvPicPr>
            <a:picLocks noChangeAspect="1"/>
          </p:cNvPicPr>
          <p:nvPr/>
        </p:nvPicPr>
        <p:blipFill>
          <a:blip r:embed="rId4"/>
          <a:stretch>
            <a:fillRect/>
          </a:stretch>
        </p:blipFill>
        <p:spPr>
          <a:xfrm>
            <a:off x="627151" y="3713796"/>
            <a:ext cx="5299992" cy="2791501"/>
          </a:xfrm>
          <a:prstGeom prst="rect">
            <a:avLst/>
          </a:prstGeom>
        </p:spPr>
      </p:pic>
      <p:pic>
        <p:nvPicPr>
          <p:cNvPr id="13" name="Picture 12">
            <a:extLst>
              <a:ext uri="{FF2B5EF4-FFF2-40B4-BE49-F238E27FC236}">
                <a16:creationId xmlns:a16="http://schemas.microsoft.com/office/drawing/2014/main" id="{346CCB9F-AE4F-4EE4-B2C6-FB5AD5EEC5C8}"/>
              </a:ext>
            </a:extLst>
          </p:cNvPr>
          <p:cNvPicPr>
            <a:picLocks noChangeAspect="1"/>
          </p:cNvPicPr>
          <p:nvPr/>
        </p:nvPicPr>
        <p:blipFill>
          <a:blip r:embed="rId5"/>
          <a:stretch>
            <a:fillRect/>
          </a:stretch>
        </p:blipFill>
        <p:spPr>
          <a:xfrm>
            <a:off x="6411673" y="352703"/>
            <a:ext cx="5005010" cy="2905402"/>
          </a:xfrm>
          <a:prstGeom prst="rect">
            <a:avLst/>
          </a:prstGeom>
        </p:spPr>
      </p:pic>
      <p:sp>
        <p:nvSpPr>
          <p:cNvPr id="6" name="Arrow: Right 5">
            <a:extLst>
              <a:ext uri="{FF2B5EF4-FFF2-40B4-BE49-F238E27FC236}">
                <a16:creationId xmlns:a16="http://schemas.microsoft.com/office/drawing/2014/main" id="{D5A3CCC1-85C3-43B2-9010-8F59E59A02FB}"/>
              </a:ext>
            </a:extLst>
          </p:cNvPr>
          <p:cNvSpPr/>
          <p:nvPr/>
        </p:nvSpPr>
        <p:spPr>
          <a:xfrm>
            <a:off x="5927143" y="1890944"/>
            <a:ext cx="1006317" cy="98542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8EAF346-71EB-4B2A-829A-F6F370993751}"/>
              </a:ext>
            </a:extLst>
          </p:cNvPr>
          <p:cNvSpPr/>
          <p:nvPr/>
        </p:nvSpPr>
        <p:spPr>
          <a:xfrm rot="5400000">
            <a:off x="11412103" y="3079117"/>
            <a:ext cx="855814" cy="699766"/>
          </a:xfrm>
          <a:prstGeom prst="rightArrow">
            <a:avLst>
              <a:gd name="adj1" fmla="val 50000"/>
              <a:gd name="adj2" fmla="val 4909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1DBFABE-8977-4DD2-8FA2-DD02386580B1}"/>
              </a:ext>
            </a:extLst>
          </p:cNvPr>
          <p:cNvSpPr/>
          <p:nvPr/>
        </p:nvSpPr>
        <p:spPr>
          <a:xfrm rot="10800000">
            <a:off x="5908514" y="4616834"/>
            <a:ext cx="1006316" cy="98542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238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1AF9-CF52-4786-9E61-89A64AE2439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4531D65-2DF0-4222-8568-450D785AE184}"/>
              </a:ext>
            </a:extLst>
          </p:cNvPr>
          <p:cNvPicPr>
            <a:picLocks noGrp="1" noChangeAspect="1"/>
          </p:cNvPicPr>
          <p:nvPr>
            <p:ph idx="1"/>
          </p:nvPr>
        </p:nvPicPr>
        <p:blipFill>
          <a:blip r:embed="rId2"/>
          <a:stretch>
            <a:fillRect/>
          </a:stretch>
        </p:blipFill>
        <p:spPr>
          <a:xfrm>
            <a:off x="6605771" y="3659818"/>
            <a:ext cx="4840505" cy="3019539"/>
          </a:xfrm>
        </p:spPr>
      </p:pic>
      <p:pic>
        <p:nvPicPr>
          <p:cNvPr id="7" name="Picture 6">
            <a:extLst>
              <a:ext uri="{FF2B5EF4-FFF2-40B4-BE49-F238E27FC236}">
                <a16:creationId xmlns:a16="http://schemas.microsoft.com/office/drawing/2014/main" id="{244BE72E-B3F8-437D-B4ED-8EC0C2A7BB15}"/>
              </a:ext>
            </a:extLst>
          </p:cNvPr>
          <p:cNvPicPr>
            <a:picLocks noChangeAspect="1"/>
          </p:cNvPicPr>
          <p:nvPr/>
        </p:nvPicPr>
        <p:blipFill>
          <a:blip r:embed="rId3"/>
          <a:stretch>
            <a:fillRect/>
          </a:stretch>
        </p:blipFill>
        <p:spPr>
          <a:xfrm>
            <a:off x="745724" y="517354"/>
            <a:ext cx="4996519" cy="2747964"/>
          </a:xfrm>
          <a:prstGeom prst="rect">
            <a:avLst/>
          </a:prstGeom>
        </p:spPr>
      </p:pic>
      <p:pic>
        <p:nvPicPr>
          <p:cNvPr id="9" name="Picture 8">
            <a:extLst>
              <a:ext uri="{FF2B5EF4-FFF2-40B4-BE49-F238E27FC236}">
                <a16:creationId xmlns:a16="http://schemas.microsoft.com/office/drawing/2014/main" id="{BB3B5FE9-B2A1-4464-A73F-0D0FD16EA216}"/>
              </a:ext>
            </a:extLst>
          </p:cNvPr>
          <p:cNvPicPr>
            <a:picLocks noChangeAspect="1"/>
          </p:cNvPicPr>
          <p:nvPr/>
        </p:nvPicPr>
        <p:blipFill>
          <a:blip r:embed="rId4"/>
          <a:stretch>
            <a:fillRect/>
          </a:stretch>
        </p:blipFill>
        <p:spPr>
          <a:xfrm>
            <a:off x="6714769" y="585382"/>
            <a:ext cx="4708825" cy="2747965"/>
          </a:xfrm>
          <a:prstGeom prst="rect">
            <a:avLst/>
          </a:prstGeom>
        </p:spPr>
      </p:pic>
      <p:pic>
        <p:nvPicPr>
          <p:cNvPr id="6" name="Picture 5">
            <a:extLst>
              <a:ext uri="{FF2B5EF4-FFF2-40B4-BE49-F238E27FC236}">
                <a16:creationId xmlns:a16="http://schemas.microsoft.com/office/drawing/2014/main" id="{A6FFCFF7-A415-4569-84BC-43B421D3857A}"/>
              </a:ext>
            </a:extLst>
          </p:cNvPr>
          <p:cNvPicPr>
            <a:picLocks noChangeAspect="1"/>
          </p:cNvPicPr>
          <p:nvPr/>
        </p:nvPicPr>
        <p:blipFill>
          <a:blip r:embed="rId5"/>
          <a:stretch>
            <a:fillRect/>
          </a:stretch>
        </p:blipFill>
        <p:spPr>
          <a:xfrm>
            <a:off x="745724" y="3659818"/>
            <a:ext cx="4996519" cy="3019539"/>
          </a:xfrm>
          <a:prstGeom prst="rect">
            <a:avLst/>
          </a:prstGeom>
        </p:spPr>
      </p:pic>
    </p:spTree>
    <p:extLst>
      <p:ext uri="{BB962C8B-B14F-4D97-AF65-F5344CB8AC3E}">
        <p14:creationId xmlns:p14="http://schemas.microsoft.com/office/powerpoint/2010/main" val="2086328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9C8E-3EB5-4B93-BE40-183AB6AE4B0A}"/>
              </a:ext>
            </a:extLst>
          </p:cNvPr>
          <p:cNvSpPr>
            <a:spLocks noGrp="1"/>
          </p:cNvSpPr>
          <p:nvPr>
            <p:ph type="title"/>
          </p:nvPr>
        </p:nvSpPr>
        <p:spPr/>
        <p:txBody>
          <a:bodyPr>
            <a:noAutofit/>
          </a:bodyPr>
          <a:lstStyle/>
          <a:p>
            <a:r>
              <a:rPr lang="el-GR" sz="3200" dirty="0"/>
              <a:t>Οι μαθητές που εκπαιδεύονται στο πρόγραμμα εκπαίδευσης με LEGO </a:t>
            </a:r>
            <a:r>
              <a:rPr lang="el-GR" sz="3200" dirty="0" err="1"/>
              <a:t>Mindstorms</a:t>
            </a:r>
            <a:r>
              <a:rPr lang="el-GR" sz="3200" dirty="0"/>
              <a:t> αποκτούν την ικανότητα να: (www.stem.edu.gr)</a:t>
            </a:r>
            <a:br>
              <a:rPr lang="el-GR" sz="3200" dirty="0"/>
            </a:br>
            <a:endParaRPr lang="en-US" sz="3200" dirty="0"/>
          </a:p>
        </p:txBody>
      </p:sp>
      <p:sp>
        <p:nvSpPr>
          <p:cNvPr id="3" name="Content Placeholder 2">
            <a:extLst>
              <a:ext uri="{FF2B5EF4-FFF2-40B4-BE49-F238E27FC236}">
                <a16:creationId xmlns:a16="http://schemas.microsoft.com/office/drawing/2014/main" id="{7A007A06-7BD7-4998-B639-C37B57E9C907}"/>
              </a:ext>
            </a:extLst>
          </p:cNvPr>
          <p:cNvSpPr>
            <a:spLocks noGrp="1"/>
          </p:cNvSpPr>
          <p:nvPr>
            <p:ph idx="1"/>
          </p:nvPr>
        </p:nvSpPr>
        <p:spPr/>
        <p:txBody>
          <a:bodyPr>
            <a:normAutofit fontScale="62500" lnSpcReduction="20000"/>
          </a:bodyPr>
          <a:lstStyle/>
          <a:p>
            <a:r>
              <a:rPr lang="el-GR" dirty="0"/>
              <a:t>Περιγράφουν και να εξηγούν την λειτουργία απλών δομικών στοιχείων, όπως είναι τα γρανάζια, οι άξονες, οι συνδετήρες (Τεχνολογία</a:t>
            </a:r>
            <a:r>
              <a:rPr lang="en-US" dirty="0"/>
              <a:t>).</a:t>
            </a:r>
          </a:p>
          <a:p>
            <a:r>
              <a:rPr lang="el-GR" dirty="0"/>
              <a:t>Σχεδιάζουν και να κατασκευάζουν μια μηχανή χρησιμοποιώντας τα κατάλληλα υλικά όπως ρόδες, άξονες, κινητήρες (Τεχνολογία),</a:t>
            </a:r>
          </a:p>
          <a:p>
            <a:r>
              <a:rPr lang="el-GR" dirty="0"/>
              <a:t>Χρησιμοποιούν κατάλληλο λογισμικό και προγραμματιστικές δομές για να κινήσουν και να ελέγξουν την κατασκευή τους με κινητήρες και αισθητήρες όπως η χρήση </a:t>
            </a:r>
            <a:r>
              <a:rPr lang="el-GR" dirty="0" err="1"/>
              <a:t>εικονοεντολών</a:t>
            </a:r>
            <a:r>
              <a:rPr lang="el-GR" dirty="0"/>
              <a:t>, εντολών ελέγχου, επανάληψης (Πληροφορική),</a:t>
            </a:r>
          </a:p>
          <a:p>
            <a:r>
              <a:rPr lang="el-GR" dirty="0"/>
              <a:t>Υπολογίζουν φυσικές ποσότητες που επιδρούν στη σχεδίαση και τη λειτουργία της κατασκευής τους, όπως η απόσταση, η γωνία βολής, το μήκος του άξονα (Φυσική),</a:t>
            </a:r>
          </a:p>
          <a:p>
            <a:r>
              <a:rPr lang="el-GR" dirty="0"/>
              <a:t>Συνδυάζουν γνώσεις φυσικής, μαθηματικών και πληροφορικής για την δημιουργία συναρπαστικών </a:t>
            </a:r>
            <a:r>
              <a:rPr lang="el-GR" dirty="0" err="1"/>
              <a:t>project</a:t>
            </a:r>
            <a:r>
              <a:rPr lang="el-GR" dirty="0"/>
              <a:t>,</a:t>
            </a:r>
          </a:p>
          <a:p>
            <a:r>
              <a:rPr lang="el-GR" dirty="0"/>
              <a:t>Καλλιεργούν δεξιότητες επίλυσης προβλήματος,</a:t>
            </a:r>
          </a:p>
          <a:p>
            <a:r>
              <a:rPr lang="el-GR" dirty="0"/>
              <a:t>Διατυπώνουν και να αξιολογούν επιχειρήματα που στηρίζονται στα δεδομένα που έχουν συλλέξει,</a:t>
            </a:r>
          </a:p>
          <a:p>
            <a:r>
              <a:rPr lang="el-GR" dirty="0"/>
              <a:t>Αυτό-οργανώνονται και να ελέγχουν την πορεία της εργασίας τους,</a:t>
            </a:r>
          </a:p>
          <a:p>
            <a:r>
              <a:rPr lang="el-GR" dirty="0"/>
              <a:t>Γνωρίζουν και να αξιολογούν τη προσφορά της επιστήμης και της τεχνολογίας στην ευημερία του σύγχρονου ανθρώπου,</a:t>
            </a:r>
          </a:p>
          <a:p>
            <a:r>
              <a:rPr lang="el-GR" dirty="0"/>
              <a:t>Εργάζονται σε ομάδες, να υλοποιούν </a:t>
            </a:r>
            <a:r>
              <a:rPr lang="el-GR" dirty="0" err="1"/>
              <a:t>projects</a:t>
            </a:r>
            <a:r>
              <a:rPr lang="el-GR" dirty="0"/>
              <a:t>, να εναλλάσσουν ρόλους.</a:t>
            </a:r>
          </a:p>
        </p:txBody>
      </p:sp>
    </p:spTree>
    <p:extLst>
      <p:ext uri="{BB962C8B-B14F-4D97-AF65-F5344CB8AC3E}">
        <p14:creationId xmlns:p14="http://schemas.microsoft.com/office/powerpoint/2010/main" val="2870739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EB44-7744-B44D-963D-FC41208EB51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9F6983-38A4-D64A-440A-C819322E7AE3}"/>
              </a:ext>
            </a:extLst>
          </p:cNvPr>
          <p:cNvPicPr>
            <a:picLocks noGrp="1" noChangeAspect="1"/>
          </p:cNvPicPr>
          <p:nvPr>
            <p:ph idx="1"/>
          </p:nvPr>
        </p:nvPicPr>
        <p:blipFill>
          <a:blip r:embed="rId2"/>
          <a:stretch>
            <a:fillRect/>
          </a:stretch>
        </p:blipFill>
        <p:spPr>
          <a:xfrm>
            <a:off x="2982610" y="782579"/>
            <a:ext cx="7089422" cy="490654"/>
          </a:xfrm>
        </p:spPr>
      </p:pic>
      <p:pic>
        <p:nvPicPr>
          <p:cNvPr id="7" name="Picture 6">
            <a:extLst>
              <a:ext uri="{FF2B5EF4-FFF2-40B4-BE49-F238E27FC236}">
                <a16:creationId xmlns:a16="http://schemas.microsoft.com/office/drawing/2014/main" id="{44540E83-2EEE-0407-E2EE-A408A595F9CC}"/>
              </a:ext>
            </a:extLst>
          </p:cNvPr>
          <p:cNvPicPr>
            <a:picLocks noChangeAspect="1"/>
          </p:cNvPicPr>
          <p:nvPr/>
        </p:nvPicPr>
        <p:blipFill>
          <a:blip r:embed="rId3"/>
          <a:stretch>
            <a:fillRect/>
          </a:stretch>
        </p:blipFill>
        <p:spPr>
          <a:xfrm>
            <a:off x="326632" y="1273233"/>
            <a:ext cx="6276622" cy="3233854"/>
          </a:xfrm>
          <a:prstGeom prst="rect">
            <a:avLst/>
          </a:prstGeom>
        </p:spPr>
      </p:pic>
      <p:pic>
        <p:nvPicPr>
          <p:cNvPr id="9" name="Picture 8">
            <a:extLst>
              <a:ext uri="{FF2B5EF4-FFF2-40B4-BE49-F238E27FC236}">
                <a16:creationId xmlns:a16="http://schemas.microsoft.com/office/drawing/2014/main" id="{7752D8F1-B891-F06A-6469-0E000B1270A6}"/>
              </a:ext>
            </a:extLst>
          </p:cNvPr>
          <p:cNvPicPr>
            <a:picLocks noChangeAspect="1"/>
          </p:cNvPicPr>
          <p:nvPr/>
        </p:nvPicPr>
        <p:blipFill>
          <a:blip r:embed="rId4"/>
          <a:stretch>
            <a:fillRect/>
          </a:stretch>
        </p:blipFill>
        <p:spPr>
          <a:xfrm>
            <a:off x="4149306" y="3934555"/>
            <a:ext cx="7512009" cy="2674436"/>
          </a:xfrm>
          <a:prstGeom prst="rect">
            <a:avLst/>
          </a:prstGeom>
        </p:spPr>
      </p:pic>
    </p:spTree>
    <p:extLst>
      <p:ext uri="{BB962C8B-B14F-4D97-AF65-F5344CB8AC3E}">
        <p14:creationId xmlns:p14="http://schemas.microsoft.com/office/powerpoint/2010/main" val="3234710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1AF9-CF52-4786-9E61-89A64AE24391}"/>
              </a:ext>
            </a:extLst>
          </p:cNvPr>
          <p:cNvSpPr>
            <a:spLocks noGrp="1"/>
          </p:cNvSpPr>
          <p:nvPr>
            <p:ph type="title"/>
          </p:nvPr>
        </p:nvSpPr>
        <p:spPr/>
        <p:txBody>
          <a:bodyPr/>
          <a:lstStyle/>
          <a:p>
            <a:r>
              <a:rPr lang="el-GR" b="1" i="1" dirty="0">
                <a:solidFill>
                  <a:srgbClr val="231F20"/>
                </a:solidFill>
                <a:effectLst/>
                <a:latin typeface="open_sansregular"/>
              </a:rPr>
              <a:t>Βιβλιογραφία</a:t>
            </a:r>
            <a:br>
              <a:rPr lang="el-GR" b="0" i="0" dirty="0">
                <a:solidFill>
                  <a:srgbClr val="231F20"/>
                </a:solidFill>
                <a:effectLst/>
                <a:latin typeface="open_sansregular"/>
              </a:rPr>
            </a:br>
            <a:endParaRPr lang="en-US" dirty="0"/>
          </a:p>
        </p:txBody>
      </p:sp>
      <p:sp>
        <p:nvSpPr>
          <p:cNvPr id="3" name="Content Placeholder 2">
            <a:extLst>
              <a:ext uri="{FF2B5EF4-FFF2-40B4-BE49-F238E27FC236}">
                <a16:creationId xmlns:a16="http://schemas.microsoft.com/office/drawing/2014/main" id="{2AA446AF-460B-4051-996B-3306BF0EA7A5}"/>
              </a:ext>
            </a:extLst>
          </p:cNvPr>
          <p:cNvSpPr>
            <a:spLocks noGrp="1"/>
          </p:cNvSpPr>
          <p:nvPr>
            <p:ph idx="1"/>
          </p:nvPr>
        </p:nvSpPr>
        <p:spPr/>
        <p:txBody>
          <a:bodyPr/>
          <a:lstStyle/>
          <a:p>
            <a:pPr algn="l">
              <a:buFont typeface="Arial" panose="020B0604020202020204" pitchFamily="34" charset="0"/>
              <a:buChar char="•"/>
            </a:pPr>
            <a:r>
              <a:rPr lang="en-US" b="0" i="0" u="none" strike="noStrike" dirty="0">
                <a:solidFill>
                  <a:srgbClr val="0070BA"/>
                </a:solidFill>
                <a:effectLst/>
                <a:latin typeface="open_sansregular"/>
                <a:hlinkClick r:id="rId2"/>
              </a:rPr>
              <a:t>https://www.youtube.com/watch?v=mKOl8WqOVaA </a:t>
            </a:r>
          </a:p>
          <a:p>
            <a:pPr algn="l">
              <a:buFont typeface="Arial" panose="020B0604020202020204" pitchFamily="34" charset="0"/>
              <a:buChar char="•"/>
            </a:pPr>
            <a:r>
              <a:rPr lang="en-US" b="0" i="0" u="none" strike="noStrike" dirty="0">
                <a:solidFill>
                  <a:srgbClr val="0070BA"/>
                </a:solidFill>
                <a:effectLst/>
                <a:latin typeface="open_sansregular"/>
                <a:hlinkClick r:id="rId2"/>
              </a:rPr>
              <a:t>http://stem.edu.gr/el/</a:t>
            </a:r>
            <a:endParaRPr lang="en-US" b="0" i="0" dirty="0">
              <a:solidFill>
                <a:srgbClr val="231F20"/>
              </a:solidFill>
              <a:effectLst/>
              <a:latin typeface="open_sansregular"/>
            </a:endParaRPr>
          </a:p>
          <a:p>
            <a:pPr algn="l">
              <a:buFont typeface="Arial" panose="020B0604020202020204" pitchFamily="34" charset="0"/>
              <a:buChar char="•"/>
            </a:pPr>
            <a:r>
              <a:rPr lang="en-US" b="0" i="0" u="none" strike="noStrike" dirty="0">
                <a:solidFill>
                  <a:srgbClr val="0070BA"/>
                </a:solidFill>
                <a:effectLst/>
                <a:latin typeface="open_sansregular"/>
                <a:hlinkClick r:id="rId3"/>
              </a:rPr>
              <a:t>http://users.sch.gr/jenyk/index.php/educationalrobotics</a:t>
            </a:r>
            <a:endParaRPr lang="en-US" b="0" i="0" dirty="0">
              <a:solidFill>
                <a:srgbClr val="231F20"/>
              </a:solidFill>
              <a:effectLst/>
              <a:latin typeface="open_sansregular"/>
            </a:endParaRPr>
          </a:p>
          <a:p>
            <a:pPr algn="l">
              <a:buFont typeface="Arial" panose="020B0604020202020204" pitchFamily="34" charset="0"/>
              <a:buChar char="•"/>
            </a:pPr>
            <a:r>
              <a:rPr lang="en-US" b="0" i="0" u="none" strike="noStrike" dirty="0">
                <a:solidFill>
                  <a:srgbClr val="0070BA"/>
                </a:solidFill>
                <a:effectLst/>
                <a:latin typeface="open_sansregular"/>
                <a:hlinkClick r:id="rId4"/>
              </a:rPr>
              <a:t>http://www.etlab.eu/index.php/el/robotics</a:t>
            </a:r>
            <a:endParaRPr lang="en-US" b="0" i="0" dirty="0">
              <a:solidFill>
                <a:srgbClr val="231F20"/>
              </a:solidFill>
              <a:effectLst/>
              <a:latin typeface="open_sansregular"/>
            </a:endParaRPr>
          </a:p>
          <a:p>
            <a:pPr algn="l">
              <a:buFont typeface="Arial" panose="020B0604020202020204" pitchFamily="34" charset="0"/>
              <a:buChar char="•"/>
            </a:pPr>
            <a:r>
              <a:rPr lang="en-US" b="0" i="0" u="none" strike="noStrike" dirty="0">
                <a:solidFill>
                  <a:srgbClr val="0070BA"/>
                </a:solidFill>
                <a:effectLst/>
                <a:latin typeface="open_sansregular"/>
                <a:hlinkClick r:id="rId5"/>
              </a:rPr>
              <a:t>http://www.livescience.com/43296-what-is-stem-education.html</a:t>
            </a:r>
            <a:endParaRPr lang="en-US" b="0" i="0" dirty="0">
              <a:solidFill>
                <a:srgbClr val="231F20"/>
              </a:solidFill>
              <a:effectLst/>
              <a:latin typeface="open_sansregular"/>
            </a:endParaRPr>
          </a:p>
          <a:p>
            <a:pPr algn="l">
              <a:buFont typeface="Arial" panose="020B0604020202020204" pitchFamily="34" charset="0"/>
              <a:buChar char="•"/>
            </a:pPr>
            <a:r>
              <a:rPr lang="en-US" b="0" i="0" u="none" strike="noStrike" dirty="0">
                <a:solidFill>
                  <a:srgbClr val="0070BA"/>
                </a:solidFill>
                <a:effectLst/>
                <a:latin typeface="open_sansregular"/>
                <a:hlinkClick r:id="rId6"/>
              </a:rPr>
              <a:t>https://www.ed.gov/stem</a:t>
            </a:r>
            <a:endParaRPr lang="en-US" b="0" i="0" dirty="0">
              <a:solidFill>
                <a:srgbClr val="231F20"/>
              </a:solidFill>
              <a:effectLst/>
              <a:latin typeface="open_sansregular"/>
            </a:endParaRPr>
          </a:p>
          <a:p>
            <a:pPr algn="l">
              <a:buFont typeface="Arial" panose="020B0604020202020204" pitchFamily="34" charset="0"/>
              <a:buChar char="•"/>
            </a:pPr>
            <a:r>
              <a:rPr lang="en-US" b="0" i="0" u="none" strike="noStrike" dirty="0">
                <a:solidFill>
                  <a:srgbClr val="0070BA"/>
                </a:solidFill>
                <a:effectLst/>
                <a:latin typeface="open_sansregular"/>
                <a:hlinkClick r:id="rId7"/>
              </a:rPr>
              <a:t>http://engineeringforkids.com/article/02-02-2016_importanceofstem</a:t>
            </a:r>
            <a:endParaRPr lang="en-US" b="0" i="0" dirty="0">
              <a:solidFill>
                <a:srgbClr val="231F20"/>
              </a:solidFill>
              <a:effectLst/>
              <a:latin typeface="open_sansregular"/>
            </a:endParaRPr>
          </a:p>
          <a:p>
            <a:endParaRPr lang="en-US" dirty="0"/>
          </a:p>
        </p:txBody>
      </p:sp>
    </p:spTree>
    <p:extLst>
      <p:ext uri="{BB962C8B-B14F-4D97-AF65-F5344CB8AC3E}">
        <p14:creationId xmlns:p14="http://schemas.microsoft.com/office/powerpoint/2010/main" val="3215791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AC8A-B361-4557-99C5-25335A30D42B}"/>
              </a:ext>
            </a:extLst>
          </p:cNvPr>
          <p:cNvSpPr>
            <a:spLocks noGrp="1"/>
          </p:cNvSpPr>
          <p:nvPr>
            <p:ph type="title"/>
          </p:nvPr>
        </p:nvSpPr>
        <p:spPr/>
        <p:txBody>
          <a:bodyPr/>
          <a:lstStyle/>
          <a:p>
            <a:pPr algn="ctr"/>
            <a:r>
              <a:rPr lang="el-GR" dirty="0"/>
              <a:t>ΤΕΛΟΣ ΕΝΟΤΗΤΑΣ</a:t>
            </a:r>
            <a:endParaRPr lang="en-US" dirty="0"/>
          </a:p>
        </p:txBody>
      </p:sp>
      <p:pic>
        <p:nvPicPr>
          <p:cNvPr id="1026" name="Picture 2" descr="How to Use Open-Ended Survey Questions +25 Examples | SurveyLegend">
            <a:extLst>
              <a:ext uri="{FF2B5EF4-FFF2-40B4-BE49-F238E27FC236}">
                <a16:creationId xmlns:a16="http://schemas.microsoft.com/office/drawing/2014/main" id="{D3FAE3A9-A54A-4D20-9F9F-4F85D665CC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1773" y="2130079"/>
            <a:ext cx="6208454" cy="362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15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B02E-2F6D-3EE4-784E-7DA048C927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B6825ED-4995-8238-CCDC-313DBCC312C5}"/>
              </a:ext>
            </a:extLst>
          </p:cNvPr>
          <p:cNvPicPr>
            <a:picLocks noGrp="1" noChangeAspect="1"/>
          </p:cNvPicPr>
          <p:nvPr>
            <p:ph idx="1"/>
          </p:nvPr>
        </p:nvPicPr>
        <p:blipFill>
          <a:blip r:embed="rId2"/>
          <a:stretch>
            <a:fillRect/>
          </a:stretch>
        </p:blipFill>
        <p:spPr>
          <a:xfrm>
            <a:off x="750850" y="166718"/>
            <a:ext cx="10446112" cy="5811838"/>
          </a:xfrm>
        </p:spPr>
      </p:pic>
    </p:spTree>
    <p:extLst>
      <p:ext uri="{BB962C8B-B14F-4D97-AF65-F5344CB8AC3E}">
        <p14:creationId xmlns:p14="http://schemas.microsoft.com/office/powerpoint/2010/main" val="130403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9360" y="404665"/>
            <a:ext cx="8317120" cy="830997"/>
          </a:xfrm>
          <a:prstGeom prst="rect">
            <a:avLst/>
          </a:prstGeom>
          <a:noFill/>
        </p:spPr>
        <p:txBody>
          <a:bodyPr wrap="square" rtlCol="0">
            <a:spAutoFit/>
          </a:bodyPr>
          <a:lstStyle/>
          <a:p>
            <a:r>
              <a:rPr lang="el-GR" sz="2400" b="1" dirty="0">
                <a:solidFill>
                  <a:srgbClr val="002060"/>
                </a:solidFill>
                <a:effectLst>
                  <a:outerShdw blurRad="38100" dist="38100" dir="2700000" algn="tl">
                    <a:srgbClr val="000000">
                      <a:alpha val="43137"/>
                    </a:srgbClr>
                  </a:outerShdw>
                </a:effectLst>
              </a:rPr>
              <a:t>Η εκπαιδευτική ρομποτική ως μέσο ώθησης για την εμπλοκή του μαθητή με τις θετικές επιστήμες</a:t>
            </a:r>
          </a:p>
        </p:txBody>
      </p:sp>
      <p:sp>
        <p:nvSpPr>
          <p:cNvPr id="2" name="1 - Ορθογώνιο"/>
          <p:cNvSpPr/>
          <p:nvPr/>
        </p:nvSpPr>
        <p:spPr>
          <a:xfrm>
            <a:off x="448574" y="1500175"/>
            <a:ext cx="10644996" cy="3373359"/>
          </a:xfrm>
          <a:prstGeom prst="rect">
            <a:avLst/>
          </a:prstGeom>
        </p:spPr>
        <p:txBody>
          <a:bodyPr wrap="square">
            <a:spAutoFit/>
          </a:bodyPr>
          <a:lstStyle/>
          <a:p>
            <a:pPr algn="just">
              <a:lnSpc>
                <a:spcPct val="150000"/>
              </a:lnSpc>
            </a:pPr>
            <a:r>
              <a:rPr lang="el-GR" dirty="0">
                <a:solidFill>
                  <a:srgbClr val="002060"/>
                </a:solidFill>
                <a:effectLst>
                  <a:outerShdw blurRad="38100" dist="38100" dir="2700000" algn="tl">
                    <a:srgbClr val="000000">
                      <a:alpha val="43137"/>
                    </a:srgbClr>
                  </a:outerShdw>
                </a:effectLst>
              </a:rPr>
              <a:t>Η ρομποτική μάθηση συνδέεται στενά με τους τρεις στόχους του επιστημονικού εγγραματισμού: </a:t>
            </a:r>
            <a:endParaRPr lang="en-US" dirty="0">
              <a:solidFill>
                <a:srgbClr val="002060"/>
              </a:solidFill>
              <a:effectLst>
                <a:outerShdw blurRad="38100" dist="38100" dir="2700000" algn="tl">
                  <a:srgbClr val="000000">
                    <a:alpha val="43137"/>
                  </a:srgbClr>
                </a:outerShdw>
              </a:effectLst>
            </a:endParaRPr>
          </a:p>
          <a:p>
            <a:pPr algn="just">
              <a:lnSpc>
                <a:spcPct val="150000"/>
              </a:lnSpc>
            </a:pPr>
            <a:r>
              <a:rPr lang="el-GR" dirty="0">
                <a:solidFill>
                  <a:srgbClr val="002060"/>
                </a:solidFill>
                <a:effectLst>
                  <a:outerShdw blurRad="38100" dist="38100" dir="2700000" algn="tl">
                    <a:srgbClr val="000000">
                      <a:alpha val="43137"/>
                    </a:srgbClr>
                  </a:outerShdw>
                </a:effectLst>
              </a:rPr>
              <a:t>1) Την ανάπτυξη δεξιοτήτων σκέψης, συμπεριλαμβανομένων των δεξιοτήτων υπολογισμού και εκτίμησης, χειρισμού και παρατήρησης, επικοινωνίας και δεξιοτήτων κριτικής απόκρισης.</a:t>
            </a:r>
          </a:p>
          <a:p>
            <a:pPr algn="just">
              <a:lnSpc>
                <a:spcPct val="150000"/>
              </a:lnSpc>
            </a:pPr>
            <a:r>
              <a:rPr lang="el-GR" dirty="0">
                <a:solidFill>
                  <a:srgbClr val="002060"/>
                </a:solidFill>
                <a:effectLst>
                  <a:outerShdw blurRad="38100" dist="38100" dir="2700000" algn="tl">
                    <a:srgbClr val="000000">
                      <a:alpha val="43137"/>
                    </a:srgbClr>
                  </a:outerShdw>
                </a:effectLst>
              </a:rPr>
              <a:t>2) Την ικανότητα συμμετοχής στη δραστηριότητα της έρευνας, συμπεριλαμβανομένης της παρατήρησης, της υποβολής ερωτήσεων, του σχεδιασμού ερευνών, της ανασκόπησης όσων είναι ήδη γνωστά, της χρήσης εργαλείων για τη συλλογή, ανάλυση και ερμηνεία δεδομένων, της πρότασης απαντήσεων, εξηγήσεων και προβλέψεων και της κοινοποίησης των αποτελεσμάτων </a:t>
            </a:r>
          </a:p>
          <a:p>
            <a:pPr algn="just">
              <a:lnSpc>
                <a:spcPct val="150000"/>
              </a:lnSpc>
            </a:pPr>
            <a:r>
              <a:rPr lang="el-GR" dirty="0">
                <a:solidFill>
                  <a:srgbClr val="002060"/>
                </a:solidFill>
                <a:effectLst>
                  <a:outerShdw blurRad="38100" dist="38100" dir="2700000" algn="tl">
                    <a:srgbClr val="000000">
                      <a:alpha val="43137"/>
                    </a:srgbClr>
                  </a:outerShdw>
                </a:effectLst>
              </a:rPr>
              <a:t>3) Την ανάπτυξη μιας κατανόησης των κοινών θεμάτων της επιστήμης.</a:t>
            </a:r>
          </a:p>
        </p:txBody>
      </p:sp>
    </p:spTree>
    <p:extLst>
      <p:ext uri="{BB962C8B-B14F-4D97-AF65-F5344CB8AC3E}">
        <p14:creationId xmlns:p14="http://schemas.microsoft.com/office/powerpoint/2010/main" val="1124276522"/>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9360" y="404665"/>
            <a:ext cx="8317120" cy="830997"/>
          </a:xfrm>
          <a:prstGeom prst="rect">
            <a:avLst/>
          </a:prstGeom>
          <a:noFill/>
        </p:spPr>
        <p:txBody>
          <a:bodyPr wrap="square" rtlCol="0">
            <a:spAutoFit/>
          </a:bodyPr>
          <a:lstStyle/>
          <a:p>
            <a:r>
              <a:rPr lang="en-US" sz="2400" b="1" dirty="0">
                <a:solidFill>
                  <a:srgbClr val="002060"/>
                </a:solidFill>
                <a:effectLst>
                  <a:outerShdw blurRad="38100" dist="38100" dir="2700000" algn="tl">
                    <a:srgbClr val="000000">
                      <a:alpha val="43137"/>
                    </a:srgbClr>
                  </a:outerShdw>
                </a:effectLst>
              </a:rPr>
              <a:t>1. </a:t>
            </a:r>
            <a:r>
              <a:rPr lang="el-GR" sz="2400" b="1" dirty="0">
                <a:solidFill>
                  <a:srgbClr val="002060"/>
                </a:solidFill>
                <a:effectLst>
                  <a:outerShdw blurRad="38100" dist="38100" dir="2700000" algn="tl">
                    <a:srgbClr val="000000">
                      <a:alpha val="43137"/>
                    </a:srgbClr>
                  </a:outerShdw>
                </a:effectLst>
              </a:rPr>
              <a:t>Η εκπαιδευτική ρομποτική ως μέσο </a:t>
            </a:r>
          </a:p>
          <a:p>
            <a:r>
              <a:rPr lang="el-GR" sz="2400" b="1" dirty="0">
                <a:solidFill>
                  <a:srgbClr val="002060"/>
                </a:solidFill>
                <a:effectLst>
                  <a:outerShdw blurRad="38100" dist="38100" dir="2700000" algn="tl">
                    <a:srgbClr val="000000">
                      <a:alpha val="43137"/>
                    </a:srgbClr>
                  </a:outerShdw>
                </a:effectLst>
              </a:rPr>
              <a:t>ώθησης για την εμπλοκή του μαθητή με τις θετικές επιστήμες:</a:t>
            </a:r>
          </a:p>
        </p:txBody>
      </p:sp>
      <p:sp>
        <p:nvSpPr>
          <p:cNvPr id="3" name="Ορθογώνιο 2"/>
          <p:cNvSpPr/>
          <p:nvPr/>
        </p:nvSpPr>
        <p:spPr>
          <a:xfrm>
            <a:off x="2094821" y="1412776"/>
            <a:ext cx="8101096" cy="2862322"/>
          </a:xfrm>
          <a:prstGeom prst="rect">
            <a:avLst/>
          </a:prstGeom>
        </p:spPr>
        <p:txBody>
          <a:bodyPr wrap="square">
            <a:spAutoFit/>
          </a:bodyPr>
          <a:lstStyle/>
          <a:p>
            <a:pPr algn="just"/>
            <a:r>
              <a:rPr lang="el-GR" dirty="0">
                <a:solidFill>
                  <a:srgbClr val="002060"/>
                </a:solidFill>
                <a:effectLst>
                  <a:outerShdw blurRad="38100" dist="38100" dir="2700000" algn="tl">
                    <a:srgbClr val="000000">
                      <a:alpha val="43137"/>
                    </a:srgbClr>
                  </a:outerShdw>
                </a:effectLst>
              </a:rPr>
              <a:t>Οι ρομποτικές δραστηριότητες μπορεί να λάβουν τη μορφή ενός ερευνητικού έργου που θέτει προβλήματα που είναι αυθεντικά, πολυδιάστατα και μπορούν να έχουν περισσότερες από μία λύσεις. Είναι ιδιαίτερα σημαντικό τα προβλήματα αυτά:</a:t>
            </a:r>
          </a:p>
          <a:p>
            <a:pPr marL="285750" indent="-285750" algn="just">
              <a:buFontTx/>
              <a:buChar char="-"/>
            </a:pPr>
            <a:r>
              <a:rPr lang="el-GR" dirty="0">
                <a:solidFill>
                  <a:srgbClr val="002060"/>
                </a:solidFill>
                <a:effectLst>
                  <a:outerShdw blurRad="38100" dist="38100" dir="2700000" algn="tl">
                    <a:srgbClr val="000000">
                      <a:alpha val="43137"/>
                    </a:srgbClr>
                  </a:outerShdw>
                </a:effectLst>
              </a:rPr>
              <a:t>να είναι ανοιχτά και να επιτρέπουν στους μαθητές να εργαστούν με το δικό τους μοναδικό στυλ και τον τρόπο που προτιμούν. </a:t>
            </a:r>
          </a:p>
          <a:p>
            <a:pPr marL="285750" indent="-285750" algn="just">
              <a:buFontTx/>
              <a:buChar char="-"/>
            </a:pPr>
            <a:r>
              <a:rPr lang="el-GR" dirty="0">
                <a:solidFill>
                  <a:srgbClr val="002060"/>
                </a:solidFill>
                <a:effectLst>
                  <a:outerShdw blurRad="38100" dist="38100" dir="2700000" algn="tl">
                    <a:srgbClr val="000000">
                      <a:alpha val="43137"/>
                    </a:srgbClr>
                  </a:outerShdw>
                </a:effectLst>
              </a:rPr>
              <a:t>Η προτεινόμενη εργασία θα πρέπει να εμπλέκει ενεργά τους μαθητές σε ευκαιρίες μάθησης παρέχοντάς τους έλεγχο και αυτονομία της μάθησής τους, ενθαρρύνοντας τη δημιουργική επίλυση προβλημάτων </a:t>
            </a:r>
          </a:p>
          <a:p>
            <a:pPr marL="285750" indent="-285750" algn="just">
              <a:buFontTx/>
              <a:buChar char="-"/>
            </a:pPr>
            <a:r>
              <a:rPr lang="el-GR" dirty="0">
                <a:solidFill>
                  <a:srgbClr val="002060"/>
                </a:solidFill>
                <a:effectLst>
                  <a:outerShdw blurRad="38100" dist="38100" dir="2700000" algn="tl">
                    <a:srgbClr val="000000">
                      <a:alpha val="43137"/>
                    </a:srgbClr>
                  </a:outerShdw>
                </a:effectLst>
              </a:rPr>
              <a:t>Να συνδυάζουν διεπιστημονικές έννοιες από διαφορετικούς γνωστικούς τομείς (επιστήμη, μαθηματικά, τεχνολογία κ.λπ.). </a:t>
            </a:r>
          </a:p>
        </p:txBody>
      </p:sp>
      <p:sp>
        <p:nvSpPr>
          <p:cNvPr id="4" name="Ορθογώνιο 3"/>
          <p:cNvSpPr/>
          <p:nvPr/>
        </p:nvSpPr>
        <p:spPr>
          <a:xfrm>
            <a:off x="2094821" y="4437112"/>
            <a:ext cx="8101096" cy="1754326"/>
          </a:xfrm>
          <a:prstGeom prst="rect">
            <a:avLst/>
          </a:prstGeom>
        </p:spPr>
        <p:txBody>
          <a:bodyPr wrap="square">
            <a:spAutoFit/>
          </a:bodyPr>
          <a:lstStyle/>
          <a:p>
            <a:pPr algn="just"/>
            <a:r>
              <a:rPr lang="el-GR" dirty="0">
                <a:solidFill>
                  <a:srgbClr val="002060"/>
                </a:solidFill>
                <a:effectLst>
                  <a:outerShdw blurRad="38100" dist="38100" dir="2700000" algn="tl">
                    <a:srgbClr val="000000">
                      <a:alpha val="43137"/>
                    </a:srgbClr>
                  </a:outerShdw>
                </a:effectLst>
              </a:rPr>
              <a:t>Κατά την προετοιμασία μιας εργασίας με ρομποτικές κατασκευές, οι μαθητές συζητούν πρώτα το ερευνητικό πρόβλημα με ελεύθερο διάλογο στην ομάδα τους και μετά στην ολομέλεια της τάξης και καταστρώνουν ένα σχέδιο δράσης για την επίλυσή του. Στη συνέχεια, εργάζονται σε ομάδες για να εφαρμόσουν το σχέδιό τους λαμβάνοντας υπόψη την ανατροφοδότηση που λαμβάνουν από τον εκπαιδευτικό. </a:t>
            </a:r>
          </a:p>
        </p:txBody>
      </p:sp>
    </p:spTree>
    <p:extLst>
      <p:ext uri="{BB962C8B-B14F-4D97-AF65-F5344CB8AC3E}">
        <p14:creationId xmlns:p14="http://schemas.microsoft.com/office/powerpoint/2010/main" val="1173022318"/>
      </p:ext>
    </p:extLst>
  </p:cSld>
  <p:clrMapOvr>
    <a:masterClrMapping/>
  </p:clrMapOvr>
  <p:transition>
    <p:strips/>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6" name="Rectangle 1536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effectLst>
                  <a:outerShdw blurRad="38100" dist="38100" dir="2700000" algn="tl">
                    <a:srgbClr val="000000">
                      <a:alpha val="43137"/>
                    </a:srgbClr>
                  </a:outerShdw>
                </a:effectLst>
                <a:latin typeface="+mj-lt"/>
                <a:ea typeface="+mj-ea"/>
                <a:cs typeface="+mj-cs"/>
              </a:rPr>
              <a:t>2.1. Θεωρητικό Πλαίσιο - Η εκπαιδευτική ρομποτική ως μέσο </a:t>
            </a:r>
          </a:p>
          <a:p>
            <a:pPr>
              <a:lnSpc>
                <a:spcPct val="90000"/>
              </a:lnSpc>
              <a:spcBef>
                <a:spcPct val="0"/>
              </a:spcBef>
              <a:spcAft>
                <a:spcPts val="600"/>
              </a:spcAft>
            </a:pPr>
            <a:r>
              <a:rPr lang="en-US" sz="3400" b="1">
                <a:effectLst>
                  <a:outerShdw blurRad="38100" dist="38100" dir="2700000" algn="tl">
                    <a:srgbClr val="000000">
                      <a:alpha val="43137"/>
                    </a:srgbClr>
                  </a:outerShdw>
                </a:effectLst>
                <a:latin typeface="+mj-lt"/>
                <a:ea typeface="+mj-ea"/>
                <a:cs typeface="+mj-cs"/>
              </a:rPr>
              <a:t>ώθησης για την εμπλοκή του μαθητή με τις θετικές επιστήμες:</a:t>
            </a:r>
          </a:p>
        </p:txBody>
      </p:sp>
      <p:sp>
        <p:nvSpPr>
          <p:cNvPr id="1536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Rectangle 1"/>
          <p:cNvSpPr>
            <a:spLocks noChangeArrowheads="1"/>
          </p:cNvSpPr>
          <p:nvPr/>
        </p:nvSpPr>
        <p:spPr bwMode="auto">
          <a:xfrm>
            <a:off x="572493" y="2071316"/>
            <a:ext cx="6713552" cy="4119172"/>
          </a:xfrm>
          <a:prstGeom prst="rect">
            <a:avLst/>
          </a:prstGeom>
        </p:spPr>
        <p:txBody>
          <a:bodyPr vert="horz" lIns="91440" tIns="45720" rIns="91440" bIns="45720" numCol="1" rtlCol="0" anchor="t" anchorCtr="0" compatLnSpc="1">
            <a:prstTxWarp prst="textNoShape">
              <a:avLst/>
            </a:prstTxWarp>
            <a:normAutofit/>
          </a:bodyPr>
          <a:lstStyle/>
          <a:p>
            <a:pPr indent="-228600" fontAlgn="base">
              <a:lnSpc>
                <a:spcPct val="90000"/>
              </a:lnSpc>
              <a:spcBef>
                <a:spcPct val="0"/>
              </a:spcBef>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Η μελέτη της ρομποτικής:</a:t>
            </a:r>
          </a:p>
          <a:p>
            <a:pPr indent="-228600" fontAlgn="base">
              <a:lnSpc>
                <a:spcPct val="90000"/>
              </a:lnSpc>
              <a:spcBef>
                <a:spcPct val="0"/>
              </a:spcBef>
              <a:spcAft>
                <a:spcPts val="600"/>
              </a:spcAft>
              <a:buFont typeface="Arial" panose="020B0604020202020204" pitchFamily="34" charset="0"/>
              <a:buChar char="•"/>
            </a:pPr>
            <a:endParaRPr lang="en-US" sz="1700">
              <a:effectLst>
                <a:outerShdw blurRad="38100" dist="38100" dir="2700000" algn="tl">
                  <a:srgbClr val="000000">
                    <a:alpha val="43137"/>
                  </a:srgbClr>
                </a:outerShdw>
              </a:effectLst>
            </a:endParaRPr>
          </a:p>
          <a:p>
            <a:pPr indent="-228600" fontAlgn="base">
              <a:lnSpc>
                <a:spcPct val="90000"/>
              </a:lnSpc>
              <a:spcBef>
                <a:spcPct val="0"/>
              </a:spcBef>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 Απαιτεί τη χρήση τεσσάρων από τις έξι δεξιότητες σκέψης που είναι χαρακτηριστικές των επιστημονικά εγγράμματων ανθρώπων — δηλαδή,  υπολογισμός, εκτίμηση, χειρισμός και παρατήρηση. </a:t>
            </a:r>
          </a:p>
          <a:p>
            <a:pPr indent="-228600" fontAlgn="base">
              <a:lnSpc>
                <a:spcPct val="90000"/>
              </a:lnSpc>
              <a:spcBef>
                <a:spcPct val="0"/>
              </a:spcBef>
              <a:spcAft>
                <a:spcPts val="600"/>
              </a:spcAft>
              <a:buFont typeface="Arial" panose="020B0604020202020204" pitchFamily="34" charset="0"/>
              <a:buChar char="•"/>
            </a:pPr>
            <a:endParaRPr lang="en-US" sz="1700">
              <a:effectLst>
                <a:outerShdw blurRad="38100" dist="38100" dir="2700000" algn="tl">
                  <a:srgbClr val="000000">
                    <a:alpha val="43137"/>
                  </a:srgbClr>
                </a:outerShdw>
              </a:effectLst>
            </a:endParaRPr>
          </a:p>
          <a:p>
            <a:pPr indent="-228600" fontAlgn="base">
              <a:lnSpc>
                <a:spcPct val="90000"/>
              </a:lnSpc>
              <a:spcBef>
                <a:spcPct val="0"/>
              </a:spcBef>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 Διδάσκει στους μαθητές τα συστήματα, ένα από τα κοινά θέματα στην εκπαίδευση των Φυσικών Επιστημών. </a:t>
            </a:r>
          </a:p>
          <a:p>
            <a:pPr indent="-228600" fontAlgn="base">
              <a:lnSpc>
                <a:spcPct val="90000"/>
              </a:lnSpc>
              <a:spcBef>
                <a:spcPct val="0"/>
              </a:spcBef>
              <a:spcAft>
                <a:spcPts val="600"/>
              </a:spcAft>
              <a:buFont typeface="Arial" panose="020B0604020202020204" pitchFamily="34" charset="0"/>
              <a:buChar char="•"/>
            </a:pPr>
            <a:endParaRPr lang="en-US" sz="1700">
              <a:effectLst>
                <a:outerShdw blurRad="38100" dist="38100" dir="2700000" algn="tl">
                  <a:srgbClr val="000000">
                    <a:alpha val="43137"/>
                  </a:srgbClr>
                </a:outerShdw>
              </a:effectLst>
            </a:endParaRPr>
          </a:p>
          <a:p>
            <a:pPr indent="-228600" fontAlgn="base">
              <a:lnSpc>
                <a:spcPct val="90000"/>
              </a:lnSpc>
              <a:spcBef>
                <a:spcPct val="0"/>
              </a:spcBef>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 Ως προς τις δεξιότητες σκέψης, οι κεντρικές δραστηριότητες στη μελέτη της ρομποτικής περιλαμβάνουν χειρισμό εργαλείων, υπολογισμούς χρησιμοποιώντας συσκευές ανίχνευσης, εκτίμηση χρησιμοποιώντας μεταβλητές τροποποίησης και παρατήρηση της ρομποτικής συσκευής καθώς εκτελεί ένα πρόγραμμα. </a:t>
            </a:r>
          </a:p>
        </p:txBody>
      </p:sp>
      <p:pic>
        <p:nvPicPr>
          <p:cNvPr id="3" name="Picture 2">
            <a:extLst>
              <a:ext uri="{FF2B5EF4-FFF2-40B4-BE49-F238E27FC236}">
                <a16:creationId xmlns:a16="http://schemas.microsoft.com/office/drawing/2014/main" id="{5E1BAFF4-8348-DF31-0E5A-9374A943E5E7}"/>
              </a:ext>
            </a:extLst>
          </p:cNvPr>
          <p:cNvPicPr>
            <a:picLocks noChangeAspect="1"/>
          </p:cNvPicPr>
          <p:nvPr/>
        </p:nvPicPr>
        <p:blipFill>
          <a:blip r:embed="rId2"/>
          <a:srcRect l="31288" r="29098" b="1"/>
          <a:stretch/>
        </p:blipFill>
        <p:spPr>
          <a:xfrm>
            <a:off x="7675658" y="2093976"/>
            <a:ext cx="3941064" cy="4096512"/>
          </a:xfrm>
          <a:prstGeom prst="rect">
            <a:avLst/>
          </a:prstGeom>
        </p:spPr>
      </p:pic>
    </p:spTree>
    <p:extLst>
      <p:ext uri="{BB962C8B-B14F-4D97-AF65-F5344CB8AC3E}">
        <p14:creationId xmlns:p14="http://schemas.microsoft.com/office/powerpoint/2010/main" val="2056866987"/>
      </p:ext>
    </p:extLst>
  </p:cSld>
  <p:clrMapOvr>
    <a:masterClrMapping/>
  </p:clrMapOvr>
  <p:transition>
    <p:blinds/>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effectLst>
                  <a:outerShdw blurRad="38100" dist="38100" dir="2700000" algn="tl">
                    <a:srgbClr val="000000">
                      <a:alpha val="43137"/>
                    </a:srgbClr>
                  </a:outerShdw>
                </a:effectLst>
                <a:latin typeface="+mj-lt"/>
                <a:ea typeface="+mj-ea"/>
                <a:cs typeface="+mj-cs"/>
              </a:rPr>
              <a:t>2.2. Θεωρητικό Πλαίσιο - Η εκπαιδευτική ρομποτική ως μέσο </a:t>
            </a:r>
          </a:p>
          <a:p>
            <a:pPr>
              <a:lnSpc>
                <a:spcPct val="90000"/>
              </a:lnSpc>
              <a:spcBef>
                <a:spcPct val="0"/>
              </a:spcBef>
              <a:spcAft>
                <a:spcPts val="600"/>
              </a:spcAft>
            </a:pPr>
            <a:r>
              <a:rPr lang="en-US" sz="3400" b="1">
                <a:effectLst>
                  <a:outerShdw blurRad="38100" dist="38100" dir="2700000" algn="tl">
                    <a:srgbClr val="000000">
                      <a:alpha val="43137"/>
                    </a:srgbClr>
                  </a:outerShdw>
                </a:effectLst>
                <a:latin typeface="+mj-lt"/>
                <a:ea typeface="+mj-ea"/>
                <a:cs typeface="+mj-cs"/>
              </a:rPr>
              <a:t>ώθησης για την εμπλοκή του μαθητή με τις θετικές επιστήμες:</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Ορθογώνιο 1"/>
          <p:cNvSpPr/>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Ο εκπαιδευτικός δεν λειτουργεί ως μια πνευματική «αυθεντία» που μεταφέρει έτοιμη γνώση στους μαθητές, αλλά ως οργανωτής, συντονιστής και διευκολυντής της μάθησης για τους μαθητές. </a:t>
            </a:r>
          </a:p>
          <a:p>
            <a:pPr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Ο εκπαιδευτικός:</a:t>
            </a:r>
          </a:p>
          <a:p>
            <a:pPr marL="285750"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οργανώνει το μαθησιακό περιβάλλον, </a:t>
            </a:r>
          </a:p>
          <a:p>
            <a:pPr marL="285750"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θέτει τις ερωτήσεις και τα προβλήματα που πρέπει να λυθούν, </a:t>
            </a:r>
          </a:p>
          <a:p>
            <a:pPr marL="285750"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προσφέρει υλικό και λογισμικό απαραίτητο για την εργασία των μαθητών, </a:t>
            </a:r>
          </a:p>
          <a:p>
            <a:pPr marL="285750"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βοηθά διακριτικά όπου και όταν χρειάζεται, </a:t>
            </a:r>
          </a:p>
          <a:p>
            <a:pPr marL="285750"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ενθαρρύνει τους μαθητές να εργαστούν με δημιουργικότητα, φαντασία και ανεξαρτησία και τέλος </a:t>
            </a:r>
          </a:p>
          <a:p>
            <a:pPr marL="285750" indent="-228600">
              <a:lnSpc>
                <a:spcPct val="90000"/>
              </a:lnSpc>
              <a:spcAft>
                <a:spcPts val="600"/>
              </a:spcAft>
              <a:buFont typeface="Arial" panose="020B0604020202020204" pitchFamily="34" charset="0"/>
              <a:buChar char="•"/>
            </a:pPr>
            <a:r>
              <a:rPr lang="en-US" sz="1700">
                <a:effectLst>
                  <a:outerShdw blurRad="38100" dist="38100" dir="2700000" algn="tl">
                    <a:srgbClr val="000000">
                      <a:alpha val="43137"/>
                    </a:srgbClr>
                  </a:outerShdw>
                </a:effectLst>
              </a:rPr>
              <a:t>οργανώνει την αξιολόγηση της δραστηριότητας σε συνεργασία με μαθητές </a:t>
            </a: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rcRect l="21602" r="23322" b="2"/>
          <a:stretch/>
        </p:blipFill>
        <p:spPr>
          <a:xfrm>
            <a:off x="7675658" y="2093976"/>
            <a:ext cx="3941064" cy="4096512"/>
          </a:xfrm>
          <a:prstGeom prst="rect">
            <a:avLst/>
          </a:prstGeom>
        </p:spPr>
      </p:pic>
    </p:spTree>
    <p:extLst>
      <p:ext uri="{BB962C8B-B14F-4D97-AF65-F5344CB8AC3E}">
        <p14:creationId xmlns:p14="http://schemas.microsoft.com/office/powerpoint/2010/main" val="2282341799"/>
      </p:ext>
    </p:extLst>
  </p:cSld>
  <p:clrMapOvr>
    <a:masterClrMapping/>
  </p:clrMapOvr>
  <p:transition>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C5730-7D52-4C08-83B7-591835E62E53}"/>
              </a:ext>
            </a:extLst>
          </p:cNvPr>
          <p:cNvSpPr>
            <a:spLocks noGrp="1"/>
          </p:cNvSpPr>
          <p:nvPr>
            <p:ph type="title"/>
          </p:nvPr>
        </p:nvSpPr>
        <p:spPr>
          <a:xfrm>
            <a:off x="838200" y="365125"/>
            <a:ext cx="10515600" cy="1325563"/>
          </a:xfrm>
        </p:spPr>
        <p:txBody>
          <a:bodyPr>
            <a:normAutofit/>
          </a:bodyPr>
          <a:lstStyle/>
          <a:p>
            <a:r>
              <a:rPr lang="el-GR" sz="2600"/>
              <a:t>Η Ρομποτική σήμερα θεωρείται ως το τέταρτο R της μάθησης «Reading, Writing Arithmatic and Robotics». Στόχος είναι η εισαγωγή των μαθητών στην ρομποτική και τον προγραμματισμό μέσα από παιγνιώδεις δραστηριότητες.</a:t>
            </a:r>
            <a:endParaRPr lang="en-US" sz="26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C5F8D5-244F-4B3F-8CC9-744286546AF8}"/>
              </a:ext>
            </a:extLst>
          </p:cNvPr>
          <p:cNvSpPr>
            <a:spLocks noGrp="1"/>
          </p:cNvSpPr>
          <p:nvPr>
            <p:ph idx="1"/>
          </p:nvPr>
        </p:nvSpPr>
        <p:spPr>
          <a:xfrm>
            <a:off x="838200" y="1929384"/>
            <a:ext cx="10515600" cy="4251960"/>
          </a:xfrm>
        </p:spPr>
        <p:txBody>
          <a:bodyPr>
            <a:normAutofit/>
          </a:bodyPr>
          <a:lstStyle/>
          <a:p>
            <a:r>
              <a:rPr lang="el-GR" sz="2000" dirty="0"/>
              <a:t>Α’ στάδιο: Αφόρμηση, διερεύνηση </a:t>
            </a:r>
            <a:r>
              <a:rPr lang="el-GR" sz="2000" dirty="0" err="1"/>
              <a:t>προϋπάρχουσων</a:t>
            </a:r>
            <a:r>
              <a:rPr lang="el-GR" sz="2000" dirty="0"/>
              <a:t> γνώσεων, καταιγισμός ιδεών, συζήτηση.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lang="el-GR" sz="2000" dirty="0"/>
              <a:t>Β’ στάδιο: </a:t>
            </a:r>
            <a:r>
              <a:rPr kumimoji="0" lang="el-GR" sz="2000" b="0" i="0" u="none" strike="noStrike" kern="1200" cap="none" spc="0" normalizeH="0" baseline="0" noProof="0" dirty="0">
                <a:ln>
                  <a:noFill/>
                </a:ln>
                <a:effectLst/>
                <a:uLnTx/>
                <a:uFillTx/>
                <a:latin typeface="Calibri" panose="020F0502020204030204"/>
                <a:ea typeface="+mn-ea"/>
                <a:cs typeface="+mn-cs"/>
              </a:rPr>
              <a:t>Διεξαγωγή συζήτησης στην ολομέλεια σχετικά με το βάρος και τον τρόπο μέτρησης αυτού με αφορμή παρουσίαση και με κατάλληλες ερωτήσεις.</a:t>
            </a:r>
          </a:p>
          <a:p>
            <a:r>
              <a:rPr lang="el-GR" sz="2000" dirty="0"/>
              <a:t>Γ’ στάδιο: Δραστηριότητα καθοδηγούμενης διερεύνησης με προγραμματισμό και κατασκευαστικές τροποποιήσεις, συνέχιση συναρμολόγησης, προγραμματισμός κατασκευής, παιχνίδι.</a:t>
            </a:r>
          </a:p>
          <a:p>
            <a:r>
              <a:rPr lang="el-GR" sz="2000" dirty="0"/>
              <a:t>Δ’ στάδιο: Αναστοχασμός και ερωτήσεις εμπέδωσης. Σύγκριση των αρχικών εκτιμήσεων με την πραγματική λειτουργία της κατασκευής. </a:t>
            </a:r>
            <a:endParaRPr lang="en-US" sz="2000" dirty="0"/>
          </a:p>
          <a:p>
            <a:r>
              <a:rPr lang="el-GR" sz="2000" dirty="0"/>
              <a:t>Ε’ στάδιο: Παρουσίαση της θεματικής, της κατασκευής και της λειτουργίας της. Απάντηση σε ερωτήσεις εμπέδωσης.</a:t>
            </a:r>
          </a:p>
          <a:p>
            <a:endParaRPr lang="el-GR" sz="2000" dirty="0"/>
          </a:p>
        </p:txBody>
      </p:sp>
    </p:spTree>
    <p:extLst>
      <p:ext uri="{BB962C8B-B14F-4D97-AF65-F5344CB8AC3E}">
        <p14:creationId xmlns:p14="http://schemas.microsoft.com/office/powerpoint/2010/main" val="1890567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1647</Words>
  <Application>Microsoft Office PowerPoint</Application>
  <PresentationFormat>Widescreen</PresentationFormat>
  <Paragraphs>121</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open_sansregular</vt:lpstr>
      <vt:lpstr>Wingdings</vt:lpstr>
      <vt:lpstr>Office Theme</vt:lpstr>
      <vt:lpstr>Εκπαιδευτική Ρομποτική Educational Robotics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Ρομποτική σήμερα θεωρείται ως το τέταρτο R της μάθησης «Reading, Writing Arithmatic and Robotics». Στόχος είναι η εισαγωγή των μαθητών στην ρομποτική και τον προγραμματισμό μέσα από παιγνιώδεις δραστηριότητες.</vt:lpstr>
      <vt:lpstr>Συστήματα εκπαιδευτικής ρομποτικής</vt:lpstr>
      <vt:lpstr>PowerPoint Presentation</vt:lpstr>
      <vt:lpstr>STEM + Robots</vt:lpstr>
      <vt:lpstr>PowerPoint Presentation</vt:lpstr>
      <vt:lpstr>PowerPoint Presentation</vt:lpstr>
      <vt:lpstr>Χαρακτηριστικό παράδειγμα είναι τα ρομπότ Βee-Βot και Βlue-Βot. Το Bee-Bot είναι σχεδιασμένο για χρήση από μικρά παιδιά. Είναι πολύχρωμο, εύχρηστο και φιλικό και για τους λόγους αυτούς είναι ένα ιδανικό εργαλείο για τη διδασκαλία του προσανατολισμού στο χώρο, της εκτίμησης, της επίλυσης προβλημάτων και της διασκέδασης. Το Blue-Bot, είναι η νέα έκδοση του ρομπότ</vt:lpstr>
      <vt:lpstr>PowerPoint Presentation</vt:lpstr>
      <vt:lpstr>PowerPoint Presentation</vt:lpstr>
      <vt:lpstr>Τα εκπαιδευτικά πακέτα που χρησιμοποιούνται είναι τα εξής: Lego Education WeDo 1 και 2 για τις ηλικίες 6-8 LEGO® Education SPIKE™ Prime Set Lego Mindstorms EV3 για τις ηλικίες 8-16 ετών  Lego Mindstorms: NXT, EV3, Lego WeDo, Αισθητήρες &amp; Κινητήρες. Lego Mindstorms: Ψηφιακό Περιβάλλον Προγραμματισμού (επικοινωνία ΗΥ – ρομπότ μέσω Bluetooth).  </vt:lpstr>
      <vt:lpstr>PowerPoint Presentation</vt:lpstr>
      <vt:lpstr>PowerPoint Presentation</vt:lpstr>
      <vt:lpstr>Lego WeDo</vt:lpstr>
      <vt:lpstr>PowerPoint Presentation</vt:lpstr>
      <vt:lpstr>Lego Mindstorms: NXT, Αισθητήρες &amp; Κινητήρες</vt:lpstr>
      <vt:lpstr>Lego Mindstorms: Περιβάλλον προγραμματισμού</vt:lpstr>
      <vt:lpstr>PowerPoint Presentation</vt:lpstr>
      <vt:lpstr>PowerPoint Presentation</vt:lpstr>
      <vt:lpstr>PowerPoint Presentation</vt:lpstr>
      <vt:lpstr>Gigo microbit Robotics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Οι μαθητές που εκπαιδεύονται στο πρόγραμμα εκπαίδευσης με LEGO Mindstorms αποκτούν την ικανότητα να: (www.stem.edu.gr) </vt:lpstr>
      <vt:lpstr>PowerPoint Presentation</vt:lpstr>
      <vt:lpstr>Βιβλιογραφία </vt:lpstr>
      <vt:lpstr>ΤΕΛΟΣ ΕΝΟΤΗΤΑΣ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dc:creator>
  <cp:lastModifiedBy>Nikolaos Pellas</cp:lastModifiedBy>
  <cp:revision>62</cp:revision>
  <dcterms:created xsi:type="dcterms:W3CDTF">2022-01-15T06:35:01Z</dcterms:created>
  <dcterms:modified xsi:type="dcterms:W3CDTF">2025-03-10T10:22:33Z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846987</vt:lpwstr>
  </property>
  <property fmtid="{D5CDD505-2E9C-101B-9397-08002B2CF9AE}" pid="3" name="NXPowerLiteSettings">
    <vt:lpwstr>F7000400038000</vt:lpwstr>
  </property>
  <property fmtid="{D5CDD505-2E9C-101B-9397-08002B2CF9AE}" pid="4" name="NXPowerLiteVersion">
    <vt:lpwstr>S9.1.2</vt:lpwstr>
  </property>
</Properties>
</file>