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2" r:id="rId2"/>
    <p:sldId id="455" r:id="rId3"/>
    <p:sldId id="460" r:id="rId4"/>
    <p:sldId id="447" r:id="rId5"/>
    <p:sldId id="458" r:id="rId6"/>
    <p:sldId id="459" r:id="rId7"/>
    <p:sldId id="481" r:id="rId8"/>
    <p:sldId id="482" r:id="rId9"/>
    <p:sldId id="466" r:id="rId10"/>
    <p:sldId id="449" r:id="rId11"/>
    <p:sldId id="464" r:id="rId12"/>
    <p:sldId id="262" r:id="rId13"/>
    <p:sldId id="479" r:id="rId14"/>
    <p:sldId id="306" r:id="rId15"/>
    <p:sldId id="461" r:id="rId16"/>
    <p:sldId id="452" r:id="rId17"/>
    <p:sldId id="453" r:id="rId18"/>
    <p:sldId id="454" r:id="rId19"/>
    <p:sldId id="456" r:id="rId20"/>
    <p:sldId id="457" r:id="rId21"/>
    <p:sldId id="448" r:id="rId22"/>
    <p:sldId id="272" r:id="rId23"/>
    <p:sldId id="267" r:id="rId24"/>
    <p:sldId id="480" r:id="rId25"/>
    <p:sldId id="376" r:id="rId26"/>
    <p:sldId id="377" r:id="rId27"/>
    <p:sldId id="378" r:id="rId28"/>
    <p:sldId id="380" r:id="rId29"/>
    <p:sldId id="381" r:id="rId30"/>
    <p:sldId id="382" r:id="rId31"/>
    <p:sldId id="385" r:id="rId32"/>
    <p:sldId id="269" r:id="rId33"/>
    <p:sldId id="470" r:id="rId34"/>
    <p:sldId id="471" r:id="rId35"/>
    <p:sldId id="474" r:id="rId36"/>
    <p:sldId id="473" r:id="rId37"/>
    <p:sldId id="475" r:id="rId38"/>
    <p:sldId id="36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23" autoAdjust="0"/>
    <p:restoredTop sz="94660"/>
  </p:normalViewPr>
  <p:slideViewPr>
    <p:cSldViewPr snapToGrid="0">
      <p:cViewPr varScale="1">
        <p:scale>
          <a:sx n="111" d="100"/>
          <a:sy n="111" d="100"/>
        </p:scale>
        <p:origin x="26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79AB8-1E82-4C4E-A644-546EE026EEB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E1325DD-E137-4663-8947-06BB49A3ED19}">
      <dgm:prSet/>
      <dgm:spPr/>
      <dgm:t>
        <a:bodyPr/>
        <a:lstStyle/>
        <a:p>
          <a:r>
            <a:rPr lang="el-GR"/>
            <a:t>(α)Δομική προσέγγιση</a:t>
          </a:r>
          <a:endParaRPr lang="en-US"/>
        </a:p>
      </dgm:t>
    </dgm:pt>
    <dgm:pt modelId="{CCD2B8FB-0BD0-4695-A6A8-B5C6A1F93B8A}" type="parTrans" cxnId="{58EC189B-A868-415A-BCE3-00DD5AC5F309}">
      <dgm:prSet/>
      <dgm:spPr/>
      <dgm:t>
        <a:bodyPr/>
        <a:lstStyle/>
        <a:p>
          <a:endParaRPr lang="en-US"/>
        </a:p>
      </dgm:t>
    </dgm:pt>
    <dgm:pt modelId="{7787D88C-57DD-4CA6-B7ED-040FC8D30F4A}" type="sibTrans" cxnId="{58EC189B-A868-415A-BCE3-00DD5AC5F309}">
      <dgm:prSet/>
      <dgm:spPr/>
      <dgm:t>
        <a:bodyPr/>
        <a:lstStyle/>
        <a:p>
          <a:endParaRPr lang="en-US"/>
        </a:p>
      </dgm:t>
    </dgm:pt>
    <dgm:pt modelId="{2AC838A1-2A77-4848-A865-77EC1F01CDF9}">
      <dgm:prSet/>
      <dgm:spPr/>
      <dgm:t>
        <a:bodyPr/>
        <a:lstStyle/>
        <a:p>
          <a:r>
            <a:rPr lang="el-GR"/>
            <a:t>–Ποια τα δομικά –σχεδιαστικά χαρακτηριστικά ενός μικρόκοσμου.</a:t>
          </a:r>
          <a:endParaRPr lang="en-US"/>
        </a:p>
      </dgm:t>
    </dgm:pt>
    <dgm:pt modelId="{C7DE93D9-6F0C-4770-9525-4A56B987EAD4}" type="parTrans" cxnId="{5B787E87-F099-413B-9528-6BAD2DA040C1}">
      <dgm:prSet/>
      <dgm:spPr/>
      <dgm:t>
        <a:bodyPr/>
        <a:lstStyle/>
        <a:p>
          <a:endParaRPr lang="en-US"/>
        </a:p>
      </dgm:t>
    </dgm:pt>
    <dgm:pt modelId="{4B269D21-527E-4706-9E79-17772443FE05}" type="sibTrans" cxnId="{5B787E87-F099-413B-9528-6BAD2DA040C1}">
      <dgm:prSet/>
      <dgm:spPr/>
      <dgm:t>
        <a:bodyPr/>
        <a:lstStyle/>
        <a:p>
          <a:endParaRPr lang="en-US"/>
        </a:p>
      </dgm:t>
    </dgm:pt>
    <dgm:pt modelId="{53265094-57C6-46EA-8F3F-70C545A16374}">
      <dgm:prSet/>
      <dgm:spPr/>
      <dgm:t>
        <a:bodyPr/>
        <a:lstStyle/>
        <a:p>
          <a:r>
            <a:rPr lang="el-GR"/>
            <a:t>(β) Λειτουργική</a:t>
          </a:r>
          <a:r>
            <a:rPr lang="en-US"/>
            <a:t> </a:t>
          </a:r>
          <a:r>
            <a:rPr lang="el-GR"/>
            <a:t>προσέγγιση</a:t>
          </a:r>
          <a:endParaRPr lang="en-US"/>
        </a:p>
      </dgm:t>
    </dgm:pt>
    <dgm:pt modelId="{7604BCEA-C690-4C5F-BDB4-628C819945C8}" type="parTrans" cxnId="{65DA8BE1-B809-451F-95BE-BEB9AD617167}">
      <dgm:prSet/>
      <dgm:spPr/>
      <dgm:t>
        <a:bodyPr/>
        <a:lstStyle/>
        <a:p>
          <a:endParaRPr lang="en-US"/>
        </a:p>
      </dgm:t>
    </dgm:pt>
    <dgm:pt modelId="{3C8D68DC-269A-4783-BD75-750008ACAE84}" type="sibTrans" cxnId="{65DA8BE1-B809-451F-95BE-BEB9AD617167}">
      <dgm:prSet/>
      <dgm:spPr/>
      <dgm:t>
        <a:bodyPr/>
        <a:lstStyle/>
        <a:p>
          <a:endParaRPr lang="en-US"/>
        </a:p>
      </dgm:t>
    </dgm:pt>
    <dgm:pt modelId="{33DDFD4A-1F40-4103-A65C-08CBD1983F9B}">
      <dgm:prSet/>
      <dgm:spPr/>
      <dgm:t>
        <a:bodyPr/>
        <a:lstStyle/>
        <a:p>
          <a:r>
            <a:rPr lang="el-GR"/>
            <a:t>–Ποια λειτουργικά χαρακτηριστικά αναδύονται κατά την αλληλεπίδραση του χρήστη με τον μικρόκοσμο</a:t>
          </a:r>
          <a:endParaRPr lang="en-US"/>
        </a:p>
      </dgm:t>
    </dgm:pt>
    <dgm:pt modelId="{EB711E2A-4FC2-4596-972F-12712FD07CE9}" type="parTrans" cxnId="{0EDCDFD1-5EEE-495F-A049-74E4A9361C42}">
      <dgm:prSet/>
      <dgm:spPr/>
      <dgm:t>
        <a:bodyPr/>
        <a:lstStyle/>
        <a:p>
          <a:endParaRPr lang="en-US"/>
        </a:p>
      </dgm:t>
    </dgm:pt>
    <dgm:pt modelId="{B431A197-C0CD-4CF5-9EBD-025A5F103F99}" type="sibTrans" cxnId="{0EDCDFD1-5EEE-495F-A049-74E4A9361C42}">
      <dgm:prSet/>
      <dgm:spPr/>
      <dgm:t>
        <a:bodyPr/>
        <a:lstStyle/>
        <a:p>
          <a:endParaRPr lang="en-US"/>
        </a:p>
      </dgm:t>
    </dgm:pt>
    <dgm:pt modelId="{CEBE240C-8D1A-4B1B-8046-B3CE9D70D75F}" type="pres">
      <dgm:prSet presAssocID="{55C79AB8-1E82-4C4E-A644-546EE026EEBB}" presName="vert0" presStyleCnt="0">
        <dgm:presLayoutVars>
          <dgm:dir/>
          <dgm:animOne val="branch"/>
          <dgm:animLvl val="lvl"/>
        </dgm:presLayoutVars>
      </dgm:prSet>
      <dgm:spPr/>
    </dgm:pt>
    <dgm:pt modelId="{BAFFA6B7-CBC7-4FBD-ABD9-EF2D62FFF465}" type="pres">
      <dgm:prSet presAssocID="{AE1325DD-E137-4663-8947-06BB49A3ED19}" presName="thickLine" presStyleLbl="alignNode1" presStyleIdx="0" presStyleCnt="4"/>
      <dgm:spPr/>
    </dgm:pt>
    <dgm:pt modelId="{08E5B14F-97FE-49B6-9485-CDF393BD8C2D}" type="pres">
      <dgm:prSet presAssocID="{AE1325DD-E137-4663-8947-06BB49A3ED19}" presName="horz1" presStyleCnt="0"/>
      <dgm:spPr/>
    </dgm:pt>
    <dgm:pt modelId="{BB417BA0-341A-4528-8440-7148CC22159A}" type="pres">
      <dgm:prSet presAssocID="{AE1325DD-E137-4663-8947-06BB49A3ED19}" presName="tx1" presStyleLbl="revTx" presStyleIdx="0" presStyleCnt="4"/>
      <dgm:spPr/>
    </dgm:pt>
    <dgm:pt modelId="{061BDDC3-17E7-4757-A53C-527410665B1E}" type="pres">
      <dgm:prSet presAssocID="{AE1325DD-E137-4663-8947-06BB49A3ED19}" presName="vert1" presStyleCnt="0"/>
      <dgm:spPr/>
    </dgm:pt>
    <dgm:pt modelId="{D5F35E3D-9D4A-4059-B82A-D914047FC08B}" type="pres">
      <dgm:prSet presAssocID="{2AC838A1-2A77-4848-A865-77EC1F01CDF9}" presName="thickLine" presStyleLbl="alignNode1" presStyleIdx="1" presStyleCnt="4"/>
      <dgm:spPr/>
    </dgm:pt>
    <dgm:pt modelId="{469507FC-46D9-41F4-9DD5-3F6199C9ABD2}" type="pres">
      <dgm:prSet presAssocID="{2AC838A1-2A77-4848-A865-77EC1F01CDF9}" presName="horz1" presStyleCnt="0"/>
      <dgm:spPr/>
    </dgm:pt>
    <dgm:pt modelId="{CFF5AFE3-2325-4CF4-9B43-3E50BB488E2F}" type="pres">
      <dgm:prSet presAssocID="{2AC838A1-2A77-4848-A865-77EC1F01CDF9}" presName="tx1" presStyleLbl="revTx" presStyleIdx="1" presStyleCnt="4"/>
      <dgm:spPr/>
    </dgm:pt>
    <dgm:pt modelId="{EF880D3A-E8A5-4233-9C12-438E6A957A25}" type="pres">
      <dgm:prSet presAssocID="{2AC838A1-2A77-4848-A865-77EC1F01CDF9}" presName="vert1" presStyleCnt="0"/>
      <dgm:spPr/>
    </dgm:pt>
    <dgm:pt modelId="{F0F2FA3A-4AA5-4A9F-9B63-0C1D67653525}" type="pres">
      <dgm:prSet presAssocID="{53265094-57C6-46EA-8F3F-70C545A16374}" presName="thickLine" presStyleLbl="alignNode1" presStyleIdx="2" presStyleCnt="4"/>
      <dgm:spPr/>
    </dgm:pt>
    <dgm:pt modelId="{B88EAD20-B4D5-4638-8FC0-9AFCEC2ECB57}" type="pres">
      <dgm:prSet presAssocID="{53265094-57C6-46EA-8F3F-70C545A16374}" presName="horz1" presStyleCnt="0"/>
      <dgm:spPr/>
    </dgm:pt>
    <dgm:pt modelId="{3F396711-F52A-4CF3-8ADF-157E7DB29048}" type="pres">
      <dgm:prSet presAssocID="{53265094-57C6-46EA-8F3F-70C545A16374}" presName="tx1" presStyleLbl="revTx" presStyleIdx="2" presStyleCnt="4"/>
      <dgm:spPr/>
    </dgm:pt>
    <dgm:pt modelId="{379D85B7-0903-4790-84DF-481258BB0BBE}" type="pres">
      <dgm:prSet presAssocID="{53265094-57C6-46EA-8F3F-70C545A16374}" presName="vert1" presStyleCnt="0"/>
      <dgm:spPr/>
    </dgm:pt>
    <dgm:pt modelId="{F56AF082-2513-4D61-868F-845D634EA13C}" type="pres">
      <dgm:prSet presAssocID="{33DDFD4A-1F40-4103-A65C-08CBD1983F9B}" presName="thickLine" presStyleLbl="alignNode1" presStyleIdx="3" presStyleCnt="4"/>
      <dgm:spPr/>
    </dgm:pt>
    <dgm:pt modelId="{E1DF2219-2953-4864-8166-1531BA20014E}" type="pres">
      <dgm:prSet presAssocID="{33DDFD4A-1F40-4103-A65C-08CBD1983F9B}" presName="horz1" presStyleCnt="0"/>
      <dgm:spPr/>
    </dgm:pt>
    <dgm:pt modelId="{3A73BAAB-E556-4346-8F14-07520C8FE2B7}" type="pres">
      <dgm:prSet presAssocID="{33DDFD4A-1F40-4103-A65C-08CBD1983F9B}" presName="tx1" presStyleLbl="revTx" presStyleIdx="3" presStyleCnt="4"/>
      <dgm:spPr/>
    </dgm:pt>
    <dgm:pt modelId="{BBB5E883-707D-434A-8F69-886413EEADDE}" type="pres">
      <dgm:prSet presAssocID="{33DDFD4A-1F40-4103-A65C-08CBD1983F9B}" presName="vert1" presStyleCnt="0"/>
      <dgm:spPr/>
    </dgm:pt>
  </dgm:ptLst>
  <dgm:cxnLst>
    <dgm:cxn modelId="{88E22701-AAA1-486C-AA30-38E79F4F0C24}" type="presOf" srcId="{AE1325DD-E137-4663-8947-06BB49A3ED19}" destId="{BB417BA0-341A-4528-8440-7148CC22159A}" srcOrd="0" destOrd="0" presId="urn:microsoft.com/office/officeart/2008/layout/LinedList"/>
    <dgm:cxn modelId="{5B787E87-F099-413B-9528-6BAD2DA040C1}" srcId="{55C79AB8-1E82-4C4E-A644-546EE026EEBB}" destId="{2AC838A1-2A77-4848-A865-77EC1F01CDF9}" srcOrd="1" destOrd="0" parTransId="{C7DE93D9-6F0C-4770-9525-4A56B987EAD4}" sibTransId="{4B269D21-527E-4706-9E79-17772443FE05}"/>
    <dgm:cxn modelId="{D4591B95-25C7-49BA-8CF7-7721FFF2185E}" type="presOf" srcId="{55C79AB8-1E82-4C4E-A644-546EE026EEBB}" destId="{CEBE240C-8D1A-4B1B-8046-B3CE9D70D75F}" srcOrd="0" destOrd="0" presId="urn:microsoft.com/office/officeart/2008/layout/LinedList"/>
    <dgm:cxn modelId="{58EC189B-A868-415A-BCE3-00DD5AC5F309}" srcId="{55C79AB8-1E82-4C4E-A644-546EE026EEBB}" destId="{AE1325DD-E137-4663-8947-06BB49A3ED19}" srcOrd="0" destOrd="0" parTransId="{CCD2B8FB-0BD0-4695-A6A8-B5C6A1F93B8A}" sibTransId="{7787D88C-57DD-4CA6-B7ED-040FC8D30F4A}"/>
    <dgm:cxn modelId="{7A0D2DB3-46B1-401C-9D39-D7D3B27F080A}" type="presOf" srcId="{2AC838A1-2A77-4848-A865-77EC1F01CDF9}" destId="{CFF5AFE3-2325-4CF4-9B43-3E50BB488E2F}" srcOrd="0" destOrd="0" presId="urn:microsoft.com/office/officeart/2008/layout/LinedList"/>
    <dgm:cxn modelId="{0EDCDFD1-5EEE-495F-A049-74E4A9361C42}" srcId="{55C79AB8-1E82-4C4E-A644-546EE026EEBB}" destId="{33DDFD4A-1F40-4103-A65C-08CBD1983F9B}" srcOrd="3" destOrd="0" parTransId="{EB711E2A-4FC2-4596-972F-12712FD07CE9}" sibTransId="{B431A197-C0CD-4CF5-9EBD-025A5F103F99}"/>
    <dgm:cxn modelId="{65DA8BE1-B809-451F-95BE-BEB9AD617167}" srcId="{55C79AB8-1E82-4C4E-A644-546EE026EEBB}" destId="{53265094-57C6-46EA-8F3F-70C545A16374}" srcOrd="2" destOrd="0" parTransId="{7604BCEA-C690-4C5F-BDB4-628C819945C8}" sibTransId="{3C8D68DC-269A-4783-BD75-750008ACAE84}"/>
    <dgm:cxn modelId="{C5A512E3-F219-4D36-8F3D-AB3BA561F7B0}" type="presOf" srcId="{53265094-57C6-46EA-8F3F-70C545A16374}" destId="{3F396711-F52A-4CF3-8ADF-157E7DB29048}" srcOrd="0" destOrd="0" presId="urn:microsoft.com/office/officeart/2008/layout/LinedList"/>
    <dgm:cxn modelId="{27438FFC-B829-4F46-B512-8C9E7AD3F9CC}" type="presOf" srcId="{33DDFD4A-1F40-4103-A65C-08CBD1983F9B}" destId="{3A73BAAB-E556-4346-8F14-07520C8FE2B7}" srcOrd="0" destOrd="0" presId="urn:microsoft.com/office/officeart/2008/layout/LinedList"/>
    <dgm:cxn modelId="{F73B959B-14A7-41A6-BAC7-FD71AA8EE457}" type="presParOf" srcId="{CEBE240C-8D1A-4B1B-8046-B3CE9D70D75F}" destId="{BAFFA6B7-CBC7-4FBD-ABD9-EF2D62FFF465}" srcOrd="0" destOrd="0" presId="urn:microsoft.com/office/officeart/2008/layout/LinedList"/>
    <dgm:cxn modelId="{C1878A62-A41E-42E1-9DA0-CDD66EA72002}" type="presParOf" srcId="{CEBE240C-8D1A-4B1B-8046-B3CE9D70D75F}" destId="{08E5B14F-97FE-49B6-9485-CDF393BD8C2D}" srcOrd="1" destOrd="0" presId="urn:microsoft.com/office/officeart/2008/layout/LinedList"/>
    <dgm:cxn modelId="{1CDBCC87-AA9D-43B5-A8C0-A2ACB7CCFC34}" type="presParOf" srcId="{08E5B14F-97FE-49B6-9485-CDF393BD8C2D}" destId="{BB417BA0-341A-4528-8440-7148CC22159A}" srcOrd="0" destOrd="0" presId="urn:microsoft.com/office/officeart/2008/layout/LinedList"/>
    <dgm:cxn modelId="{AEA3A6D7-53BC-4590-B87F-A2365DD00315}" type="presParOf" srcId="{08E5B14F-97FE-49B6-9485-CDF393BD8C2D}" destId="{061BDDC3-17E7-4757-A53C-527410665B1E}" srcOrd="1" destOrd="0" presId="urn:microsoft.com/office/officeart/2008/layout/LinedList"/>
    <dgm:cxn modelId="{979EF2C7-74C5-49E6-A9F4-EB941294BD6F}" type="presParOf" srcId="{CEBE240C-8D1A-4B1B-8046-B3CE9D70D75F}" destId="{D5F35E3D-9D4A-4059-B82A-D914047FC08B}" srcOrd="2" destOrd="0" presId="urn:microsoft.com/office/officeart/2008/layout/LinedList"/>
    <dgm:cxn modelId="{885E9CE6-E3F4-4477-B78D-215CBF72D795}" type="presParOf" srcId="{CEBE240C-8D1A-4B1B-8046-B3CE9D70D75F}" destId="{469507FC-46D9-41F4-9DD5-3F6199C9ABD2}" srcOrd="3" destOrd="0" presId="urn:microsoft.com/office/officeart/2008/layout/LinedList"/>
    <dgm:cxn modelId="{947CE968-532C-49E8-8335-E2F55DD738C1}" type="presParOf" srcId="{469507FC-46D9-41F4-9DD5-3F6199C9ABD2}" destId="{CFF5AFE3-2325-4CF4-9B43-3E50BB488E2F}" srcOrd="0" destOrd="0" presId="urn:microsoft.com/office/officeart/2008/layout/LinedList"/>
    <dgm:cxn modelId="{0C0E70CB-2356-4C17-B15F-9E2F103CC83F}" type="presParOf" srcId="{469507FC-46D9-41F4-9DD5-3F6199C9ABD2}" destId="{EF880D3A-E8A5-4233-9C12-438E6A957A25}" srcOrd="1" destOrd="0" presId="urn:microsoft.com/office/officeart/2008/layout/LinedList"/>
    <dgm:cxn modelId="{BB28F7EE-000A-408C-9FE6-0C5742CD961C}" type="presParOf" srcId="{CEBE240C-8D1A-4B1B-8046-B3CE9D70D75F}" destId="{F0F2FA3A-4AA5-4A9F-9B63-0C1D67653525}" srcOrd="4" destOrd="0" presId="urn:microsoft.com/office/officeart/2008/layout/LinedList"/>
    <dgm:cxn modelId="{4676F24F-92F3-4BA5-8045-D085EDBB29E9}" type="presParOf" srcId="{CEBE240C-8D1A-4B1B-8046-B3CE9D70D75F}" destId="{B88EAD20-B4D5-4638-8FC0-9AFCEC2ECB57}" srcOrd="5" destOrd="0" presId="urn:microsoft.com/office/officeart/2008/layout/LinedList"/>
    <dgm:cxn modelId="{00EEAD70-ED70-4E73-A6BF-F19FA42364BD}" type="presParOf" srcId="{B88EAD20-B4D5-4638-8FC0-9AFCEC2ECB57}" destId="{3F396711-F52A-4CF3-8ADF-157E7DB29048}" srcOrd="0" destOrd="0" presId="urn:microsoft.com/office/officeart/2008/layout/LinedList"/>
    <dgm:cxn modelId="{2BE7641F-436A-4608-AA7F-DDDEFDD3A0A8}" type="presParOf" srcId="{B88EAD20-B4D5-4638-8FC0-9AFCEC2ECB57}" destId="{379D85B7-0903-4790-84DF-481258BB0BBE}" srcOrd="1" destOrd="0" presId="urn:microsoft.com/office/officeart/2008/layout/LinedList"/>
    <dgm:cxn modelId="{4572CFF7-B668-45B7-ACEF-9736679CF2F8}" type="presParOf" srcId="{CEBE240C-8D1A-4B1B-8046-B3CE9D70D75F}" destId="{F56AF082-2513-4D61-868F-845D634EA13C}" srcOrd="6" destOrd="0" presId="urn:microsoft.com/office/officeart/2008/layout/LinedList"/>
    <dgm:cxn modelId="{E71EB279-3F8D-4581-8FBB-CCC008E21C76}" type="presParOf" srcId="{CEBE240C-8D1A-4B1B-8046-B3CE9D70D75F}" destId="{E1DF2219-2953-4864-8166-1531BA20014E}" srcOrd="7" destOrd="0" presId="urn:microsoft.com/office/officeart/2008/layout/LinedList"/>
    <dgm:cxn modelId="{A8D7D219-4A85-47FB-A974-885E2B0F6B4A}" type="presParOf" srcId="{E1DF2219-2953-4864-8166-1531BA20014E}" destId="{3A73BAAB-E556-4346-8F14-07520C8FE2B7}" srcOrd="0" destOrd="0" presId="urn:microsoft.com/office/officeart/2008/layout/LinedList"/>
    <dgm:cxn modelId="{66EF2872-11AE-415C-AC9F-85FABF06A7D5}" type="presParOf" srcId="{E1DF2219-2953-4864-8166-1531BA20014E}" destId="{BBB5E883-707D-434A-8F69-886413EEAD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7708B-2CE5-42A7-BA7B-CC95588406EE}"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6E14A75C-D9B0-41FF-9591-50C4D71C1CC2}">
      <dgm:prSet/>
      <dgm:spPr/>
      <dgm:t>
        <a:bodyPr/>
        <a:lstStyle/>
        <a:p>
          <a:r>
            <a:rPr lang="el-GR"/>
            <a:t>Περιέχει ένα σύνολο από υπολογιστικά αντικείμενα τα οποία έχουν σχεδιαστεί με τέτοιον τρόπο ώστε να αντανακλούν τη δομή μαθηματικών ή άλλων επιστημονικών οντοτήτων σε μια αντίστοιχη γνωστική περιοχή.</a:t>
          </a:r>
          <a:endParaRPr lang="en-US"/>
        </a:p>
      </dgm:t>
    </dgm:pt>
    <dgm:pt modelId="{452C3530-6F72-432A-8613-E89B86BA0193}" type="parTrans" cxnId="{7D72CA95-5D61-4EBB-B44F-B8D8A2F47697}">
      <dgm:prSet/>
      <dgm:spPr/>
      <dgm:t>
        <a:bodyPr/>
        <a:lstStyle/>
        <a:p>
          <a:endParaRPr lang="en-US"/>
        </a:p>
      </dgm:t>
    </dgm:pt>
    <dgm:pt modelId="{E2008A92-2C1A-4B2E-91A9-AC16343E2081}" type="sibTrans" cxnId="{7D72CA95-5D61-4EBB-B44F-B8D8A2F47697}">
      <dgm:prSet/>
      <dgm:spPr/>
      <dgm:t>
        <a:bodyPr/>
        <a:lstStyle/>
        <a:p>
          <a:endParaRPr lang="en-US"/>
        </a:p>
      </dgm:t>
    </dgm:pt>
    <dgm:pt modelId="{7986CA4D-BB6A-47A4-B66D-D09FAACB4350}">
      <dgm:prSet/>
      <dgm:spPr/>
      <dgm:t>
        <a:bodyPr/>
        <a:lstStyle/>
        <a:p>
          <a:r>
            <a:rPr lang="el-GR"/>
            <a:t>Διασυνδέει πολλαπλές αναπαραστάσεις που αφορούν μια συγκεκριμένη έννοια (όπως συμβολική, γραφική, ήχος κίνηση).</a:t>
          </a:r>
          <a:endParaRPr lang="en-US"/>
        </a:p>
      </dgm:t>
    </dgm:pt>
    <dgm:pt modelId="{52957323-0BCE-4F41-BB70-C960E0A5682F}" type="parTrans" cxnId="{02EB51E8-3F91-4F2B-A5BA-06BBD510E84B}">
      <dgm:prSet/>
      <dgm:spPr/>
      <dgm:t>
        <a:bodyPr/>
        <a:lstStyle/>
        <a:p>
          <a:endParaRPr lang="en-US"/>
        </a:p>
      </dgm:t>
    </dgm:pt>
    <dgm:pt modelId="{8DF1E4AF-7F16-46BE-BADE-A7F1D3C18514}" type="sibTrans" cxnId="{02EB51E8-3F91-4F2B-A5BA-06BBD510E84B}">
      <dgm:prSet/>
      <dgm:spPr/>
      <dgm:t>
        <a:bodyPr/>
        <a:lstStyle/>
        <a:p>
          <a:endParaRPr lang="en-US"/>
        </a:p>
      </dgm:t>
    </dgm:pt>
    <dgm:pt modelId="{761EAA22-E1B5-469E-B5DA-AE934ECD53B9}">
      <dgm:prSet/>
      <dgm:spPr/>
      <dgm:t>
        <a:bodyPr/>
        <a:lstStyle/>
        <a:p>
          <a:r>
            <a:rPr lang="el-GR"/>
            <a:t>Δίνει τη δυνατότητα συνδυασμού των αντικειμένων και των λειτουργιών ενός μικρόκοσμου προκειμένου να σχηματίσουν πιο σύνθετα αντικείμενα ή λειτουργίες.</a:t>
          </a:r>
          <a:endParaRPr lang="en-US"/>
        </a:p>
      </dgm:t>
    </dgm:pt>
    <dgm:pt modelId="{D4B2CE26-2BAC-4600-B3B8-A563A1042248}" type="parTrans" cxnId="{F9DAAA45-10C7-420A-AB99-B6AB4DB04775}">
      <dgm:prSet/>
      <dgm:spPr/>
      <dgm:t>
        <a:bodyPr/>
        <a:lstStyle/>
        <a:p>
          <a:endParaRPr lang="en-US"/>
        </a:p>
      </dgm:t>
    </dgm:pt>
    <dgm:pt modelId="{8B31D1F1-8C3E-4C10-A068-CBAB7C3EA345}" type="sibTrans" cxnId="{F9DAAA45-10C7-420A-AB99-B6AB4DB04775}">
      <dgm:prSet/>
      <dgm:spPr/>
      <dgm:t>
        <a:bodyPr/>
        <a:lstStyle/>
        <a:p>
          <a:endParaRPr lang="en-US"/>
        </a:p>
      </dgm:t>
    </dgm:pt>
    <dgm:pt modelId="{2D68984A-399F-4AB3-9BC3-D7FC3C44D491}">
      <dgm:prSet/>
      <dgm:spPr/>
      <dgm:t>
        <a:bodyPr/>
        <a:lstStyle/>
        <a:p>
          <a:r>
            <a:rPr lang="el-GR"/>
            <a:t>Περιλαμβάνει ένα σύνολο δραστηριοτήτων οι οποίες είτε βρίσκονται ήδη προγραμματισμένες στο υπολογιστικό περιβάλλον, είτε στηρίζονται σε φύλλα εργασίας είτε περιγράφονται λεκτικά προκειμένου ο χρήστης να πετύχει ένα στόχο, να επιλύσει ένα πρόβλημα, να προσομοιώσει μια κατάσταση.</a:t>
          </a:r>
          <a:endParaRPr lang="en-US"/>
        </a:p>
      </dgm:t>
    </dgm:pt>
    <dgm:pt modelId="{BEFE144F-4D04-4365-96E5-99F35CD7956C}" type="parTrans" cxnId="{9793A397-3FCA-44D1-9A13-3CE228B406E9}">
      <dgm:prSet/>
      <dgm:spPr/>
      <dgm:t>
        <a:bodyPr/>
        <a:lstStyle/>
        <a:p>
          <a:endParaRPr lang="en-US"/>
        </a:p>
      </dgm:t>
    </dgm:pt>
    <dgm:pt modelId="{18BC9B2D-825B-489B-B913-7FDE9E02B736}" type="sibTrans" cxnId="{9793A397-3FCA-44D1-9A13-3CE228B406E9}">
      <dgm:prSet/>
      <dgm:spPr/>
      <dgm:t>
        <a:bodyPr/>
        <a:lstStyle/>
        <a:p>
          <a:endParaRPr lang="en-US"/>
        </a:p>
      </dgm:t>
    </dgm:pt>
    <dgm:pt modelId="{C2520661-340D-45F5-896B-74E7161EE905}" type="pres">
      <dgm:prSet presAssocID="{7627708B-2CE5-42A7-BA7B-CC95588406EE}" presName="vert0" presStyleCnt="0">
        <dgm:presLayoutVars>
          <dgm:dir/>
          <dgm:animOne val="branch"/>
          <dgm:animLvl val="lvl"/>
        </dgm:presLayoutVars>
      </dgm:prSet>
      <dgm:spPr/>
    </dgm:pt>
    <dgm:pt modelId="{A710C126-9AB4-4814-8D5A-3F7C1056DA72}" type="pres">
      <dgm:prSet presAssocID="{6E14A75C-D9B0-41FF-9591-50C4D71C1CC2}" presName="thickLine" presStyleLbl="alignNode1" presStyleIdx="0" presStyleCnt="4"/>
      <dgm:spPr/>
    </dgm:pt>
    <dgm:pt modelId="{0AED6637-44CD-4C6B-B86B-43D2CB69B95E}" type="pres">
      <dgm:prSet presAssocID="{6E14A75C-D9B0-41FF-9591-50C4D71C1CC2}" presName="horz1" presStyleCnt="0"/>
      <dgm:spPr/>
    </dgm:pt>
    <dgm:pt modelId="{84F8882F-2A18-4B5A-9261-6F74E88EEA58}" type="pres">
      <dgm:prSet presAssocID="{6E14A75C-D9B0-41FF-9591-50C4D71C1CC2}" presName="tx1" presStyleLbl="revTx" presStyleIdx="0" presStyleCnt="4"/>
      <dgm:spPr/>
    </dgm:pt>
    <dgm:pt modelId="{3FA2823D-5899-4D6E-B785-97318646E79A}" type="pres">
      <dgm:prSet presAssocID="{6E14A75C-D9B0-41FF-9591-50C4D71C1CC2}" presName="vert1" presStyleCnt="0"/>
      <dgm:spPr/>
    </dgm:pt>
    <dgm:pt modelId="{D1C44E05-277F-4703-9261-DF6A5237145E}" type="pres">
      <dgm:prSet presAssocID="{7986CA4D-BB6A-47A4-B66D-D09FAACB4350}" presName="thickLine" presStyleLbl="alignNode1" presStyleIdx="1" presStyleCnt="4"/>
      <dgm:spPr/>
    </dgm:pt>
    <dgm:pt modelId="{F689AB41-EAE8-44B1-8DBA-C47370F27535}" type="pres">
      <dgm:prSet presAssocID="{7986CA4D-BB6A-47A4-B66D-D09FAACB4350}" presName="horz1" presStyleCnt="0"/>
      <dgm:spPr/>
    </dgm:pt>
    <dgm:pt modelId="{1C92327A-21D8-4C17-9E5A-13B895935503}" type="pres">
      <dgm:prSet presAssocID="{7986CA4D-BB6A-47A4-B66D-D09FAACB4350}" presName="tx1" presStyleLbl="revTx" presStyleIdx="1" presStyleCnt="4"/>
      <dgm:spPr/>
    </dgm:pt>
    <dgm:pt modelId="{E4ED60F4-880C-43F6-9774-0C9D1E0F6BAA}" type="pres">
      <dgm:prSet presAssocID="{7986CA4D-BB6A-47A4-B66D-D09FAACB4350}" presName="vert1" presStyleCnt="0"/>
      <dgm:spPr/>
    </dgm:pt>
    <dgm:pt modelId="{54983062-2963-4BD1-BFA5-A98AA70633B1}" type="pres">
      <dgm:prSet presAssocID="{761EAA22-E1B5-469E-B5DA-AE934ECD53B9}" presName="thickLine" presStyleLbl="alignNode1" presStyleIdx="2" presStyleCnt="4"/>
      <dgm:spPr/>
    </dgm:pt>
    <dgm:pt modelId="{E4AC57AB-60C3-4A3F-923C-F1C6D548B7E3}" type="pres">
      <dgm:prSet presAssocID="{761EAA22-E1B5-469E-B5DA-AE934ECD53B9}" presName="horz1" presStyleCnt="0"/>
      <dgm:spPr/>
    </dgm:pt>
    <dgm:pt modelId="{331F86AD-A03C-48EE-94FD-4828135AF017}" type="pres">
      <dgm:prSet presAssocID="{761EAA22-E1B5-469E-B5DA-AE934ECD53B9}" presName="tx1" presStyleLbl="revTx" presStyleIdx="2" presStyleCnt="4"/>
      <dgm:spPr/>
    </dgm:pt>
    <dgm:pt modelId="{94B92DDB-B2BB-4DE9-A72F-2A3270D46ED6}" type="pres">
      <dgm:prSet presAssocID="{761EAA22-E1B5-469E-B5DA-AE934ECD53B9}" presName="vert1" presStyleCnt="0"/>
      <dgm:spPr/>
    </dgm:pt>
    <dgm:pt modelId="{51227172-AB1D-49BE-9DF3-1D5CF153EB58}" type="pres">
      <dgm:prSet presAssocID="{2D68984A-399F-4AB3-9BC3-D7FC3C44D491}" presName="thickLine" presStyleLbl="alignNode1" presStyleIdx="3" presStyleCnt="4"/>
      <dgm:spPr/>
    </dgm:pt>
    <dgm:pt modelId="{EE5E42FF-4355-46DB-ACF3-BE3F7A542386}" type="pres">
      <dgm:prSet presAssocID="{2D68984A-399F-4AB3-9BC3-D7FC3C44D491}" presName="horz1" presStyleCnt="0"/>
      <dgm:spPr/>
    </dgm:pt>
    <dgm:pt modelId="{D5FC40D6-63B3-409B-AC3C-535889730C84}" type="pres">
      <dgm:prSet presAssocID="{2D68984A-399F-4AB3-9BC3-D7FC3C44D491}" presName="tx1" presStyleLbl="revTx" presStyleIdx="3" presStyleCnt="4"/>
      <dgm:spPr/>
    </dgm:pt>
    <dgm:pt modelId="{F714FC68-4E83-4AFE-8375-8C43BF2B9B5A}" type="pres">
      <dgm:prSet presAssocID="{2D68984A-399F-4AB3-9BC3-D7FC3C44D491}" presName="vert1" presStyleCnt="0"/>
      <dgm:spPr/>
    </dgm:pt>
  </dgm:ptLst>
  <dgm:cxnLst>
    <dgm:cxn modelId="{5632C20F-7F6A-4B56-9A03-3113BEB11D53}" type="presOf" srcId="{2D68984A-399F-4AB3-9BC3-D7FC3C44D491}" destId="{D5FC40D6-63B3-409B-AC3C-535889730C84}" srcOrd="0" destOrd="0" presId="urn:microsoft.com/office/officeart/2008/layout/LinedList"/>
    <dgm:cxn modelId="{5F6F805D-C6D7-4530-AEC3-68F95C6A0757}" type="presOf" srcId="{7986CA4D-BB6A-47A4-B66D-D09FAACB4350}" destId="{1C92327A-21D8-4C17-9E5A-13B895935503}" srcOrd="0" destOrd="0" presId="urn:microsoft.com/office/officeart/2008/layout/LinedList"/>
    <dgm:cxn modelId="{F9DAAA45-10C7-420A-AB99-B6AB4DB04775}" srcId="{7627708B-2CE5-42A7-BA7B-CC95588406EE}" destId="{761EAA22-E1B5-469E-B5DA-AE934ECD53B9}" srcOrd="2" destOrd="0" parTransId="{D4B2CE26-2BAC-4600-B3B8-A563A1042248}" sibTransId="{8B31D1F1-8C3E-4C10-A068-CBAB7C3EA345}"/>
    <dgm:cxn modelId="{D556947B-8E88-47E7-9820-C06C1E23D47D}" type="presOf" srcId="{7627708B-2CE5-42A7-BA7B-CC95588406EE}" destId="{C2520661-340D-45F5-896B-74E7161EE905}" srcOrd="0" destOrd="0" presId="urn:microsoft.com/office/officeart/2008/layout/LinedList"/>
    <dgm:cxn modelId="{7D72CA95-5D61-4EBB-B44F-B8D8A2F47697}" srcId="{7627708B-2CE5-42A7-BA7B-CC95588406EE}" destId="{6E14A75C-D9B0-41FF-9591-50C4D71C1CC2}" srcOrd="0" destOrd="0" parTransId="{452C3530-6F72-432A-8613-E89B86BA0193}" sibTransId="{E2008A92-2C1A-4B2E-91A9-AC16343E2081}"/>
    <dgm:cxn modelId="{9793A397-3FCA-44D1-9A13-3CE228B406E9}" srcId="{7627708B-2CE5-42A7-BA7B-CC95588406EE}" destId="{2D68984A-399F-4AB3-9BC3-D7FC3C44D491}" srcOrd="3" destOrd="0" parTransId="{BEFE144F-4D04-4365-96E5-99F35CD7956C}" sibTransId="{18BC9B2D-825B-489B-B913-7FDE9E02B736}"/>
    <dgm:cxn modelId="{A6BAB0E1-088B-4A6B-9EE0-D6CEDF2BB838}" type="presOf" srcId="{761EAA22-E1B5-469E-B5DA-AE934ECD53B9}" destId="{331F86AD-A03C-48EE-94FD-4828135AF017}" srcOrd="0" destOrd="0" presId="urn:microsoft.com/office/officeart/2008/layout/LinedList"/>
    <dgm:cxn modelId="{02EB51E8-3F91-4F2B-A5BA-06BBD510E84B}" srcId="{7627708B-2CE5-42A7-BA7B-CC95588406EE}" destId="{7986CA4D-BB6A-47A4-B66D-D09FAACB4350}" srcOrd="1" destOrd="0" parTransId="{52957323-0BCE-4F41-BB70-C960E0A5682F}" sibTransId="{8DF1E4AF-7F16-46BE-BADE-A7F1D3C18514}"/>
    <dgm:cxn modelId="{8443BFEA-697D-4356-B314-B14609EB5B37}" type="presOf" srcId="{6E14A75C-D9B0-41FF-9591-50C4D71C1CC2}" destId="{84F8882F-2A18-4B5A-9261-6F74E88EEA58}" srcOrd="0" destOrd="0" presId="urn:microsoft.com/office/officeart/2008/layout/LinedList"/>
    <dgm:cxn modelId="{64609FF6-C0BE-4A06-AB3E-C18DD0917D28}" type="presParOf" srcId="{C2520661-340D-45F5-896B-74E7161EE905}" destId="{A710C126-9AB4-4814-8D5A-3F7C1056DA72}" srcOrd="0" destOrd="0" presId="urn:microsoft.com/office/officeart/2008/layout/LinedList"/>
    <dgm:cxn modelId="{5D8133F4-61EB-4D02-B1FB-49B2CC2AE5F8}" type="presParOf" srcId="{C2520661-340D-45F5-896B-74E7161EE905}" destId="{0AED6637-44CD-4C6B-B86B-43D2CB69B95E}" srcOrd="1" destOrd="0" presId="urn:microsoft.com/office/officeart/2008/layout/LinedList"/>
    <dgm:cxn modelId="{6BBA8511-FA2E-46AA-86B6-B59F1A55A4FB}" type="presParOf" srcId="{0AED6637-44CD-4C6B-B86B-43D2CB69B95E}" destId="{84F8882F-2A18-4B5A-9261-6F74E88EEA58}" srcOrd="0" destOrd="0" presId="urn:microsoft.com/office/officeart/2008/layout/LinedList"/>
    <dgm:cxn modelId="{ADBF08CA-30AA-449B-9E85-4D3B6500AE40}" type="presParOf" srcId="{0AED6637-44CD-4C6B-B86B-43D2CB69B95E}" destId="{3FA2823D-5899-4D6E-B785-97318646E79A}" srcOrd="1" destOrd="0" presId="urn:microsoft.com/office/officeart/2008/layout/LinedList"/>
    <dgm:cxn modelId="{7E194B67-6CF6-4DE3-9382-FC47E7A1430B}" type="presParOf" srcId="{C2520661-340D-45F5-896B-74E7161EE905}" destId="{D1C44E05-277F-4703-9261-DF6A5237145E}" srcOrd="2" destOrd="0" presId="urn:microsoft.com/office/officeart/2008/layout/LinedList"/>
    <dgm:cxn modelId="{204B9B11-4B10-4917-BE3D-AA20EFF3E8F7}" type="presParOf" srcId="{C2520661-340D-45F5-896B-74E7161EE905}" destId="{F689AB41-EAE8-44B1-8DBA-C47370F27535}" srcOrd="3" destOrd="0" presId="urn:microsoft.com/office/officeart/2008/layout/LinedList"/>
    <dgm:cxn modelId="{25F4B782-D077-457E-87BF-4C3F923B623B}" type="presParOf" srcId="{F689AB41-EAE8-44B1-8DBA-C47370F27535}" destId="{1C92327A-21D8-4C17-9E5A-13B895935503}" srcOrd="0" destOrd="0" presId="urn:microsoft.com/office/officeart/2008/layout/LinedList"/>
    <dgm:cxn modelId="{3990D96A-C09D-4969-B3F1-36672FC82EC6}" type="presParOf" srcId="{F689AB41-EAE8-44B1-8DBA-C47370F27535}" destId="{E4ED60F4-880C-43F6-9774-0C9D1E0F6BAA}" srcOrd="1" destOrd="0" presId="urn:microsoft.com/office/officeart/2008/layout/LinedList"/>
    <dgm:cxn modelId="{B5F780D0-CD0C-402E-9C62-990BAE5384A3}" type="presParOf" srcId="{C2520661-340D-45F5-896B-74E7161EE905}" destId="{54983062-2963-4BD1-BFA5-A98AA70633B1}" srcOrd="4" destOrd="0" presId="urn:microsoft.com/office/officeart/2008/layout/LinedList"/>
    <dgm:cxn modelId="{C6687C66-6C7D-4943-B3E0-B9A554507204}" type="presParOf" srcId="{C2520661-340D-45F5-896B-74E7161EE905}" destId="{E4AC57AB-60C3-4A3F-923C-F1C6D548B7E3}" srcOrd="5" destOrd="0" presId="urn:microsoft.com/office/officeart/2008/layout/LinedList"/>
    <dgm:cxn modelId="{F2458975-4EA6-410D-8E69-7AB4B3663BE4}" type="presParOf" srcId="{E4AC57AB-60C3-4A3F-923C-F1C6D548B7E3}" destId="{331F86AD-A03C-48EE-94FD-4828135AF017}" srcOrd="0" destOrd="0" presId="urn:microsoft.com/office/officeart/2008/layout/LinedList"/>
    <dgm:cxn modelId="{840474F5-3824-4BFD-A9E9-26F7835D9108}" type="presParOf" srcId="{E4AC57AB-60C3-4A3F-923C-F1C6D548B7E3}" destId="{94B92DDB-B2BB-4DE9-A72F-2A3270D46ED6}" srcOrd="1" destOrd="0" presId="urn:microsoft.com/office/officeart/2008/layout/LinedList"/>
    <dgm:cxn modelId="{30196892-C168-4F8E-A27A-CCCB773915D3}" type="presParOf" srcId="{C2520661-340D-45F5-896B-74E7161EE905}" destId="{51227172-AB1D-49BE-9DF3-1D5CF153EB58}" srcOrd="6" destOrd="0" presId="urn:microsoft.com/office/officeart/2008/layout/LinedList"/>
    <dgm:cxn modelId="{A9980DD2-63F7-4880-9ED4-BEA20D484328}" type="presParOf" srcId="{C2520661-340D-45F5-896B-74E7161EE905}" destId="{EE5E42FF-4355-46DB-ACF3-BE3F7A542386}" srcOrd="7" destOrd="0" presId="urn:microsoft.com/office/officeart/2008/layout/LinedList"/>
    <dgm:cxn modelId="{481CB72C-9F9F-4478-891D-1D0B519D8A5A}" type="presParOf" srcId="{EE5E42FF-4355-46DB-ACF3-BE3F7A542386}" destId="{D5FC40D6-63B3-409B-AC3C-535889730C84}" srcOrd="0" destOrd="0" presId="urn:microsoft.com/office/officeart/2008/layout/LinedList"/>
    <dgm:cxn modelId="{B702AE7B-018B-40E3-B4A9-088E979A2A9B}" type="presParOf" srcId="{EE5E42FF-4355-46DB-ACF3-BE3F7A542386}" destId="{F714FC68-4E83-4AFE-8375-8C43BF2B9B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9BAD90-8EA5-41E5-A8FC-E26A2EFB63DC}"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82ABC364-9B06-458B-8E26-5320B0613712}">
      <dgm:prSet/>
      <dgm:spPr/>
      <dgm:t>
        <a:bodyPr/>
        <a:lstStyle/>
        <a:p>
          <a:r>
            <a:rPr lang="el-GR"/>
            <a:t>Η ανάλυση, συλλογή και αναπαράσταση δεδομένων</a:t>
          </a:r>
          <a:endParaRPr lang="en-US"/>
        </a:p>
      </dgm:t>
    </dgm:pt>
    <dgm:pt modelId="{8278F7F4-1CBE-4D6E-A48E-7DA8137D4995}" type="parTrans" cxnId="{D6606D29-9C4B-42F0-A7D6-3FFBC33EBE7B}">
      <dgm:prSet/>
      <dgm:spPr/>
      <dgm:t>
        <a:bodyPr/>
        <a:lstStyle/>
        <a:p>
          <a:endParaRPr lang="en-US"/>
        </a:p>
      </dgm:t>
    </dgm:pt>
    <dgm:pt modelId="{BBD77CE6-4BDB-4111-B4C5-D61E7D7D6CD8}" type="sibTrans" cxnId="{D6606D29-9C4B-42F0-A7D6-3FFBC33EBE7B}">
      <dgm:prSet/>
      <dgm:spPr/>
      <dgm:t>
        <a:bodyPr/>
        <a:lstStyle/>
        <a:p>
          <a:endParaRPr lang="en-US"/>
        </a:p>
      </dgm:t>
    </dgm:pt>
    <dgm:pt modelId="{A275C649-2566-44D6-B339-F4A29F90E97C}">
      <dgm:prSet/>
      <dgm:spPr/>
      <dgm:t>
        <a:bodyPr/>
        <a:lstStyle/>
        <a:p>
          <a:r>
            <a:rPr lang="el-GR"/>
            <a:t>Η κατάτμηση ενός προβλήματος σε μικροτερα </a:t>
          </a:r>
          <a:endParaRPr lang="en-US"/>
        </a:p>
      </dgm:t>
    </dgm:pt>
    <dgm:pt modelId="{8AF94B33-8DD0-4EFB-A8AD-2DDAB0840887}" type="parTrans" cxnId="{4B05F3CC-BF00-4384-B9B7-3F26D5921EBD}">
      <dgm:prSet/>
      <dgm:spPr/>
      <dgm:t>
        <a:bodyPr/>
        <a:lstStyle/>
        <a:p>
          <a:endParaRPr lang="en-US"/>
        </a:p>
      </dgm:t>
    </dgm:pt>
    <dgm:pt modelId="{191678EC-AE3A-4C9F-B6DF-DBF503111BD2}" type="sibTrans" cxnId="{4B05F3CC-BF00-4384-B9B7-3F26D5921EBD}">
      <dgm:prSet/>
      <dgm:spPr/>
      <dgm:t>
        <a:bodyPr/>
        <a:lstStyle/>
        <a:p>
          <a:endParaRPr lang="en-US"/>
        </a:p>
      </dgm:t>
    </dgm:pt>
    <dgm:pt modelId="{824D2114-3711-42A8-81AA-D7689DF198B2}">
      <dgm:prSet/>
      <dgm:spPr/>
      <dgm:t>
        <a:bodyPr/>
        <a:lstStyle/>
        <a:p>
          <a:r>
            <a:rPr lang="el-GR"/>
            <a:t>Η αφαίρεση</a:t>
          </a:r>
          <a:endParaRPr lang="en-US"/>
        </a:p>
      </dgm:t>
    </dgm:pt>
    <dgm:pt modelId="{89203F3A-3827-4374-B554-997B2E3DC73C}" type="parTrans" cxnId="{855BD479-A144-49C5-AA87-A4469018C1D8}">
      <dgm:prSet/>
      <dgm:spPr/>
      <dgm:t>
        <a:bodyPr/>
        <a:lstStyle/>
        <a:p>
          <a:endParaRPr lang="en-US"/>
        </a:p>
      </dgm:t>
    </dgm:pt>
    <dgm:pt modelId="{4FD73FC5-3D71-460E-A279-D5BFC638D1FF}" type="sibTrans" cxnId="{855BD479-A144-49C5-AA87-A4469018C1D8}">
      <dgm:prSet/>
      <dgm:spPr/>
      <dgm:t>
        <a:bodyPr/>
        <a:lstStyle/>
        <a:p>
          <a:endParaRPr lang="en-US"/>
        </a:p>
      </dgm:t>
    </dgm:pt>
    <dgm:pt modelId="{9DB281E9-4335-44EE-A6B1-E69DCB2D228C}">
      <dgm:prSet/>
      <dgm:spPr/>
      <dgm:t>
        <a:bodyPr/>
        <a:lstStyle/>
        <a:p>
          <a:r>
            <a:rPr lang="el-GR"/>
            <a:t>Η μοντελοποίηση </a:t>
          </a:r>
          <a:endParaRPr lang="en-US"/>
        </a:p>
      </dgm:t>
    </dgm:pt>
    <dgm:pt modelId="{3796F3A1-0140-43AE-A4D2-3DD97BFE49B0}" type="parTrans" cxnId="{27A6EAB2-C03B-4C4E-B431-BBEBF1326997}">
      <dgm:prSet/>
      <dgm:spPr/>
      <dgm:t>
        <a:bodyPr/>
        <a:lstStyle/>
        <a:p>
          <a:endParaRPr lang="en-US"/>
        </a:p>
      </dgm:t>
    </dgm:pt>
    <dgm:pt modelId="{5311B2FA-95A8-47DE-A334-F4E8C7D7CD14}" type="sibTrans" cxnId="{27A6EAB2-C03B-4C4E-B431-BBEBF1326997}">
      <dgm:prSet/>
      <dgm:spPr/>
      <dgm:t>
        <a:bodyPr/>
        <a:lstStyle/>
        <a:p>
          <a:endParaRPr lang="en-US"/>
        </a:p>
      </dgm:t>
    </dgm:pt>
    <dgm:pt modelId="{4A3B0406-150B-475F-8493-B85B25099C78}">
      <dgm:prSet/>
      <dgm:spPr/>
      <dgm:t>
        <a:bodyPr/>
        <a:lstStyle/>
        <a:p>
          <a:r>
            <a:rPr lang="el-GR"/>
            <a:t>Οι αλγόριθμοι και οι διαδικασίες</a:t>
          </a:r>
          <a:endParaRPr lang="en-US"/>
        </a:p>
      </dgm:t>
    </dgm:pt>
    <dgm:pt modelId="{3BECED4E-DAF2-478B-AF88-B529A7EEFDAA}" type="parTrans" cxnId="{7F016E92-8EF6-4CB3-A88F-3BF2F8108122}">
      <dgm:prSet/>
      <dgm:spPr/>
      <dgm:t>
        <a:bodyPr/>
        <a:lstStyle/>
        <a:p>
          <a:endParaRPr lang="en-US"/>
        </a:p>
      </dgm:t>
    </dgm:pt>
    <dgm:pt modelId="{A78C609B-D961-4580-B4D6-F814B96863A9}" type="sibTrans" cxnId="{7F016E92-8EF6-4CB3-A88F-3BF2F8108122}">
      <dgm:prSet/>
      <dgm:spPr/>
      <dgm:t>
        <a:bodyPr/>
        <a:lstStyle/>
        <a:p>
          <a:endParaRPr lang="en-US"/>
        </a:p>
      </dgm:t>
    </dgm:pt>
    <dgm:pt modelId="{25076CF9-2343-4855-98E6-08F4409CAB00}">
      <dgm:prSet/>
      <dgm:spPr/>
      <dgm:t>
        <a:bodyPr/>
        <a:lstStyle/>
        <a:p>
          <a:r>
            <a:rPr lang="el-GR"/>
            <a:t>Η αυτοματοποίηση και η προσομοίωση</a:t>
          </a:r>
          <a:endParaRPr lang="en-US"/>
        </a:p>
      </dgm:t>
    </dgm:pt>
    <dgm:pt modelId="{429F69F2-C2FB-4E27-9CD2-F395190AAA36}" type="parTrans" cxnId="{AB595E04-C144-48C4-B1AC-8D3DF586AEF2}">
      <dgm:prSet/>
      <dgm:spPr/>
      <dgm:t>
        <a:bodyPr/>
        <a:lstStyle/>
        <a:p>
          <a:endParaRPr lang="en-US"/>
        </a:p>
      </dgm:t>
    </dgm:pt>
    <dgm:pt modelId="{A120A885-D6DA-4E07-BB1F-CFEBA494CE87}" type="sibTrans" cxnId="{AB595E04-C144-48C4-B1AC-8D3DF586AEF2}">
      <dgm:prSet/>
      <dgm:spPr/>
      <dgm:t>
        <a:bodyPr/>
        <a:lstStyle/>
        <a:p>
          <a:endParaRPr lang="en-US"/>
        </a:p>
      </dgm:t>
    </dgm:pt>
    <dgm:pt modelId="{1BF21E3D-C479-4E1E-9D95-6C3F26D1F8F5}">
      <dgm:prSet/>
      <dgm:spPr/>
      <dgm:t>
        <a:bodyPr/>
        <a:lstStyle/>
        <a:p>
          <a:r>
            <a:rPr lang="el-GR"/>
            <a:t>Συνιστούν εγκάρσιες ικανότητες οι οποίες αφορούν το σύνολο του προγράμματος σπουδών </a:t>
          </a:r>
          <a:endParaRPr lang="en-US"/>
        </a:p>
      </dgm:t>
    </dgm:pt>
    <dgm:pt modelId="{5548CE4B-F359-481E-A61A-F628BB2C0C86}" type="parTrans" cxnId="{35C613DB-83CE-4178-9E11-F5B80B3D7BC9}">
      <dgm:prSet/>
      <dgm:spPr/>
      <dgm:t>
        <a:bodyPr/>
        <a:lstStyle/>
        <a:p>
          <a:endParaRPr lang="en-US"/>
        </a:p>
      </dgm:t>
    </dgm:pt>
    <dgm:pt modelId="{4EE8D316-CDD6-42F8-88EA-F7DC1F4138DC}" type="sibTrans" cxnId="{35C613DB-83CE-4178-9E11-F5B80B3D7BC9}">
      <dgm:prSet/>
      <dgm:spPr/>
      <dgm:t>
        <a:bodyPr/>
        <a:lstStyle/>
        <a:p>
          <a:endParaRPr lang="en-US"/>
        </a:p>
      </dgm:t>
    </dgm:pt>
    <dgm:pt modelId="{A3BD3547-4BA1-4C3A-8A5B-F572C913B50C}" type="pres">
      <dgm:prSet presAssocID="{D39BAD90-8EA5-41E5-A8FC-E26A2EFB63DC}" presName="Name0" presStyleCnt="0">
        <dgm:presLayoutVars>
          <dgm:dir/>
          <dgm:animLvl val="lvl"/>
          <dgm:resizeHandles val="exact"/>
        </dgm:presLayoutVars>
      </dgm:prSet>
      <dgm:spPr/>
    </dgm:pt>
    <dgm:pt modelId="{E89E92E5-DBC3-4E71-82A6-C514D38B51B5}" type="pres">
      <dgm:prSet presAssocID="{82ABC364-9B06-458B-8E26-5320B0613712}" presName="linNode" presStyleCnt="0"/>
      <dgm:spPr/>
    </dgm:pt>
    <dgm:pt modelId="{5822B244-38BA-419A-85CC-78D51C70DCE1}" type="pres">
      <dgm:prSet presAssocID="{82ABC364-9B06-458B-8E26-5320B0613712}" presName="parentText" presStyleLbl="node1" presStyleIdx="0" presStyleCnt="6">
        <dgm:presLayoutVars>
          <dgm:chMax val="1"/>
          <dgm:bulletEnabled val="1"/>
        </dgm:presLayoutVars>
      </dgm:prSet>
      <dgm:spPr/>
    </dgm:pt>
    <dgm:pt modelId="{AA68DFC3-92B1-4989-895F-6867C2CB2DBF}" type="pres">
      <dgm:prSet presAssocID="{BBD77CE6-4BDB-4111-B4C5-D61E7D7D6CD8}" presName="sp" presStyleCnt="0"/>
      <dgm:spPr/>
    </dgm:pt>
    <dgm:pt modelId="{8DF82614-E604-4BC6-B496-EC6F5D179FEB}" type="pres">
      <dgm:prSet presAssocID="{A275C649-2566-44D6-B339-F4A29F90E97C}" presName="linNode" presStyleCnt="0"/>
      <dgm:spPr/>
    </dgm:pt>
    <dgm:pt modelId="{14195E3D-92D6-416A-85F9-43BBCCCB7512}" type="pres">
      <dgm:prSet presAssocID="{A275C649-2566-44D6-B339-F4A29F90E97C}" presName="parentText" presStyleLbl="node1" presStyleIdx="1" presStyleCnt="6">
        <dgm:presLayoutVars>
          <dgm:chMax val="1"/>
          <dgm:bulletEnabled val="1"/>
        </dgm:presLayoutVars>
      </dgm:prSet>
      <dgm:spPr/>
    </dgm:pt>
    <dgm:pt modelId="{50808345-E10C-4E91-B9D9-A79905780CA6}" type="pres">
      <dgm:prSet presAssocID="{191678EC-AE3A-4C9F-B6DF-DBF503111BD2}" presName="sp" presStyleCnt="0"/>
      <dgm:spPr/>
    </dgm:pt>
    <dgm:pt modelId="{DC7BECA7-0F48-4DEA-B75A-6F7A423AF4C4}" type="pres">
      <dgm:prSet presAssocID="{824D2114-3711-42A8-81AA-D7689DF198B2}" presName="linNode" presStyleCnt="0"/>
      <dgm:spPr/>
    </dgm:pt>
    <dgm:pt modelId="{03E14D28-32C2-4667-BE69-8715F7C7F5D6}" type="pres">
      <dgm:prSet presAssocID="{824D2114-3711-42A8-81AA-D7689DF198B2}" presName="parentText" presStyleLbl="node1" presStyleIdx="2" presStyleCnt="6">
        <dgm:presLayoutVars>
          <dgm:chMax val="1"/>
          <dgm:bulletEnabled val="1"/>
        </dgm:presLayoutVars>
      </dgm:prSet>
      <dgm:spPr/>
    </dgm:pt>
    <dgm:pt modelId="{7A5204CD-CA28-4FAD-AD8C-98A935027567}" type="pres">
      <dgm:prSet presAssocID="{4FD73FC5-3D71-460E-A279-D5BFC638D1FF}" presName="sp" presStyleCnt="0"/>
      <dgm:spPr/>
    </dgm:pt>
    <dgm:pt modelId="{00C323AF-0EB2-48ED-81AB-C7D39B24E988}" type="pres">
      <dgm:prSet presAssocID="{9DB281E9-4335-44EE-A6B1-E69DCB2D228C}" presName="linNode" presStyleCnt="0"/>
      <dgm:spPr/>
    </dgm:pt>
    <dgm:pt modelId="{08731899-08B2-400E-9D3A-9D4E4BA64A66}" type="pres">
      <dgm:prSet presAssocID="{9DB281E9-4335-44EE-A6B1-E69DCB2D228C}" presName="parentText" presStyleLbl="node1" presStyleIdx="3" presStyleCnt="6">
        <dgm:presLayoutVars>
          <dgm:chMax val="1"/>
          <dgm:bulletEnabled val="1"/>
        </dgm:presLayoutVars>
      </dgm:prSet>
      <dgm:spPr/>
    </dgm:pt>
    <dgm:pt modelId="{17030DBE-4D3C-4930-A886-B4091BDD71B7}" type="pres">
      <dgm:prSet presAssocID="{5311B2FA-95A8-47DE-A334-F4E8C7D7CD14}" presName="sp" presStyleCnt="0"/>
      <dgm:spPr/>
    </dgm:pt>
    <dgm:pt modelId="{F7C60A48-BCE4-4323-AC40-F9A8C4B29E86}" type="pres">
      <dgm:prSet presAssocID="{4A3B0406-150B-475F-8493-B85B25099C78}" presName="linNode" presStyleCnt="0"/>
      <dgm:spPr/>
    </dgm:pt>
    <dgm:pt modelId="{15BFB5FE-58EE-4CE3-BBD6-7A68B3A0D9FE}" type="pres">
      <dgm:prSet presAssocID="{4A3B0406-150B-475F-8493-B85B25099C78}" presName="parentText" presStyleLbl="node1" presStyleIdx="4" presStyleCnt="6">
        <dgm:presLayoutVars>
          <dgm:chMax val="1"/>
          <dgm:bulletEnabled val="1"/>
        </dgm:presLayoutVars>
      </dgm:prSet>
      <dgm:spPr/>
    </dgm:pt>
    <dgm:pt modelId="{F864A9DC-B14F-4733-AAAA-A1E0E24A1ED9}" type="pres">
      <dgm:prSet presAssocID="{A78C609B-D961-4580-B4D6-F814B96863A9}" presName="sp" presStyleCnt="0"/>
      <dgm:spPr/>
    </dgm:pt>
    <dgm:pt modelId="{E1B66AA8-9BF7-47CE-AFFD-6BB9CC428039}" type="pres">
      <dgm:prSet presAssocID="{25076CF9-2343-4855-98E6-08F4409CAB00}" presName="linNode" presStyleCnt="0"/>
      <dgm:spPr/>
    </dgm:pt>
    <dgm:pt modelId="{E569E72F-C73A-4681-8135-912BAC221A4E}" type="pres">
      <dgm:prSet presAssocID="{25076CF9-2343-4855-98E6-08F4409CAB00}" presName="parentText" presStyleLbl="node1" presStyleIdx="5" presStyleCnt="6">
        <dgm:presLayoutVars>
          <dgm:chMax val="1"/>
          <dgm:bulletEnabled val="1"/>
        </dgm:presLayoutVars>
      </dgm:prSet>
      <dgm:spPr/>
    </dgm:pt>
    <dgm:pt modelId="{7F9E265F-9DBD-4DA0-8AAB-2CB6A7C4B426}" type="pres">
      <dgm:prSet presAssocID="{25076CF9-2343-4855-98E6-08F4409CAB00}" presName="descendantText" presStyleLbl="alignAccFollowNode1" presStyleIdx="0" presStyleCnt="1">
        <dgm:presLayoutVars>
          <dgm:bulletEnabled val="1"/>
        </dgm:presLayoutVars>
      </dgm:prSet>
      <dgm:spPr/>
    </dgm:pt>
  </dgm:ptLst>
  <dgm:cxnLst>
    <dgm:cxn modelId="{AB595E04-C144-48C4-B1AC-8D3DF586AEF2}" srcId="{D39BAD90-8EA5-41E5-A8FC-E26A2EFB63DC}" destId="{25076CF9-2343-4855-98E6-08F4409CAB00}" srcOrd="5" destOrd="0" parTransId="{429F69F2-C2FB-4E27-9CD2-F395190AAA36}" sibTransId="{A120A885-D6DA-4E07-BB1F-CFEBA494CE87}"/>
    <dgm:cxn modelId="{0283990A-1E28-4C6D-84C3-B3D8DD517E11}" type="presOf" srcId="{25076CF9-2343-4855-98E6-08F4409CAB00}" destId="{E569E72F-C73A-4681-8135-912BAC221A4E}" srcOrd="0" destOrd="0" presId="urn:microsoft.com/office/officeart/2005/8/layout/vList5"/>
    <dgm:cxn modelId="{A4060114-6296-45AC-8839-0688A3D4DAD6}" type="presOf" srcId="{4A3B0406-150B-475F-8493-B85B25099C78}" destId="{15BFB5FE-58EE-4CE3-BBD6-7A68B3A0D9FE}" srcOrd="0" destOrd="0" presId="urn:microsoft.com/office/officeart/2005/8/layout/vList5"/>
    <dgm:cxn modelId="{D6606D29-9C4B-42F0-A7D6-3FFBC33EBE7B}" srcId="{D39BAD90-8EA5-41E5-A8FC-E26A2EFB63DC}" destId="{82ABC364-9B06-458B-8E26-5320B0613712}" srcOrd="0" destOrd="0" parTransId="{8278F7F4-1CBE-4D6E-A48E-7DA8137D4995}" sibTransId="{BBD77CE6-4BDB-4111-B4C5-D61E7D7D6CD8}"/>
    <dgm:cxn modelId="{855BD479-A144-49C5-AA87-A4469018C1D8}" srcId="{D39BAD90-8EA5-41E5-A8FC-E26A2EFB63DC}" destId="{824D2114-3711-42A8-81AA-D7689DF198B2}" srcOrd="2" destOrd="0" parTransId="{89203F3A-3827-4374-B554-997B2E3DC73C}" sibTransId="{4FD73FC5-3D71-460E-A279-D5BFC638D1FF}"/>
    <dgm:cxn modelId="{7F016E92-8EF6-4CB3-A88F-3BF2F8108122}" srcId="{D39BAD90-8EA5-41E5-A8FC-E26A2EFB63DC}" destId="{4A3B0406-150B-475F-8493-B85B25099C78}" srcOrd="4" destOrd="0" parTransId="{3BECED4E-DAF2-478B-AF88-B529A7EEFDAA}" sibTransId="{A78C609B-D961-4580-B4D6-F814B96863A9}"/>
    <dgm:cxn modelId="{D303E992-58EE-400A-9BCA-3924E8432785}" type="presOf" srcId="{D39BAD90-8EA5-41E5-A8FC-E26A2EFB63DC}" destId="{A3BD3547-4BA1-4C3A-8A5B-F572C913B50C}" srcOrd="0" destOrd="0" presId="urn:microsoft.com/office/officeart/2005/8/layout/vList5"/>
    <dgm:cxn modelId="{801C43AA-A146-4437-AC7B-BD6F61BE372C}" type="presOf" srcId="{824D2114-3711-42A8-81AA-D7689DF198B2}" destId="{03E14D28-32C2-4667-BE69-8715F7C7F5D6}" srcOrd="0" destOrd="0" presId="urn:microsoft.com/office/officeart/2005/8/layout/vList5"/>
    <dgm:cxn modelId="{27A6EAB2-C03B-4C4E-B431-BBEBF1326997}" srcId="{D39BAD90-8EA5-41E5-A8FC-E26A2EFB63DC}" destId="{9DB281E9-4335-44EE-A6B1-E69DCB2D228C}" srcOrd="3" destOrd="0" parTransId="{3796F3A1-0140-43AE-A4D2-3DD97BFE49B0}" sibTransId="{5311B2FA-95A8-47DE-A334-F4E8C7D7CD14}"/>
    <dgm:cxn modelId="{5C2FFECB-D435-4414-BB20-B660A1FB4E7C}" type="presOf" srcId="{1BF21E3D-C479-4E1E-9D95-6C3F26D1F8F5}" destId="{7F9E265F-9DBD-4DA0-8AAB-2CB6A7C4B426}" srcOrd="0" destOrd="0" presId="urn:microsoft.com/office/officeart/2005/8/layout/vList5"/>
    <dgm:cxn modelId="{4B05F3CC-BF00-4384-B9B7-3F26D5921EBD}" srcId="{D39BAD90-8EA5-41E5-A8FC-E26A2EFB63DC}" destId="{A275C649-2566-44D6-B339-F4A29F90E97C}" srcOrd="1" destOrd="0" parTransId="{8AF94B33-8DD0-4EFB-A8AD-2DDAB0840887}" sibTransId="{191678EC-AE3A-4C9F-B6DF-DBF503111BD2}"/>
    <dgm:cxn modelId="{35C613DB-83CE-4178-9E11-F5B80B3D7BC9}" srcId="{25076CF9-2343-4855-98E6-08F4409CAB00}" destId="{1BF21E3D-C479-4E1E-9D95-6C3F26D1F8F5}" srcOrd="0" destOrd="0" parTransId="{5548CE4B-F359-481E-A61A-F628BB2C0C86}" sibTransId="{4EE8D316-CDD6-42F8-88EA-F7DC1F4138DC}"/>
    <dgm:cxn modelId="{E16214E6-103A-4F06-BC8A-87412F36AC1D}" type="presOf" srcId="{82ABC364-9B06-458B-8E26-5320B0613712}" destId="{5822B244-38BA-419A-85CC-78D51C70DCE1}" srcOrd="0" destOrd="0" presId="urn:microsoft.com/office/officeart/2005/8/layout/vList5"/>
    <dgm:cxn modelId="{2FF7FFF3-44E4-439E-B74F-8F227F88D128}" type="presOf" srcId="{9DB281E9-4335-44EE-A6B1-E69DCB2D228C}" destId="{08731899-08B2-400E-9D3A-9D4E4BA64A66}" srcOrd="0" destOrd="0" presId="urn:microsoft.com/office/officeart/2005/8/layout/vList5"/>
    <dgm:cxn modelId="{3FA93CFF-1A03-46AD-A853-493B9D6C10FB}" type="presOf" srcId="{A275C649-2566-44D6-B339-F4A29F90E97C}" destId="{14195E3D-92D6-416A-85F9-43BBCCCB7512}" srcOrd="0" destOrd="0" presId="urn:microsoft.com/office/officeart/2005/8/layout/vList5"/>
    <dgm:cxn modelId="{24710E11-786E-4DD0-B502-8E1C3EE14EDE}" type="presParOf" srcId="{A3BD3547-4BA1-4C3A-8A5B-F572C913B50C}" destId="{E89E92E5-DBC3-4E71-82A6-C514D38B51B5}" srcOrd="0" destOrd="0" presId="urn:microsoft.com/office/officeart/2005/8/layout/vList5"/>
    <dgm:cxn modelId="{EF3AA864-10BA-4A8E-BC3F-6EBEF7244871}" type="presParOf" srcId="{E89E92E5-DBC3-4E71-82A6-C514D38B51B5}" destId="{5822B244-38BA-419A-85CC-78D51C70DCE1}" srcOrd="0" destOrd="0" presId="urn:microsoft.com/office/officeart/2005/8/layout/vList5"/>
    <dgm:cxn modelId="{6363C00D-0D6A-4841-86EA-E053E2D2D932}" type="presParOf" srcId="{A3BD3547-4BA1-4C3A-8A5B-F572C913B50C}" destId="{AA68DFC3-92B1-4989-895F-6867C2CB2DBF}" srcOrd="1" destOrd="0" presId="urn:microsoft.com/office/officeart/2005/8/layout/vList5"/>
    <dgm:cxn modelId="{2A90A94D-AA35-4DDF-9C02-085C8DA690AA}" type="presParOf" srcId="{A3BD3547-4BA1-4C3A-8A5B-F572C913B50C}" destId="{8DF82614-E604-4BC6-B496-EC6F5D179FEB}" srcOrd="2" destOrd="0" presId="urn:microsoft.com/office/officeart/2005/8/layout/vList5"/>
    <dgm:cxn modelId="{DDC624A8-52D3-4ED9-88C8-1FB410351407}" type="presParOf" srcId="{8DF82614-E604-4BC6-B496-EC6F5D179FEB}" destId="{14195E3D-92D6-416A-85F9-43BBCCCB7512}" srcOrd="0" destOrd="0" presId="urn:microsoft.com/office/officeart/2005/8/layout/vList5"/>
    <dgm:cxn modelId="{3D579AA3-958A-4F97-9AB7-B825AFE2D258}" type="presParOf" srcId="{A3BD3547-4BA1-4C3A-8A5B-F572C913B50C}" destId="{50808345-E10C-4E91-B9D9-A79905780CA6}" srcOrd="3" destOrd="0" presId="urn:microsoft.com/office/officeart/2005/8/layout/vList5"/>
    <dgm:cxn modelId="{6FA530F3-A749-4F10-896F-1D6DF2AF1E21}" type="presParOf" srcId="{A3BD3547-4BA1-4C3A-8A5B-F572C913B50C}" destId="{DC7BECA7-0F48-4DEA-B75A-6F7A423AF4C4}" srcOrd="4" destOrd="0" presId="urn:microsoft.com/office/officeart/2005/8/layout/vList5"/>
    <dgm:cxn modelId="{EDE6EDD5-CA82-4FDE-A33A-C0122155F6DA}" type="presParOf" srcId="{DC7BECA7-0F48-4DEA-B75A-6F7A423AF4C4}" destId="{03E14D28-32C2-4667-BE69-8715F7C7F5D6}" srcOrd="0" destOrd="0" presId="urn:microsoft.com/office/officeart/2005/8/layout/vList5"/>
    <dgm:cxn modelId="{C377AF4D-D8F3-45F5-B288-45AE264FF518}" type="presParOf" srcId="{A3BD3547-4BA1-4C3A-8A5B-F572C913B50C}" destId="{7A5204CD-CA28-4FAD-AD8C-98A935027567}" srcOrd="5" destOrd="0" presId="urn:microsoft.com/office/officeart/2005/8/layout/vList5"/>
    <dgm:cxn modelId="{7AA02B14-E2CE-406E-B249-53A710700081}" type="presParOf" srcId="{A3BD3547-4BA1-4C3A-8A5B-F572C913B50C}" destId="{00C323AF-0EB2-48ED-81AB-C7D39B24E988}" srcOrd="6" destOrd="0" presId="urn:microsoft.com/office/officeart/2005/8/layout/vList5"/>
    <dgm:cxn modelId="{5CD35855-17AD-439B-9BA5-2AFDCA9DBF6B}" type="presParOf" srcId="{00C323AF-0EB2-48ED-81AB-C7D39B24E988}" destId="{08731899-08B2-400E-9D3A-9D4E4BA64A66}" srcOrd="0" destOrd="0" presId="urn:microsoft.com/office/officeart/2005/8/layout/vList5"/>
    <dgm:cxn modelId="{BE212CD6-9A50-4E1D-BC9F-AFBD873D0B58}" type="presParOf" srcId="{A3BD3547-4BA1-4C3A-8A5B-F572C913B50C}" destId="{17030DBE-4D3C-4930-A886-B4091BDD71B7}" srcOrd="7" destOrd="0" presId="urn:microsoft.com/office/officeart/2005/8/layout/vList5"/>
    <dgm:cxn modelId="{0FD34CE5-BCBB-4441-8361-1B21EAF0F87A}" type="presParOf" srcId="{A3BD3547-4BA1-4C3A-8A5B-F572C913B50C}" destId="{F7C60A48-BCE4-4323-AC40-F9A8C4B29E86}" srcOrd="8" destOrd="0" presId="urn:microsoft.com/office/officeart/2005/8/layout/vList5"/>
    <dgm:cxn modelId="{7FAD9243-77D6-4265-B08F-D13ED7026672}" type="presParOf" srcId="{F7C60A48-BCE4-4323-AC40-F9A8C4B29E86}" destId="{15BFB5FE-58EE-4CE3-BBD6-7A68B3A0D9FE}" srcOrd="0" destOrd="0" presId="urn:microsoft.com/office/officeart/2005/8/layout/vList5"/>
    <dgm:cxn modelId="{5FFD2643-CF26-481D-8701-44B31BFC96EA}" type="presParOf" srcId="{A3BD3547-4BA1-4C3A-8A5B-F572C913B50C}" destId="{F864A9DC-B14F-4733-AAAA-A1E0E24A1ED9}" srcOrd="9" destOrd="0" presId="urn:microsoft.com/office/officeart/2005/8/layout/vList5"/>
    <dgm:cxn modelId="{E389E138-1545-416C-BE88-40868F5A1A17}" type="presParOf" srcId="{A3BD3547-4BA1-4C3A-8A5B-F572C913B50C}" destId="{E1B66AA8-9BF7-47CE-AFFD-6BB9CC428039}" srcOrd="10" destOrd="0" presId="urn:microsoft.com/office/officeart/2005/8/layout/vList5"/>
    <dgm:cxn modelId="{DF5EABA7-4ABD-4077-88BD-27C58C497F7E}" type="presParOf" srcId="{E1B66AA8-9BF7-47CE-AFFD-6BB9CC428039}" destId="{E569E72F-C73A-4681-8135-912BAC221A4E}" srcOrd="0" destOrd="0" presId="urn:microsoft.com/office/officeart/2005/8/layout/vList5"/>
    <dgm:cxn modelId="{54E17DC2-FFCE-49EF-A846-63BE05E63356}" type="presParOf" srcId="{E1B66AA8-9BF7-47CE-AFFD-6BB9CC428039}" destId="{7F9E265F-9DBD-4DA0-8AAB-2CB6A7C4B42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FA6B7-CBC7-4FBD-ABD9-EF2D62FFF46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417BA0-341A-4528-8440-7148CC22159A}">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(α)Δομική προσέγγιση</a:t>
          </a:r>
          <a:endParaRPr lang="en-US" sz="2700" kern="1200"/>
        </a:p>
      </dsp:txBody>
      <dsp:txXfrm>
        <a:off x="0" y="0"/>
        <a:ext cx="6900512" cy="1384035"/>
      </dsp:txXfrm>
    </dsp:sp>
    <dsp:sp modelId="{D5F35E3D-9D4A-4059-B82A-D914047FC08B}">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5AFE3-2325-4CF4-9B43-3E50BB488E2F}">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–Ποια τα δομικά –σχεδιαστικά χαρακτηριστικά ενός μικρόκοσμου.</a:t>
          </a:r>
          <a:endParaRPr lang="en-US" sz="2700" kern="1200"/>
        </a:p>
      </dsp:txBody>
      <dsp:txXfrm>
        <a:off x="0" y="1384035"/>
        <a:ext cx="6900512" cy="1384035"/>
      </dsp:txXfrm>
    </dsp:sp>
    <dsp:sp modelId="{F0F2FA3A-4AA5-4A9F-9B63-0C1D67653525}">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396711-F52A-4CF3-8ADF-157E7DB29048}">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(β) Λειτουργική</a:t>
          </a:r>
          <a:r>
            <a:rPr lang="en-US" sz="2700" kern="1200"/>
            <a:t> </a:t>
          </a:r>
          <a:r>
            <a:rPr lang="el-GR" sz="2700" kern="1200"/>
            <a:t>προσέγγιση</a:t>
          </a:r>
          <a:endParaRPr lang="en-US" sz="2700" kern="1200"/>
        </a:p>
      </dsp:txBody>
      <dsp:txXfrm>
        <a:off x="0" y="2768070"/>
        <a:ext cx="6900512" cy="1384035"/>
      </dsp:txXfrm>
    </dsp:sp>
    <dsp:sp modelId="{F56AF082-2513-4D61-868F-845D634EA13C}">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3BAAB-E556-4346-8F14-07520C8FE2B7}">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l-GR" sz="2700" kern="1200"/>
            <a:t>–Ποια λειτουργικά χαρακτηριστικά αναδύονται κατά την αλληλεπίδραση του χρήστη με τον μικρόκοσμο</a:t>
          </a:r>
          <a:endParaRPr lang="en-US" sz="2700" kern="120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0C126-9AB4-4814-8D5A-3F7C1056DA72}">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8882F-2A18-4B5A-9261-6F74E88EEA58}">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kern="1200"/>
            <a:t>Περιέχει ένα σύνολο από υπολογιστικά αντικείμενα τα οποία έχουν σχεδιαστεί με τέτοιον τρόπο ώστε να αντανακλούν τη δομή μαθηματικών ή άλλων επιστημονικών οντοτήτων σε μια αντίστοιχη γνωστική περιοχή.</a:t>
          </a:r>
          <a:endParaRPr lang="en-US" sz="1700" kern="1200"/>
        </a:p>
      </dsp:txBody>
      <dsp:txXfrm>
        <a:off x="0" y="0"/>
        <a:ext cx="6900512" cy="1384035"/>
      </dsp:txXfrm>
    </dsp:sp>
    <dsp:sp modelId="{D1C44E05-277F-4703-9261-DF6A5237145E}">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92327A-21D8-4C17-9E5A-13B895935503}">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kern="1200"/>
            <a:t>Διασυνδέει πολλαπλές αναπαραστάσεις που αφορούν μια συγκεκριμένη έννοια (όπως συμβολική, γραφική, ήχος κίνηση).</a:t>
          </a:r>
          <a:endParaRPr lang="en-US" sz="1700" kern="1200"/>
        </a:p>
      </dsp:txBody>
      <dsp:txXfrm>
        <a:off x="0" y="1384035"/>
        <a:ext cx="6900512" cy="1384035"/>
      </dsp:txXfrm>
    </dsp:sp>
    <dsp:sp modelId="{54983062-2963-4BD1-BFA5-A98AA70633B1}">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1F86AD-A03C-48EE-94FD-4828135AF017}">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kern="1200"/>
            <a:t>Δίνει τη δυνατότητα συνδυασμού των αντικειμένων και των λειτουργιών ενός μικρόκοσμου προκειμένου να σχηματίσουν πιο σύνθετα αντικείμενα ή λειτουργίες.</a:t>
          </a:r>
          <a:endParaRPr lang="en-US" sz="1700" kern="1200"/>
        </a:p>
      </dsp:txBody>
      <dsp:txXfrm>
        <a:off x="0" y="2768070"/>
        <a:ext cx="6900512" cy="1384035"/>
      </dsp:txXfrm>
    </dsp:sp>
    <dsp:sp modelId="{51227172-AB1D-49BE-9DF3-1D5CF153EB58}">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FC40D6-63B3-409B-AC3C-535889730C84}">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kern="1200"/>
            <a:t>Περιλαμβάνει ένα σύνολο δραστηριοτήτων οι οποίες είτε βρίσκονται ήδη προγραμματισμένες στο υπολογιστικό περιβάλλον, είτε στηρίζονται σε φύλλα εργασίας είτε περιγράφονται λεκτικά προκειμένου ο χρήστης να πετύχει ένα στόχο, να επιλύσει ένα πρόβλημα, να προσομοιώσει μια κατάσταση.</a:t>
          </a:r>
          <a:endParaRPr lang="en-US" sz="1700" kern="1200"/>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2B244-38BA-419A-85CC-78D51C70DCE1}">
      <dsp:nvSpPr>
        <dsp:cNvPr id="0" name=""/>
        <dsp:cNvSpPr/>
      </dsp:nvSpPr>
      <dsp:spPr>
        <a:xfrm>
          <a:off x="0" y="1195"/>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l-GR" sz="1900" kern="1200"/>
            <a:t>Η ανάλυση, συλλογή και αναπαράσταση δεδομένων</a:t>
          </a:r>
          <a:endParaRPr lang="en-US" sz="1900" kern="1200"/>
        </a:p>
      </dsp:txBody>
      <dsp:txXfrm>
        <a:off x="33968" y="35163"/>
        <a:ext cx="3717680" cy="627895"/>
      </dsp:txXfrm>
    </dsp:sp>
    <dsp:sp modelId="{14195E3D-92D6-416A-85F9-43BBCCCB7512}">
      <dsp:nvSpPr>
        <dsp:cNvPr id="0" name=""/>
        <dsp:cNvSpPr/>
      </dsp:nvSpPr>
      <dsp:spPr>
        <a:xfrm>
          <a:off x="0" y="731818"/>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l-GR" sz="1900" kern="1200"/>
            <a:t>Η κατάτμηση ενός προβλήματος σε μικροτερα </a:t>
          </a:r>
          <a:endParaRPr lang="en-US" sz="1900" kern="1200"/>
        </a:p>
      </dsp:txBody>
      <dsp:txXfrm>
        <a:off x="33968" y="765786"/>
        <a:ext cx="3717680" cy="627895"/>
      </dsp:txXfrm>
    </dsp:sp>
    <dsp:sp modelId="{03E14D28-32C2-4667-BE69-8715F7C7F5D6}">
      <dsp:nvSpPr>
        <dsp:cNvPr id="0" name=""/>
        <dsp:cNvSpPr/>
      </dsp:nvSpPr>
      <dsp:spPr>
        <a:xfrm>
          <a:off x="0" y="1462441"/>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l-GR" sz="1900" kern="1200"/>
            <a:t>Η αφαίρεση</a:t>
          </a:r>
          <a:endParaRPr lang="en-US" sz="1900" kern="1200"/>
        </a:p>
      </dsp:txBody>
      <dsp:txXfrm>
        <a:off x="33968" y="1496409"/>
        <a:ext cx="3717680" cy="627895"/>
      </dsp:txXfrm>
    </dsp:sp>
    <dsp:sp modelId="{08731899-08B2-400E-9D3A-9D4E4BA64A66}">
      <dsp:nvSpPr>
        <dsp:cNvPr id="0" name=""/>
        <dsp:cNvSpPr/>
      </dsp:nvSpPr>
      <dsp:spPr>
        <a:xfrm>
          <a:off x="0" y="2193064"/>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l-GR" sz="1900" kern="1200"/>
            <a:t>Η μοντελοποίηση </a:t>
          </a:r>
          <a:endParaRPr lang="en-US" sz="1900" kern="1200"/>
        </a:p>
      </dsp:txBody>
      <dsp:txXfrm>
        <a:off x="33968" y="2227032"/>
        <a:ext cx="3717680" cy="627895"/>
      </dsp:txXfrm>
    </dsp:sp>
    <dsp:sp modelId="{15BFB5FE-58EE-4CE3-BBD6-7A68B3A0D9FE}">
      <dsp:nvSpPr>
        <dsp:cNvPr id="0" name=""/>
        <dsp:cNvSpPr/>
      </dsp:nvSpPr>
      <dsp:spPr>
        <a:xfrm>
          <a:off x="0" y="2923688"/>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l-GR" sz="1900" kern="1200"/>
            <a:t>Οι αλγόριθμοι και οι διαδικασίες</a:t>
          </a:r>
          <a:endParaRPr lang="en-US" sz="1900" kern="1200"/>
        </a:p>
      </dsp:txBody>
      <dsp:txXfrm>
        <a:off x="33968" y="2957656"/>
        <a:ext cx="3717680" cy="627895"/>
      </dsp:txXfrm>
    </dsp:sp>
    <dsp:sp modelId="{7F9E265F-9DBD-4DA0-8AAB-2CB6A7C4B426}">
      <dsp:nvSpPr>
        <dsp:cNvPr id="0" name=""/>
        <dsp:cNvSpPr/>
      </dsp:nvSpPr>
      <dsp:spPr>
        <a:xfrm rot="5400000">
          <a:off x="6872275" y="637235"/>
          <a:ext cx="556665"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l-GR" sz="1500" kern="1200"/>
            <a:t>Συνιστούν εγκάρσιες ικανότητες οι οποίες αφορούν το σύνολο του προγράμματος σπουδών </a:t>
          </a:r>
          <a:endParaRPr lang="en-US" sz="1500" kern="1200"/>
        </a:p>
      </dsp:txBody>
      <dsp:txXfrm rot="-5400000">
        <a:off x="3785616" y="3751068"/>
        <a:ext cx="6702810" cy="502317"/>
      </dsp:txXfrm>
    </dsp:sp>
    <dsp:sp modelId="{E569E72F-C73A-4681-8135-912BAC221A4E}">
      <dsp:nvSpPr>
        <dsp:cNvPr id="0" name=""/>
        <dsp:cNvSpPr/>
      </dsp:nvSpPr>
      <dsp:spPr>
        <a:xfrm>
          <a:off x="0" y="3654311"/>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l-GR" sz="1900" kern="1200"/>
            <a:t>Η αυτοματοποίηση και η προσομοίωση</a:t>
          </a:r>
          <a:endParaRPr lang="en-US" sz="1900" kern="1200"/>
        </a:p>
      </dsp:txBody>
      <dsp:txXfrm>
        <a:off x="33968" y="3688279"/>
        <a:ext cx="3717680" cy="6278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745C2-F283-48E1-B0B2-9A281CDD316E}"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91E0F-1197-4E72-97FC-3436A768E847}" type="slidenum">
              <a:rPr lang="en-US" smtClean="0"/>
              <a:t>‹#›</a:t>
            </a:fld>
            <a:endParaRPr lang="en-US"/>
          </a:p>
        </p:txBody>
      </p:sp>
    </p:spTree>
    <p:extLst>
      <p:ext uri="{BB962C8B-B14F-4D97-AF65-F5344CB8AC3E}">
        <p14:creationId xmlns:p14="http://schemas.microsoft.com/office/powerpoint/2010/main" val="417538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F076-0D16-4329-8074-9909FC599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908CAF-D9D1-4AB3-8ECF-6E059770D0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A623E0-4004-44F1-A2E0-DE36FED8724F}"/>
              </a:ext>
            </a:extLst>
          </p:cNvPr>
          <p:cNvSpPr>
            <a:spLocks noGrp="1"/>
          </p:cNvSpPr>
          <p:nvPr>
            <p:ph type="dt" sz="half" idx="10"/>
          </p:nvPr>
        </p:nvSpPr>
        <p:spPr/>
        <p:txBody>
          <a:bodyPr/>
          <a:lstStyle/>
          <a:p>
            <a:fld id="{FF5CE770-BBA8-4E96-AAD3-12798FA2C255}" type="datetimeFigureOut">
              <a:rPr lang="en-US" smtClean="0"/>
              <a:t>2/17/2025</a:t>
            </a:fld>
            <a:endParaRPr lang="en-US"/>
          </a:p>
        </p:txBody>
      </p:sp>
      <p:sp>
        <p:nvSpPr>
          <p:cNvPr id="5" name="Footer Placeholder 4">
            <a:extLst>
              <a:ext uri="{FF2B5EF4-FFF2-40B4-BE49-F238E27FC236}">
                <a16:creationId xmlns:a16="http://schemas.microsoft.com/office/drawing/2014/main" id="{22ACDA81-7827-4316-9C9B-B42787734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80E77-DC2A-4BA9-B930-CEE4CFFBD213}"/>
              </a:ext>
            </a:extLst>
          </p:cNvPr>
          <p:cNvSpPr>
            <a:spLocks noGrp="1"/>
          </p:cNvSpPr>
          <p:nvPr>
            <p:ph type="sldNum" sz="quarter" idx="12"/>
          </p:nvPr>
        </p:nvSpPr>
        <p:spPr/>
        <p:txBody>
          <a:bodyPr/>
          <a:lstStyle/>
          <a:p>
            <a:fld id="{86438762-AA02-4B8E-B454-7B111795266C}" type="slidenum">
              <a:rPr lang="en-US" smtClean="0"/>
              <a:t>‹#›</a:t>
            </a:fld>
            <a:endParaRPr lang="en-US"/>
          </a:p>
        </p:txBody>
      </p:sp>
    </p:spTree>
    <p:extLst>
      <p:ext uri="{BB962C8B-B14F-4D97-AF65-F5344CB8AC3E}">
        <p14:creationId xmlns:p14="http://schemas.microsoft.com/office/powerpoint/2010/main" val="184920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5783-D150-4E0D-9463-92A1C9A065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AE06AD-5137-4F3F-B68B-67741CF059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54B5F-C4B5-40A9-A31D-F8117A708F64}"/>
              </a:ext>
            </a:extLst>
          </p:cNvPr>
          <p:cNvSpPr>
            <a:spLocks noGrp="1"/>
          </p:cNvSpPr>
          <p:nvPr>
            <p:ph type="dt" sz="half" idx="10"/>
          </p:nvPr>
        </p:nvSpPr>
        <p:spPr/>
        <p:txBody>
          <a:bodyPr/>
          <a:lstStyle/>
          <a:p>
            <a:fld id="{FF5CE770-BBA8-4E96-AAD3-12798FA2C255}" type="datetimeFigureOut">
              <a:rPr lang="en-US" smtClean="0"/>
              <a:t>2/17/2025</a:t>
            </a:fld>
            <a:endParaRPr lang="en-US"/>
          </a:p>
        </p:txBody>
      </p:sp>
      <p:sp>
        <p:nvSpPr>
          <p:cNvPr id="5" name="Footer Placeholder 4">
            <a:extLst>
              <a:ext uri="{FF2B5EF4-FFF2-40B4-BE49-F238E27FC236}">
                <a16:creationId xmlns:a16="http://schemas.microsoft.com/office/drawing/2014/main" id="{24F15115-10AA-49E4-93B2-EBC53E77B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78E76-A5D7-4579-ACAA-08225882ACE7}"/>
              </a:ext>
            </a:extLst>
          </p:cNvPr>
          <p:cNvSpPr>
            <a:spLocks noGrp="1"/>
          </p:cNvSpPr>
          <p:nvPr>
            <p:ph type="sldNum" sz="quarter" idx="12"/>
          </p:nvPr>
        </p:nvSpPr>
        <p:spPr/>
        <p:txBody>
          <a:bodyPr/>
          <a:lstStyle/>
          <a:p>
            <a:fld id="{86438762-AA02-4B8E-B454-7B111795266C}" type="slidenum">
              <a:rPr lang="en-US" smtClean="0"/>
              <a:t>‹#›</a:t>
            </a:fld>
            <a:endParaRPr lang="en-US"/>
          </a:p>
        </p:txBody>
      </p:sp>
    </p:spTree>
    <p:extLst>
      <p:ext uri="{BB962C8B-B14F-4D97-AF65-F5344CB8AC3E}">
        <p14:creationId xmlns:p14="http://schemas.microsoft.com/office/powerpoint/2010/main" val="482475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DB268-ABFD-499D-9F84-9722DAE752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E8F17F-3584-4FE1-8531-C5224FF798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5E05F-4906-439E-A4C0-E5CC91A3529A}"/>
              </a:ext>
            </a:extLst>
          </p:cNvPr>
          <p:cNvSpPr>
            <a:spLocks noGrp="1"/>
          </p:cNvSpPr>
          <p:nvPr>
            <p:ph type="dt" sz="half" idx="10"/>
          </p:nvPr>
        </p:nvSpPr>
        <p:spPr/>
        <p:txBody>
          <a:bodyPr/>
          <a:lstStyle/>
          <a:p>
            <a:fld id="{FF5CE770-BBA8-4E96-AAD3-12798FA2C255}" type="datetimeFigureOut">
              <a:rPr lang="en-US" smtClean="0"/>
              <a:t>2/17/2025</a:t>
            </a:fld>
            <a:endParaRPr lang="en-US"/>
          </a:p>
        </p:txBody>
      </p:sp>
      <p:sp>
        <p:nvSpPr>
          <p:cNvPr id="5" name="Footer Placeholder 4">
            <a:extLst>
              <a:ext uri="{FF2B5EF4-FFF2-40B4-BE49-F238E27FC236}">
                <a16:creationId xmlns:a16="http://schemas.microsoft.com/office/drawing/2014/main" id="{B833ECE6-67E6-41B9-B9A8-EAC3CD33F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70BE6-4EA2-47CF-91EA-87D1482E47D3}"/>
              </a:ext>
            </a:extLst>
          </p:cNvPr>
          <p:cNvSpPr>
            <a:spLocks noGrp="1"/>
          </p:cNvSpPr>
          <p:nvPr>
            <p:ph type="sldNum" sz="quarter" idx="12"/>
          </p:nvPr>
        </p:nvSpPr>
        <p:spPr/>
        <p:txBody>
          <a:bodyPr/>
          <a:lstStyle/>
          <a:p>
            <a:fld id="{86438762-AA02-4B8E-B454-7B111795266C}" type="slidenum">
              <a:rPr lang="en-US" smtClean="0"/>
              <a:t>‹#›</a:t>
            </a:fld>
            <a:endParaRPr lang="en-US"/>
          </a:p>
        </p:txBody>
      </p:sp>
    </p:spTree>
    <p:extLst>
      <p:ext uri="{BB962C8B-B14F-4D97-AF65-F5344CB8AC3E}">
        <p14:creationId xmlns:p14="http://schemas.microsoft.com/office/powerpoint/2010/main" val="401106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211F-7392-44C3-8F32-A1EFA4B8B1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170A9-7F0E-4A98-B422-9C67733AD9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0F3F1-D01B-4253-A412-2863359F9C15}"/>
              </a:ext>
            </a:extLst>
          </p:cNvPr>
          <p:cNvSpPr>
            <a:spLocks noGrp="1"/>
          </p:cNvSpPr>
          <p:nvPr>
            <p:ph type="dt" sz="half" idx="10"/>
          </p:nvPr>
        </p:nvSpPr>
        <p:spPr/>
        <p:txBody>
          <a:bodyPr/>
          <a:lstStyle/>
          <a:p>
            <a:fld id="{FF5CE770-BBA8-4E96-AAD3-12798FA2C255}" type="datetimeFigureOut">
              <a:rPr lang="en-US" smtClean="0"/>
              <a:t>2/17/2025</a:t>
            </a:fld>
            <a:endParaRPr lang="en-US"/>
          </a:p>
        </p:txBody>
      </p:sp>
      <p:sp>
        <p:nvSpPr>
          <p:cNvPr id="5" name="Footer Placeholder 4">
            <a:extLst>
              <a:ext uri="{FF2B5EF4-FFF2-40B4-BE49-F238E27FC236}">
                <a16:creationId xmlns:a16="http://schemas.microsoft.com/office/drawing/2014/main" id="{74E292BA-15D5-41AE-BAAE-0746C2567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4796D-BB98-412D-832A-F286BE2A0AF2}"/>
              </a:ext>
            </a:extLst>
          </p:cNvPr>
          <p:cNvSpPr>
            <a:spLocks noGrp="1"/>
          </p:cNvSpPr>
          <p:nvPr>
            <p:ph type="sldNum" sz="quarter" idx="12"/>
          </p:nvPr>
        </p:nvSpPr>
        <p:spPr/>
        <p:txBody>
          <a:bodyPr/>
          <a:lstStyle/>
          <a:p>
            <a:fld id="{86438762-AA02-4B8E-B454-7B111795266C}" type="slidenum">
              <a:rPr lang="en-US" smtClean="0"/>
              <a:t>‹#›</a:t>
            </a:fld>
            <a:endParaRPr lang="en-US"/>
          </a:p>
        </p:txBody>
      </p:sp>
    </p:spTree>
    <p:extLst>
      <p:ext uri="{BB962C8B-B14F-4D97-AF65-F5344CB8AC3E}">
        <p14:creationId xmlns:p14="http://schemas.microsoft.com/office/powerpoint/2010/main" val="302685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0875-6C5B-4725-A431-A29A3E0C1E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D2260A-5E22-4647-9867-F95BC42E76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572E3D-FF2B-4EAD-85BE-751E36C2F759}"/>
              </a:ext>
            </a:extLst>
          </p:cNvPr>
          <p:cNvSpPr>
            <a:spLocks noGrp="1"/>
          </p:cNvSpPr>
          <p:nvPr>
            <p:ph type="dt" sz="half" idx="10"/>
          </p:nvPr>
        </p:nvSpPr>
        <p:spPr/>
        <p:txBody>
          <a:bodyPr/>
          <a:lstStyle/>
          <a:p>
            <a:fld id="{FF5CE770-BBA8-4E96-AAD3-12798FA2C255}" type="datetimeFigureOut">
              <a:rPr lang="en-US" smtClean="0"/>
              <a:t>2/17/2025</a:t>
            </a:fld>
            <a:endParaRPr lang="en-US"/>
          </a:p>
        </p:txBody>
      </p:sp>
      <p:sp>
        <p:nvSpPr>
          <p:cNvPr id="5" name="Footer Placeholder 4">
            <a:extLst>
              <a:ext uri="{FF2B5EF4-FFF2-40B4-BE49-F238E27FC236}">
                <a16:creationId xmlns:a16="http://schemas.microsoft.com/office/drawing/2014/main" id="{BCF5455A-6EF7-4466-A75C-46021A69F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06E75-6125-4E75-B101-8DA7430E6CE4}"/>
              </a:ext>
            </a:extLst>
          </p:cNvPr>
          <p:cNvSpPr>
            <a:spLocks noGrp="1"/>
          </p:cNvSpPr>
          <p:nvPr>
            <p:ph type="sldNum" sz="quarter" idx="12"/>
          </p:nvPr>
        </p:nvSpPr>
        <p:spPr/>
        <p:txBody>
          <a:bodyPr/>
          <a:lstStyle/>
          <a:p>
            <a:fld id="{86438762-AA02-4B8E-B454-7B111795266C}" type="slidenum">
              <a:rPr lang="en-US" smtClean="0"/>
              <a:t>‹#›</a:t>
            </a:fld>
            <a:endParaRPr lang="en-US"/>
          </a:p>
        </p:txBody>
      </p:sp>
    </p:spTree>
    <p:extLst>
      <p:ext uri="{BB962C8B-B14F-4D97-AF65-F5344CB8AC3E}">
        <p14:creationId xmlns:p14="http://schemas.microsoft.com/office/powerpoint/2010/main" val="273708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748E-1214-4643-BED6-2B23CDC69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BF1774-4909-4EE8-8E1C-FEF8F7415C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D825A2-141B-4448-B123-5099B2FE4F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F8F6A0-9E2B-466C-9006-0B03CD1EAB52}"/>
              </a:ext>
            </a:extLst>
          </p:cNvPr>
          <p:cNvSpPr>
            <a:spLocks noGrp="1"/>
          </p:cNvSpPr>
          <p:nvPr>
            <p:ph type="dt" sz="half" idx="10"/>
          </p:nvPr>
        </p:nvSpPr>
        <p:spPr/>
        <p:txBody>
          <a:bodyPr/>
          <a:lstStyle/>
          <a:p>
            <a:fld id="{FF5CE770-BBA8-4E96-AAD3-12798FA2C255}" type="datetimeFigureOut">
              <a:rPr lang="en-US" smtClean="0"/>
              <a:t>2/17/2025</a:t>
            </a:fld>
            <a:endParaRPr lang="en-US"/>
          </a:p>
        </p:txBody>
      </p:sp>
      <p:sp>
        <p:nvSpPr>
          <p:cNvPr id="6" name="Footer Placeholder 5">
            <a:extLst>
              <a:ext uri="{FF2B5EF4-FFF2-40B4-BE49-F238E27FC236}">
                <a16:creationId xmlns:a16="http://schemas.microsoft.com/office/drawing/2014/main" id="{25733215-91F5-4C3B-A40C-8D321CBFE1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4EE4CF-B0FF-48E6-8A38-3D807CCE5962}"/>
              </a:ext>
            </a:extLst>
          </p:cNvPr>
          <p:cNvSpPr>
            <a:spLocks noGrp="1"/>
          </p:cNvSpPr>
          <p:nvPr>
            <p:ph type="sldNum" sz="quarter" idx="12"/>
          </p:nvPr>
        </p:nvSpPr>
        <p:spPr/>
        <p:txBody>
          <a:bodyPr/>
          <a:lstStyle/>
          <a:p>
            <a:fld id="{86438762-AA02-4B8E-B454-7B111795266C}" type="slidenum">
              <a:rPr lang="en-US" smtClean="0"/>
              <a:t>‹#›</a:t>
            </a:fld>
            <a:endParaRPr lang="en-US"/>
          </a:p>
        </p:txBody>
      </p:sp>
    </p:spTree>
    <p:extLst>
      <p:ext uri="{BB962C8B-B14F-4D97-AF65-F5344CB8AC3E}">
        <p14:creationId xmlns:p14="http://schemas.microsoft.com/office/powerpoint/2010/main" val="388226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CA29-1BA5-47A8-80C0-77C603A7F0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C914C-D5C3-470D-A678-267CDF1B78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78C0B0-F332-4D19-A79A-FDA4172CC7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0D0BCC-63AF-4895-8E78-504872E29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E116CB-2DBB-42AF-A585-6BC2FB5947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715441-D192-4EAA-9C93-500CB282623B}"/>
              </a:ext>
            </a:extLst>
          </p:cNvPr>
          <p:cNvSpPr>
            <a:spLocks noGrp="1"/>
          </p:cNvSpPr>
          <p:nvPr>
            <p:ph type="dt" sz="half" idx="10"/>
          </p:nvPr>
        </p:nvSpPr>
        <p:spPr/>
        <p:txBody>
          <a:bodyPr/>
          <a:lstStyle/>
          <a:p>
            <a:fld id="{FF5CE770-BBA8-4E96-AAD3-12798FA2C255}" type="datetimeFigureOut">
              <a:rPr lang="en-US" smtClean="0"/>
              <a:t>2/17/2025</a:t>
            </a:fld>
            <a:endParaRPr lang="en-US"/>
          </a:p>
        </p:txBody>
      </p:sp>
      <p:sp>
        <p:nvSpPr>
          <p:cNvPr id="8" name="Footer Placeholder 7">
            <a:extLst>
              <a:ext uri="{FF2B5EF4-FFF2-40B4-BE49-F238E27FC236}">
                <a16:creationId xmlns:a16="http://schemas.microsoft.com/office/drawing/2014/main" id="{CCA52FEB-A341-4B38-946D-ED2D76109E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D75F2E-D7CD-49C3-85DF-E187DED5620F}"/>
              </a:ext>
            </a:extLst>
          </p:cNvPr>
          <p:cNvSpPr>
            <a:spLocks noGrp="1"/>
          </p:cNvSpPr>
          <p:nvPr>
            <p:ph type="sldNum" sz="quarter" idx="12"/>
          </p:nvPr>
        </p:nvSpPr>
        <p:spPr/>
        <p:txBody>
          <a:bodyPr/>
          <a:lstStyle/>
          <a:p>
            <a:fld id="{86438762-AA02-4B8E-B454-7B111795266C}" type="slidenum">
              <a:rPr lang="en-US" smtClean="0"/>
              <a:t>‹#›</a:t>
            </a:fld>
            <a:endParaRPr lang="en-US"/>
          </a:p>
        </p:txBody>
      </p:sp>
    </p:spTree>
    <p:extLst>
      <p:ext uri="{BB962C8B-B14F-4D97-AF65-F5344CB8AC3E}">
        <p14:creationId xmlns:p14="http://schemas.microsoft.com/office/powerpoint/2010/main" val="61467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B6D3-626D-4FA1-AF9B-BFAD3D1BB5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78ED09-F05F-4841-8227-E6DB9D8208B1}"/>
              </a:ext>
            </a:extLst>
          </p:cNvPr>
          <p:cNvSpPr>
            <a:spLocks noGrp="1"/>
          </p:cNvSpPr>
          <p:nvPr>
            <p:ph type="dt" sz="half" idx="10"/>
          </p:nvPr>
        </p:nvSpPr>
        <p:spPr/>
        <p:txBody>
          <a:bodyPr/>
          <a:lstStyle/>
          <a:p>
            <a:fld id="{FF5CE770-BBA8-4E96-AAD3-12798FA2C255}" type="datetimeFigureOut">
              <a:rPr lang="en-US" smtClean="0"/>
              <a:t>2/17/2025</a:t>
            </a:fld>
            <a:endParaRPr lang="en-US"/>
          </a:p>
        </p:txBody>
      </p:sp>
      <p:sp>
        <p:nvSpPr>
          <p:cNvPr id="4" name="Footer Placeholder 3">
            <a:extLst>
              <a:ext uri="{FF2B5EF4-FFF2-40B4-BE49-F238E27FC236}">
                <a16:creationId xmlns:a16="http://schemas.microsoft.com/office/drawing/2014/main" id="{1D340E30-49A3-4AFE-BEC7-0B10A05F16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5495EE-709F-42F6-A2F7-93422B80B88C}"/>
              </a:ext>
            </a:extLst>
          </p:cNvPr>
          <p:cNvSpPr>
            <a:spLocks noGrp="1"/>
          </p:cNvSpPr>
          <p:nvPr>
            <p:ph type="sldNum" sz="quarter" idx="12"/>
          </p:nvPr>
        </p:nvSpPr>
        <p:spPr/>
        <p:txBody>
          <a:bodyPr/>
          <a:lstStyle/>
          <a:p>
            <a:fld id="{86438762-AA02-4B8E-B454-7B111795266C}" type="slidenum">
              <a:rPr lang="en-US" smtClean="0"/>
              <a:t>‹#›</a:t>
            </a:fld>
            <a:endParaRPr lang="en-US"/>
          </a:p>
        </p:txBody>
      </p:sp>
    </p:spTree>
    <p:extLst>
      <p:ext uri="{BB962C8B-B14F-4D97-AF65-F5344CB8AC3E}">
        <p14:creationId xmlns:p14="http://schemas.microsoft.com/office/powerpoint/2010/main" val="44565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4FF38-5B61-4A94-83D5-76DA072C4CC3}"/>
              </a:ext>
            </a:extLst>
          </p:cNvPr>
          <p:cNvSpPr>
            <a:spLocks noGrp="1"/>
          </p:cNvSpPr>
          <p:nvPr>
            <p:ph type="dt" sz="half" idx="10"/>
          </p:nvPr>
        </p:nvSpPr>
        <p:spPr/>
        <p:txBody>
          <a:bodyPr/>
          <a:lstStyle/>
          <a:p>
            <a:fld id="{FF5CE770-BBA8-4E96-AAD3-12798FA2C255}" type="datetimeFigureOut">
              <a:rPr lang="en-US" smtClean="0"/>
              <a:t>2/17/2025</a:t>
            </a:fld>
            <a:endParaRPr lang="en-US"/>
          </a:p>
        </p:txBody>
      </p:sp>
      <p:sp>
        <p:nvSpPr>
          <p:cNvPr id="3" name="Footer Placeholder 2">
            <a:extLst>
              <a:ext uri="{FF2B5EF4-FFF2-40B4-BE49-F238E27FC236}">
                <a16:creationId xmlns:a16="http://schemas.microsoft.com/office/drawing/2014/main" id="{5A72E598-6346-4758-A744-84C8F54F4E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4F628C-4CF9-4E6A-85C3-9E8E057B848D}"/>
              </a:ext>
            </a:extLst>
          </p:cNvPr>
          <p:cNvSpPr>
            <a:spLocks noGrp="1"/>
          </p:cNvSpPr>
          <p:nvPr>
            <p:ph type="sldNum" sz="quarter" idx="12"/>
          </p:nvPr>
        </p:nvSpPr>
        <p:spPr/>
        <p:txBody>
          <a:bodyPr/>
          <a:lstStyle/>
          <a:p>
            <a:fld id="{86438762-AA02-4B8E-B454-7B111795266C}" type="slidenum">
              <a:rPr lang="en-US" smtClean="0"/>
              <a:t>‹#›</a:t>
            </a:fld>
            <a:endParaRPr lang="en-US"/>
          </a:p>
        </p:txBody>
      </p:sp>
    </p:spTree>
    <p:extLst>
      <p:ext uri="{BB962C8B-B14F-4D97-AF65-F5344CB8AC3E}">
        <p14:creationId xmlns:p14="http://schemas.microsoft.com/office/powerpoint/2010/main" val="33685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36A2-0E23-4B19-816C-7FA34AB72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12F30F-41A2-4234-B63A-515E5A9AB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58039E-40B2-4827-8C5E-A7B720D31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4E8C0-9E1C-485D-A0EA-A3331CE68572}"/>
              </a:ext>
            </a:extLst>
          </p:cNvPr>
          <p:cNvSpPr>
            <a:spLocks noGrp="1"/>
          </p:cNvSpPr>
          <p:nvPr>
            <p:ph type="dt" sz="half" idx="10"/>
          </p:nvPr>
        </p:nvSpPr>
        <p:spPr/>
        <p:txBody>
          <a:bodyPr/>
          <a:lstStyle/>
          <a:p>
            <a:fld id="{FF5CE770-BBA8-4E96-AAD3-12798FA2C255}" type="datetimeFigureOut">
              <a:rPr lang="en-US" smtClean="0"/>
              <a:t>2/17/2025</a:t>
            </a:fld>
            <a:endParaRPr lang="en-US"/>
          </a:p>
        </p:txBody>
      </p:sp>
      <p:sp>
        <p:nvSpPr>
          <p:cNvPr id="6" name="Footer Placeholder 5">
            <a:extLst>
              <a:ext uri="{FF2B5EF4-FFF2-40B4-BE49-F238E27FC236}">
                <a16:creationId xmlns:a16="http://schemas.microsoft.com/office/drawing/2014/main" id="{8064ECD6-9E97-44E4-A872-D9C0C98D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DE6E2-531C-4349-805D-7542B6A08F98}"/>
              </a:ext>
            </a:extLst>
          </p:cNvPr>
          <p:cNvSpPr>
            <a:spLocks noGrp="1"/>
          </p:cNvSpPr>
          <p:nvPr>
            <p:ph type="sldNum" sz="quarter" idx="12"/>
          </p:nvPr>
        </p:nvSpPr>
        <p:spPr/>
        <p:txBody>
          <a:bodyPr/>
          <a:lstStyle/>
          <a:p>
            <a:fld id="{86438762-AA02-4B8E-B454-7B111795266C}" type="slidenum">
              <a:rPr lang="en-US" smtClean="0"/>
              <a:t>‹#›</a:t>
            </a:fld>
            <a:endParaRPr lang="en-US"/>
          </a:p>
        </p:txBody>
      </p:sp>
    </p:spTree>
    <p:extLst>
      <p:ext uri="{BB962C8B-B14F-4D97-AF65-F5344CB8AC3E}">
        <p14:creationId xmlns:p14="http://schemas.microsoft.com/office/powerpoint/2010/main" val="164553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5C4E-D04E-4ABE-BFF6-59E3AC81C3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495FDF-0FE5-4DA3-815A-E00E051C3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ACC00B-AD72-4364-8E8E-C0F2A5487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F6E92E-B38A-4E31-8FBE-DE86603A88E0}"/>
              </a:ext>
            </a:extLst>
          </p:cNvPr>
          <p:cNvSpPr>
            <a:spLocks noGrp="1"/>
          </p:cNvSpPr>
          <p:nvPr>
            <p:ph type="dt" sz="half" idx="10"/>
          </p:nvPr>
        </p:nvSpPr>
        <p:spPr/>
        <p:txBody>
          <a:bodyPr/>
          <a:lstStyle/>
          <a:p>
            <a:fld id="{FF5CE770-BBA8-4E96-AAD3-12798FA2C255}" type="datetimeFigureOut">
              <a:rPr lang="en-US" smtClean="0"/>
              <a:t>2/17/2025</a:t>
            </a:fld>
            <a:endParaRPr lang="en-US"/>
          </a:p>
        </p:txBody>
      </p:sp>
      <p:sp>
        <p:nvSpPr>
          <p:cNvPr id="6" name="Footer Placeholder 5">
            <a:extLst>
              <a:ext uri="{FF2B5EF4-FFF2-40B4-BE49-F238E27FC236}">
                <a16:creationId xmlns:a16="http://schemas.microsoft.com/office/drawing/2014/main" id="{5448660B-1B32-4115-A57F-E8C5915D2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C32AC-BC02-4262-B47A-90AC4196EF94}"/>
              </a:ext>
            </a:extLst>
          </p:cNvPr>
          <p:cNvSpPr>
            <a:spLocks noGrp="1"/>
          </p:cNvSpPr>
          <p:nvPr>
            <p:ph type="sldNum" sz="quarter" idx="12"/>
          </p:nvPr>
        </p:nvSpPr>
        <p:spPr/>
        <p:txBody>
          <a:bodyPr/>
          <a:lstStyle/>
          <a:p>
            <a:fld id="{86438762-AA02-4B8E-B454-7B111795266C}" type="slidenum">
              <a:rPr lang="en-US" smtClean="0"/>
              <a:t>‹#›</a:t>
            </a:fld>
            <a:endParaRPr lang="en-US"/>
          </a:p>
        </p:txBody>
      </p:sp>
    </p:spTree>
    <p:extLst>
      <p:ext uri="{BB962C8B-B14F-4D97-AF65-F5344CB8AC3E}">
        <p14:creationId xmlns:p14="http://schemas.microsoft.com/office/powerpoint/2010/main" val="317290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D73B2-9C0C-4912-A70E-0C6697B50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615173-BD96-4AB9-9C0F-7F05EA71E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6646D-C4FA-4F92-9B1F-6610F74A31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CE770-BBA8-4E96-AAD3-12798FA2C255}" type="datetimeFigureOut">
              <a:rPr lang="en-US" smtClean="0"/>
              <a:t>2/17/2025</a:t>
            </a:fld>
            <a:endParaRPr lang="en-US"/>
          </a:p>
        </p:txBody>
      </p:sp>
      <p:sp>
        <p:nvSpPr>
          <p:cNvPr id="5" name="Footer Placeholder 4">
            <a:extLst>
              <a:ext uri="{FF2B5EF4-FFF2-40B4-BE49-F238E27FC236}">
                <a16:creationId xmlns:a16="http://schemas.microsoft.com/office/drawing/2014/main" id="{7EF8EE13-7AA6-4D62-AC78-991C7EF0F6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73E90F-4D5B-4057-A099-E54A3290E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38762-AA02-4B8E-B454-7B111795266C}" type="slidenum">
              <a:rPr lang="en-US" smtClean="0"/>
              <a:t>‹#›</a:t>
            </a:fld>
            <a:endParaRPr lang="en-US"/>
          </a:p>
        </p:txBody>
      </p:sp>
    </p:spTree>
    <p:extLst>
      <p:ext uri="{BB962C8B-B14F-4D97-AF65-F5344CB8AC3E}">
        <p14:creationId xmlns:p14="http://schemas.microsoft.com/office/powerpoint/2010/main" val="1380982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ratch.mit.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18N1CaQJ0GI&amp;t=189s" TargetMode="External"/><Relationship Id="rId2" Type="http://schemas.openxmlformats.org/officeDocument/2006/relationships/hyperlink" Target="https://www.youtube.com/watch?v=AIMY5tKOdBk" TargetMode="External"/><Relationship Id="rId1" Type="http://schemas.openxmlformats.org/officeDocument/2006/relationships/slideLayout" Target="../slideLayouts/slideLayout2.xml"/><Relationship Id="rId4" Type="http://schemas.openxmlformats.org/officeDocument/2006/relationships/hyperlink" Target="https://www.youtube.com/results?search_query=unplugged+computational+thinking+greek"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s.cmu.edu/afs/cs/usr/wing/www/publications/Wing06.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CB3D-EFC5-425D-9564-FF80BE764C77}"/>
              </a:ext>
            </a:extLst>
          </p:cNvPr>
          <p:cNvSpPr>
            <a:spLocks noGrp="1"/>
          </p:cNvSpPr>
          <p:nvPr>
            <p:ph type="ctrTitle"/>
          </p:nvPr>
        </p:nvSpPr>
        <p:spPr>
          <a:xfrm>
            <a:off x="559754" y="3011453"/>
            <a:ext cx="10550794" cy="1792618"/>
          </a:xfrm>
        </p:spPr>
        <p:txBody>
          <a:bodyPr>
            <a:noAutofit/>
          </a:bodyPr>
          <a:lstStyle/>
          <a:p>
            <a:pPr algn="ctr"/>
            <a:r>
              <a:rPr lang="el-GR" sz="3600" b="1" dirty="0"/>
              <a:t>Υπολογιστική Σκέψη</a:t>
            </a:r>
            <a:br>
              <a:rPr lang="en-US" sz="3600" b="1" dirty="0"/>
            </a:br>
            <a:r>
              <a:rPr lang="en-US" sz="3600" b="1" dirty="0"/>
              <a:t>(Computational Thinking)</a:t>
            </a:r>
          </a:p>
        </p:txBody>
      </p:sp>
      <p:sp>
        <p:nvSpPr>
          <p:cNvPr id="3" name="Subtitle 2">
            <a:extLst>
              <a:ext uri="{FF2B5EF4-FFF2-40B4-BE49-F238E27FC236}">
                <a16:creationId xmlns:a16="http://schemas.microsoft.com/office/drawing/2014/main" id="{29E95ECE-F62F-48C8-9EBE-05ED2611BAF4}"/>
              </a:ext>
            </a:extLst>
          </p:cNvPr>
          <p:cNvSpPr>
            <a:spLocks noGrp="1"/>
          </p:cNvSpPr>
          <p:nvPr>
            <p:ph type="subTitle" idx="1"/>
          </p:nvPr>
        </p:nvSpPr>
        <p:spPr>
          <a:xfrm>
            <a:off x="1951683" y="4696286"/>
            <a:ext cx="7766936" cy="1189109"/>
          </a:xfrm>
        </p:spPr>
        <p:txBody>
          <a:bodyPr>
            <a:normAutofit/>
          </a:bodyPr>
          <a:lstStyle/>
          <a:p>
            <a:pPr algn="ctr" eaLnBrk="1" hangingPunct="1">
              <a:lnSpc>
                <a:spcPct val="120000"/>
              </a:lnSpc>
              <a:defRPr/>
            </a:pPr>
            <a:r>
              <a:rPr lang="el-GR" sz="3200" b="1" dirty="0">
                <a:solidFill>
                  <a:schemeClr val="tx2"/>
                </a:solidFill>
                <a:effectLst>
                  <a:outerShdw blurRad="38100" dist="38100" dir="2700000" algn="tl">
                    <a:srgbClr val="000000">
                      <a:alpha val="43137"/>
                    </a:srgbClr>
                  </a:outerShdw>
                </a:effectLst>
                <a:latin typeface="Calibri" pitchFamily="34" charset="0"/>
              </a:rPr>
              <a:t>Δρ. Νικόλαος Πέλλας</a:t>
            </a:r>
          </a:p>
          <a:p>
            <a:endParaRPr lang="en-US" dirty="0"/>
          </a:p>
        </p:txBody>
      </p:sp>
      <p:pic>
        <p:nvPicPr>
          <p:cNvPr id="1028" name="Picture 4" descr="The Power of Computational Thinking | Facebook">
            <a:extLst>
              <a:ext uri="{FF2B5EF4-FFF2-40B4-BE49-F238E27FC236}">
                <a16:creationId xmlns:a16="http://schemas.microsoft.com/office/drawing/2014/main" id="{1C5D4F7A-AFB7-77AA-A1E7-E386A45BC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5947" y="310766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Computational Thinking? - Digital Promise">
            <a:extLst>
              <a:ext uri="{FF2B5EF4-FFF2-40B4-BE49-F238E27FC236}">
                <a16:creationId xmlns:a16="http://schemas.microsoft.com/office/drawing/2014/main" id="{A2EE5F8E-22AF-258C-0211-70E8D20E5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5" y="120770"/>
            <a:ext cx="3907766" cy="390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9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45449-2C4A-4032-BC62-5692B7AE1F87}"/>
              </a:ext>
            </a:extLst>
          </p:cNvPr>
          <p:cNvSpPr>
            <a:spLocks noGrp="1"/>
          </p:cNvSpPr>
          <p:nvPr>
            <p:ph type="title"/>
          </p:nvPr>
        </p:nvSpPr>
        <p:spPr>
          <a:xfrm>
            <a:off x="686834" y="1153572"/>
            <a:ext cx="3200400" cy="4461163"/>
          </a:xfrm>
        </p:spPr>
        <p:txBody>
          <a:bodyPr>
            <a:normAutofit/>
          </a:bodyPr>
          <a:lstStyle/>
          <a:p>
            <a:r>
              <a:rPr lang="el-GR" sz="3700">
                <a:solidFill>
                  <a:srgbClr val="FFFFFF"/>
                </a:solidFill>
              </a:rPr>
              <a:t>Χαρακτηριστικά της </a:t>
            </a:r>
            <a:r>
              <a:rPr lang="en-US" sz="3700">
                <a:solidFill>
                  <a:srgbClr val="FFFFFF"/>
                </a:solidFill>
              </a:rPr>
              <a:t>Logo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0C6123F-38EC-4F16-8AF3-E20CA7C3EA6E}"/>
              </a:ext>
            </a:extLst>
          </p:cNvPr>
          <p:cNvSpPr>
            <a:spLocks noGrp="1"/>
          </p:cNvSpPr>
          <p:nvPr>
            <p:ph idx="1"/>
          </p:nvPr>
        </p:nvSpPr>
        <p:spPr>
          <a:xfrm>
            <a:off x="4447308" y="591344"/>
            <a:ext cx="6906491" cy="5585619"/>
          </a:xfrm>
        </p:spPr>
        <p:txBody>
          <a:bodyPr anchor="ctr">
            <a:normAutofit/>
          </a:bodyPr>
          <a:lstStyle/>
          <a:p>
            <a:endParaRPr lang="en-US" sz="1800" b="0" i="0" u="none" strike="noStrike" baseline="0">
              <a:latin typeface="Calibri" panose="020F0502020204030204" pitchFamily="34" charset="0"/>
            </a:endParaRPr>
          </a:p>
          <a:p>
            <a:r>
              <a:rPr lang="el-GR" sz="1800" b="0" i="0" u="none" strike="noStrike" baseline="0">
                <a:latin typeface="Calibri" panose="020F0502020204030204" pitchFamily="34" charset="0"/>
              </a:rPr>
              <a:t>Στο περιβάλλον της </a:t>
            </a:r>
            <a:r>
              <a:rPr lang="el-GR" sz="1800" b="0" i="0" u="none" strike="noStrike" baseline="0" err="1">
                <a:latin typeface="Calibri" panose="020F0502020204030204" pitchFamily="34" charset="0"/>
              </a:rPr>
              <a:t>Logo</a:t>
            </a:r>
            <a:r>
              <a:rPr lang="el-GR" sz="1800" b="0" i="0" u="none" strike="noStrike" baseline="0">
                <a:latin typeface="Calibri" panose="020F0502020204030204" pitchFamily="34" charset="0"/>
              </a:rPr>
              <a:t> η </a:t>
            </a:r>
            <a:r>
              <a:rPr lang="el-GR" sz="1800" b="1" i="0" u="none" strike="noStrike" baseline="0">
                <a:latin typeface="Calibri" panose="020F0502020204030204" pitchFamily="34" charset="0"/>
              </a:rPr>
              <a:t>σχέση υπολογιστή –παιδιού αντιστρέφεται</a:t>
            </a:r>
            <a:r>
              <a:rPr lang="el-GR" sz="1800" b="0" i="0" u="none" strike="noStrike" baseline="0">
                <a:latin typeface="Calibri" panose="020F0502020204030204" pitchFamily="34" charset="0"/>
              </a:rPr>
              <a:t>: το παιδί, ακόμη και σε προσχολικές ηλικίες, έχει τον έλεγχο. Το παιδί προγραμματίζει τον υπολογιστή. Και </a:t>
            </a:r>
            <a:r>
              <a:rPr lang="el-GR" sz="1800" b="1" i="0" u="none" strike="noStrike" baseline="0">
                <a:latin typeface="Calibri" panose="020F0502020204030204" pitchFamily="34" charset="0"/>
              </a:rPr>
              <a:t>διδάσκοντας, τον υπολογιστή πώς να σκέφτεται, τα παιδιά ξεκινούν για μια εξερεύνηση του δικού τους τρόπου σκέψης</a:t>
            </a:r>
            <a:r>
              <a:rPr lang="el-GR" sz="1800" b="0" i="0" u="none" strike="noStrike" baseline="0">
                <a:latin typeface="Calibri" panose="020F0502020204030204" pitchFamily="34" charset="0"/>
              </a:rPr>
              <a:t>.»</a:t>
            </a:r>
          </a:p>
          <a:p>
            <a:r>
              <a:rPr lang="en-US" sz="1800" b="0" i="0" u="none" strike="noStrike" baseline="0">
                <a:latin typeface="Arial" panose="020B0604020202020204" pitchFamily="34" charset="0"/>
              </a:rPr>
              <a:t>–</a:t>
            </a:r>
            <a:r>
              <a:rPr lang="en-US" sz="1800" b="0" i="0" u="none" strike="noStrike" baseline="0">
                <a:latin typeface="Calibri" panose="020F0502020204030204" pitchFamily="34" charset="0"/>
              </a:rPr>
              <a:t>Seymour </a:t>
            </a:r>
            <a:r>
              <a:rPr lang="en-US" sz="1800" b="0" i="0" u="none" strike="noStrike" baseline="0" err="1">
                <a:latin typeface="Calibri" panose="020F0502020204030204" pitchFamily="34" charset="0"/>
              </a:rPr>
              <a:t>Papert</a:t>
            </a:r>
            <a:r>
              <a:rPr lang="en-US" sz="1800" b="0" i="0" u="none" strike="noStrike" baseline="0">
                <a:latin typeface="Calibri" panose="020F0502020204030204" pitchFamily="34" charset="0"/>
              </a:rPr>
              <a:t>-Mindstorms-Children, Computers and Powerful Ideas”.</a:t>
            </a:r>
          </a:p>
          <a:p>
            <a:r>
              <a:rPr lang="el-GR" sz="1800" b="0" i="0" u="none" strike="noStrike" baseline="0">
                <a:latin typeface="Arial" panose="020B0604020202020204" pitchFamily="34" charset="0"/>
              </a:rPr>
              <a:t>•Η </a:t>
            </a:r>
            <a:r>
              <a:rPr lang="el-GR" sz="1800" b="0" i="0" u="none" strike="noStrike" baseline="0" err="1">
                <a:latin typeface="Calibri" panose="020F0502020204030204" pitchFamily="34" charset="0"/>
              </a:rPr>
              <a:t>Logo</a:t>
            </a:r>
            <a:r>
              <a:rPr lang="el-GR" sz="1800" b="0" i="0" u="none" strike="noStrike" baseline="0">
                <a:latin typeface="Calibri" panose="020F0502020204030204" pitchFamily="34" charset="0"/>
              </a:rPr>
              <a:t> σχεδιάστηκε ως </a:t>
            </a:r>
            <a:r>
              <a:rPr lang="el-GR" sz="1800" b="1" i="0" u="none" strike="noStrike" baseline="0">
                <a:latin typeface="Calibri" panose="020F0502020204030204" pitchFamily="34" charset="0"/>
              </a:rPr>
              <a:t>εργαλείο αυτόνομης μάθησης </a:t>
            </a:r>
            <a:r>
              <a:rPr lang="el-GR" sz="1800" b="0" i="0" u="none" strike="noStrike" baseline="0">
                <a:latin typeface="Calibri" panose="020F0502020204030204" pitchFamily="34" charset="0"/>
              </a:rPr>
              <a:t>που αποσκοπεί στην ανάπτυξη </a:t>
            </a:r>
            <a:r>
              <a:rPr lang="el-GR" sz="1800" b="1" i="0" u="none" strike="noStrike" baseline="0">
                <a:latin typeface="Calibri" panose="020F0502020204030204" pitchFamily="34" charset="0"/>
              </a:rPr>
              <a:t>γνωστικών δεξιοτήτων υψηλού επιπέδου </a:t>
            </a:r>
            <a:r>
              <a:rPr lang="el-GR" sz="1800" b="0" i="0" u="none" strike="noStrike" baseline="0">
                <a:latin typeface="Calibri" panose="020F0502020204030204" pitchFamily="34" charset="0"/>
              </a:rPr>
              <a:t>και όχι ως μέσο-αυτοσκοπός για την οικοδόμηση προγραμματιστικών δεξιοτήτων, σε αντίθεση με τη διδασκαλία άλλων γλωσσών προγραμματισμού»</a:t>
            </a:r>
          </a:p>
          <a:p>
            <a:r>
              <a:rPr lang="el-GR" sz="1800" b="0" i="0" u="none" strike="noStrike" baseline="0">
                <a:latin typeface="Arial" panose="020B0604020202020204" pitchFamily="34" charset="0"/>
              </a:rPr>
              <a:t>–Κόμης, 2005 </a:t>
            </a:r>
            <a:endParaRPr lang="en-US" sz="1800" b="0" i="0" u="none" strike="noStrike" baseline="0">
              <a:latin typeface="Arial" panose="020B0604020202020204" pitchFamily="34" charset="0"/>
            </a:endParaRPr>
          </a:p>
          <a:p>
            <a:r>
              <a:rPr lang="el-GR" sz="1800" b="0" i="0" u="none" strike="noStrike" baseline="0">
                <a:latin typeface="Arial" panose="020B0604020202020204" pitchFamily="34" charset="0"/>
              </a:rPr>
              <a:t>«Χαμηλό κατώφλι» </a:t>
            </a:r>
            <a:r>
              <a:rPr lang="en-US" sz="1800" b="0" i="0" u="none" strike="noStrike" baseline="0">
                <a:latin typeface="Arial" panose="020B0604020202020204" pitchFamily="34" charset="0"/>
              </a:rPr>
              <a:t>-</a:t>
            </a:r>
            <a:r>
              <a:rPr lang="el-GR" sz="1800" b="0" i="0" u="none" strike="noStrike" baseline="0">
                <a:latin typeface="Arial" panose="020B0604020202020204" pitchFamily="34" charset="0"/>
              </a:rPr>
              <a:t>ιδιαίτερα κατάλληλη για την ανάπτυξη μοντέλων ακόμη και από μικρά παιδιά.</a:t>
            </a:r>
          </a:p>
          <a:p>
            <a:r>
              <a:rPr lang="el-GR" sz="1800" b="0" i="0" u="none" strike="noStrike" baseline="0">
                <a:latin typeface="Arial" panose="020B0604020202020204" pitchFamily="34" charset="0"/>
              </a:rPr>
              <a:t>•«Χωρίς οροφή» </a:t>
            </a:r>
            <a:r>
              <a:rPr lang="en-US" sz="1800" b="0" i="0" u="none" strike="noStrike" baseline="0">
                <a:latin typeface="Arial" panose="020B0604020202020204" pitchFamily="34" charset="0"/>
              </a:rPr>
              <a:t>-</a:t>
            </a:r>
            <a:r>
              <a:rPr lang="el-GR" sz="1800" b="0" i="0" u="none" strike="noStrike" baseline="0">
                <a:latin typeface="Arial" panose="020B0604020202020204" pitchFamily="34" charset="0"/>
              </a:rPr>
              <a:t>είναι δυνατή η ανάπτυξη μοντέλων αυξανόμενου βαθμού δυσκολίας και πολυπλοκότητας χωρίς όρια.</a:t>
            </a:r>
            <a:r>
              <a:rPr lang="en-US" sz="1800" b="0" i="0" u="none" strike="noStrike" baseline="0">
                <a:latin typeface="Arial" panose="020B0604020202020204" pitchFamily="34" charset="0"/>
              </a:rPr>
              <a:t> Logo “low threshold, no ceiling”</a:t>
            </a:r>
            <a:endParaRPr lang="el-GR" sz="1800" b="0" i="0" u="none" strike="noStrike" baseline="0">
              <a:latin typeface="Arial" panose="020B0604020202020204" pitchFamily="34" charset="0"/>
            </a:endParaRPr>
          </a:p>
        </p:txBody>
      </p:sp>
    </p:spTree>
    <p:extLst>
      <p:ext uri="{BB962C8B-B14F-4D97-AF65-F5344CB8AC3E}">
        <p14:creationId xmlns:p14="http://schemas.microsoft.com/office/powerpoint/2010/main" val="2333370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FEC5-4189-4AE6-B734-2972B9E54325}"/>
              </a:ext>
            </a:extLst>
          </p:cNvPr>
          <p:cNvSpPr>
            <a:spLocks noGrp="1"/>
          </p:cNvSpPr>
          <p:nvPr>
            <p:ph type="title"/>
          </p:nvPr>
        </p:nvSpPr>
        <p:spPr>
          <a:xfrm>
            <a:off x="1213084" y="3187084"/>
            <a:ext cx="10515600" cy="1325563"/>
          </a:xfrm>
        </p:spPr>
        <p:txBody>
          <a:bodyPr/>
          <a:lstStyle/>
          <a:p>
            <a:pPr algn="ctr"/>
            <a:r>
              <a:rPr lang="en-US" b="1" dirty="0"/>
              <a:t>Logo-like </a:t>
            </a:r>
            <a:r>
              <a:rPr lang="el-GR" b="1" dirty="0"/>
              <a:t>περιβάλλοντα</a:t>
            </a:r>
            <a:endParaRPr lang="en-US" b="1" dirty="0"/>
          </a:p>
        </p:txBody>
      </p:sp>
      <p:pic>
        <p:nvPicPr>
          <p:cNvPr id="2054" name="Picture 6" descr="5 New Features in Scratch 3.0 - TechnoKids Blog">
            <a:extLst>
              <a:ext uri="{FF2B5EF4-FFF2-40B4-BE49-F238E27FC236}">
                <a16:creationId xmlns:a16="http://schemas.microsoft.com/office/drawing/2014/main" id="{8B7845C1-A6C4-40F6-A1A7-B5E67E677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26" y="4392552"/>
            <a:ext cx="4326383" cy="163873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ee Online Turtle Graphics - logointerpreter.com - Surf your logo code! /  About Logo">
            <a:extLst>
              <a:ext uri="{FF2B5EF4-FFF2-40B4-BE49-F238E27FC236}">
                <a16:creationId xmlns:a16="http://schemas.microsoft.com/office/drawing/2014/main" id="{44FCD751-5B2F-4A13-A7A7-AAEAD01B8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2734" y="365125"/>
            <a:ext cx="38100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Examples of programs users created in Storytelling Alice: 1) a romantic...  | Download Scientific Diagram">
            <a:extLst>
              <a:ext uri="{FF2B5EF4-FFF2-40B4-BE49-F238E27FC236}">
                <a16:creationId xmlns:a16="http://schemas.microsoft.com/office/drawing/2014/main" id="{81B2D426-3BD3-4C69-9168-2955A05F4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85" y="826718"/>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cratch Game Programming for Young Adults - Lesson 10 - YouTube">
            <a:extLst>
              <a:ext uri="{FF2B5EF4-FFF2-40B4-BE49-F238E27FC236}">
                <a16:creationId xmlns:a16="http://schemas.microsoft.com/office/drawing/2014/main" id="{C5B60D27-5F25-418D-A733-094DCB3AE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0408" y="4269604"/>
            <a:ext cx="4601592" cy="25883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arning to program with Alice - Wikiversity">
            <a:extLst>
              <a:ext uri="{FF2B5EF4-FFF2-40B4-BE49-F238E27FC236}">
                <a16:creationId xmlns:a16="http://schemas.microsoft.com/office/drawing/2014/main" id="{EA4572FE-C052-4824-B28F-A50A71D6D0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8085" y="0"/>
            <a:ext cx="1548950" cy="84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1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97725C-6431-496A-B11C-69135478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068DF-1402-410A-BA28-86FCE17392FD}"/>
              </a:ext>
            </a:extLst>
          </p:cNvPr>
          <p:cNvSpPr>
            <a:spLocks noGrp="1"/>
          </p:cNvSpPr>
          <p:nvPr>
            <p:ph type="title"/>
          </p:nvPr>
        </p:nvSpPr>
        <p:spPr>
          <a:xfrm>
            <a:off x="1113810" y="1130923"/>
            <a:ext cx="4900144" cy="4596153"/>
          </a:xfrm>
        </p:spPr>
        <p:txBody>
          <a:bodyPr vert="horz" lIns="91440" tIns="45720" rIns="91440" bIns="45720" rtlCol="0" anchor="t">
            <a:normAutofit/>
          </a:bodyPr>
          <a:lstStyle/>
          <a:p>
            <a:br>
              <a:rPr lang="en-US" sz="2400" kern="1200" dirty="0">
                <a:solidFill>
                  <a:schemeClr val="tx1"/>
                </a:solidFill>
                <a:latin typeface="+mj-lt"/>
                <a:ea typeface="+mj-ea"/>
                <a:cs typeface="+mj-cs"/>
              </a:rPr>
            </a:br>
            <a:r>
              <a:rPr lang="el-GR" sz="2400" b="1" kern="1200" dirty="0">
                <a:solidFill>
                  <a:schemeClr val="tx1"/>
                </a:solidFill>
                <a:latin typeface="+mj-lt"/>
                <a:ea typeface="+mj-ea"/>
                <a:cs typeface="+mj-cs"/>
              </a:rPr>
              <a:t>Σύγχρονη προσέγγιση με περιβάλλοντα οπτικού και απτικού προγραμματισμού:</a:t>
            </a:r>
            <a:br>
              <a:rPr lang="el-GR" sz="2400" b="1" kern="1200" dirty="0">
                <a:solidFill>
                  <a:schemeClr val="tx1"/>
                </a:solidFill>
                <a:latin typeface="+mj-lt"/>
                <a:ea typeface="+mj-ea"/>
                <a:cs typeface="+mj-cs"/>
              </a:rPr>
            </a:br>
            <a:br>
              <a:rPr lang="el-GR" sz="2400" kern="1200" dirty="0">
                <a:solidFill>
                  <a:schemeClr val="tx1"/>
                </a:solidFill>
                <a:latin typeface="+mj-lt"/>
                <a:ea typeface="+mj-ea"/>
                <a:cs typeface="+mj-cs"/>
              </a:rPr>
            </a:br>
            <a:r>
              <a:rPr lang="en-US" sz="2400" kern="1200" dirty="0">
                <a:solidFill>
                  <a:schemeClr val="tx1"/>
                </a:solidFill>
                <a:latin typeface="+mj-lt"/>
                <a:ea typeface="+mj-ea"/>
                <a:cs typeface="+mj-cs"/>
              </a:rPr>
              <a:t>1. </a:t>
            </a:r>
            <a:r>
              <a:rPr lang="en-US" sz="2400" kern="1200" dirty="0" err="1">
                <a:solidFill>
                  <a:schemeClr val="tx1"/>
                </a:solidFill>
                <a:latin typeface="+mj-lt"/>
                <a:ea typeface="+mj-ea"/>
                <a:cs typeface="+mj-cs"/>
              </a:rPr>
              <a:t>Γνώσεις</a:t>
            </a:r>
            <a:r>
              <a:rPr lang="en-US" sz="2400" kern="1200" dirty="0">
                <a:solidFill>
                  <a:schemeClr val="tx1"/>
                </a:solidFill>
                <a:latin typeface="+mj-lt"/>
                <a:ea typeface="+mj-ea"/>
                <a:cs typeface="+mj-cs"/>
              </a:rPr>
              <a:t> π</a:t>
            </a:r>
            <a:r>
              <a:rPr lang="en-US" sz="2400" kern="1200" dirty="0" err="1">
                <a:solidFill>
                  <a:schemeClr val="tx1"/>
                </a:solidFill>
                <a:latin typeface="+mj-lt"/>
                <a:ea typeface="+mj-ea"/>
                <a:cs typeface="+mj-cs"/>
              </a:rPr>
              <a:t>ρογρ</a:t>
            </a:r>
            <a:r>
              <a:rPr lang="en-US" sz="2400" kern="1200" dirty="0">
                <a:solidFill>
                  <a:schemeClr val="tx1"/>
                </a:solidFill>
                <a:latin typeface="+mj-lt"/>
                <a:ea typeface="+mj-ea"/>
                <a:cs typeface="+mj-cs"/>
              </a:rPr>
              <a:t>αμματιστικών εννοιών και δομών</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2. </a:t>
            </a:r>
            <a:r>
              <a:rPr lang="en-US" sz="2400" kern="1200" dirty="0" err="1">
                <a:solidFill>
                  <a:schemeClr val="tx1"/>
                </a:solidFill>
                <a:latin typeface="+mj-lt"/>
                <a:ea typeface="+mj-ea"/>
                <a:cs typeface="+mj-cs"/>
              </a:rPr>
              <a:t>Ικ</a:t>
            </a:r>
            <a:r>
              <a:rPr lang="en-US" sz="2400" kern="1200" dirty="0">
                <a:solidFill>
                  <a:schemeClr val="tx1"/>
                </a:solidFill>
                <a:latin typeface="+mj-lt"/>
                <a:ea typeface="+mj-ea"/>
                <a:cs typeface="+mj-cs"/>
              </a:rPr>
              <a:t>ανότητες αφαιρετική σκέψη και λογικής συλλογιστικής μέσα από την αντίληψη και παρατήρηση μιας κατάστασης </a:t>
            </a: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3. </a:t>
            </a:r>
            <a:r>
              <a:rPr lang="en-US" sz="2400" kern="1200" dirty="0" err="1">
                <a:solidFill>
                  <a:schemeClr val="tx1"/>
                </a:solidFill>
                <a:latin typeface="+mj-lt"/>
                <a:ea typeface="+mj-ea"/>
                <a:cs typeface="+mj-cs"/>
              </a:rPr>
              <a:t>Ικ</a:t>
            </a:r>
            <a:r>
              <a:rPr lang="en-US" sz="2400" kern="1200" dirty="0">
                <a:solidFill>
                  <a:schemeClr val="tx1"/>
                </a:solidFill>
                <a:latin typeface="+mj-lt"/>
                <a:ea typeface="+mj-ea"/>
                <a:cs typeface="+mj-cs"/>
              </a:rPr>
              <a:t>ανότητες στην επίλυση προβλημάτων</a:t>
            </a: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using a computer&#10;&#10;AI-generated content may be incorrect.">
            <a:extLst>
              <a:ext uri="{FF2B5EF4-FFF2-40B4-BE49-F238E27FC236}">
                <a16:creationId xmlns:a16="http://schemas.microsoft.com/office/drawing/2014/main" id="{9BB2B24E-925F-759C-2004-05C794BAA38C}"/>
              </a:ext>
            </a:extLst>
          </p:cNvPr>
          <p:cNvPicPr>
            <a:picLocks noChangeAspect="1"/>
          </p:cNvPicPr>
          <p:nvPr/>
        </p:nvPicPr>
        <p:blipFill>
          <a:blip r:embed="rId2"/>
          <a:srcRect l="6277" r="19581" b="1"/>
          <a:stretch/>
        </p:blipFill>
        <p:spPr>
          <a:xfrm>
            <a:off x="7114162" y="471748"/>
            <a:ext cx="4324849" cy="2552007"/>
          </a:xfrm>
          <a:prstGeom prst="rect">
            <a:avLst/>
          </a:prstGeom>
        </p:spPr>
      </p:pic>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DB13E5D-58CB-4CA5-8AE9-0CEA09EA0026}"/>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rcRect l="2764" r="394" b="-3"/>
          <a:stretch/>
        </p:blipFill>
        <p:spPr>
          <a:xfrm>
            <a:off x="7114162" y="3676230"/>
            <a:ext cx="4324849" cy="2552007"/>
          </a:xfrm>
          <a:prstGeom prst="rect">
            <a:avLst/>
          </a:prstGeom>
        </p:spPr>
      </p:pic>
    </p:spTree>
    <p:extLst>
      <p:ext uri="{BB962C8B-B14F-4D97-AF65-F5344CB8AC3E}">
        <p14:creationId xmlns:p14="http://schemas.microsoft.com/office/powerpoint/2010/main" val="126815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09146" y="286356"/>
            <a:ext cx="1680755" cy="1084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accent6"/>
                </a:solidFill>
              </a:rPr>
              <a:t>Δημιουργία παιχνιδιών (</a:t>
            </a:r>
            <a:r>
              <a:rPr lang="en-US" b="1" dirty="0">
                <a:solidFill>
                  <a:schemeClr val="accent6"/>
                </a:solidFill>
              </a:rPr>
              <a:t>Game making</a:t>
            </a:r>
            <a:r>
              <a:rPr lang="el-GR" b="1" dirty="0">
                <a:solidFill>
                  <a:schemeClr val="accent6"/>
                </a:solidFill>
              </a:rPr>
              <a:t>)</a:t>
            </a:r>
            <a:endParaRPr lang="en-US" b="1" dirty="0">
              <a:solidFill>
                <a:schemeClr val="accent6"/>
              </a:solidFill>
            </a:endParaRPr>
          </a:p>
        </p:txBody>
      </p:sp>
      <p:sp>
        <p:nvSpPr>
          <p:cNvPr id="5" name="Text Placeholder 4"/>
          <p:cNvSpPr>
            <a:spLocks noGrp="1"/>
          </p:cNvSpPr>
          <p:nvPr>
            <p:ph type="body" idx="1"/>
          </p:nvPr>
        </p:nvSpPr>
        <p:spPr>
          <a:xfrm>
            <a:off x="1588994" y="4493978"/>
            <a:ext cx="1800908" cy="1181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114300" indent="0" algn="ctr">
              <a:buNone/>
            </a:pPr>
            <a:r>
              <a:rPr lang="el-GR" b="1" dirty="0">
                <a:solidFill>
                  <a:schemeClr val="accent6"/>
                </a:solidFill>
              </a:rPr>
              <a:t>Παίξιμο παιχνιδιών (</a:t>
            </a:r>
            <a:r>
              <a:rPr lang="en-US" b="1" dirty="0">
                <a:solidFill>
                  <a:schemeClr val="accent6"/>
                </a:solidFill>
              </a:rPr>
              <a:t>Game  playing</a:t>
            </a:r>
            <a:r>
              <a:rPr lang="el-GR" b="1" dirty="0">
                <a:solidFill>
                  <a:schemeClr val="accent6"/>
                </a:solidFill>
              </a:rPr>
              <a:t>)</a:t>
            </a:r>
            <a:endParaRPr lang="en-US" b="1" dirty="0">
              <a:solidFill>
                <a:schemeClr val="accent6"/>
              </a:solidFill>
            </a:endParaRPr>
          </a:p>
        </p:txBody>
      </p:sp>
      <p:sp>
        <p:nvSpPr>
          <p:cNvPr id="6" name="Rounded Rectangle 5"/>
          <p:cNvSpPr/>
          <p:nvPr/>
        </p:nvSpPr>
        <p:spPr>
          <a:xfrm>
            <a:off x="3702473" y="146154"/>
            <a:ext cx="2177144" cy="12244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150" dirty="0">
                <a:solidFill>
                  <a:srgbClr val="002060"/>
                </a:solidFill>
              </a:rPr>
              <a:t>Εκμάθηση της χρήσης κώδικα για την δημιουργία διαδραστικών παιχνιδιών (μηχανισμών</a:t>
            </a:r>
            <a:r>
              <a:rPr lang="en-US" sz="1150" dirty="0">
                <a:solidFill>
                  <a:srgbClr val="002060"/>
                </a:solidFill>
              </a:rPr>
              <a:t> </a:t>
            </a:r>
            <a:r>
              <a:rPr lang="el-GR" sz="1150" dirty="0">
                <a:solidFill>
                  <a:srgbClr val="002060"/>
                </a:solidFill>
              </a:rPr>
              <a:t>ή σκοπών που εξυπηρετούν την εισαγωγή ιστοριών/αντικειμένων)</a:t>
            </a:r>
            <a:endParaRPr lang="en-US" sz="1150" dirty="0">
              <a:solidFill>
                <a:srgbClr val="002060"/>
              </a:solidFill>
            </a:endParaRPr>
          </a:p>
        </p:txBody>
      </p:sp>
      <p:sp>
        <p:nvSpPr>
          <p:cNvPr id="7" name="Rounded Rectangle 6"/>
          <p:cNvSpPr/>
          <p:nvPr/>
        </p:nvSpPr>
        <p:spPr>
          <a:xfrm>
            <a:off x="3790104" y="4442638"/>
            <a:ext cx="2207622" cy="11819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1200" dirty="0">
                <a:solidFill>
                  <a:srgbClr val="002060"/>
                </a:solidFill>
              </a:rPr>
              <a:t>Εκμάθηση της χρήσης κώδικα μέσα από το παίξιμο διαδραστικών παιχνιδιών (αποστολές με σκοπό, επίλυση προβλημάτων υπό συγκεκριμένες συνθήκες)</a:t>
            </a:r>
            <a:endParaRPr lang="en-US" sz="1200" dirty="0">
              <a:solidFill>
                <a:srgbClr val="002060"/>
              </a:solidFill>
            </a:endParaRPr>
          </a:p>
        </p:txBody>
      </p:sp>
      <p:pic>
        <p:nvPicPr>
          <p:cNvPr id="8" name="Picture 7"/>
          <p:cNvPicPr>
            <a:picLocks noChangeAspect="1"/>
          </p:cNvPicPr>
          <p:nvPr/>
        </p:nvPicPr>
        <p:blipFill>
          <a:blip r:embed="rId2"/>
          <a:stretch>
            <a:fillRect/>
          </a:stretch>
        </p:blipFill>
        <p:spPr>
          <a:xfrm>
            <a:off x="6431907" y="3045042"/>
            <a:ext cx="3028730" cy="1835218"/>
          </a:xfrm>
          <a:prstGeom prst="rect">
            <a:avLst/>
          </a:prstGeom>
        </p:spPr>
      </p:pic>
      <p:pic>
        <p:nvPicPr>
          <p:cNvPr id="9" name="Picture 8"/>
          <p:cNvPicPr>
            <a:picLocks noChangeAspect="1"/>
          </p:cNvPicPr>
          <p:nvPr/>
        </p:nvPicPr>
        <p:blipFill>
          <a:blip r:embed="rId3"/>
          <a:stretch>
            <a:fillRect/>
          </a:stretch>
        </p:blipFill>
        <p:spPr>
          <a:xfrm>
            <a:off x="6397932" y="447531"/>
            <a:ext cx="4023744" cy="2496957"/>
          </a:xfrm>
          <a:prstGeom prst="rect">
            <a:avLst/>
          </a:prstGeom>
        </p:spPr>
      </p:pic>
      <p:sp>
        <p:nvSpPr>
          <p:cNvPr id="11" name="Rounded Rectangle 10"/>
          <p:cNvSpPr/>
          <p:nvPr/>
        </p:nvSpPr>
        <p:spPr>
          <a:xfrm>
            <a:off x="7885112" y="146154"/>
            <a:ext cx="1049384" cy="25334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rgbClr val="002060"/>
                </a:solidFill>
              </a:rPr>
              <a:t>Scratch</a:t>
            </a:r>
          </a:p>
        </p:txBody>
      </p:sp>
      <p:sp>
        <p:nvSpPr>
          <p:cNvPr id="12" name="Rounded Rectangle 11"/>
          <p:cNvSpPr/>
          <p:nvPr/>
        </p:nvSpPr>
        <p:spPr>
          <a:xfrm>
            <a:off x="9565875" y="3346882"/>
            <a:ext cx="781291" cy="52290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rgbClr val="002060"/>
                </a:solidFill>
              </a:rPr>
              <a:t>Hour of Code</a:t>
            </a:r>
          </a:p>
        </p:txBody>
      </p:sp>
      <p:sp>
        <p:nvSpPr>
          <p:cNvPr id="13" name="Right Arrow 12"/>
          <p:cNvSpPr/>
          <p:nvPr/>
        </p:nvSpPr>
        <p:spPr>
          <a:xfrm>
            <a:off x="3434065" y="665177"/>
            <a:ext cx="224245" cy="2351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Right Arrow 13"/>
          <p:cNvSpPr/>
          <p:nvPr/>
        </p:nvSpPr>
        <p:spPr>
          <a:xfrm>
            <a:off x="3461820" y="4980815"/>
            <a:ext cx="259074" cy="2351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5" name="Right Arrow 14"/>
          <p:cNvSpPr/>
          <p:nvPr/>
        </p:nvSpPr>
        <p:spPr>
          <a:xfrm>
            <a:off x="6043568" y="954531"/>
            <a:ext cx="224245" cy="2351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C7EC543-739C-4402-AA86-B78D07F50DAD}"/>
              </a:ext>
            </a:extLst>
          </p:cNvPr>
          <p:cNvPicPr>
            <a:picLocks noChangeAspect="1"/>
          </p:cNvPicPr>
          <p:nvPr/>
        </p:nvPicPr>
        <p:blipFill>
          <a:blip r:embed="rId4"/>
          <a:stretch>
            <a:fillRect/>
          </a:stretch>
        </p:blipFill>
        <p:spPr>
          <a:xfrm>
            <a:off x="1770325" y="1642053"/>
            <a:ext cx="4109293" cy="2116022"/>
          </a:xfrm>
          <a:prstGeom prst="rect">
            <a:avLst/>
          </a:prstGeom>
        </p:spPr>
      </p:pic>
      <p:pic>
        <p:nvPicPr>
          <p:cNvPr id="17" name="Picture 16">
            <a:extLst>
              <a:ext uri="{FF2B5EF4-FFF2-40B4-BE49-F238E27FC236}">
                <a16:creationId xmlns:a16="http://schemas.microsoft.com/office/drawing/2014/main" id="{01C8D639-3D0E-4065-8A46-D26E2700601A}"/>
              </a:ext>
            </a:extLst>
          </p:cNvPr>
          <p:cNvPicPr>
            <a:picLocks noChangeAspect="1"/>
          </p:cNvPicPr>
          <p:nvPr/>
        </p:nvPicPr>
        <p:blipFill>
          <a:blip r:embed="rId5"/>
          <a:stretch>
            <a:fillRect/>
          </a:stretch>
        </p:blipFill>
        <p:spPr>
          <a:xfrm>
            <a:off x="6431907" y="4980816"/>
            <a:ext cx="3028730" cy="1595541"/>
          </a:xfrm>
          <a:prstGeom prst="rect">
            <a:avLst/>
          </a:prstGeom>
        </p:spPr>
      </p:pic>
      <p:sp>
        <p:nvSpPr>
          <p:cNvPr id="19" name="Rounded Rectangle 10">
            <a:extLst>
              <a:ext uri="{FF2B5EF4-FFF2-40B4-BE49-F238E27FC236}">
                <a16:creationId xmlns:a16="http://schemas.microsoft.com/office/drawing/2014/main" id="{66E78064-2811-4687-8E21-DE3E4D261650}"/>
              </a:ext>
            </a:extLst>
          </p:cNvPr>
          <p:cNvSpPr/>
          <p:nvPr/>
        </p:nvSpPr>
        <p:spPr>
          <a:xfrm>
            <a:off x="1744853" y="3758076"/>
            <a:ext cx="986510" cy="40915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rgbClr val="002060"/>
                </a:solidFill>
              </a:rPr>
              <a:t>OpenSim</a:t>
            </a:r>
          </a:p>
        </p:txBody>
      </p:sp>
      <p:sp>
        <p:nvSpPr>
          <p:cNvPr id="20" name="Rounded Rectangle 11">
            <a:extLst>
              <a:ext uri="{FF2B5EF4-FFF2-40B4-BE49-F238E27FC236}">
                <a16:creationId xmlns:a16="http://schemas.microsoft.com/office/drawing/2014/main" id="{00556620-C110-44A8-B5BA-3D427CE67200}"/>
              </a:ext>
            </a:extLst>
          </p:cNvPr>
          <p:cNvSpPr/>
          <p:nvPr/>
        </p:nvSpPr>
        <p:spPr>
          <a:xfrm>
            <a:off x="9529847" y="5084937"/>
            <a:ext cx="1073160" cy="6936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rgbClr val="002060"/>
                </a:solidFill>
              </a:rPr>
              <a:t>Second Life + Scratch4SL</a:t>
            </a:r>
          </a:p>
        </p:txBody>
      </p:sp>
      <p:sp>
        <p:nvSpPr>
          <p:cNvPr id="18" name="Right Arrow 13">
            <a:extLst>
              <a:ext uri="{FF2B5EF4-FFF2-40B4-BE49-F238E27FC236}">
                <a16:creationId xmlns:a16="http://schemas.microsoft.com/office/drawing/2014/main" id="{B380D30C-CE06-4023-ADF6-0E97F05E4577}"/>
              </a:ext>
            </a:extLst>
          </p:cNvPr>
          <p:cNvSpPr/>
          <p:nvPr/>
        </p:nvSpPr>
        <p:spPr>
          <a:xfrm>
            <a:off x="6104253" y="4863249"/>
            <a:ext cx="259074" cy="2351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1" name="Right Arrow 14">
            <a:extLst>
              <a:ext uri="{FF2B5EF4-FFF2-40B4-BE49-F238E27FC236}">
                <a16:creationId xmlns:a16="http://schemas.microsoft.com/office/drawing/2014/main" id="{4A617685-3FEE-464A-9728-7E84D37AE3B4}"/>
              </a:ext>
            </a:extLst>
          </p:cNvPr>
          <p:cNvSpPr/>
          <p:nvPr/>
        </p:nvSpPr>
        <p:spPr>
          <a:xfrm rot="5400000">
            <a:off x="4649793" y="1409292"/>
            <a:ext cx="224245" cy="2351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490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2153841" y="365126"/>
            <a:ext cx="7886700" cy="984280"/>
          </a:xfrm>
          <a:prstGeom prst="rect">
            <a:avLst/>
          </a:prstGeom>
          <a:noFill/>
          <a:ln>
            <a:noFill/>
          </a:ln>
        </p:spPr>
        <p:txBody>
          <a:bodyPr vert="horz" wrap="square" lIns="91425" tIns="45700" rIns="91425" bIns="45700" rtlCol="0" anchor="ctr" anchorCtr="0">
            <a:noAutofit/>
          </a:bodyPr>
          <a:lstStyle/>
          <a:p>
            <a:pPr indent="-228600" algn="ctr"/>
            <a:r>
              <a:rPr lang="el-GR" sz="3200" b="1" dirty="0">
                <a:cs typeface="Times New Roman" panose="02020603050405020304" pitchFamily="18" charset="0"/>
              </a:rPr>
              <a:t>«Παιχνιδοκεντρική» μάθηση με την χρήση διαδραστικών</a:t>
            </a:r>
            <a:r>
              <a:rPr lang="en-US" sz="3200" b="1" dirty="0">
                <a:cs typeface="Times New Roman" panose="02020603050405020304" pitchFamily="18" charset="0"/>
              </a:rPr>
              <a:t>, </a:t>
            </a:r>
            <a:r>
              <a:rPr lang="el-GR" sz="3200" b="1" dirty="0">
                <a:cs typeface="Times New Roman" panose="02020603050405020304" pitchFamily="18" charset="0"/>
              </a:rPr>
              <a:t>απτικών και εκπαιδευτικών ρομποτικών συστημάτων</a:t>
            </a:r>
            <a:br>
              <a:rPr lang="en-US" sz="3200" b="1" dirty="0">
                <a:cs typeface="Times New Roman" panose="02020603050405020304" pitchFamily="18" charset="0"/>
              </a:rPr>
            </a:br>
            <a:endParaRPr lang="en-US" sz="3200" b="1" dirty="0">
              <a:cs typeface="Times New Roman" panose="02020603050405020304" pitchFamily="18" charset="0"/>
            </a:endParaRPr>
          </a:p>
        </p:txBody>
      </p:sp>
      <p:sp>
        <p:nvSpPr>
          <p:cNvPr id="143" name="Shape 143"/>
          <p:cNvSpPr txBox="1">
            <a:spLocks noGrp="1"/>
          </p:cNvSpPr>
          <p:nvPr>
            <p:ph type="body" idx="1"/>
          </p:nvPr>
        </p:nvSpPr>
        <p:spPr>
          <a:xfrm>
            <a:off x="2153842" y="1681164"/>
            <a:ext cx="3868200" cy="520499"/>
          </a:xfrm>
          <a:prstGeom prst="rect">
            <a:avLst/>
          </a:prstGeom>
          <a:noFill/>
          <a:ln>
            <a:noFill/>
          </a:ln>
        </p:spPr>
        <p:txBody>
          <a:bodyPr vert="horz" wrap="square" lIns="91425" tIns="45700" rIns="91425" bIns="45700" rtlCol="0" anchor="b" anchorCtr="0">
            <a:normAutofit lnSpcReduction="10000"/>
          </a:bodyPr>
          <a:lstStyle/>
          <a:p>
            <a:pPr indent="-152400" algn="ctr">
              <a:spcBef>
                <a:spcPts val="0"/>
              </a:spcBef>
            </a:pPr>
            <a:r>
              <a:rPr lang="el-GR" dirty="0">
                <a:solidFill>
                  <a:srgbClr val="92D050"/>
                </a:solidFill>
                <a:latin typeface="+mj-lt"/>
              </a:rPr>
              <a:t>Δυνατότητες (1)</a:t>
            </a:r>
            <a:endParaRPr lang="en-US" dirty="0">
              <a:solidFill>
                <a:srgbClr val="92D050"/>
              </a:solidFill>
              <a:latin typeface="+mj-lt"/>
            </a:endParaRPr>
          </a:p>
        </p:txBody>
      </p:sp>
      <p:sp>
        <p:nvSpPr>
          <p:cNvPr id="144" name="Shape 144"/>
          <p:cNvSpPr txBox="1">
            <a:spLocks noGrp="1"/>
          </p:cNvSpPr>
          <p:nvPr>
            <p:ph type="body" idx="2"/>
          </p:nvPr>
        </p:nvSpPr>
        <p:spPr>
          <a:xfrm>
            <a:off x="2153842" y="2201663"/>
            <a:ext cx="3868200" cy="3988013"/>
          </a:xfrm>
          <a:prstGeom prst="rect">
            <a:avLst/>
          </a:prstGeom>
          <a:noFill/>
          <a:ln>
            <a:noFill/>
          </a:ln>
        </p:spPr>
        <p:txBody>
          <a:bodyPr vert="horz" wrap="square" lIns="91425" tIns="45700" rIns="91425" bIns="45700" rtlCol="0" anchor="t" anchorCtr="0">
            <a:normAutofit fontScale="92500" lnSpcReduction="10000"/>
          </a:bodyPr>
          <a:lstStyle/>
          <a:p>
            <a:pPr>
              <a:spcBef>
                <a:spcPts val="0"/>
              </a:spcBef>
              <a:buClr>
                <a:schemeClr val="dk1"/>
              </a:buClr>
              <a:buSzPct val="100000"/>
            </a:pPr>
            <a:r>
              <a:rPr lang="el-GR" sz="2000" dirty="0">
                <a:latin typeface="+mj-lt"/>
                <a:cs typeface="Times New Roman" panose="02020603050405020304" pitchFamily="18" charset="0"/>
              </a:rPr>
              <a:t>Οπτικοποίηση</a:t>
            </a:r>
            <a:r>
              <a:rPr lang="en-US" sz="2000" dirty="0">
                <a:latin typeface="+mj-lt"/>
                <a:cs typeface="Times New Roman" panose="02020603050405020304" pitchFamily="18" charset="0"/>
              </a:rPr>
              <a:t> </a:t>
            </a:r>
            <a:r>
              <a:rPr lang="el-GR" sz="2000" dirty="0">
                <a:latin typeface="+mj-lt"/>
                <a:cs typeface="Times New Roman" panose="02020603050405020304" pitchFamily="18" charset="0"/>
              </a:rPr>
              <a:t>και ανάλυση αλγοριθμικών δομών με την τεχνική </a:t>
            </a:r>
            <a:r>
              <a:rPr lang="en-GB" sz="2000" dirty="0">
                <a:latin typeface="+mj-lt"/>
                <a:cs typeface="Times New Roman" panose="02020603050405020304" pitchFamily="18" charset="0"/>
              </a:rPr>
              <a:t>“</a:t>
            </a:r>
            <a:r>
              <a:rPr lang="el-GR" sz="2000" dirty="0">
                <a:latin typeface="+mj-lt"/>
                <a:cs typeface="Times New Roman" panose="02020603050405020304" pitchFamily="18" charset="0"/>
              </a:rPr>
              <a:t>σύρε</a:t>
            </a:r>
            <a:r>
              <a:rPr lang="en-GB" sz="2000" dirty="0">
                <a:latin typeface="+mj-lt"/>
                <a:cs typeface="Times New Roman" panose="02020603050405020304" pitchFamily="18" charset="0"/>
              </a:rPr>
              <a:t>-</a:t>
            </a:r>
            <a:r>
              <a:rPr lang="el-GR" sz="2000" dirty="0">
                <a:latin typeface="+mj-lt"/>
                <a:cs typeface="Times New Roman" panose="02020603050405020304" pitchFamily="18" charset="0"/>
              </a:rPr>
              <a:t>άσε</a:t>
            </a:r>
            <a:r>
              <a:rPr lang="en-GB" sz="2000" dirty="0">
                <a:latin typeface="+mj-lt"/>
                <a:cs typeface="Times New Roman" panose="02020603050405020304" pitchFamily="18" charset="0"/>
              </a:rPr>
              <a:t>”</a:t>
            </a:r>
            <a:r>
              <a:rPr lang="el-GR" sz="2000" dirty="0">
                <a:latin typeface="+mj-lt"/>
                <a:cs typeface="Times New Roman" panose="02020603050405020304" pitchFamily="18" charset="0"/>
              </a:rPr>
              <a:t> μέσω παλέτας </a:t>
            </a:r>
            <a:r>
              <a:rPr lang="en-US" sz="2000" dirty="0">
                <a:latin typeface="+mj-lt"/>
                <a:cs typeface="Times New Roman" panose="02020603050405020304" pitchFamily="18" charset="0"/>
              </a:rPr>
              <a:t> </a:t>
            </a:r>
            <a:r>
              <a:rPr lang="en-US" sz="2000" b="1" dirty="0">
                <a:solidFill>
                  <a:schemeClr val="accent6"/>
                </a:solidFill>
                <a:latin typeface="+mj-lt"/>
                <a:cs typeface="Times New Roman" panose="02020603050405020304" pitchFamily="18" charset="0"/>
              </a:rPr>
              <a:t>(code tracing)</a:t>
            </a:r>
            <a:r>
              <a:rPr lang="en-US" sz="2000" dirty="0">
                <a:latin typeface="+mj-lt"/>
                <a:cs typeface="Times New Roman" panose="02020603050405020304" pitchFamily="18" charset="0"/>
              </a:rPr>
              <a:t> </a:t>
            </a:r>
          </a:p>
          <a:p>
            <a:pPr>
              <a:buClr>
                <a:schemeClr val="dk1"/>
              </a:buClr>
              <a:buSzPct val="100000"/>
            </a:pPr>
            <a:r>
              <a:rPr lang="el-GR" sz="2000" dirty="0">
                <a:latin typeface="+mj-lt"/>
                <a:cs typeface="Times New Roman" panose="02020603050405020304" pitchFamily="18" charset="0"/>
              </a:rPr>
              <a:t>Δημιουργία και διαχείριση σχεδιαστικών προτύπων μέσα από τον συνδυασμό δομών προγραμματισμού </a:t>
            </a:r>
            <a:r>
              <a:rPr lang="en-US" sz="2000" b="1" dirty="0">
                <a:solidFill>
                  <a:schemeClr val="accent6"/>
                </a:solidFill>
                <a:latin typeface="+mj-lt"/>
                <a:cs typeface="Times New Roman" panose="02020603050405020304" pitchFamily="18" charset="0"/>
              </a:rPr>
              <a:t>(design patterns</a:t>
            </a:r>
            <a:r>
              <a:rPr lang="en-GB" sz="2000" b="1" dirty="0">
                <a:solidFill>
                  <a:schemeClr val="accent6"/>
                </a:solidFill>
                <a:latin typeface="+mj-lt"/>
                <a:cs typeface="Times New Roman" panose="02020603050405020304" pitchFamily="18" charset="0"/>
              </a:rPr>
              <a:t>) </a:t>
            </a:r>
            <a:endParaRPr lang="el-GR" sz="2000" b="1" dirty="0">
              <a:solidFill>
                <a:schemeClr val="accent6"/>
              </a:solidFill>
              <a:latin typeface="+mj-lt"/>
              <a:cs typeface="Times New Roman" panose="02020603050405020304" pitchFamily="18" charset="0"/>
            </a:endParaRPr>
          </a:p>
          <a:p>
            <a:pPr>
              <a:buClr>
                <a:schemeClr val="dk1"/>
              </a:buClr>
              <a:buSzPct val="100000"/>
            </a:pPr>
            <a:r>
              <a:rPr lang="el-GR" sz="2000" b="1" dirty="0">
                <a:solidFill>
                  <a:schemeClr val="accent6"/>
                </a:solidFill>
                <a:latin typeface="+mj-lt"/>
                <a:cs typeface="Times New Roman" panose="02020603050405020304" pitchFamily="18" charset="0"/>
              </a:rPr>
              <a:t>Πρόβλεψη και εισαγωγή συμπεριφορών/κινήσεων </a:t>
            </a:r>
            <a:r>
              <a:rPr lang="el-GR" sz="2000" b="1" dirty="0">
                <a:latin typeface="+mj-lt"/>
                <a:cs typeface="Times New Roman" panose="02020603050405020304" pitchFamily="18" charset="0"/>
              </a:rPr>
              <a:t>σε ψηφιακά αντικείμενα </a:t>
            </a:r>
            <a:endParaRPr lang="en-GB" sz="2000" b="1" dirty="0">
              <a:latin typeface="+mj-lt"/>
              <a:cs typeface="Times New Roman" panose="02020603050405020304" pitchFamily="18" charset="0"/>
            </a:endParaRPr>
          </a:p>
          <a:p>
            <a:pPr>
              <a:buClr>
                <a:schemeClr val="dk1"/>
              </a:buClr>
              <a:buSzPct val="100000"/>
            </a:pPr>
            <a:r>
              <a:rPr lang="el-GR" sz="2000" b="1" dirty="0">
                <a:solidFill>
                  <a:schemeClr val="accent6"/>
                </a:solidFill>
                <a:latin typeface="+mj-lt"/>
                <a:cs typeface="Times New Roman" panose="02020603050405020304" pitchFamily="18" charset="0"/>
              </a:rPr>
              <a:t>Δεν υφίστανται συντακτικά </a:t>
            </a:r>
            <a:r>
              <a:rPr lang="el-GR" sz="2000" dirty="0">
                <a:latin typeface="+mj-lt"/>
                <a:cs typeface="Times New Roman" panose="02020603050405020304" pitchFamily="18" charset="0"/>
              </a:rPr>
              <a:t>λάθη για να γίνει η συγγραφή κώδικα</a:t>
            </a:r>
            <a:endParaRPr lang="en-US" sz="2000" dirty="0">
              <a:latin typeface="+mj-lt"/>
              <a:cs typeface="Times New Roman" panose="02020603050405020304" pitchFamily="18" charset="0"/>
            </a:endParaRPr>
          </a:p>
        </p:txBody>
      </p:sp>
      <p:sp>
        <p:nvSpPr>
          <p:cNvPr id="145" name="Shape 145"/>
          <p:cNvSpPr txBox="1">
            <a:spLocks noGrp="1"/>
          </p:cNvSpPr>
          <p:nvPr>
            <p:ph type="body" idx="3"/>
          </p:nvPr>
        </p:nvSpPr>
        <p:spPr>
          <a:xfrm>
            <a:off x="5735900" y="2119454"/>
            <a:ext cx="3887400" cy="413967"/>
          </a:xfrm>
          <a:prstGeom prst="rect">
            <a:avLst/>
          </a:prstGeom>
          <a:noFill/>
          <a:ln>
            <a:noFill/>
          </a:ln>
        </p:spPr>
        <p:txBody>
          <a:bodyPr vert="horz" wrap="square" lIns="91425" tIns="45700" rIns="91425" bIns="45700" rtlCol="0" anchor="b" anchorCtr="0">
            <a:normAutofit lnSpcReduction="10000"/>
          </a:bodyPr>
          <a:lstStyle/>
          <a:p>
            <a:pPr indent="-152400" algn="ctr">
              <a:spcBef>
                <a:spcPts val="0"/>
              </a:spcBef>
              <a:buClr>
                <a:schemeClr val="dk1"/>
              </a:buClr>
              <a:buSzPct val="100000"/>
            </a:pPr>
            <a:r>
              <a:rPr lang="el-GR" dirty="0">
                <a:solidFill>
                  <a:srgbClr val="92D050"/>
                </a:solidFill>
                <a:latin typeface="+mj-lt"/>
              </a:rPr>
              <a:t>Δυνατότητες (2)</a:t>
            </a:r>
            <a:endParaRPr lang="en-US" dirty="0">
              <a:solidFill>
                <a:srgbClr val="92D050"/>
              </a:solidFill>
              <a:latin typeface="+mj-lt"/>
            </a:endParaRPr>
          </a:p>
          <a:p>
            <a:pPr indent="-152400" algn="ctr">
              <a:spcBef>
                <a:spcPts val="0"/>
              </a:spcBef>
              <a:buClr>
                <a:schemeClr val="dk1"/>
              </a:buClr>
              <a:buSzPct val="100000"/>
            </a:pPr>
            <a:endParaRPr lang="en-US" dirty="0">
              <a:solidFill>
                <a:srgbClr val="92D050"/>
              </a:solidFill>
              <a:latin typeface="+mj-lt"/>
            </a:endParaRPr>
          </a:p>
        </p:txBody>
      </p:sp>
      <p:sp>
        <p:nvSpPr>
          <p:cNvPr id="146" name="Shape 146"/>
          <p:cNvSpPr txBox="1">
            <a:spLocks noGrp="1"/>
          </p:cNvSpPr>
          <p:nvPr>
            <p:ph type="body" idx="4"/>
          </p:nvPr>
        </p:nvSpPr>
        <p:spPr>
          <a:xfrm>
            <a:off x="6153150" y="2201663"/>
            <a:ext cx="3887400" cy="3988013"/>
          </a:xfrm>
          <a:prstGeom prst="rect">
            <a:avLst/>
          </a:prstGeom>
          <a:noFill/>
          <a:ln>
            <a:noFill/>
          </a:ln>
        </p:spPr>
        <p:txBody>
          <a:bodyPr vert="horz" wrap="square" lIns="91425" tIns="45700" rIns="91425" bIns="45700" rtlCol="0" anchor="t" anchorCtr="0">
            <a:normAutofit/>
          </a:bodyPr>
          <a:lstStyle/>
          <a:p>
            <a:pPr>
              <a:lnSpc>
                <a:spcPct val="80000"/>
              </a:lnSpc>
              <a:spcBef>
                <a:spcPts val="0"/>
              </a:spcBef>
              <a:buClr>
                <a:schemeClr val="dk1"/>
              </a:buClr>
              <a:buSzPct val="97368"/>
            </a:pPr>
            <a:r>
              <a:rPr lang="el-GR" sz="1900" dirty="0">
                <a:latin typeface="+mj-lt"/>
                <a:cs typeface="Times New Roman" panose="02020603050405020304" pitchFamily="18" charset="0"/>
              </a:rPr>
              <a:t>Προσομοίωση</a:t>
            </a:r>
            <a:r>
              <a:rPr lang="en-US" sz="1900" dirty="0">
                <a:latin typeface="+mj-lt"/>
                <a:cs typeface="Times New Roman" panose="02020603050405020304" pitchFamily="18" charset="0"/>
              </a:rPr>
              <a:t> </a:t>
            </a:r>
            <a:r>
              <a:rPr lang="el-GR" sz="1900" b="1" dirty="0">
                <a:solidFill>
                  <a:schemeClr val="accent6"/>
                </a:solidFill>
                <a:latin typeface="+mj-lt"/>
                <a:cs typeface="Times New Roman" panose="02020603050405020304" pitchFamily="18" charset="0"/>
              </a:rPr>
              <a:t>αυθεντικών προβλημάτων και πρωτοτύπων </a:t>
            </a:r>
            <a:r>
              <a:rPr lang="el-GR" sz="1900" dirty="0">
                <a:latin typeface="+mj-lt"/>
                <a:cs typeface="Times New Roman" panose="02020603050405020304" pitchFamily="18" charset="0"/>
              </a:rPr>
              <a:t>για προβληματο</a:t>
            </a:r>
            <a:r>
              <a:rPr lang="en-GB" sz="1900" dirty="0">
                <a:latin typeface="+mj-lt"/>
                <a:cs typeface="Times New Roman" panose="02020603050405020304" pitchFamily="18" charset="0"/>
              </a:rPr>
              <a:t>-</a:t>
            </a:r>
            <a:r>
              <a:rPr lang="el-GR" sz="1900" dirty="0">
                <a:latin typeface="+mj-lt"/>
                <a:cs typeface="Times New Roman" panose="02020603050405020304" pitchFamily="18" charset="0"/>
              </a:rPr>
              <a:t>κεντρικές προσεγγίσεις μάθησης</a:t>
            </a:r>
            <a:endParaRPr lang="en-US" sz="1900" dirty="0">
              <a:latin typeface="+mj-lt"/>
              <a:cs typeface="Times New Roman" panose="02020603050405020304" pitchFamily="18" charset="0"/>
            </a:endParaRPr>
          </a:p>
          <a:p>
            <a:pPr marL="0" indent="0">
              <a:lnSpc>
                <a:spcPct val="80000"/>
              </a:lnSpc>
              <a:spcBef>
                <a:spcPts val="0"/>
              </a:spcBef>
              <a:buClr>
                <a:schemeClr val="dk1"/>
              </a:buClr>
              <a:buSzPct val="97368"/>
              <a:buNone/>
            </a:pPr>
            <a:r>
              <a:rPr lang="en-US" sz="1900" dirty="0">
                <a:latin typeface="+mj-lt"/>
                <a:cs typeface="Times New Roman" panose="02020603050405020304" pitchFamily="18" charset="0"/>
              </a:rPr>
              <a:t> </a:t>
            </a:r>
          </a:p>
          <a:p>
            <a:pPr>
              <a:lnSpc>
                <a:spcPct val="80000"/>
              </a:lnSpc>
              <a:spcBef>
                <a:spcPts val="0"/>
              </a:spcBef>
              <a:buClr>
                <a:schemeClr val="dk1"/>
              </a:buClr>
              <a:buSzPct val="97368"/>
            </a:pPr>
            <a:r>
              <a:rPr lang="el-GR" sz="1900" b="1" dirty="0">
                <a:solidFill>
                  <a:schemeClr val="accent6"/>
                </a:solidFill>
                <a:latin typeface="+mj-lt"/>
                <a:cs typeface="Times New Roman" panose="02020603050405020304" pitchFamily="18" charset="0"/>
              </a:rPr>
              <a:t>Πιστότητα και αληθοφάνεια </a:t>
            </a:r>
            <a:r>
              <a:rPr lang="el-GR" sz="1900" dirty="0">
                <a:latin typeface="+mj-lt"/>
                <a:cs typeface="Times New Roman" panose="02020603050405020304" pitchFamily="18" charset="0"/>
              </a:rPr>
              <a:t>χαρακτηριστικών και στοιχείων ενός αυθεντικού περιβάλλοντος διεπαφής</a:t>
            </a:r>
            <a:endParaRPr lang="en-US" sz="1900" dirty="0">
              <a:latin typeface="+mj-lt"/>
              <a:cs typeface="Times New Roman" panose="02020603050405020304" pitchFamily="18" charset="0"/>
            </a:endParaRPr>
          </a:p>
          <a:p>
            <a:pPr>
              <a:lnSpc>
                <a:spcPct val="80000"/>
              </a:lnSpc>
              <a:buClr>
                <a:schemeClr val="dk1"/>
              </a:buClr>
              <a:buSzPct val="97368"/>
            </a:pPr>
            <a:r>
              <a:rPr lang="el-GR" sz="1900" b="1" dirty="0">
                <a:solidFill>
                  <a:schemeClr val="accent6"/>
                </a:solidFill>
                <a:latin typeface="+mj-lt"/>
                <a:cs typeface="Times New Roman" panose="02020603050405020304" pitchFamily="18" charset="0"/>
              </a:rPr>
              <a:t>Επικοινωνία α-</a:t>
            </a:r>
            <a:r>
              <a:rPr lang="en-GB" sz="1900" b="1" dirty="0">
                <a:solidFill>
                  <a:schemeClr val="accent6"/>
                </a:solidFill>
                <a:latin typeface="+mj-lt"/>
                <a:cs typeface="Times New Roman" panose="02020603050405020304" pitchFamily="18" charset="0"/>
              </a:rPr>
              <a:t>/</a:t>
            </a:r>
            <a:r>
              <a:rPr lang="el-GR" sz="1900" b="1" dirty="0">
                <a:solidFill>
                  <a:schemeClr val="accent6"/>
                </a:solidFill>
                <a:latin typeface="+mj-lt"/>
                <a:cs typeface="Times New Roman" panose="02020603050405020304" pitchFamily="18" charset="0"/>
              </a:rPr>
              <a:t>σύγχρονης μορφής</a:t>
            </a:r>
            <a:r>
              <a:rPr lang="en-US" sz="1900" b="1" dirty="0">
                <a:solidFill>
                  <a:schemeClr val="accent6"/>
                </a:solidFill>
                <a:latin typeface="+mj-lt"/>
                <a:cs typeface="Times New Roman" panose="02020603050405020304" pitchFamily="18" charset="0"/>
              </a:rPr>
              <a:t> </a:t>
            </a:r>
            <a:r>
              <a:rPr lang="el-GR" sz="1900" dirty="0">
                <a:latin typeface="+mj-lt"/>
                <a:cs typeface="Times New Roman" panose="02020603050405020304" pitchFamily="18" charset="0"/>
              </a:rPr>
              <a:t>(όταν είμαστε στον ίδιο περιβάλλον με φυσική παρουσία όλων των εκπαιδευόμενων)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3CF4-312B-E234-D890-8F13C15CE2BA}"/>
              </a:ext>
            </a:extLst>
          </p:cNvPr>
          <p:cNvSpPr>
            <a:spLocks noGrp="1"/>
          </p:cNvSpPr>
          <p:nvPr>
            <p:ph type="title"/>
          </p:nvPr>
        </p:nvSpPr>
        <p:spPr/>
        <p:txBody>
          <a:bodyPr/>
          <a:lstStyle/>
          <a:p>
            <a:pPr algn="ctr"/>
            <a:r>
              <a:rPr lang="el-GR" dirty="0"/>
              <a:t>ΥΣ &amp; Πληροφορική </a:t>
            </a:r>
            <a:endParaRPr lang="en-US" dirty="0"/>
          </a:p>
        </p:txBody>
      </p:sp>
      <p:sp>
        <p:nvSpPr>
          <p:cNvPr id="3" name="Content Placeholder 2">
            <a:extLst>
              <a:ext uri="{FF2B5EF4-FFF2-40B4-BE49-F238E27FC236}">
                <a16:creationId xmlns:a16="http://schemas.microsoft.com/office/drawing/2014/main" id="{1D27F848-0D7C-2E9A-D7FF-EE786DEE1332}"/>
              </a:ext>
            </a:extLst>
          </p:cNvPr>
          <p:cNvSpPr>
            <a:spLocks noGrp="1"/>
          </p:cNvSpPr>
          <p:nvPr>
            <p:ph idx="1"/>
          </p:nvPr>
        </p:nvSpPr>
        <p:spPr/>
        <p:txBody>
          <a:bodyPr>
            <a:normAutofit fontScale="77500" lnSpcReduction="20000"/>
          </a:bodyPr>
          <a:lstStyle/>
          <a:p>
            <a:r>
              <a:rPr lang="el-GR" b="1" dirty="0"/>
              <a:t>Η επιστήμη των υπολογιστών είναι η μελέτη του υπολογισμού </a:t>
            </a:r>
            <a:r>
              <a:rPr lang="el-GR" dirty="0"/>
              <a:t>– τι μπορεί να υπολογιστεί και πώς να το υπολογίσουμε. Η υπολογιστική σκέψη κατά την </a:t>
            </a:r>
            <a:r>
              <a:rPr lang="el-GR" dirty="0" err="1"/>
              <a:t>Wing</a:t>
            </a:r>
            <a:r>
              <a:rPr lang="el-GR" dirty="0"/>
              <a:t> έχει τα ακόλουθα χαρακτηριστικά:</a:t>
            </a:r>
          </a:p>
          <a:p>
            <a:r>
              <a:rPr lang="el-GR" b="1" dirty="0"/>
              <a:t>Σύλληψη εννοιών, όχι προγραμματισμός</a:t>
            </a:r>
            <a:r>
              <a:rPr lang="el-GR" dirty="0"/>
              <a:t>. Η επιστήμη των υπολογιστών δεν είναι ο προγραμματισμός. Το να σκέφτεται κανείς σαν επιστήμονας της πληροφορικής σημαίνει περισσότερα από το να είναι ικανός να προγραμματίσει τον υπολογιστή. Απαιτεί σκέψη σε πολλαπλά επίπεδα αφαίρεσης.</a:t>
            </a:r>
          </a:p>
          <a:p>
            <a:r>
              <a:rPr lang="el-GR" b="1" dirty="0"/>
              <a:t>Θεμελιώδης, όχι δεξιότητα ρουτίνας (μοτίβο)</a:t>
            </a:r>
            <a:r>
              <a:rPr lang="el-GR" dirty="0"/>
              <a:t>. Θεμελιώδης χαρακτηρίζεται μια δεξιότητα που κάθε άνθρωπος πρέπει να κατέχει στη σημερινή κοινωνία. Η λέξη ρουτίνα σημαίνει μια μηχανική λειτουργία. Ειρωνικά, η ανθρώπινη σκέψη δεν θα είναι ρουτίνα μέχρι η επιστήμη των υπολογιστών να επιλύσει όλες τις μεγάλες προκλήσεις της τεχνητής νοημοσύνης και να κάνει τους υπολογιστές να σκέφτονται σαν άνθρωποι.</a:t>
            </a:r>
          </a:p>
          <a:p>
            <a:r>
              <a:rPr lang="el-GR" b="1" dirty="0"/>
              <a:t>Ένας τρόπος σκέψης ανθρώπων, όχι υπολογιστών</a:t>
            </a:r>
            <a:r>
              <a:rPr lang="el-GR" dirty="0"/>
              <a:t>. Η υπολογιστική σκέψη είναι ένας τρόπος με τον οποίο οι άνθρωποι λύνουν προβλήματα, δεν είναι το να κάνουμε τους ανθρώπους να σκέφτονται σαν υπολογιστές. Οι υπολογιστές είναι βαρετοί, οι άνθρωποι είναι έξυπνοι και δημιουργικοί</a:t>
            </a:r>
            <a:endParaRPr lang="en-US" dirty="0"/>
          </a:p>
        </p:txBody>
      </p:sp>
    </p:spTree>
    <p:extLst>
      <p:ext uri="{BB962C8B-B14F-4D97-AF65-F5344CB8AC3E}">
        <p14:creationId xmlns:p14="http://schemas.microsoft.com/office/powerpoint/2010/main" val="72740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75892-EB24-41C4-A8BE-B8D554050DFA}"/>
              </a:ext>
            </a:extLst>
          </p:cNvPr>
          <p:cNvSpPr>
            <a:spLocks noGrp="1"/>
          </p:cNvSpPr>
          <p:nvPr>
            <p:ph type="title"/>
          </p:nvPr>
        </p:nvSpPr>
        <p:spPr>
          <a:xfrm>
            <a:off x="635000" y="640823"/>
            <a:ext cx="3418659" cy="5583148"/>
          </a:xfrm>
        </p:spPr>
        <p:txBody>
          <a:bodyPr anchor="ctr">
            <a:normAutofit/>
          </a:bodyPr>
          <a:lstStyle/>
          <a:p>
            <a:r>
              <a:rPr lang="el-GR" sz="4600"/>
              <a:t>Η ανάλυση του τι είναι ένας μικρόκοσμος μπορεί να γίνει από δύο οπτικές:</a:t>
            </a:r>
            <a:br>
              <a:rPr lang="el-GR" sz="4600"/>
            </a:br>
            <a:endParaRPr lang="en-US" sz="46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81FEA86-E260-7CEE-37FA-0BDE72BF9AAB}"/>
              </a:ext>
            </a:extLst>
          </p:cNvPr>
          <p:cNvGraphicFramePr>
            <a:graphicFrameLocks noGrp="1"/>
          </p:cNvGraphicFramePr>
          <p:nvPr>
            <p:ph idx="1"/>
            <p:extLst>
              <p:ext uri="{D42A27DB-BD31-4B8C-83A1-F6EECF244321}">
                <p14:modId xmlns:p14="http://schemas.microsoft.com/office/powerpoint/2010/main" val="181594350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6018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BACF0C-C990-4DD0-8F25-735E0870EE3B}"/>
              </a:ext>
            </a:extLst>
          </p:cNvPr>
          <p:cNvSpPr>
            <a:spLocks noGrp="1"/>
          </p:cNvSpPr>
          <p:nvPr>
            <p:ph type="title"/>
          </p:nvPr>
        </p:nvSpPr>
        <p:spPr>
          <a:xfrm>
            <a:off x="635000" y="640823"/>
            <a:ext cx="3418659" cy="5583148"/>
          </a:xfrm>
        </p:spPr>
        <p:txBody>
          <a:bodyPr anchor="ctr">
            <a:normAutofit/>
          </a:bodyPr>
          <a:lstStyle/>
          <a:p>
            <a:r>
              <a:rPr lang="el-GR" sz="4600"/>
              <a:t>(α) Δομική προσέγγιση–Ένας μικρόκοσμος</a:t>
            </a:r>
            <a:endParaRPr lang="en-US" sz="46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94CC913-A944-A9B0-4C86-4C8AB34A55ED}"/>
              </a:ext>
            </a:extLst>
          </p:cNvPr>
          <p:cNvGraphicFramePr>
            <a:graphicFrameLocks noGrp="1"/>
          </p:cNvGraphicFramePr>
          <p:nvPr>
            <p:ph idx="1"/>
            <p:extLst>
              <p:ext uri="{D42A27DB-BD31-4B8C-83A1-F6EECF244321}">
                <p14:modId xmlns:p14="http://schemas.microsoft.com/office/powerpoint/2010/main" val="170772195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4136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9AD037-5E0E-4AA5-B0AC-BE2FC21ACB59}"/>
              </a:ext>
            </a:extLst>
          </p:cNvPr>
          <p:cNvSpPr>
            <a:spLocks noGrp="1"/>
          </p:cNvSpPr>
          <p:nvPr>
            <p:ph type="title"/>
          </p:nvPr>
        </p:nvSpPr>
        <p:spPr>
          <a:xfrm>
            <a:off x="841248" y="548640"/>
            <a:ext cx="3600860" cy="5431536"/>
          </a:xfrm>
        </p:spPr>
        <p:txBody>
          <a:bodyPr>
            <a:normAutofit/>
          </a:bodyPr>
          <a:lstStyle/>
          <a:p>
            <a:r>
              <a:rPr lang="el-GR" sz="3800"/>
              <a:t>(β) Λειτουργική προσέγγιση –Σε έναν μικρόκοσμο ο εκπαιδευόμενος</a:t>
            </a:r>
            <a:endParaRPr lang="en-US" sz="38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9EAB29-C10D-49FA-A24B-4D878EAC6555}"/>
              </a:ext>
            </a:extLst>
          </p:cNvPr>
          <p:cNvSpPr>
            <a:spLocks noGrp="1"/>
          </p:cNvSpPr>
          <p:nvPr>
            <p:ph idx="1"/>
          </p:nvPr>
        </p:nvSpPr>
        <p:spPr>
          <a:xfrm>
            <a:off x="5126418" y="552091"/>
            <a:ext cx="6224335" cy="5431536"/>
          </a:xfrm>
        </p:spPr>
        <p:txBody>
          <a:bodyPr anchor="ctr">
            <a:normAutofit/>
          </a:bodyPr>
          <a:lstStyle/>
          <a:p>
            <a:r>
              <a:rPr lang="el-GR" sz="2000"/>
              <a:t>χειρίζεται</a:t>
            </a:r>
            <a:r>
              <a:rPr lang="en-US" sz="2000"/>
              <a:t> </a:t>
            </a:r>
            <a:r>
              <a:rPr lang="el-GR" sz="2000"/>
              <a:t>και παραμετροποιεί αντικείμενα και εκτελεί λειτουργίες «εμφυτευμένες» στον μικρόκοσμο με στόχο την ανακάλυψη των ιδιοτήτων τους, την κατασκευή και την κατανόηση του συστήματος ως όλου. Ενθαρρύνονται ο πειραματισμός, η διατύπωση και ο έλεγχος υποθέσεων και η ανοικτού τύπου διερεύνηση.</a:t>
            </a:r>
          </a:p>
          <a:p>
            <a:r>
              <a:rPr lang="el-GR" sz="2000"/>
              <a:t>ΧΕΙΡΙΣΜΟΣ </a:t>
            </a:r>
            <a:r>
              <a:rPr lang="en-US" sz="2000"/>
              <a:t>- </a:t>
            </a:r>
            <a:r>
              <a:rPr lang="el-GR" sz="2000"/>
              <a:t>ΠΕΙΡΑΜΑΤΙΣΜΟΣ</a:t>
            </a:r>
          </a:p>
          <a:p>
            <a:r>
              <a:rPr lang="el-GR" sz="2000"/>
              <a:t>ερμηνεύει την ανάδραση που πηγάζει από το πρόγραμμα εξαιτίας των χειρισμών του, με σκοπό την αυτοδιόρθωση</a:t>
            </a:r>
          </a:p>
          <a:p>
            <a:r>
              <a:rPr lang="el-GR" sz="2000"/>
              <a:t>ΑΝΑΔΡΑΣΗ </a:t>
            </a:r>
            <a:r>
              <a:rPr lang="en-US" sz="2000"/>
              <a:t>&amp; </a:t>
            </a:r>
            <a:r>
              <a:rPr lang="el-GR" sz="2000"/>
              <a:t>ΑΥΤΟΔΙΟΡΘΩΣΗ</a:t>
            </a:r>
          </a:p>
          <a:p>
            <a:r>
              <a:rPr lang="el-GR" sz="2000"/>
              <a:t>χρησιμοποιεί τα αντικείμενα και τις λειτουργίες του μικρόκοσμου για τη δημιουργία νέων οντοτήτων ή/και την επίλυση συγκεκριμένων προβλημάτων και προκλήσεων</a:t>
            </a:r>
          </a:p>
          <a:p>
            <a:r>
              <a:rPr lang="el-GR" sz="2000"/>
              <a:t>ΔΗΜΙΟΥΡΓΙΚΟΤΗΤΑ</a:t>
            </a:r>
            <a:endParaRPr lang="en-US" sz="2000"/>
          </a:p>
        </p:txBody>
      </p:sp>
    </p:spTree>
    <p:extLst>
      <p:ext uri="{BB962C8B-B14F-4D97-AF65-F5344CB8AC3E}">
        <p14:creationId xmlns:p14="http://schemas.microsoft.com/office/powerpoint/2010/main" val="9653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7F36-3DE3-46DC-A8FC-675E6171572A}"/>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id="{B8CD49EC-0EA0-41BF-8837-12E25B3399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913" y="365126"/>
            <a:ext cx="11766430" cy="62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2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5AD3D-EAFF-445A-A11C-9B6B4524DB2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1200" kern="1200" dirty="0" err="1">
                <a:solidFill>
                  <a:srgbClr val="FFFFFF"/>
                </a:solidFill>
                <a:latin typeface="+mj-lt"/>
                <a:ea typeface="+mj-ea"/>
                <a:cs typeface="+mj-cs"/>
              </a:rPr>
              <a:t>Έν</a:t>
            </a:r>
            <a:r>
              <a:rPr lang="en-US" sz="1200" kern="1200" dirty="0">
                <a:solidFill>
                  <a:srgbClr val="FFFFFF"/>
                </a:solidFill>
                <a:latin typeface="+mj-lt"/>
                <a:ea typeface="+mj-ea"/>
                <a:cs typeface="+mj-cs"/>
              </a:rPr>
              <a:t>α βήμα παρακάτω ως επέκταση της παρακάτω εικόνας </a:t>
            </a:r>
            <a:br>
              <a:rPr lang="en-US" sz="1200" kern="1200" dirty="0">
                <a:solidFill>
                  <a:srgbClr val="FFFFFF"/>
                </a:solidFill>
                <a:latin typeface="+mj-lt"/>
                <a:ea typeface="+mj-ea"/>
                <a:cs typeface="+mj-cs"/>
              </a:rPr>
            </a:br>
            <a:r>
              <a:rPr lang="en-US" sz="1200" kern="1200" dirty="0">
                <a:solidFill>
                  <a:srgbClr val="FFFFFF"/>
                </a:solidFill>
                <a:latin typeface="+mj-lt"/>
                <a:ea typeface="+mj-ea"/>
                <a:cs typeface="+mj-cs"/>
              </a:rPr>
              <a:t>Watson, AD,&amp; Watson, GH (2013) Bonus Article: transitioning STEM to STEAM: Reformation of Engineering Education. J Qual </a:t>
            </a:r>
            <a:r>
              <a:rPr lang="en-US" sz="1200" kern="1200" dirty="0" err="1">
                <a:solidFill>
                  <a:srgbClr val="FFFFFF"/>
                </a:solidFill>
                <a:latin typeface="+mj-lt"/>
                <a:ea typeface="+mj-ea"/>
                <a:cs typeface="+mj-cs"/>
              </a:rPr>
              <a:t>Particip</a:t>
            </a:r>
            <a:r>
              <a:rPr lang="en-US" sz="1200" kern="1200" dirty="0">
                <a:solidFill>
                  <a:srgbClr val="FFFFFF"/>
                </a:solidFill>
                <a:latin typeface="+mj-lt"/>
                <a:ea typeface="+mj-ea"/>
                <a:cs typeface="+mj-cs"/>
              </a:rPr>
              <a:t> 36(3) (από Κ. Κα</a:t>
            </a:r>
            <a:r>
              <a:rPr lang="en-US" sz="1200" kern="1200" dirty="0" err="1">
                <a:solidFill>
                  <a:srgbClr val="FFFFFF"/>
                </a:solidFill>
                <a:latin typeface="+mj-lt"/>
                <a:ea typeface="+mj-ea"/>
                <a:cs typeface="+mj-cs"/>
              </a:rPr>
              <a:t>λο</a:t>
            </a:r>
            <a:r>
              <a:rPr lang="en-US" sz="1200" kern="1200" dirty="0">
                <a:solidFill>
                  <a:srgbClr val="FFFFFF"/>
                </a:solidFill>
                <a:latin typeface="+mj-lt"/>
                <a:ea typeface="+mj-ea"/>
                <a:cs typeface="+mj-cs"/>
              </a:rPr>
              <a:t>βρέκτης   Απ. </a:t>
            </a:r>
            <a:r>
              <a:rPr lang="en-US" sz="1200" kern="1200" dirty="0" err="1">
                <a:solidFill>
                  <a:srgbClr val="FFFFFF"/>
                </a:solidFill>
                <a:latin typeface="+mj-lt"/>
                <a:ea typeface="+mj-ea"/>
                <a:cs typeface="+mj-cs"/>
              </a:rPr>
              <a:t>Ξενάκης</a:t>
            </a:r>
            <a:r>
              <a:rPr lang="en-US" sz="1200" kern="1200" dirty="0">
                <a:solidFill>
                  <a:srgbClr val="FFFFFF"/>
                </a:solidFill>
                <a:latin typeface="+mj-lt"/>
                <a:ea typeface="+mj-ea"/>
                <a:cs typeface="+mj-cs"/>
              </a:rPr>
              <a:t>   Σ. </a:t>
            </a:r>
            <a:r>
              <a:rPr lang="en-US" sz="1200" kern="1200" dirty="0" err="1">
                <a:solidFill>
                  <a:srgbClr val="FFFFFF"/>
                </a:solidFill>
                <a:latin typeface="+mj-lt"/>
                <a:ea typeface="+mj-ea"/>
                <a:cs typeface="+mj-cs"/>
              </a:rPr>
              <a:t>Ψυχάρης</a:t>
            </a:r>
            <a:r>
              <a:rPr lang="en-US" sz="1200" kern="1200" dirty="0">
                <a:solidFill>
                  <a:srgbClr val="FFFFFF"/>
                </a:solidFill>
                <a:latin typeface="+mj-lt"/>
                <a:ea typeface="+mj-ea"/>
                <a:cs typeface="+mj-cs"/>
              </a:rPr>
              <a:t>  Γ. </a:t>
            </a:r>
            <a:r>
              <a:rPr lang="en-US" sz="1200" kern="1200" dirty="0" err="1">
                <a:solidFill>
                  <a:srgbClr val="FFFFFF"/>
                </a:solidFill>
                <a:latin typeface="+mj-lt"/>
                <a:ea typeface="+mj-ea"/>
                <a:cs typeface="+mj-cs"/>
              </a:rPr>
              <a:t>Στ</a:t>
            </a:r>
            <a:r>
              <a:rPr lang="en-US" sz="1200" kern="1200" dirty="0">
                <a:solidFill>
                  <a:srgbClr val="FFFFFF"/>
                </a:solidFill>
                <a:latin typeface="+mj-lt"/>
                <a:ea typeface="+mj-ea"/>
                <a:cs typeface="+mj-cs"/>
              </a:rPr>
              <a:t>αμούλης. </a:t>
            </a:r>
            <a:r>
              <a:rPr lang="en-US" sz="1200" kern="1200" dirty="0" err="1">
                <a:solidFill>
                  <a:srgbClr val="FFFFFF"/>
                </a:solidFill>
                <a:latin typeface="+mj-lt"/>
                <a:ea typeface="+mj-ea"/>
                <a:cs typeface="+mj-cs"/>
              </a:rPr>
              <a:t>Τίτλος</a:t>
            </a:r>
            <a:r>
              <a:rPr lang="en-US" sz="1200" kern="1200" dirty="0">
                <a:solidFill>
                  <a:srgbClr val="FFFFFF"/>
                </a:solidFill>
                <a:latin typeface="+mj-lt"/>
                <a:ea typeface="+mj-ea"/>
                <a:cs typeface="+mj-cs"/>
              </a:rPr>
              <a:t> </a:t>
            </a:r>
            <a:r>
              <a:rPr lang="en-US" sz="1200" kern="1200" dirty="0" err="1">
                <a:solidFill>
                  <a:srgbClr val="FFFFFF"/>
                </a:solidFill>
                <a:latin typeface="+mj-lt"/>
                <a:ea typeface="+mj-ea"/>
                <a:cs typeface="+mj-cs"/>
              </a:rPr>
              <a:t>Συγγράμμ</a:t>
            </a:r>
            <a:r>
              <a:rPr lang="en-US" sz="1200" kern="1200" dirty="0">
                <a:solidFill>
                  <a:srgbClr val="FFFFFF"/>
                </a:solidFill>
                <a:latin typeface="+mj-lt"/>
                <a:ea typeface="+mj-ea"/>
                <a:cs typeface="+mj-cs"/>
              </a:rPr>
              <a:t>ατος: Εκπαιδευτική Τεχνολογία, Αναπτυξιακές Πλατφόρμες Ρομποτικής και IoT.. </a:t>
            </a:r>
            <a:r>
              <a:rPr lang="en-US" sz="1200" kern="1200" dirty="0" err="1">
                <a:solidFill>
                  <a:srgbClr val="FFFFFF"/>
                </a:solidFill>
                <a:latin typeface="+mj-lt"/>
                <a:ea typeface="+mj-ea"/>
                <a:cs typeface="+mj-cs"/>
              </a:rPr>
              <a:t>Έκδοση</a:t>
            </a:r>
            <a:r>
              <a:rPr lang="en-US" sz="1200" kern="1200" dirty="0">
                <a:solidFill>
                  <a:srgbClr val="FFFFFF"/>
                </a:solidFill>
                <a:latin typeface="+mj-lt"/>
                <a:ea typeface="+mj-ea"/>
                <a:cs typeface="+mj-cs"/>
              </a:rPr>
              <a:t>: 1η/2020. ISBN: 978-960-418-828-4.   ΕΚΔΟΣΕΙΣ Α. ΤΖΙΟΛΑ &amp; ΥΙΟΙ Α.Ε</a:t>
            </a:r>
            <a:br>
              <a:rPr lang="en-US" sz="1200" kern="1200" dirty="0">
                <a:solidFill>
                  <a:srgbClr val="FFFFFF"/>
                </a:solidFill>
                <a:latin typeface="+mj-lt"/>
                <a:ea typeface="+mj-ea"/>
                <a:cs typeface="+mj-cs"/>
              </a:rPr>
            </a:br>
            <a:endParaRPr lang="en-US" sz="1200" kern="1200" dirty="0">
              <a:solidFill>
                <a:srgbClr val="FFFFFF"/>
              </a:solidFill>
              <a:latin typeface="+mj-lt"/>
              <a:ea typeface="+mj-ea"/>
              <a:cs typeface="+mj-cs"/>
            </a:endParaRPr>
          </a:p>
        </p:txBody>
      </p:sp>
      <p:pic>
        <p:nvPicPr>
          <p:cNvPr id="4" name="Εικόνα 2" descr="A diagram of a company&#10;&#10;AI-generated content may be incorrect.">
            <a:extLst>
              <a:ext uri="{FF2B5EF4-FFF2-40B4-BE49-F238E27FC236}">
                <a16:creationId xmlns:a16="http://schemas.microsoft.com/office/drawing/2014/main" id="{ED4FBD3C-0AD7-47E4-B27D-42E107FBEA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216527" y="1208516"/>
            <a:ext cx="7756938" cy="46400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151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7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9">
            <a:extLst>
              <a:ext uri="{FF2B5EF4-FFF2-40B4-BE49-F238E27FC236}">
                <a16:creationId xmlns:a16="http://schemas.microsoft.com/office/drawing/2014/main" id="{765AF46B-48C9-4787-B21B-24A84339D6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09334" y="643467"/>
            <a:ext cx="8773331"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876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254748-3BA4-6F2E-F984-EFE0FCBAC4A3}"/>
              </a:ext>
            </a:extLst>
          </p:cNvPr>
          <p:cNvPicPr>
            <a:picLocks noChangeAspect="1"/>
          </p:cNvPicPr>
          <p:nvPr/>
        </p:nvPicPr>
        <p:blipFill>
          <a:blip r:embed="rId2">
            <a:duotone>
              <a:schemeClr val="bg2">
                <a:shade val="45000"/>
                <a:satMod val="135000"/>
              </a:schemeClr>
              <a:prstClr val="white"/>
            </a:duotone>
          </a:blip>
          <a:srcRect t="25325" b="945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7BFFD5-FFE5-4D39-94E7-58B7E6A5F682}"/>
              </a:ext>
            </a:extLst>
          </p:cNvPr>
          <p:cNvSpPr>
            <a:spLocks noGrp="1"/>
          </p:cNvSpPr>
          <p:nvPr>
            <p:ph type="title"/>
          </p:nvPr>
        </p:nvSpPr>
        <p:spPr>
          <a:xfrm>
            <a:off x="838200" y="365125"/>
            <a:ext cx="10515600" cy="1325563"/>
          </a:xfrm>
        </p:spPr>
        <p:txBody>
          <a:bodyPr>
            <a:normAutofit/>
          </a:bodyPr>
          <a:lstStyle/>
          <a:p>
            <a:r>
              <a:rPr lang="el-GR" dirty="0"/>
              <a:t>Η υπολογιστική σκέψη ως ικανότητα για να «μάθω το πως μαθαίνω» </a:t>
            </a:r>
            <a:endParaRPr lang="en-US" dirty="0"/>
          </a:p>
        </p:txBody>
      </p:sp>
      <p:graphicFrame>
        <p:nvGraphicFramePr>
          <p:cNvPr id="5" name="Content Placeholder 2">
            <a:extLst>
              <a:ext uri="{FF2B5EF4-FFF2-40B4-BE49-F238E27FC236}">
                <a16:creationId xmlns:a16="http://schemas.microsoft.com/office/drawing/2014/main" id="{A81D88B6-DE49-6022-6AEA-8AD4FC28BA84}"/>
              </a:ext>
            </a:extLst>
          </p:cNvPr>
          <p:cNvGraphicFramePr>
            <a:graphicFrameLocks noGrp="1"/>
          </p:cNvGraphicFramePr>
          <p:nvPr>
            <p:ph idx="1"/>
            <p:extLst>
              <p:ext uri="{D42A27DB-BD31-4B8C-83A1-F6EECF244321}">
                <p14:modId xmlns:p14="http://schemas.microsoft.com/office/powerpoint/2010/main" val="41878960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6507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2BFE-19FF-49EF-957E-160511CAF1FB}"/>
              </a:ext>
            </a:extLst>
          </p:cNvPr>
          <p:cNvSpPr>
            <a:spLocks noGrp="1"/>
          </p:cNvSpPr>
          <p:nvPr>
            <p:ph type="title"/>
          </p:nvPr>
        </p:nvSpPr>
        <p:spPr>
          <a:xfrm>
            <a:off x="838200" y="365125"/>
            <a:ext cx="10515600" cy="784167"/>
          </a:xfrm>
        </p:spPr>
        <p:txBody>
          <a:bodyPr>
            <a:normAutofit fontScale="90000"/>
          </a:bodyPr>
          <a:lstStyle/>
          <a:p>
            <a:r>
              <a:rPr lang="el-GR" sz="3200" dirty="0"/>
              <a:t>Υποστήριξη Στοιχείων Αμεσότητας στα Περιβάλλοντα Οπτικού Προγραμματισμού</a:t>
            </a:r>
            <a:endParaRPr lang="en-US" sz="3200" dirty="0"/>
          </a:p>
        </p:txBody>
      </p:sp>
      <p:sp>
        <p:nvSpPr>
          <p:cNvPr id="3" name="Content Placeholder 2">
            <a:extLst>
              <a:ext uri="{FF2B5EF4-FFF2-40B4-BE49-F238E27FC236}">
                <a16:creationId xmlns:a16="http://schemas.microsoft.com/office/drawing/2014/main" id="{94FFC7E5-B01E-431B-A3C6-7813E9BD2721}"/>
              </a:ext>
            </a:extLst>
          </p:cNvPr>
          <p:cNvSpPr>
            <a:spLocks noGrp="1"/>
          </p:cNvSpPr>
          <p:nvPr>
            <p:ph idx="1"/>
          </p:nvPr>
        </p:nvSpPr>
        <p:spPr>
          <a:xfrm>
            <a:off x="838200" y="1317072"/>
            <a:ext cx="10515600" cy="4859891"/>
          </a:xfrm>
        </p:spPr>
        <p:txBody>
          <a:bodyPr>
            <a:noAutofit/>
          </a:bodyPr>
          <a:lstStyle/>
          <a:p>
            <a:r>
              <a:rPr lang="el-GR" sz="1800" dirty="0"/>
              <a:t>Διαδικασία μετάφρασης του προγράμματος σε εκτελέσιμο κώδικα κατά την επιλογή εκτέλεσή του προγράμματος από τον χρήστη.</a:t>
            </a:r>
            <a:endParaRPr lang="en-US" sz="1800" dirty="0"/>
          </a:p>
          <a:p>
            <a:r>
              <a:rPr lang="el-GR" sz="1800" b="0" i="0" u="none" strike="noStrike" baseline="0" dirty="0">
                <a:solidFill>
                  <a:srgbClr val="000000"/>
                </a:solidFill>
              </a:rPr>
              <a:t>΄</a:t>
            </a:r>
            <a:r>
              <a:rPr lang="el-GR" sz="1800" b="0" i="0" u="none" strike="noStrike" baseline="0" dirty="0" err="1">
                <a:solidFill>
                  <a:srgbClr val="000000"/>
                </a:solidFill>
              </a:rPr>
              <a:t>Αμεση</a:t>
            </a:r>
            <a:r>
              <a:rPr lang="el-GR" sz="1800" b="0" i="0" u="none" strike="noStrike" baseline="0" dirty="0">
                <a:solidFill>
                  <a:srgbClr val="000000"/>
                </a:solidFill>
              </a:rPr>
              <a:t> εκτέλεση του προγράμματος μετά από μεταβολή του υπό σχεδίαση προγράμματος. </a:t>
            </a:r>
          </a:p>
          <a:p>
            <a:r>
              <a:rPr lang="el-GR" sz="1800" b="0" i="0" u="none" strike="noStrike" baseline="0" dirty="0">
                <a:solidFill>
                  <a:srgbClr val="000000"/>
                </a:solidFill>
              </a:rPr>
              <a:t>Μικρός αριθμός περιεχόμενων προγραμματιστικών εννοιών και απλή σύνταξη προγραμμάτων. </a:t>
            </a:r>
          </a:p>
          <a:p>
            <a:r>
              <a:rPr lang="el-GR" sz="1800" b="0" i="0" u="none" strike="noStrike" baseline="0" dirty="0">
                <a:solidFill>
                  <a:srgbClr val="000000"/>
                </a:solidFill>
              </a:rPr>
              <a:t>Παροχή εργαλείων για ρύθμιση τρόπου εκτέλεσης του προγράμματος όπως ρύθμιση ταχύτητας εκτέλεσης, </a:t>
            </a:r>
            <a:r>
              <a:rPr lang="el-GR" sz="1800" b="0" i="0" u="none" strike="noStrike" baseline="0" dirty="0" err="1">
                <a:solidFill>
                  <a:srgbClr val="000000"/>
                </a:solidFill>
              </a:rPr>
              <a:t>βηματική</a:t>
            </a:r>
            <a:r>
              <a:rPr lang="el-GR" sz="1800" b="0" i="0" u="none" strike="noStrike" baseline="0" dirty="0">
                <a:solidFill>
                  <a:srgbClr val="000000"/>
                </a:solidFill>
              </a:rPr>
              <a:t> εκτέλεση, παύση εκτέλεσης, προσθήκη σημείου προσωρινής παύσης εκτέλεσης. </a:t>
            </a:r>
          </a:p>
          <a:p>
            <a:r>
              <a:rPr lang="el-GR" sz="1800" b="0" i="0" u="none" strike="noStrike" baseline="0" dirty="0">
                <a:solidFill>
                  <a:srgbClr val="000000"/>
                </a:solidFill>
              </a:rPr>
              <a:t>Άμεση πρόσβαση με οπτικό τρόπο σε τιμές υποστηριζόμενων τύπων δεδομένων που εμπεριέχει το πρόγραμμα και κατά την εκτέλεση του. </a:t>
            </a:r>
          </a:p>
          <a:p>
            <a:r>
              <a:rPr lang="el-GR" sz="1800" b="0" i="0" u="none" strike="noStrike" baseline="0" dirty="0">
                <a:solidFill>
                  <a:srgbClr val="000000"/>
                </a:solidFill>
              </a:rPr>
              <a:t>Δυνατότητα απεικόνισης των βασικών συστατικών του προγράμματος (διαδικασίες, αντικείμενα) καθώς και δυνατότητα άμεσης πρόσβασης σε αυτά. </a:t>
            </a:r>
          </a:p>
          <a:p>
            <a:r>
              <a:rPr lang="el-GR" sz="1800" b="0" i="0" u="none" strike="noStrike" baseline="0" dirty="0">
                <a:solidFill>
                  <a:srgbClr val="000000"/>
                </a:solidFill>
              </a:rPr>
              <a:t>Μη δυνατότητα ύπαρξης συντακτικού λάθους στο υπό σχεδίαση πρόγραμμα. </a:t>
            </a:r>
          </a:p>
          <a:p>
            <a:r>
              <a:rPr lang="el-GR" sz="1800" b="0" i="0" u="none" strike="noStrike" baseline="0" dirty="0">
                <a:solidFill>
                  <a:srgbClr val="000000"/>
                </a:solidFill>
              </a:rPr>
              <a:t>Εμφάνιση κατανοητών και προσανατολιστικών μηνυμάτων λάθους. </a:t>
            </a:r>
          </a:p>
          <a:p>
            <a:r>
              <a:rPr lang="el-GR" sz="1800" b="0" i="0" u="none" strike="noStrike" baseline="0" dirty="0">
                <a:solidFill>
                  <a:srgbClr val="000000"/>
                </a:solidFill>
              </a:rPr>
              <a:t>Χρήση μεταφορών κοντά στις αναπαραστάσεις των χρηστών ώστε η χρήση και η λειτουργία του περιβάλλοντος να είναι πιο εύκολη. </a:t>
            </a:r>
          </a:p>
          <a:p>
            <a:endParaRPr lang="en-US" sz="1800" dirty="0"/>
          </a:p>
        </p:txBody>
      </p:sp>
    </p:spTree>
    <p:extLst>
      <p:ext uri="{BB962C8B-B14F-4D97-AF65-F5344CB8AC3E}">
        <p14:creationId xmlns:p14="http://schemas.microsoft.com/office/powerpoint/2010/main" val="127096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710F-1C24-4917-A5B5-A09D82FCF267}"/>
              </a:ext>
            </a:extLst>
          </p:cNvPr>
          <p:cNvSpPr>
            <a:spLocks noGrp="1"/>
          </p:cNvSpPr>
          <p:nvPr>
            <p:ph type="title"/>
          </p:nvPr>
        </p:nvSpPr>
        <p:spPr/>
        <p:txBody>
          <a:bodyPr/>
          <a:lstStyle/>
          <a:p>
            <a:r>
              <a:rPr lang="en-US" sz="1800" b="1" i="0" u="none" strike="noStrike" baseline="0" dirty="0">
                <a:solidFill>
                  <a:srgbClr val="000000"/>
                </a:solidFill>
                <a:latin typeface="Times New Roman" panose="02020603050405020304" pitchFamily="18" charset="0"/>
              </a:rPr>
              <a:t>SCRATCH </a:t>
            </a:r>
            <a:r>
              <a:rPr lang="en-US" sz="1800" b="0" i="0" u="none" strike="noStrike" baseline="0" dirty="0">
                <a:solidFill>
                  <a:srgbClr val="000000"/>
                </a:solidFill>
                <a:latin typeface="Times New Roman" panose="02020603050405020304" pitchFamily="18" charset="0"/>
              </a:rPr>
              <a:t>(</a:t>
            </a:r>
            <a:r>
              <a:rPr lang="en-US" sz="1800" b="0" i="0" u="none" strike="noStrike" baseline="0" dirty="0">
                <a:solidFill>
                  <a:srgbClr val="000000"/>
                </a:solidFill>
                <a:latin typeface="Times New Roman" panose="02020603050405020304" pitchFamily="18" charset="0"/>
                <a:hlinkClick r:id="rId2"/>
              </a:rPr>
              <a:t>http://scratch.mit.edu/</a:t>
            </a:r>
            <a:r>
              <a:rPr lang="en-US" sz="1800" b="0" i="0" u="none" strike="noStrike" baseline="0" dirty="0">
                <a:solidFill>
                  <a:srgbClr val="000000"/>
                </a:solidFill>
                <a:latin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A7EA4F67-7830-4140-B445-6D321DB9C2C7}"/>
              </a:ext>
            </a:extLst>
          </p:cNvPr>
          <p:cNvSpPr>
            <a:spLocks noGrp="1"/>
          </p:cNvSpPr>
          <p:nvPr>
            <p:ph idx="1"/>
          </p:nvPr>
        </p:nvSpPr>
        <p:spPr/>
        <p:txBody>
          <a:bodyPr/>
          <a:lstStyle/>
          <a:p>
            <a:r>
              <a:rPr lang="el-GR" sz="1800" b="0" i="0" u="none" strike="noStrike" baseline="0" dirty="0">
                <a:solidFill>
                  <a:srgbClr val="000000"/>
                </a:solidFill>
                <a:latin typeface="Times New Roman" panose="02020603050405020304" pitchFamily="18" charset="0"/>
              </a:rPr>
              <a:t>Το </a:t>
            </a:r>
            <a:r>
              <a:rPr lang="el-GR" sz="1800" b="0" i="0" u="none" strike="noStrike" baseline="0" dirty="0" err="1">
                <a:solidFill>
                  <a:srgbClr val="000000"/>
                </a:solidFill>
                <a:latin typeface="Times New Roman" panose="02020603050405020304" pitchFamily="18" charset="0"/>
              </a:rPr>
              <a:t>Scratch</a:t>
            </a:r>
            <a:r>
              <a:rPr lang="el-GR" sz="1800" b="0" i="0" u="none" strike="noStrike" baseline="0" dirty="0">
                <a:solidFill>
                  <a:srgbClr val="000000"/>
                </a:solidFill>
                <a:latin typeface="Times New Roman" panose="02020603050405020304" pitchFamily="18" charset="0"/>
              </a:rPr>
              <a:t> είναι ένα εκπαιδευτικό περιβάλλον οπτικού προγραμματισμού που αναπτύχθηκε το 2006 από το </a:t>
            </a:r>
            <a:r>
              <a:rPr lang="el-GR" sz="1800" b="0" i="0" u="none" strike="noStrike" baseline="0" dirty="0" err="1">
                <a:solidFill>
                  <a:srgbClr val="000000"/>
                </a:solidFill>
                <a:latin typeface="Times New Roman" panose="02020603050405020304" pitchFamily="18" charset="0"/>
              </a:rPr>
              <a:t>Lifelong</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Kindergarten</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group</a:t>
            </a:r>
            <a:r>
              <a:rPr lang="el-GR" sz="1800" b="0" i="0" u="none" strike="noStrike" baseline="0" dirty="0">
                <a:solidFill>
                  <a:srgbClr val="000000"/>
                </a:solidFill>
                <a:latin typeface="Times New Roman" panose="02020603050405020304" pitchFamily="18" charset="0"/>
              </a:rPr>
              <a:t> στο MIT </a:t>
            </a:r>
            <a:r>
              <a:rPr lang="el-GR" sz="1800" b="0" i="0" u="none" strike="noStrike" baseline="0" dirty="0" err="1">
                <a:solidFill>
                  <a:srgbClr val="000000"/>
                </a:solidFill>
                <a:latin typeface="Times New Roman" panose="02020603050405020304" pitchFamily="18" charset="0"/>
              </a:rPr>
              <a:t>Media</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Lab</a:t>
            </a:r>
            <a:r>
              <a:rPr lang="el-GR" sz="1800" b="0" i="0" u="none" strike="noStrike" baseline="0" dirty="0">
                <a:solidFill>
                  <a:srgbClr val="000000"/>
                </a:solidFill>
                <a:latin typeface="Times New Roman" panose="02020603050405020304" pitchFamily="18" charset="0"/>
              </a:rPr>
              <a:t>. </a:t>
            </a:r>
          </a:p>
          <a:p>
            <a:r>
              <a:rPr lang="el-GR" sz="1800" b="0" i="0" u="none" strike="noStrike" baseline="0" dirty="0">
                <a:solidFill>
                  <a:srgbClr val="000000"/>
                </a:solidFill>
                <a:latin typeface="Times New Roman" panose="02020603050405020304" pitchFamily="18" charset="0"/>
              </a:rPr>
              <a:t>Στο περιβάλλον αυτό ο προγραμματισμός λαμβάνει χώρα με ανάθεση ενεργειών, που συμβαίνει με σύρσιμο και εναπόθεση πλακιδίων εντολών (συνθηκών ελέγχου, ενεργειών κ.ά.), στους πράκτορες (</a:t>
            </a:r>
            <a:r>
              <a:rPr lang="el-GR" sz="1800" b="0" i="0" u="none" strike="noStrike" baseline="0" dirty="0" err="1">
                <a:solidFill>
                  <a:srgbClr val="000000"/>
                </a:solidFill>
                <a:latin typeface="Times New Roman" panose="02020603050405020304" pitchFamily="18" charset="0"/>
              </a:rPr>
              <a:t>agents</a:t>
            </a:r>
            <a:r>
              <a:rPr lang="el-GR" sz="1800" b="0" i="0" u="none" strike="noStrike" baseline="0" dirty="0">
                <a:solidFill>
                  <a:srgbClr val="000000"/>
                </a:solidFill>
                <a:latin typeface="Times New Roman" panose="02020603050405020304" pitchFamily="18" charset="0"/>
              </a:rPr>
              <a:t>), οι οποίοι υπάρχουν και ενεργούν σε μια σκηνή δύο διαστάσεων (</a:t>
            </a:r>
            <a:r>
              <a:rPr lang="el-GR" sz="1800" b="0" i="0" u="none" strike="noStrike" baseline="0" dirty="0" err="1">
                <a:solidFill>
                  <a:srgbClr val="000000"/>
                </a:solidFill>
                <a:latin typeface="Times New Roman" panose="02020603050405020304" pitchFamily="18" charset="0"/>
              </a:rPr>
              <a:t>stage</a:t>
            </a:r>
            <a:r>
              <a:rPr lang="el-GR" sz="1800" b="0" i="0" u="none" strike="noStrike" baseline="0" dirty="0">
                <a:solidFill>
                  <a:srgbClr val="000000"/>
                </a:solidFill>
                <a:latin typeface="Times New Roman" panose="02020603050405020304" pitchFamily="18" charset="0"/>
              </a:rPr>
              <a:t>). </a:t>
            </a:r>
          </a:p>
          <a:p>
            <a:r>
              <a:rPr lang="el-GR" sz="1800" dirty="0">
                <a:solidFill>
                  <a:srgbClr val="000000"/>
                </a:solidFill>
                <a:latin typeface="Times New Roman" panose="02020603050405020304" pitchFamily="18" charset="0"/>
              </a:rPr>
              <a:t>Δ</a:t>
            </a:r>
            <a:r>
              <a:rPr lang="el-GR" sz="1800" b="0" i="0" u="none" strike="noStrike" baseline="0" dirty="0">
                <a:solidFill>
                  <a:srgbClr val="000000"/>
                </a:solidFill>
                <a:latin typeface="Times New Roman" panose="02020603050405020304" pitchFamily="18" charset="0"/>
              </a:rPr>
              <a:t>ημιουργία παιχνιδιών, κινούμενων σχεδίων, διαδραστικών παρουσιάσεων, και να διήγηση ιστοριών. </a:t>
            </a:r>
          </a:p>
          <a:p>
            <a:r>
              <a:rPr lang="el-GR" sz="1800" b="0" i="0" u="none" strike="noStrike" baseline="0" dirty="0">
                <a:solidFill>
                  <a:srgbClr val="000000"/>
                </a:solidFill>
                <a:latin typeface="Times New Roman" panose="02020603050405020304" pitchFamily="18" charset="0"/>
              </a:rPr>
              <a:t>Οι μαθητές μπορούν, χωρίς να υπάρχει ο κίνδυνος συντακτικών λαθών και η ανάγκη απομνημόνευσης εντολών, να επικεντρωθούν στην δημιουργία του έργου τους εμπλεκόμενοι σε μια διαδικασία που περιλαμβάνει σχηματισμό ακολουθιών από πλακίδια εντολών ανάλογα το επιθυμητό αποτέλεσμα, τροποποίηση της σειράς ή και του είδους των πλακιδίων εντολών, εκτέλεση του προγράμματος και παρατήρησης του αποτελέσματος. </a:t>
            </a:r>
          </a:p>
          <a:p>
            <a:r>
              <a:rPr lang="el-GR" sz="1800" b="0" i="0" u="none" strike="noStrike" baseline="0" dirty="0">
                <a:solidFill>
                  <a:srgbClr val="000000"/>
                </a:solidFill>
                <a:latin typeface="Times New Roman" panose="02020603050405020304" pitchFamily="18" charset="0"/>
              </a:rPr>
              <a:t>Η εκτέλεση και τα αποτελέσματα του προγραμματισμού συμβαίνουν πάνω σε μια σκηνή δύο διαστάσεων μεγέθους 480x360 </a:t>
            </a:r>
            <a:r>
              <a:rPr lang="el-GR" sz="1800" b="0" i="0" u="none" strike="noStrike" baseline="0" dirty="0" err="1">
                <a:solidFill>
                  <a:srgbClr val="000000"/>
                </a:solidFill>
                <a:latin typeface="Times New Roman" panose="02020603050405020304" pitchFamily="18" charset="0"/>
              </a:rPr>
              <a:t>εικονοστοιχεία</a:t>
            </a:r>
            <a:r>
              <a:rPr lang="el-GR" sz="1800" b="0" i="0" u="none" strike="noStrike" baseline="0" dirty="0">
                <a:solidFill>
                  <a:srgbClr val="000000"/>
                </a:solidFill>
                <a:latin typeface="Times New Roman" panose="02020603050405020304" pitchFamily="18" charset="0"/>
              </a:rPr>
              <a:t> </a:t>
            </a:r>
            <a:endParaRPr lang="en-US" dirty="0"/>
          </a:p>
        </p:txBody>
      </p:sp>
      <p:pic>
        <p:nvPicPr>
          <p:cNvPr id="2050" name="Picture 2" descr="Scratch, HD Png Download , Transparent Png Image - PNGitem">
            <a:extLst>
              <a:ext uri="{FF2B5EF4-FFF2-40B4-BE49-F238E27FC236}">
                <a16:creationId xmlns:a16="http://schemas.microsoft.com/office/drawing/2014/main" id="{A92634B3-09A1-4B34-82D2-E7937D538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563" y="261647"/>
            <a:ext cx="330517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53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68DF-1402-410A-BA28-86FCE17392FD}"/>
              </a:ext>
            </a:extLst>
          </p:cNvPr>
          <p:cNvSpPr>
            <a:spLocks noGrp="1"/>
          </p:cNvSpPr>
          <p:nvPr>
            <p:ph type="title"/>
          </p:nvPr>
        </p:nvSpPr>
        <p:spPr/>
        <p:txBody>
          <a:bodyPr/>
          <a:lstStyle/>
          <a:p>
            <a:endParaRPr lang="en-US"/>
          </a:p>
        </p:txBody>
      </p:sp>
      <p:pic>
        <p:nvPicPr>
          <p:cNvPr id="1026" name="Picture 2" descr="best apps for 11 plus exam scratch | My11.Plus - Online 11 plus exam  practice">
            <a:extLst>
              <a:ext uri="{FF2B5EF4-FFF2-40B4-BE49-F238E27FC236}">
                <a16:creationId xmlns:a16="http://schemas.microsoft.com/office/drawing/2014/main" id="{3332384D-AA9C-4BA2-8C26-6A0AD8CF7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9" y="71511"/>
            <a:ext cx="6182687" cy="3506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urther develop Scratch animation and coding skills. Be able to make a  character walk.">
            <a:extLst>
              <a:ext uri="{FF2B5EF4-FFF2-40B4-BE49-F238E27FC236}">
                <a16:creationId xmlns:a16="http://schemas.microsoft.com/office/drawing/2014/main" id="{E6842ABD-E498-4528-9BD8-99B2160956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33313" y="159390"/>
            <a:ext cx="4163011" cy="24354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download and Install scratch 2 | Learning scratch | PART-1 |  Downloading and introduction - YouTube">
            <a:extLst>
              <a:ext uri="{FF2B5EF4-FFF2-40B4-BE49-F238E27FC236}">
                <a16:creationId xmlns:a16="http://schemas.microsoft.com/office/drawing/2014/main" id="{AED9038B-10E0-4D51-8B7E-4D6CAF7B6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8856" y="2994869"/>
            <a:ext cx="5749255" cy="323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18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δομή ακολουθίας</a:t>
            </a:r>
          </a:p>
        </p:txBody>
      </p:sp>
      <p:sp>
        <p:nvSpPr>
          <p:cNvPr id="3" name="Θέση περιεχομένου 2"/>
          <p:cNvSpPr>
            <a:spLocks noGrp="1"/>
          </p:cNvSpPr>
          <p:nvPr>
            <p:ph idx="1"/>
          </p:nvPr>
        </p:nvSpPr>
        <p:spPr>
          <a:xfrm>
            <a:off x="2495600" y="1556792"/>
            <a:ext cx="6696744" cy="4800600"/>
          </a:xfrm>
        </p:spPr>
        <p:txBody>
          <a:bodyPr/>
          <a:lstStyle/>
          <a:p>
            <a:r>
              <a:rPr lang="el-GR" b="1" i="1" dirty="0"/>
              <a:t>Ακολουθία</a:t>
            </a:r>
            <a:r>
              <a:rPr lang="el-GR" dirty="0"/>
              <a:t> ή </a:t>
            </a:r>
            <a:r>
              <a:rPr lang="el-GR" b="1" i="1" dirty="0"/>
              <a:t>διαδοχή</a:t>
            </a:r>
            <a:r>
              <a:rPr lang="el-GR" dirty="0"/>
              <a:t> (</a:t>
            </a:r>
            <a:r>
              <a:rPr lang="en-US" dirty="0"/>
              <a:t>sequence</a:t>
            </a:r>
            <a:r>
              <a:rPr lang="el-GR" dirty="0"/>
              <a:t>): η πιο απλή από τις τρεις βασικές δομές προγραμματισμού. </a:t>
            </a:r>
          </a:p>
          <a:p>
            <a:r>
              <a:rPr lang="el-GR" dirty="0"/>
              <a:t>Οι εντολές που βρίσκονται σε ακολουθία εκτελούνται κατά τη σειρά που είναι γραμμένες, και δεν υπάρχει κάποια άλλη εντολή που να τροποποιεί τη σειρά αυτή. </a:t>
            </a:r>
          </a:p>
          <a:p>
            <a:r>
              <a:rPr lang="el-GR" dirty="0"/>
              <a:t>Οι εντολές εκτελούνται μία – μία και κάθε εντελή εκτελείται ακριβώς μία φορά. </a:t>
            </a:r>
          </a:p>
        </p:txBody>
      </p:sp>
      <p:sp>
        <p:nvSpPr>
          <p:cNvPr id="5" name="Θέση αριθμού διαφάνειας 4"/>
          <p:cNvSpPr>
            <a:spLocks noGrp="1"/>
          </p:cNvSpPr>
          <p:nvPr>
            <p:ph type="sldNum" sz="quarter" idx="4294967295"/>
          </p:nvPr>
        </p:nvSpPr>
        <p:spPr>
          <a:xfrm>
            <a:off x="10137775" y="6305550"/>
            <a:ext cx="457200" cy="476250"/>
          </a:xfrm>
          <a:prstGeom prst="rect">
            <a:avLst/>
          </a:prstGeom>
        </p:spPr>
        <p:txBody>
          <a:bodyPr/>
          <a:lstStyle/>
          <a:p>
            <a:pPr>
              <a:defRPr/>
            </a:pPr>
            <a:fld id="{AB7E45E1-63B2-43D0-AC16-6F9161719AA5}" type="slidenum">
              <a:rPr lang="en-US" smtClean="0"/>
              <a:pPr>
                <a:defRPr/>
              </a:pPr>
              <a:t>25</a:t>
            </a:fld>
            <a:endParaRPr lang="en-US"/>
          </a:p>
        </p:txBody>
      </p:sp>
      <p:pic>
        <p:nvPicPr>
          <p:cNvPr id="6" name="Εικόνα 5"/>
          <p:cNvPicPr>
            <a:picLocks noChangeAspect="1"/>
          </p:cNvPicPr>
          <p:nvPr/>
        </p:nvPicPr>
        <p:blipFill>
          <a:blip r:embed="rId2"/>
          <a:stretch>
            <a:fillRect/>
          </a:stretch>
        </p:blipFill>
        <p:spPr>
          <a:xfrm>
            <a:off x="9091553" y="1844825"/>
            <a:ext cx="1289678" cy="3678755"/>
          </a:xfrm>
          <a:prstGeom prst="rect">
            <a:avLst/>
          </a:prstGeom>
        </p:spPr>
      </p:pic>
    </p:spTree>
    <p:extLst>
      <p:ext uri="{BB962C8B-B14F-4D97-AF65-F5344CB8AC3E}">
        <p14:creationId xmlns:p14="http://schemas.microsoft.com/office/powerpoint/2010/main" val="3240398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Διδασκαλία δομής ακολουθίας</a:t>
            </a:r>
          </a:p>
        </p:txBody>
      </p:sp>
      <p:sp>
        <p:nvSpPr>
          <p:cNvPr id="3" name="Θέση περιεχομένου 2"/>
          <p:cNvSpPr>
            <a:spLocks noGrp="1"/>
          </p:cNvSpPr>
          <p:nvPr>
            <p:ph idx="1"/>
          </p:nvPr>
        </p:nvSpPr>
        <p:spPr>
          <a:xfrm>
            <a:off x="2783632" y="1556792"/>
            <a:ext cx="6264696" cy="4800600"/>
          </a:xfrm>
        </p:spPr>
        <p:txBody>
          <a:bodyPr/>
          <a:lstStyle/>
          <a:p>
            <a:r>
              <a:rPr lang="el-GR" b="1" i="1" dirty="0"/>
              <a:t>Ακολουθία</a:t>
            </a:r>
            <a:r>
              <a:rPr lang="el-GR" dirty="0"/>
              <a:t> ή </a:t>
            </a:r>
            <a:r>
              <a:rPr lang="el-GR" b="1" i="1" dirty="0"/>
              <a:t>διαδοχή</a:t>
            </a:r>
            <a:r>
              <a:rPr lang="el-GR" dirty="0"/>
              <a:t> (</a:t>
            </a:r>
            <a:r>
              <a:rPr lang="en-US" dirty="0"/>
              <a:t>sequence</a:t>
            </a:r>
            <a:r>
              <a:rPr lang="el-GR" dirty="0"/>
              <a:t>) ως δομή εμφανίζει τα λιγότερα διδακτικά προβλήματα (κυρίως συντακτικής υφής).</a:t>
            </a:r>
          </a:p>
          <a:p>
            <a:r>
              <a:rPr lang="el-GR" dirty="0"/>
              <a:t>Μικροί μαθητές (προσχολικής και πρώτης σχολικής ηλικίας) οργανώνουν χωρίς πρόβλημα εντολές σε </a:t>
            </a:r>
            <a:r>
              <a:rPr lang="el-GR" dirty="0" err="1"/>
              <a:t>ακολουθιακή</a:t>
            </a:r>
            <a:r>
              <a:rPr lang="el-GR" dirty="0"/>
              <a:t> δομή. </a:t>
            </a:r>
          </a:p>
        </p:txBody>
      </p:sp>
      <p:sp>
        <p:nvSpPr>
          <p:cNvPr id="5" name="Θέση αριθμού διαφάνειας 4"/>
          <p:cNvSpPr>
            <a:spLocks noGrp="1"/>
          </p:cNvSpPr>
          <p:nvPr>
            <p:ph type="sldNum" sz="quarter" idx="4294967295"/>
          </p:nvPr>
        </p:nvSpPr>
        <p:spPr>
          <a:xfrm>
            <a:off x="10137775" y="6305550"/>
            <a:ext cx="457200" cy="476250"/>
          </a:xfrm>
          <a:prstGeom prst="rect">
            <a:avLst/>
          </a:prstGeom>
        </p:spPr>
        <p:txBody>
          <a:bodyPr/>
          <a:lstStyle/>
          <a:p>
            <a:pPr>
              <a:defRPr/>
            </a:pPr>
            <a:fld id="{AB7E45E1-63B2-43D0-AC16-6F9161719AA5}" type="slidenum">
              <a:rPr lang="en-US" smtClean="0"/>
              <a:pPr>
                <a:defRPr/>
              </a:pPr>
              <a:t>26</a:t>
            </a:fld>
            <a:endParaRPr lang="en-US"/>
          </a:p>
        </p:txBody>
      </p:sp>
      <p:pic>
        <p:nvPicPr>
          <p:cNvPr id="6" name="Εικόνα 5"/>
          <p:cNvPicPr>
            <a:picLocks noChangeAspect="1"/>
          </p:cNvPicPr>
          <p:nvPr/>
        </p:nvPicPr>
        <p:blipFill>
          <a:blip r:embed="rId2"/>
          <a:stretch>
            <a:fillRect/>
          </a:stretch>
        </p:blipFill>
        <p:spPr>
          <a:xfrm>
            <a:off x="9091553" y="1844825"/>
            <a:ext cx="1289678" cy="3678755"/>
          </a:xfrm>
          <a:prstGeom prst="rect">
            <a:avLst/>
          </a:prstGeom>
        </p:spPr>
      </p:pic>
    </p:spTree>
    <p:extLst>
      <p:ext uri="{BB962C8B-B14F-4D97-AF65-F5344CB8AC3E}">
        <p14:creationId xmlns:p14="http://schemas.microsoft.com/office/powerpoint/2010/main" val="30610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57400" y="63584"/>
            <a:ext cx="8430010" cy="1143000"/>
          </a:xfrm>
        </p:spPr>
        <p:txBody>
          <a:bodyPr/>
          <a:lstStyle/>
          <a:p>
            <a:r>
              <a:rPr lang="el-GR" dirty="0"/>
              <a:t>Η δομή επιλογής ή ελέγχου </a:t>
            </a:r>
          </a:p>
        </p:txBody>
      </p:sp>
      <p:sp>
        <p:nvSpPr>
          <p:cNvPr id="3" name="Θέση περιεχομένου 2"/>
          <p:cNvSpPr>
            <a:spLocks noGrp="1"/>
          </p:cNvSpPr>
          <p:nvPr>
            <p:ph idx="1"/>
          </p:nvPr>
        </p:nvSpPr>
        <p:spPr>
          <a:xfrm>
            <a:off x="2497153" y="1124744"/>
            <a:ext cx="4968465" cy="5077544"/>
          </a:xfrm>
        </p:spPr>
        <p:txBody>
          <a:bodyPr/>
          <a:lstStyle/>
          <a:p>
            <a:pPr marL="82550" indent="0">
              <a:buNone/>
            </a:pPr>
            <a:r>
              <a:rPr lang="el-GR" sz="2400" dirty="0"/>
              <a:t>Δομή της </a:t>
            </a:r>
            <a:r>
              <a:rPr lang="el-GR" sz="2400" b="1" i="1" dirty="0"/>
              <a:t>επιλογής</a:t>
            </a:r>
            <a:r>
              <a:rPr lang="el-GR" sz="2400" dirty="0"/>
              <a:t> ή </a:t>
            </a:r>
            <a:r>
              <a:rPr lang="el-GR" sz="2400" b="1" i="1" dirty="0"/>
              <a:t>απόφασης</a:t>
            </a:r>
            <a:r>
              <a:rPr lang="el-GR" sz="2400" dirty="0"/>
              <a:t> ή </a:t>
            </a:r>
            <a:r>
              <a:rPr lang="el-GR" sz="2400" b="1" i="1" dirty="0"/>
              <a:t>ελέγχου</a:t>
            </a:r>
            <a:r>
              <a:rPr lang="el-GR" sz="2400" i="1" dirty="0"/>
              <a:t> </a:t>
            </a:r>
            <a:r>
              <a:rPr lang="el-GR" sz="2400" dirty="0"/>
              <a:t>(εάν... τότε... αλλιώς.... — </a:t>
            </a:r>
            <a:r>
              <a:rPr lang="el-GR" sz="2400" dirty="0" err="1"/>
              <a:t>if</a:t>
            </a:r>
            <a:r>
              <a:rPr lang="el-GR" sz="2400" dirty="0"/>
              <a:t>… </a:t>
            </a:r>
            <a:r>
              <a:rPr lang="el-GR" sz="2400" dirty="0" err="1"/>
              <a:t>then</a:t>
            </a:r>
            <a:r>
              <a:rPr lang="el-GR" sz="2400" dirty="0"/>
              <a:t>… </a:t>
            </a:r>
            <a:r>
              <a:rPr lang="el-GR" sz="2400" dirty="0" err="1"/>
              <a:t>else</a:t>
            </a:r>
            <a:r>
              <a:rPr lang="el-GR" sz="2400" dirty="0"/>
              <a:t>…)</a:t>
            </a:r>
            <a:r>
              <a:rPr lang="el-GR" sz="2400" b="1" dirty="0"/>
              <a:t>: </a:t>
            </a:r>
            <a:r>
              <a:rPr lang="el-GR" sz="2400" dirty="0"/>
              <a:t>παρέχεται η δυνατότητα εκτέλεσης μίας ή περισσότερων εντολών ανάλογα με το αποτέλεσμα ελέγχου μιας δυαδικής συνθήκης </a:t>
            </a:r>
          </a:p>
          <a:p>
            <a:r>
              <a:rPr lang="el-GR" sz="2000" dirty="0"/>
              <a:t>Στη δομή της επιλογής εξετάζεται ένα ερώτημα (έλεγχος μιας συνθήκης) και, ανάλογα με την απάντηση, το πρόγραμμα εκτελεί τη μία από τις δύο δυνατές επιλογές και, στη συνέχεια, προχωράει στην επόμενη εντολή ή περιμένει το επόμενο συμβάν </a:t>
            </a:r>
          </a:p>
        </p:txBody>
      </p:sp>
      <p:sp>
        <p:nvSpPr>
          <p:cNvPr id="5" name="Θέση αριθμού διαφάνειας 4"/>
          <p:cNvSpPr>
            <a:spLocks noGrp="1"/>
          </p:cNvSpPr>
          <p:nvPr>
            <p:ph type="sldNum" sz="quarter" idx="4294967295"/>
          </p:nvPr>
        </p:nvSpPr>
        <p:spPr>
          <a:xfrm>
            <a:off x="10137775" y="6305550"/>
            <a:ext cx="457200" cy="476250"/>
          </a:xfrm>
          <a:prstGeom prst="rect">
            <a:avLst/>
          </a:prstGeom>
        </p:spPr>
        <p:txBody>
          <a:bodyPr/>
          <a:lstStyle/>
          <a:p>
            <a:pPr>
              <a:defRPr/>
            </a:pPr>
            <a:fld id="{AB7E45E1-63B2-43D0-AC16-6F9161719AA5}" type="slidenum">
              <a:rPr lang="en-US" smtClean="0"/>
              <a:pPr>
                <a:defRPr/>
              </a:pPr>
              <a:t>27</a:t>
            </a:fld>
            <a:endParaRPr lang="en-US"/>
          </a:p>
        </p:txBody>
      </p:sp>
      <p:pic>
        <p:nvPicPr>
          <p:cNvPr id="6" name="Εικόνα 5"/>
          <p:cNvPicPr>
            <a:picLocks noChangeAspect="1"/>
          </p:cNvPicPr>
          <p:nvPr/>
        </p:nvPicPr>
        <p:blipFill>
          <a:blip r:embed="rId2"/>
          <a:stretch>
            <a:fillRect/>
          </a:stretch>
        </p:blipFill>
        <p:spPr>
          <a:xfrm>
            <a:off x="7464066" y="1628800"/>
            <a:ext cx="3023345" cy="3620614"/>
          </a:xfrm>
          <a:prstGeom prst="rect">
            <a:avLst/>
          </a:prstGeom>
        </p:spPr>
      </p:pic>
    </p:spTree>
    <p:extLst>
      <p:ext uri="{BB962C8B-B14F-4D97-AF65-F5344CB8AC3E}">
        <p14:creationId xmlns:p14="http://schemas.microsoft.com/office/powerpoint/2010/main" val="407948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33600" y="0"/>
            <a:ext cx="8293398" cy="1143000"/>
          </a:xfrm>
        </p:spPr>
        <p:txBody>
          <a:bodyPr/>
          <a:lstStyle/>
          <a:p>
            <a:r>
              <a:rPr lang="el-GR" dirty="0"/>
              <a:t>Η δομή επανάληψης</a:t>
            </a:r>
          </a:p>
        </p:txBody>
      </p:sp>
      <p:sp>
        <p:nvSpPr>
          <p:cNvPr id="3" name="Θέση περιεχομένου 2"/>
          <p:cNvSpPr>
            <a:spLocks noGrp="1"/>
          </p:cNvSpPr>
          <p:nvPr>
            <p:ph idx="1"/>
          </p:nvPr>
        </p:nvSpPr>
        <p:spPr>
          <a:xfrm>
            <a:off x="2423593" y="1052736"/>
            <a:ext cx="5677384" cy="5252814"/>
          </a:xfrm>
        </p:spPr>
        <p:txBody>
          <a:bodyPr>
            <a:normAutofit/>
          </a:bodyPr>
          <a:lstStyle/>
          <a:p>
            <a:r>
              <a:rPr lang="el-GR" dirty="0"/>
              <a:t>Δομή της </a:t>
            </a:r>
            <a:r>
              <a:rPr lang="el-GR" b="1" i="1" dirty="0"/>
              <a:t>επανάληψης</a:t>
            </a:r>
            <a:r>
              <a:rPr lang="el-GR" dirty="0"/>
              <a:t> (ή επαναληπτικής διαδικασίας): μια τυπική σύνθετη εντολή, η οποία επιτρέπει την εκτέλεση μιας ή περισσότερων εντολών </a:t>
            </a:r>
          </a:p>
          <a:p>
            <a:r>
              <a:rPr lang="el-GR" dirty="0"/>
              <a:t>Δύο δομές επανάληψης  </a:t>
            </a:r>
          </a:p>
          <a:p>
            <a:pPr lvl="1"/>
            <a:r>
              <a:rPr lang="el-GR" dirty="0"/>
              <a:t>Α) Ο αριθμός των επαναλήψεων είναι εν των προτέρων γνωστός </a:t>
            </a:r>
          </a:p>
          <a:p>
            <a:pPr lvl="1"/>
            <a:r>
              <a:rPr lang="el-GR" dirty="0"/>
              <a:t>Β) Ο αριθμός των επαναλήψεων δεν είναι εκ των προτέρων γνωστός</a:t>
            </a:r>
            <a:r>
              <a:rPr lang="en-US" dirty="0"/>
              <a:t> (</a:t>
            </a:r>
            <a:r>
              <a:rPr lang="el-GR" dirty="0"/>
              <a:t>γίνεται με βάση κάποια συνθήκη): οι εντολές επαναλαμβάνονται εφόσον αληθεύει η συνθήκη</a:t>
            </a:r>
          </a:p>
          <a:p>
            <a:endParaRPr lang="el-GR" dirty="0"/>
          </a:p>
        </p:txBody>
      </p:sp>
      <p:sp>
        <p:nvSpPr>
          <p:cNvPr id="5" name="Θέση αριθμού διαφάνειας 4"/>
          <p:cNvSpPr>
            <a:spLocks noGrp="1"/>
          </p:cNvSpPr>
          <p:nvPr>
            <p:ph type="sldNum" sz="quarter" idx="4294967295"/>
          </p:nvPr>
        </p:nvSpPr>
        <p:spPr>
          <a:xfrm>
            <a:off x="10137775" y="6305550"/>
            <a:ext cx="457200" cy="476250"/>
          </a:xfrm>
          <a:prstGeom prst="rect">
            <a:avLst/>
          </a:prstGeom>
        </p:spPr>
        <p:txBody>
          <a:bodyPr/>
          <a:lstStyle/>
          <a:p>
            <a:pPr>
              <a:defRPr/>
            </a:pPr>
            <a:fld id="{AB7E45E1-63B2-43D0-AC16-6F9161719AA5}" type="slidenum">
              <a:rPr lang="en-US" smtClean="0"/>
              <a:pPr>
                <a:defRPr/>
              </a:pPr>
              <a:t>28</a:t>
            </a:fld>
            <a:endParaRPr lang="en-US"/>
          </a:p>
        </p:txBody>
      </p:sp>
      <p:pic>
        <p:nvPicPr>
          <p:cNvPr id="6" name="Εικόνα 5"/>
          <p:cNvPicPr>
            <a:picLocks noChangeAspect="1"/>
          </p:cNvPicPr>
          <p:nvPr/>
        </p:nvPicPr>
        <p:blipFill>
          <a:blip r:embed="rId2"/>
          <a:stretch>
            <a:fillRect/>
          </a:stretch>
        </p:blipFill>
        <p:spPr>
          <a:xfrm>
            <a:off x="8104153" y="1340768"/>
            <a:ext cx="2262223" cy="3641756"/>
          </a:xfrm>
          <a:prstGeom prst="rect">
            <a:avLst/>
          </a:prstGeom>
        </p:spPr>
      </p:pic>
    </p:spTree>
    <p:extLst>
      <p:ext uri="{BB962C8B-B14F-4D97-AF65-F5344CB8AC3E}">
        <p14:creationId xmlns:p14="http://schemas.microsoft.com/office/powerpoint/2010/main" val="517863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έννοια της επανάληψης</a:t>
            </a:r>
          </a:p>
        </p:txBody>
      </p:sp>
      <p:sp>
        <p:nvSpPr>
          <p:cNvPr id="3" name="Θέση περιεχομένου 2"/>
          <p:cNvSpPr>
            <a:spLocks noGrp="1"/>
          </p:cNvSpPr>
          <p:nvPr>
            <p:ph idx="1"/>
          </p:nvPr>
        </p:nvSpPr>
        <p:spPr>
          <a:xfrm>
            <a:off x="704675" y="1340768"/>
            <a:ext cx="10649125" cy="4800600"/>
          </a:xfrm>
        </p:spPr>
        <p:txBody>
          <a:bodyPr>
            <a:normAutofit/>
          </a:bodyPr>
          <a:lstStyle/>
          <a:p>
            <a:r>
              <a:rPr lang="el-GR" sz="2400" dirty="0"/>
              <a:t>Η οικοδόμηση της έννοιας της επανάληψης εμπερικλείει α) τον προσδιορισμό των στοιχειωδών δράσεων (εντολών) που πρέπει να επαναληφθούν και β) τη συνθήκη που προσδιορίζει το τέλος ή τη συνέχιση της επανάληψης.</a:t>
            </a:r>
          </a:p>
          <a:p>
            <a:r>
              <a:rPr lang="el-GR" sz="2400" dirty="0"/>
              <a:t>Οι βασικές παράμετροι για την οικοδόμηση της επανάληψης:</a:t>
            </a:r>
          </a:p>
          <a:p>
            <a:r>
              <a:rPr lang="el-GR" sz="2400" b="1" dirty="0"/>
              <a:t>1.</a:t>
            </a:r>
            <a:r>
              <a:rPr lang="el-GR" sz="2400" dirty="0"/>
              <a:t> Οικοδόμηση και σχεδιασμός της επεξεργασίας, δηλαδή ανάπτυξη της διατύπωσης των εντολών που θα επαναληφθούν (ονομάζονται </a:t>
            </a:r>
            <a:r>
              <a:rPr lang="el-GR" sz="2400" b="1" i="1" dirty="0"/>
              <a:t>σώμα</a:t>
            </a:r>
            <a:r>
              <a:rPr lang="el-GR" sz="2400" i="1" dirty="0"/>
              <a:t> του βρόχου</a:t>
            </a:r>
            <a:r>
              <a:rPr lang="el-GR" sz="2400" dirty="0"/>
              <a:t> ή της ανακύκλωσης)</a:t>
            </a:r>
          </a:p>
          <a:p>
            <a:r>
              <a:rPr lang="el-GR" sz="2400" b="1" dirty="0"/>
              <a:t>2.</a:t>
            </a:r>
            <a:r>
              <a:rPr lang="el-GR" sz="2400" dirty="0"/>
              <a:t> Προσδιορισμός της </a:t>
            </a:r>
            <a:r>
              <a:rPr lang="el-GR" sz="2400" i="1" dirty="0"/>
              <a:t>συνθήκης ελέγχου </a:t>
            </a:r>
            <a:r>
              <a:rPr lang="el-GR" sz="2400" dirty="0"/>
              <a:t>για τη διακοπή της επανάληψης (έλεγχος), η οποία αφορά σε παραστάσεις που συναπαρτίζουν το σώμα του βρόχου (και συνεπώς πρέπει να προσδιοριστεί η θέση τους μέσα σε αυτό)</a:t>
            </a:r>
          </a:p>
          <a:p>
            <a:r>
              <a:rPr lang="el-GR" sz="2400" b="1" dirty="0"/>
              <a:t>3.</a:t>
            </a:r>
            <a:r>
              <a:rPr lang="el-GR" sz="2400" dirty="0"/>
              <a:t> Προσδιορισμός της αρχικής κατάστασης των μεταβλητών του βρόχου (</a:t>
            </a:r>
            <a:r>
              <a:rPr lang="el-GR" sz="2400" i="1" dirty="0"/>
              <a:t>αρχικοποίηση</a:t>
            </a:r>
            <a:r>
              <a:rPr lang="el-GR" sz="2400" dirty="0"/>
              <a:t>).</a:t>
            </a:r>
          </a:p>
          <a:p>
            <a:endParaRPr lang="el-GR" sz="2400" dirty="0"/>
          </a:p>
        </p:txBody>
      </p:sp>
      <p:sp>
        <p:nvSpPr>
          <p:cNvPr id="5" name="Θέση αριθμού διαφάνειας 4"/>
          <p:cNvSpPr>
            <a:spLocks noGrp="1"/>
          </p:cNvSpPr>
          <p:nvPr>
            <p:ph type="sldNum" sz="quarter" idx="4294967295"/>
          </p:nvPr>
        </p:nvSpPr>
        <p:spPr>
          <a:xfrm>
            <a:off x="10137775" y="6305550"/>
            <a:ext cx="457200" cy="476250"/>
          </a:xfrm>
          <a:prstGeom prst="rect">
            <a:avLst/>
          </a:prstGeom>
        </p:spPr>
        <p:txBody>
          <a:bodyPr/>
          <a:lstStyle/>
          <a:p>
            <a:pPr>
              <a:defRPr/>
            </a:pPr>
            <a:fld id="{AB7E45E1-63B2-43D0-AC16-6F9161719AA5}" type="slidenum">
              <a:rPr lang="en-US" smtClean="0"/>
              <a:pPr>
                <a:defRPr/>
              </a:pPr>
              <a:t>29</a:t>
            </a:fld>
            <a:endParaRPr lang="en-US"/>
          </a:p>
        </p:txBody>
      </p:sp>
    </p:spTree>
    <p:extLst>
      <p:ext uri="{BB962C8B-B14F-4D97-AF65-F5344CB8AC3E}">
        <p14:creationId xmlns:p14="http://schemas.microsoft.com/office/powerpoint/2010/main" val="401423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38346D-C27A-9DAB-FEED-2E4FF132B006}"/>
              </a:ext>
            </a:extLst>
          </p:cNvPr>
          <p:cNvSpPr>
            <a:spLocks noGrp="1"/>
          </p:cNvSpPr>
          <p:nvPr>
            <p:ph type="title"/>
          </p:nvPr>
        </p:nvSpPr>
        <p:spPr>
          <a:xfrm>
            <a:off x="793662" y="386930"/>
            <a:ext cx="10066122" cy="1298448"/>
          </a:xfrm>
        </p:spPr>
        <p:txBody>
          <a:bodyPr anchor="b">
            <a:normAutofit/>
          </a:bodyPr>
          <a:lstStyle/>
          <a:p>
            <a:r>
              <a:rPr lang="el-GR" sz="4800"/>
              <a:t>ΟΡΙΣΜΟΣ ΤΗΣ ΥΠΟΛΟΓΙΣΤΙΚΗΣ ΣΚΕΨΗΣ</a:t>
            </a:r>
            <a:endParaRPr lang="en-US" sz="4800"/>
          </a:p>
        </p:txBody>
      </p:sp>
      <p:sp>
        <p:nvSpPr>
          <p:cNvPr id="2062" name="Rectangle 206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A17E21-8A15-45D4-884F-39CFB81E6476}"/>
              </a:ext>
            </a:extLst>
          </p:cNvPr>
          <p:cNvSpPr>
            <a:spLocks noGrp="1"/>
          </p:cNvSpPr>
          <p:nvPr>
            <p:ph idx="1"/>
          </p:nvPr>
        </p:nvSpPr>
        <p:spPr>
          <a:xfrm>
            <a:off x="793661" y="2599509"/>
            <a:ext cx="4530898" cy="3639450"/>
          </a:xfrm>
        </p:spPr>
        <p:txBody>
          <a:bodyPr anchor="ctr">
            <a:normAutofit/>
          </a:bodyPr>
          <a:lstStyle/>
          <a:p>
            <a:r>
              <a:rPr lang="el-GR" sz="1900" dirty="0"/>
              <a:t>Η Υπολογιστική σκέψη είναι μια διαδικασία αναλυτικής σκέψης η οποία έχει πολλές ομοιότητες με την μαθηματική σκέψη (επίλυση προβλημάτων),</a:t>
            </a:r>
            <a:r>
              <a:rPr lang="en-US" sz="1900" dirty="0"/>
              <a:t> </a:t>
            </a:r>
            <a:r>
              <a:rPr lang="el-GR" sz="1900" dirty="0"/>
              <a:t>την μηχανική σκέψη (σχεδιασμό και αξιολόγηση διαδικασιών), καθώς και την επιστημονική σκέψη (συστηματική ανάλυση) (</a:t>
            </a:r>
            <a:r>
              <a:rPr lang="en-US" sz="1900" dirty="0"/>
              <a:t>Wing, 2003</a:t>
            </a:r>
            <a:r>
              <a:rPr lang="el-GR" sz="1900" dirty="0"/>
              <a:t>).</a:t>
            </a:r>
            <a:endParaRPr lang="en-US" sz="1900" dirty="0"/>
          </a:p>
          <a:p>
            <a:r>
              <a:rPr lang="el-GR" sz="1900" dirty="0"/>
              <a:t>Ο όρος «ενισχύθηκε» από την πρωτοποριακή εργασία του Papert και των συνεργατών του σε σχεδιασμένα εποικοδομητικά προγραμματιστικά περιβάλλοντα (Papert, 1980, 1993).</a:t>
            </a:r>
            <a:endParaRPr lang="en-US" sz="1900" dirty="0"/>
          </a:p>
        </p:txBody>
      </p:sp>
      <p:pic>
        <p:nvPicPr>
          <p:cNvPr id="2050" name="Picture 2" descr="Computational Thinking — Starfire Education">
            <a:extLst>
              <a:ext uri="{FF2B5EF4-FFF2-40B4-BE49-F238E27FC236}">
                <a16:creationId xmlns:a16="http://schemas.microsoft.com/office/drawing/2014/main" id="{2272A6B9-1218-38EF-0F93-13B0C5EEF5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892862"/>
            <a:ext cx="5150277" cy="2897030"/>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075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Επανάληψη με γνωστό αριθμό επαναλήψεων</a:t>
            </a:r>
          </a:p>
        </p:txBody>
      </p:sp>
      <p:sp>
        <p:nvSpPr>
          <p:cNvPr id="3" name="Θέση περιεχομένου 2"/>
          <p:cNvSpPr>
            <a:spLocks noGrp="1"/>
          </p:cNvSpPr>
          <p:nvPr>
            <p:ph idx="1"/>
          </p:nvPr>
        </p:nvSpPr>
        <p:spPr>
          <a:xfrm>
            <a:off x="2959100" y="1628800"/>
            <a:ext cx="7499350" cy="4619600"/>
          </a:xfrm>
        </p:spPr>
        <p:txBody>
          <a:bodyPr/>
          <a:lstStyle/>
          <a:p>
            <a:r>
              <a:rPr lang="el-GR" dirty="0"/>
              <a:t>Δομή </a:t>
            </a:r>
            <a:r>
              <a:rPr lang="en-US" dirty="0"/>
              <a:t>FOR </a:t>
            </a:r>
            <a:r>
              <a:rPr lang="el-GR" dirty="0"/>
              <a:t>και Δομή </a:t>
            </a:r>
            <a:r>
              <a:rPr lang="en-US" dirty="0"/>
              <a:t>REPEAT </a:t>
            </a:r>
          </a:p>
          <a:p>
            <a:r>
              <a:rPr lang="el-GR" dirty="0"/>
              <a:t>Εκ των προτέρων γνωστός ο αριθμός των επαναλήψεων </a:t>
            </a:r>
            <a:endParaRPr lang="en-US" dirty="0"/>
          </a:p>
          <a:p>
            <a:r>
              <a:rPr lang="en-US" b="1" i="1" dirty="0"/>
              <a:t>FOR: </a:t>
            </a:r>
            <a:r>
              <a:rPr lang="el-GR" b="1" i="1" dirty="0"/>
              <a:t>για – από ... μέχρι – κάνε</a:t>
            </a:r>
            <a:r>
              <a:rPr lang="el-GR" dirty="0"/>
              <a:t> (</a:t>
            </a:r>
            <a:r>
              <a:rPr lang="el-GR" b="1" dirty="0"/>
              <a:t>for </a:t>
            </a:r>
            <a:r>
              <a:rPr lang="el-GR" b="1" dirty="0" err="1"/>
              <a:t>do</a:t>
            </a:r>
            <a:r>
              <a:rPr lang="el-GR" dirty="0"/>
              <a:t>)</a:t>
            </a:r>
            <a:r>
              <a:rPr lang="el-GR" b="1" dirty="0"/>
              <a:t> </a:t>
            </a:r>
          </a:p>
          <a:p>
            <a:endParaRPr lang="el-GR" b="1" dirty="0"/>
          </a:p>
          <a:p>
            <a:endParaRPr lang="el-GR" b="1" dirty="0"/>
          </a:p>
          <a:p>
            <a:endParaRPr lang="el-GR" sz="800" b="1" dirty="0"/>
          </a:p>
          <a:p>
            <a:r>
              <a:rPr lang="en-US" b="1" dirty="0"/>
              <a:t>Repeat: </a:t>
            </a:r>
            <a:r>
              <a:rPr lang="el-GR" b="1" dirty="0"/>
              <a:t>Επανάλαβε ν φορές </a:t>
            </a:r>
          </a:p>
          <a:p>
            <a:endParaRPr lang="en-US" b="1" dirty="0"/>
          </a:p>
        </p:txBody>
      </p:sp>
      <p:sp>
        <p:nvSpPr>
          <p:cNvPr id="5" name="Θέση αριθμού διαφάνειας 4"/>
          <p:cNvSpPr>
            <a:spLocks noGrp="1"/>
          </p:cNvSpPr>
          <p:nvPr>
            <p:ph type="sldNum" sz="quarter" idx="4294967295"/>
          </p:nvPr>
        </p:nvSpPr>
        <p:spPr>
          <a:xfrm>
            <a:off x="10137775" y="6305550"/>
            <a:ext cx="457200" cy="476250"/>
          </a:xfrm>
          <a:prstGeom prst="rect">
            <a:avLst/>
          </a:prstGeom>
        </p:spPr>
        <p:txBody>
          <a:bodyPr/>
          <a:lstStyle/>
          <a:p>
            <a:pPr>
              <a:defRPr/>
            </a:pPr>
            <a:fld id="{AB7E45E1-63B2-43D0-AC16-6F9161719AA5}" type="slidenum">
              <a:rPr lang="en-US" smtClean="0"/>
              <a:pPr>
                <a:defRPr/>
              </a:pPr>
              <a:t>30</a:t>
            </a:fld>
            <a:endParaRPr lang="en-US"/>
          </a:p>
        </p:txBody>
      </p:sp>
      <p:graphicFrame>
        <p:nvGraphicFramePr>
          <p:cNvPr id="6" name="Πίνακας 5"/>
          <p:cNvGraphicFramePr>
            <a:graphicFrameLocks noGrp="1"/>
          </p:cNvGraphicFramePr>
          <p:nvPr>
            <p:extLst>
              <p:ext uri="{D42A27DB-BD31-4B8C-83A1-F6EECF244321}">
                <p14:modId xmlns:p14="http://schemas.microsoft.com/office/powerpoint/2010/main" val="3535047861"/>
              </p:ext>
            </p:extLst>
          </p:nvPr>
        </p:nvGraphicFramePr>
        <p:xfrm>
          <a:off x="4007768" y="3645024"/>
          <a:ext cx="4608512" cy="1080120"/>
        </p:xfrm>
        <a:graphic>
          <a:graphicData uri="http://schemas.openxmlformats.org/drawingml/2006/table">
            <a:tbl>
              <a:tblPr firstRow="1" firstCol="1" lastRow="1" lastCol="1" bandRow="1" bandCol="1">
                <a:tableStyleId>{21E4AEA4-8DFA-4A89-87EB-49C32662AFE0}</a:tableStyleId>
              </a:tblPr>
              <a:tblGrid>
                <a:gridCol w="4608512">
                  <a:extLst>
                    <a:ext uri="{9D8B030D-6E8A-4147-A177-3AD203B41FA5}">
                      <a16:colId xmlns:a16="http://schemas.microsoft.com/office/drawing/2014/main" val="20000"/>
                    </a:ext>
                  </a:extLst>
                </a:gridCol>
              </a:tblGrid>
              <a:tr h="1080120">
                <a:tc>
                  <a:txBody>
                    <a:bodyPr/>
                    <a:lstStyle/>
                    <a:p>
                      <a:pPr marL="269875">
                        <a:spcBef>
                          <a:spcPts val="600"/>
                        </a:spcBef>
                        <a:spcAft>
                          <a:spcPts val="600"/>
                        </a:spcAft>
                      </a:pPr>
                      <a:r>
                        <a:rPr lang="el-GR" sz="1600" dirty="0">
                          <a:effectLst/>
                        </a:rPr>
                        <a:t>ΓΙΑ</a:t>
                      </a:r>
                      <a:r>
                        <a:rPr lang="en-US" sz="1600" dirty="0">
                          <a:effectLst/>
                        </a:rPr>
                        <a:t> </a:t>
                      </a:r>
                      <a:r>
                        <a:rPr lang="en-US" sz="1600" dirty="0" err="1">
                          <a:effectLst/>
                        </a:rPr>
                        <a:t>i</a:t>
                      </a:r>
                      <a:r>
                        <a:rPr lang="en-US" sz="1600" dirty="0">
                          <a:effectLst/>
                        </a:rPr>
                        <a:t> </a:t>
                      </a:r>
                      <a:r>
                        <a:rPr lang="el-GR" sz="1600" dirty="0">
                          <a:effectLst/>
                        </a:rPr>
                        <a:t>ΑΠΟ</a:t>
                      </a:r>
                      <a:r>
                        <a:rPr lang="en-US" sz="1600" dirty="0">
                          <a:effectLst/>
                        </a:rPr>
                        <a:t> </a:t>
                      </a:r>
                      <a:r>
                        <a:rPr lang="el-GR" sz="1600" dirty="0">
                          <a:effectLst/>
                        </a:rPr>
                        <a:t>τιμή1</a:t>
                      </a:r>
                      <a:r>
                        <a:rPr lang="en-US" sz="1600" dirty="0">
                          <a:effectLst/>
                        </a:rPr>
                        <a:t> </a:t>
                      </a:r>
                      <a:r>
                        <a:rPr lang="el-GR" sz="1600" dirty="0">
                          <a:effectLst/>
                        </a:rPr>
                        <a:t>ΜΕΧΡΙ</a:t>
                      </a:r>
                      <a:r>
                        <a:rPr lang="en-US" sz="1600" dirty="0">
                          <a:effectLst/>
                        </a:rPr>
                        <a:t> </a:t>
                      </a:r>
                      <a:r>
                        <a:rPr lang="el-GR" sz="1600" dirty="0">
                          <a:effectLst/>
                        </a:rPr>
                        <a:t>τιμή2</a:t>
                      </a:r>
                      <a:br>
                        <a:rPr lang="el-GR" sz="1600" dirty="0">
                          <a:effectLst/>
                        </a:rPr>
                      </a:br>
                      <a:r>
                        <a:rPr lang="el-GR" sz="1600" dirty="0">
                          <a:effectLst/>
                        </a:rPr>
                        <a:t>  ΜΕ_ΒΗΜΑ</a:t>
                      </a:r>
                      <a:r>
                        <a:rPr lang="en-US" sz="1600" dirty="0">
                          <a:effectLst/>
                        </a:rPr>
                        <a:t> </a:t>
                      </a:r>
                      <a:r>
                        <a:rPr lang="el-GR" sz="1600" dirty="0">
                          <a:effectLst/>
                        </a:rPr>
                        <a:t>β</a:t>
                      </a:r>
                      <a:br>
                        <a:rPr lang="el-GR" sz="1600" dirty="0">
                          <a:effectLst/>
                        </a:rPr>
                      </a:br>
                      <a:r>
                        <a:rPr lang="el-GR" sz="1600" dirty="0">
                          <a:effectLst/>
                        </a:rPr>
                        <a:t>ΕΝΤΟΛΕΣ</a:t>
                      </a:r>
                      <a:br>
                        <a:rPr lang="el-GR" sz="1600" dirty="0">
                          <a:effectLst/>
                        </a:rPr>
                      </a:br>
                      <a:r>
                        <a:rPr lang="el-GR" sz="1600" dirty="0">
                          <a:effectLst/>
                        </a:rPr>
                        <a:t>ΤΕΛΟΣ_ΕΠΑΝΑΛΗΨΗΣ</a:t>
                      </a:r>
                      <a:endParaRPr lang="el-GR" sz="1600" dirty="0">
                        <a:effectLst/>
                        <a:latin typeface="Courier New"/>
                        <a:ea typeface="Times New Roman"/>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7" name="Πίνακας 6"/>
          <p:cNvGraphicFramePr>
            <a:graphicFrameLocks noGrp="1"/>
          </p:cNvGraphicFramePr>
          <p:nvPr>
            <p:extLst>
              <p:ext uri="{D42A27DB-BD31-4B8C-83A1-F6EECF244321}">
                <p14:modId xmlns:p14="http://schemas.microsoft.com/office/powerpoint/2010/main" val="1602186885"/>
              </p:ext>
            </p:extLst>
          </p:nvPr>
        </p:nvGraphicFramePr>
        <p:xfrm>
          <a:off x="4079776" y="5373216"/>
          <a:ext cx="4608512" cy="883920"/>
        </p:xfrm>
        <a:graphic>
          <a:graphicData uri="http://schemas.openxmlformats.org/drawingml/2006/table">
            <a:tbl>
              <a:tblPr firstRow="1" firstCol="1" lastRow="1" lastCol="1" bandRow="1" bandCol="1">
                <a:tableStyleId>{21E4AEA4-8DFA-4A89-87EB-49C32662AFE0}</a:tableStyleId>
              </a:tblPr>
              <a:tblGrid>
                <a:gridCol w="4608512">
                  <a:extLst>
                    <a:ext uri="{9D8B030D-6E8A-4147-A177-3AD203B41FA5}">
                      <a16:colId xmlns:a16="http://schemas.microsoft.com/office/drawing/2014/main" val="20000"/>
                    </a:ext>
                  </a:extLst>
                </a:gridCol>
              </a:tblGrid>
              <a:tr h="648072">
                <a:tc>
                  <a:txBody>
                    <a:bodyPr/>
                    <a:lstStyle/>
                    <a:p>
                      <a:pPr marL="269875">
                        <a:spcBef>
                          <a:spcPts val="600"/>
                        </a:spcBef>
                        <a:spcAft>
                          <a:spcPts val="600"/>
                        </a:spcAft>
                      </a:pPr>
                      <a:r>
                        <a:rPr lang="el-GR" sz="1600" dirty="0">
                          <a:effectLst/>
                        </a:rPr>
                        <a:t>ΕΠΑΝΑΛΑΒΕ</a:t>
                      </a:r>
                      <a:r>
                        <a:rPr lang="el-GR" sz="1600" baseline="0" dirty="0">
                          <a:effectLst/>
                        </a:rPr>
                        <a:t> </a:t>
                      </a:r>
                      <a:r>
                        <a:rPr lang="el-GR" sz="1600" dirty="0">
                          <a:effectLst/>
                        </a:rPr>
                        <a:t> ν φορές </a:t>
                      </a:r>
                    </a:p>
                    <a:p>
                      <a:pPr marL="269875">
                        <a:spcBef>
                          <a:spcPts val="600"/>
                        </a:spcBef>
                        <a:spcAft>
                          <a:spcPts val="600"/>
                        </a:spcAft>
                      </a:pPr>
                      <a:r>
                        <a:rPr lang="el-GR" sz="1600" dirty="0">
                          <a:effectLst/>
                        </a:rPr>
                        <a:t>[ΕΝΤΟΛΕΣ]</a:t>
                      </a:r>
                      <a:br>
                        <a:rPr lang="el-GR" sz="1600" dirty="0">
                          <a:effectLst/>
                        </a:rPr>
                      </a:br>
                      <a:endParaRPr lang="el-GR" sz="1600" dirty="0">
                        <a:effectLst/>
                        <a:latin typeface="Courier New"/>
                        <a:ea typeface="Times New Roman"/>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5467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Η επανάληψη ως μοτίβο</a:t>
            </a:r>
            <a:endParaRPr lang="el-GR" dirty="0"/>
          </a:p>
        </p:txBody>
      </p:sp>
      <p:sp>
        <p:nvSpPr>
          <p:cNvPr id="3" name="Θέση περιεχομένου 2"/>
          <p:cNvSpPr>
            <a:spLocks noGrp="1"/>
          </p:cNvSpPr>
          <p:nvPr>
            <p:ph idx="1"/>
          </p:nvPr>
        </p:nvSpPr>
        <p:spPr>
          <a:xfrm>
            <a:off x="947956" y="1412776"/>
            <a:ext cx="9438486" cy="4800600"/>
          </a:xfrm>
        </p:spPr>
        <p:txBody>
          <a:bodyPr>
            <a:normAutofit/>
          </a:bodyPr>
          <a:lstStyle/>
          <a:p>
            <a:r>
              <a:rPr lang="el-GR" dirty="0"/>
              <a:t>Η έννοια του </a:t>
            </a:r>
            <a:r>
              <a:rPr lang="el-GR" b="1" dirty="0"/>
              <a:t>μοτίβου: </a:t>
            </a:r>
            <a:r>
              <a:rPr lang="el-GR" dirty="0"/>
              <a:t>η σταθερά που επαναλαμβάνεται </a:t>
            </a:r>
            <a:r>
              <a:rPr lang="en-US" dirty="0"/>
              <a:t>(</a:t>
            </a:r>
            <a:r>
              <a:rPr lang="el-GR" dirty="0"/>
              <a:t>κανόνας</a:t>
            </a:r>
            <a:r>
              <a:rPr lang="en-US" dirty="0"/>
              <a:t>)</a:t>
            </a:r>
            <a:endParaRPr lang="el-GR" dirty="0"/>
          </a:p>
          <a:p>
            <a:pPr lvl="1"/>
            <a:r>
              <a:rPr lang="el-GR" dirty="0"/>
              <a:t>Διατύπωση του σώματος του βρόχου της επανάληψης</a:t>
            </a:r>
          </a:p>
          <a:p>
            <a:pPr lvl="1"/>
            <a:r>
              <a:rPr lang="el-GR" dirty="0"/>
              <a:t>Προσδιορισμός των επαναλαμβανόμενων εντολών </a:t>
            </a:r>
          </a:p>
          <a:p>
            <a:r>
              <a:rPr lang="el-GR" sz="2400" dirty="0"/>
              <a:t>Η οικοδόμηση της επαναληπτικής διαδικασίας απαιτεί έμφαση σε συλλογισμούς με όρους </a:t>
            </a:r>
            <a:r>
              <a:rPr lang="el-GR" sz="2400" b="1" i="1" dirty="0"/>
              <a:t>καταστάσεων</a:t>
            </a:r>
            <a:r>
              <a:rPr lang="el-GR" sz="2400" dirty="0"/>
              <a:t> και όχι με όρους </a:t>
            </a:r>
            <a:r>
              <a:rPr lang="el-GR" sz="2400" b="1" i="1" dirty="0"/>
              <a:t>εντολών</a:t>
            </a:r>
            <a:endParaRPr lang="el-GR" sz="2400" dirty="0"/>
          </a:p>
          <a:p>
            <a:r>
              <a:rPr lang="el-GR" sz="2400" dirty="0"/>
              <a:t>Στην εντολή επανάληψης είναι απαραίτητη η σωστή αναπαράσταση της δράσης του προγράμματος </a:t>
            </a:r>
          </a:p>
        </p:txBody>
      </p:sp>
      <p:sp>
        <p:nvSpPr>
          <p:cNvPr id="5" name="Θέση αριθμού διαφάνειας 4"/>
          <p:cNvSpPr>
            <a:spLocks noGrp="1"/>
          </p:cNvSpPr>
          <p:nvPr>
            <p:ph type="sldNum" sz="quarter" idx="4294967295"/>
          </p:nvPr>
        </p:nvSpPr>
        <p:spPr>
          <a:xfrm>
            <a:off x="10137775" y="6305550"/>
            <a:ext cx="457200" cy="476250"/>
          </a:xfrm>
          <a:prstGeom prst="rect">
            <a:avLst/>
          </a:prstGeom>
        </p:spPr>
        <p:txBody>
          <a:bodyPr/>
          <a:lstStyle/>
          <a:p>
            <a:pPr>
              <a:defRPr/>
            </a:pPr>
            <a:fld id="{AB7E45E1-63B2-43D0-AC16-6F9161719AA5}" type="slidenum">
              <a:rPr lang="en-US" smtClean="0"/>
              <a:pPr>
                <a:defRPr/>
              </a:pPr>
              <a:t>31</a:t>
            </a:fld>
            <a:endParaRPr lang="en-US"/>
          </a:p>
        </p:txBody>
      </p:sp>
    </p:spTree>
    <p:extLst>
      <p:ext uri="{BB962C8B-B14F-4D97-AF65-F5344CB8AC3E}">
        <p14:creationId xmlns:p14="http://schemas.microsoft.com/office/powerpoint/2010/main" val="3023300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2BFE-19FF-49EF-957E-160511CAF1FB}"/>
              </a:ext>
            </a:extLst>
          </p:cNvPr>
          <p:cNvSpPr>
            <a:spLocks noGrp="1"/>
          </p:cNvSpPr>
          <p:nvPr>
            <p:ph type="title"/>
          </p:nvPr>
        </p:nvSpPr>
        <p:spPr/>
        <p:txBody>
          <a:bodyPr>
            <a:normAutofit/>
          </a:bodyPr>
          <a:lstStyle/>
          <a:p>
            <a:r>
              <a:rPr lang="el-GR" dirty="0"/>
              <a:t>Βασικά συστατικά του περιβάλλοντος </a:t>
            </a:r>
            <a:br>
              <a:rPr lang="el-GR" dirty="0"/>
            </a:br>
            <a:endParaRPr lang="en-US" dirty="0"/>
          </a:p>
        </p:txBody>
      </p:sp>
      <p:sp>
        <p:nvSpPr>
          <p:cNvPr id="3" name="Content Placeholder 2">
            <a:extLst>
              <a:ext uri="{FF2B5EF4-FFF2-40B4-BE49-F238E27FC236}">
                <a16:creationId xmlns:a16="http://schemas.microsoft.com/office/drawing/2014/main" id="{94FFC7E5-B01E-431B-A3C6-7813E9BD2721}"/>
              </a:ext>
            </a:extLst>
          </p:cNvPr>
          <p:cNvSpPr>
            <a:spLocks noGrp="1"/>
          </p:cNvSpPr>
          <p:nvPr>
            <p:ph idx="1"/>
          </p:nvPr>
        </p:nvSpPr>
        <p:spPr>
          <a:xfrm>
            <a:off x="502640" y="1146117"/>
            <a:ext cx="10515600" cy="4351338"/>
          </a:xfrm>
        </p:spPr>
        <p:txBody>
          <a:bodyPr>
            <a:noAutofit/>
          </a:bodyPr>
          <a:lstStyle/>
          <a:p>
            <a:r>
              <a:rPr lang="el-GR" sz="2400" dirty="0"/>
              <a:t>Το μενού επιλογών στην πάνω πλευρά του περιβάλλοντος</a:t>
            </a:r>
          </a:p>
          <a:p>
            <a:r>
              <a:rPr lang="el-GR" sz="2400" dirty="0"/>
              <a:t>Η περιοχή με τις παλέτες των πλακιδίων εντολών (παλέτες κίνηση, όψεις, ήχος, πένα, έλεγχος, αισθητήρες, τελεστές και μεταβλητές), στην αριστερή πλευρά του περιβάλλοντος.</a:t>
            </a:r>
          </a:p>
          <a:p>
            <a:pPr algn="l"/>
            <a:r>
              <a:rPr lang="el-GR" sz="2400" dirty="0"/>
              <a:t>Η περιοχή σεναρίων όπου γίνεται η εναπόθεση των πλακιδίων εντολών (όπου επίσης ορίζονται οι ενδυμασίες και οι ήχοι που αντιστοιχούν στον επιλεγμένο</a:t>
            </a:r>
            <a:r>
              <a:rPr lang="en-US" sz="2400" dirty="0"/>
              <a:t> </a:t>
            </a:r>
            <a:r>
              <a:rPr lang="el-GR" sz="2400" b="0" i="0" u="none" strike="noStrike" baseline="0" dirty="0">
                <a:solidFill>
                  <a:srgbClr val="000000"/>
                </a:solidFill>
              </a:rPr>
              <a:t>πράκτορα ή τα υπόβαθρα και οι ήχοι που αντιστοιχούν στην σκηνή του έργου), στην κεντρική περιοχή του περιβάλλοντος. </a:t>
            </a:r>
          </a:p>
          <a:p>
            <a:r>
              <a:rPr lang="el-GR" sz="2400" b="0" i="0" u="none" strike="noStrike" baseline="0" dirty="0">
                <a:solidFill>
                  <a:srgbClr val="000000"/>
                </a:solidFill>
              </a:rPr>
              <a:t>Η σκηνή όπου λαμβάνει χώρα η εκτέλεση και η παρατήρηση των αποτελεσμάτων του προγραμματισμού που έχει συμβεί, στην δεξιά πάνω περιοχή του περιβάλλοντος. </a:t>
            </a:r>
          </a:p>
          <a:p>
            <a:r>
              <a:rPr lang="el-GR" sz="2400" b="0" i="0" u="none" strike="noStrike" baseline="0" dirty="0">
                <a:solidFill>
                  <a:srgbClr val="000000"/>
                </a:solidFill>
              </a:rPr>
              <a:t>Η περιοχή όπου γίνεται ο ορισμός (επιλογή έτοιμων εικόνων ή και σχεδίαση νέων) των πρακτόρων, στην δεξιά κάτω περιοχή του περιβάλλοντος. </a:t>
            </a:r>
          </a:p>
          <a:p>
            <a:endParaRPr lang="en-US" sz="2400" dirty="0"/>
          </a:p>
        </p:txBody>
      </p:sp>
    </p:spTree>
    <p:extLst>
      <p:ext uri="{BB962C8B-B14F-4D97-AF65-F5344CB8AC3E}">
        <p14:creationId xmlns:p14="http://schemas.microsoft.com/office/powerpoint/2010/main" val="3945216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a:t>Παιδαγωγική προσέγγιση</a:t>
            </a:r>
          </a:p>
        </p:txBody>
      </p:sp>
      <p:sp>
        <p:nvSpPr>
          <p:cNvPr id="24579" name="Θέση περιεχομένου 2"/>
          <p:cNvSpPr>
            <a:spLocks noGrp="1"/>
          </p:cNvSpPr>
          <p:nvPr>
            <p:ph idx="1"/>
          </p:nvPr>
        </p:nvSpPr>
        <p:spPr/>
        <p:txBody>
          <a:bodyPr/>
          <a:lstStyle/>
          <a:p>
            <a:r>
              <a:rPr lang="el-GR" altLang="el-GR" sz="2400"/>
              <a:t>Η επίλυση προβλημάτων μέσω χειρισμού και κατασκευών ιδεατών και πραγματικών αντικειμένων </a:t>
            </a:r>
          </a:p>
          <a:p>
            <a:r>
              <a:rPr lang="el-GR" altLang="el-GR" sz="2400"/>
              <a:t>Ο φορμαλισμός της σκέψης (με τη χρήση εντολών στο πλαίσιο μιας γλώσσας προγραμματισμού για το χειρισμό αυτομάτων)</a:t>
            </a:r>
          </a:p>
          <a:p>
            <a:r>
              <a:rPr lang="el-GR" altLang="el-GR" sz="2400"/>
              <a:t>Η κοινωνικοποίηση (ανθρώπινη συνεργασία, αλληλεπίδραση και προώθηση της  σκέψης μέσω γνωστικών και κοινωνικογνωστικών συγκρούσεων)</a:t>
            </a:r>
          </a:p>
          <a:p>
            <a:r>
              <a:rPr lang="el-GR" altLang="el-GR" sz="2400"/>
              <a:t>Η πρόσκτηση γνώσεων και δεξιοτήτων που συνδέονται με πολλά γνωστικά αντικείμενα (και συνεπώς η προώθηση της διεπιστημονικής και της διαθεματικής προσέγγισης).</a:t>
            </a:r>
          </a:p>
          <a:p>
            <a:endParaRPr lang="el-GR" altLang="el-GR" sz="2400"/>
          </a:p>
        </p:txBody>
      </p:sp>
      <p:sp>
        <p:nvSpPr>
          <p:cNvPr id="24580" name="Θέση αριθμού διαφάνειας 3"/>
          <p:cNvSpPr>
            <a:spLocks noGrp="1"/>
          </p:cNvSpPr>
          <p:nvPr>
            <p:ph type="sldNum" sz="quarter" idx="4294967295"/>
          </p:nvPr>
        </p:nvSpPr>
        <p:spPr bwMode="auto">
          <a:xfrm>
            <a:off x="10137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EB430DF-A4A8-4D95-8CC4-E67CF9A59945}" type="slidenum">
              <a:rPr lang="en-US" altLang="el-GR" sz="1200">
                <a:solidFill>
                  <a:srgbClr val="B5A788"/>
                </a:solidFill>
              </a:rPr>
              <a:pPr>
                <a:spcBef>
                  <a:spcPct val="0"/>
                </a:spcBef>
                <a:buClrTx/>
                <a:buSzTx/>
                <a:buFontTx/>
                <a:buNone/>
              </a:pPr>
              <a:t>33</a:t>
            </a:fld>
            <a:endParaRPr lang="en-US" altLang="el-GR" sz="1200">
              <a:solidFill>
                <a:srgbClr val="B5A788"/>
              </a:solidFill>
            </a:endParaRPr>
          </a:p>
        </p:txBody>
      </p:sp>
    </p:spTree>
    <p:extLst>
      <p:ext uri="{BB962C8B-B14F-4D97-AF65-F5344CB8AC3E}">
        <p14:creationId xmlns:p14="http://schemas.microsoft.com/office/powerpoint/2010/main" val="3411394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a:t>Τεχνολογία ελέγχου</a:t>
            </a:r>
          </a:p>
        </p:txBody>
      </p:sp>
      <p:sp>
        <p:nvSpPr>
          <p:cNvPr id="25603" name="Θέση περιεχομένου 2"/>
          <p:cNvSpPr>
            <a:spLocks noGrp="1"/>
          </p:cNvSpPr>
          <p:nvPr>
            <p:ph idx="1"/>
          </p:nvPr>
        </p:nvSpPr>
        <p:spPr/>
        <p:txBody>
          <a:bodyPr/>
          <a:lstStyle/>
          <a:p>
            <a:r>
              <a:rPr lang="el-GR" altLang="el-GR" i="1"/>
              <a:t>Τεχνολογία Ελέγχου</a:t>
            </a:r>
            <a:r>
              <a:rPr lang="el-GR" altLang="el-GR"/>
              <a:t> (Control Technology)</a:t>
            </a:r>
          </a:p>
          <a:p>
            <a:pPr lvl="1"/>
            <a:r>
              <a:rPr lang="el-GR" altLang="el-GR"/>
              <a:t>Παιδαγωγική προσέγγιση </a:t>
            </a:r>
          </a:p>
          <a:p>
            <a:r>
              <a:rPr lang="el-GR" altLang="el-GR"/>
              <a:t>Συνδέεται άμεσα με την ανάπτυξη και την περιγραφή τεχνικών καταστάσεων με τη βοήθεια γλωσσών εντολών (τυπικές γλώσσες προγραμματισμού).</a:t>
            </a:r>
          </a:p>
        </p:txBody>
      </p:sp>
      <p:sp>
        <p:nvSpPr>
          <p:cNvPr id="25604" name="Θέση αριθμού διαφάνειας 3"/>
          <p:cNvSpPr>
            <a:spLocks noGrp="1"/>
          </p:cNvSpPr>
          <p:nvPr>
            <p:ph type="sldNum" sz="quarter" idx="4294967295"/>
          </p:nvPr>
        </p:nvSpPr>
        <p:spPr bwMode="auto">
          <a:xfrm>
            <a:off x="10137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EFEDA0D-AE22-4FB2-912C-B4C7E83CDD3E}" type="slidenum">
              <a:rPr lang="en-US" altLang="el-GR" sz="1200">
                <a:solidFill>
                  <a:srgbClr val="B5A788"/>
                </a:solidFill>
              </a:rPr>
              <a:pPr>
                <a:spcBef>
                  <a:spcPct val="0"/>
                </a:spcBef>
                <a:buClrTx/>
                <a:buSzTx/>
                <a:buFontTx/>
                <a:buNone/>
              </a:pPr>
              <a:t>34</a:t>
            </a:fld>
            <a:endParaRPr lang="en-US" altLang="el-GR" sz="1200">
              <a:solidFill>
                <a:srgbClr val="B5A788"/>
              </a:solidFill>
            </a:endParaRPr>
          </a:p>
        </p:txBody>
      </p:sp>
    </p:spTree>
    <p:extLst>
      <p:ext uri="{BB962C8B-B14F-4D97-AF65-F5344CB8AC3E}">
        <p14:creationId xmlns:p14="http://schemas.microsoft.com/office/powerpoint/2010/main" val="97987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a:t>Παιδαγωγικοί σκοποί</a:t>
            </a:r>
          </a:p>
        </p:txBody>
      </p:sp>
      <p:sp>
        <p:nvSpPr>
          <p:cNvPr id="29699" name="Θέση περιεχομένου 2"/>
          <p:cNvSpPr>
            <a:spLocks noGrp="1"/>
          </p:cNvSpPr>
          <p:nvPr>
            <p:ph idx="1"/>
          </p:nvPr>
        </p:nvSpPr>
        <p:spPr/>
        <p:txBody>
          <a:bodyPr/>
          <a:lstStyle/>
          <a:p>
            <a:r>
              <a:rPr lang="el-GR" altLang="el-GR" sz="2400"/>
              <a:t>Eξερεύνηση του χώρου «από απόσταση», χωρίς παρέμβαση του σώματος.</a:t>
            </a:r>
          </a:p>
          <a:p>
            <a:r>
              <a:rPr lang="el-GR" altLang="el-GR" sz="2400"/>
              <a:t>Aκριβή και λογική γλώσσα εντολών, μέσω μιας κωδικοποίησης.</a:t>
            </a:r>
          </a:p>
          <a:p>
            <a:r>
              <a:rPr lang="el-GR" altLang="el-GR" sz="2400"/>
              <a:t>Πρόβλεψη των πράξεων.</a:t>
            </a:r>
          </a:p>
          <a:p>
            <a:r>
              <a:rPr lang="el-GR" altLang="el-GR" sz="2400"/>
              <a:t>Aλγοριθμική οικοδόμηση των διαδρομών.</a:t>
            </a:r>
          </a:p>
          <a:p>
            <a:r>
              <a:rPr lang="el-GR" altLang="el-GR" sz="2400"/>
              <a:t>Kοινωνικοποίηση γύρω από ένα συλλογικό και παρωθητικό αντικείμενο.</a:t>
            </a:r>
          </a:p>
          <a:p>
            <a:r>
              <a:rPr lang="el-GR" altLang="el-GR" sz="2400"/>
              <a:t>Πιθανή διαισθητική συνειδητοποίηση σύνθετων φαινομένων όπως η σχέση ανάμεσα στην ταχύτητα, το χρόνο και τη μετακίνηση. </a:t>
            </a:r>
          </a:p>
          <a:p>
            <a:endParaRPr lang="el-GR" altLang="el-GR" sz="2400"/>
          </a:p>
        </p:txBody>
      </p:sp>
      <p:sp>
        <p:nvSpPr>
          <p:cNvPr id="29700" name="Θέση αριθμού διαφάνειας 3"/>
          <p:cNvSpPr>
            <a:spLocks noGrp="1"/>
          </p:cNvSpPr>
          <p:nvPr>
            <p:ph type="sldNum" sz="quarter" idx="4294967295"/>
          </p:nvPr>
        </p:nvSpPr>
        <p:spPr bwMode="auto">
          <a:xfrm>
            <a:off x="10137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62A2B55-5C24-4CA5-B690-8D8F5BCC3C16}" type="slidenum">
              <a:rPr lang="en-US" altLang="el-GR" sz="1200">
                <a:solidFill>
                  <a:srgbClr val="B5A788"/>
                </a:solidFill>
              </a:rPr>
              <a:pPr>
                <a:spcBef>
                  <a:spcPct val="0"/>
                </a:spcBef>
                <a:buClrTx/>
                <a:buSzTx/>
                <a:buFontTx/>
                <a:buNone/>
              </a:pPr>
              <a:t>35</a:t>
            </a:fld>
            <a:endParaRPr lang="en-US" altLang="el-GR" sz="1200">
              <a:solidFill>
                <a:srgbClr val="B5A788"/>
              </a:solidFill>
            </a:endParaRPr>
          </a:p>
        </p:txBody>
      </p:sp>
    </p:spTree>
    <p:extLst>
      <p:ext uri="{BB962C8B-B14F-4D97-AF65-F5344CB8AC3E}">
        <p14:creationId xmlns:p14="http://schemas.microsoft.com/office/powerpoint/2010/main" val="810317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bwMode="auto">
          <a:xfrm>
            <a:off x="2566988" y="274638"/>
            <a:ext cx="7891462" cy="1143000"/>
          </a:xfrm>
        </p:spPr>
        <p:txBody>
          <a:bodyPr vert="horz" wrap="square" lIns="91440" tIns="45720" rIns="91440" bIns="45720" numCol="1" rtlCol="0" anchor="ctr" anchorCtr="0" compatLnSpc="1">
            <a:prstTxWarp prst="textNoShape">
              <a:avLst/>
            </a:prstTxWarp>
            <a:normAutofit/>
          </a:bodyPr>
          <a:lstStyle/>
          <a:p>
            <a:r>
              <a:rPr lang="el-GR" altLang="el-GR" sz="3600" b="1" dirty="0"/>
              <a:t>Παιδαγωγικοί στόχοι</a:t>
            </a:r>
          </a:p>
        </p:txBody>
      </p:sp>
      <p:sp>
        <p:nvSpPr>
          <p:cNvPr id="3" name="Θέση περιεχομένου 2"/>
          <p:cNvSpPr>
            <a:spLocks noGrp="1"/>
          </p:cNvSpPr>
          <p:nvPr>
            <p:ph idx="1"/>
          </p:nvPr>
        </p:nvSpPr>
        <p:spPr>
          <a:xfrm>
            <a:off x="2495550" y="1208089"/>
            <a:ext cx="7962900" cy="5280025"/>
          </a:xfrm>
        </p:spPr>
        <p:txBody>
          <a:bodyPr/>
          <a:lstStyle/>
          <a:p>
            <a:pPr marL="596900" indent="-514350">
              <a:buFont typeface="+mj-lt"/>
              <a:buAutoNum type="arabicPeriod"/>
              <a:defRPr/>
            </a:pPr>
            <a:r>
              <a:rPr lang="el-GR" b="1" i="1" dirty="0"/>
              <a:t>χειρισμός</a:t>
            </a:r>
            <a:endParaRPr lang="el-GR" dirty="0"/>
          </a:p>
          <a:p>
            <a:pPr lvl="1">
              <a:defRPr/>
            </a:pPr>
            <a:r>
              <a:rPr lang="el-GR" sz="2000" dirty="0"/>
              <a:t>επιτρέπει την ανάλυση της κίνησης που κάνει μέσα στο χώρο και το χρόνο και του συγχρονισμού των επιμέρους κινήσεων.</a:t>
            </a:r>
          </a:p>
          <a:p>
            <a:pPr lvl="1">
              <a:defRPr/>
            </a:pPr>
            <a:r>
              <a:rPr lang="el-GR" sz="2000" dirty="0"/>
              <a:t>έννοια της λογικής του χειρισμού για την εκπλήρωση ενός έργου ή την επίτευξη ενός στόχου. </a:t>
            </a:r>
          </a:p>
          <a:p>
            <a:pPr lvl="1">
              <a:defRPr/>
            </a:pPr>
            <a:r>
              <a:rPr lang="el-GR" sz="2000" dirty="0"/>
              <a:t>ο χειρισμός επιτρέπει την εξερεύνηση του χώρου με τη διαμεσολάβηση του ρομπότ. </a:t>
            </a:r>
            <a:endParaRPr lang="el-GR" dirty="0"/>
          </a:p>
          <a:p>
            <a:pPr marL="596900" indent="-514350">
              <a:buFont typeface="+mj-lt"/>
              <a:buAutoNum type="arabicPeriod"/>
              <a:defRPr/>
            </a:pPr>
            <a:r>
              <a:rPr lang="el-GR" b="1" i="1" dirty="0"/>
              <a:t>κατασκευή</a:t>
            </a:r>
          </a:p>
          <a:p>
            <a:pPr marL="871538" lvl="1" indent="-514350">
              <a:defRPr/>
            </a:pPr>
            <a:r>
              <a:rPr lang="el-GR" sz="2000" dirty="0"/>
              <a:t>Μετάδοση και μετασχηματισμός των κινήσεων. </a:t>
            </a:r>
          </a:p>
          <a:p>
            <a:pPr marL="871538" lvl="1" indent="-514350">
              <a:defRPr/>
            </a:pPr>
            <a:r>
              <a:rPr lang="el-GR" sz="2000" dirty="0"/>
              <a:t>Το παιδί αναπαράγει ένα δοσμένο μηχανισμό ή ανακαλύπτει ένα άλλο για να πραγματοποιήσει μια δεδομένη κίνηση. </a:t>
            </a:r>
          </a:p>
          <a:p>
            <a:pPr marL="871538" lvl="1" indent="-514350">
              <a:defRPr/>
            </a:pPr>
            <a:r>
              <a:rPr lang="el-GR" sz="2000" dirty="0" err="1"/>
              <a:t>Mπορεί</a:t>
            </a:r>
            <a:r>
              <a:rPr lang="el-GR" sz="2000" dirty="0"/>
              <a:t> να εξερευνήσει τις δυνατότητες του προσεταιρισμού των συνθετικών στοιχείων, να συγκεντρώσει και να ανακαλύψει τους νόμους που τα διέπουν. </a:t>
            </a:r>
          </a:p>
        </p:txBody>
      </p:sp>
      <p:sp>
        <p:nvSpPr>
          <p:cNvPr id="28676" name="Θέση αριθμού διαφάνειας 3"/>
          <p:cNvSpPr>
            <a:spLocks noGrp="1"/>
          </p:cNvSpPr>
          <p:nvPr>
            <p:ph type="sldNum" sz="quarter" idx="4294967295"/>
          </p:nvPr>
        </p:nvSpPr>
        <p:spPr bwMode="auto">
          <a:xfrm>
            <a:off x="10137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0FBBCF0-493E-4BB2-9E21-471F9F79FCFF}" type="slidenum">
              <a:rPr lang="en-US" altLang="el-GR" sz="1200">
                <a:solidFill>
                  <a:srgbClr val="B5A788"/>
                </a:solidFill>
              </a:rPr>
              <a:pPr>
                <a:spcBef>
                  <a:spcPct val="0"/>
                </a:spcBef>
                <a:buClrTx/>
                <a:buSzTx/>
                <a:buFontTx/>
                <a:buNone/>
              </a:pPr>
              <a:t>36</a:t>
            </a:fld>
            <a:endParaRPr lang="en-US" altLang="el-GR" sz="1200">
              <a:solidFill>
                <a:srgbClr val="B5A788"/>
              </a:solidFill>
            </a:endParaRPr>
          </a:p>
        </p:txBody>
      </p:sp>
    </p:spTree>
    <p:extLst>
      <p:ext uri="{BB962C8B-B14F-4D97-AF65-F5344CB8AC3E}">
        <p14:creationId xmlns:p14="http://schemas.microsoft.com/office/powerpoint/2010/main" val="102988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EA65-A6EC-FC54-CB8C-DD7ED81D73B5}"/>
              </a:ext>
            </a:extLst>
          </p:cNvPr>
          <p:cNvSpPr>
            <a:spLocks noGrp="1"/>
          </p:cNvSpPr>
          <p:nvPr>
            <p:ph type="title"/>
          </p:nvPr>
        </p:nvSpPr>
        <p:spPr/>
        <p:txBody>
          <a:bodyPr/>
          <a:lstStyle/>
          <a:p>
            <a:pPr algn="ctr"/>
            <a:r>
              <a:rPr lang="en-US" dirty="0"/>
              <a:t>YouTube videos</a:t>
            </a:r>
          </a:p>
        </p:txBody>
      </p:sp>
      <p:sp>
        <p:nvSpPr>
          <p:cNvPr id="3" name="Content Placeholder 2">
            <a:extLst>
              <a:ext uri="{FF2B5EF4-FFF2-40B4-BE49-F238E27FC236}">
                <a16:creationId xmlns:a16="http://schemas.microsoft.com/office/drawing/2014/main" id="{BC19D133-0E06-EF3D-6FCD-4305E4BF295B}"/>
              </a:ext>
            </a:extLst>
          </p:cNvPr>
          <p:cNvSpPr>
            <a:spLocks noGrp="1"/>
          </p:cNvSpPr>
          <p:nvPr>
            <p:ph idx="1"/>
          </p:nvPr>
        </p:nvSpPr>
        <p:spPr/>
        <p:txBody>
          <a:bodyPr/>
          <a:lstStyle/>
          <a:p>
            <a:r>
              <a:rPr lang="en-US" dirty="0">
                <a:hlinkClick r:id="rId2"/>
              </a:rPr>
              <a:t>https://www.youtube.com/watch?v=3zMscH7RsKQ</a:t>
            </a:r>
            <a:r>
              <a:rPr lang="el-GR" dirty="0">
                <a:hlinkClick r:id="rId2"/>
              </a:rPr>
              <a:t> </a:t>
            </a:r>
          </a:p>
          <a:p>
            <a:r>
              <a:rPr lang="en-US" dirty="0">
                <a:hlinkClick r:id="rId2"/>
              </a:rPr>
              <a:t>https://www.youtube.com/watch?v=AIMY5tKOdBk</a:t>
            </a:r>
            <a:endParaRPr lang="en-US" dirty="0"/>
          </a:p>
          <a:p>
            <a:r>
              <a:rPr lang="en-US" dirty="0">
                <a:hlinkClick r:id="rId3"/>
              </a:rPr>
              <a:t>https://www.youtube.com/watch?v=18N1CaQJ0GI&amp;t=189s</a:t>
            </a:r>
            <a:r>
              <a:rPr lang="en-US" dirty="0"/>
              <a:t> </a:t>
            </a:r>
          </a:p>
          <a:p>
            <a:r>
              <a:rPr lang="en-US">
                <a:hlinkClick r:id="rId4"/>
              </a:rPr>
              <a:t>https://www.youtube.com/results?search_query=unplugged+computational+thinking+greek</a:t>
            </a:r>
            <a:r>
              <a:rPr lang="en-US"/>
              <a:t> </a:t>
            </a:r>
            <a:r>
              <a:rPr lang="el-GR"/>
              <a:t> </a:t>
            </a:r>
            <a:endParaRPr lang="en-US" dirty="0"/>
          </a:p>
        </p:txBody>
      </p:sp>
    </p:spTree>
    <p:extLst>
      <p:ext uri="{BB962C8B-B14F-4D97-AF65-F5344CB8AC3E}">
        <p14:creationId xmlns:p14="http://schemas.microsoft.com/office/powerpoint/2010/main" val="1676816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DC7D-A215-4171-A298-92ADC78CE42C}"/>
              </a:ext>
            </a:extLst>
          </p:cNvPr>
          <p:cNvSpPr>
            <a:spLocks noGrp="1"/>
          </p:cNvSpPr>
          <p:nvPr>
            <p:ph type="title"/>
          </p:nvPr>
        </p:nvSpPr>
        <p:spPr/>
        <p:txBody>
          <a:bodyPr/>
          <a:lstStyle/>
          <a:p>
            <a:pPr algn="ctr"/>
            <a:r>
              <a:rPr lang="el-GR" dirty="0"/>
              <a:t>ΤΕΛΟΣ ΕΝΟΤΗΤΑΣ </a:t>
            </a:r>
            <a:endParaRPr lang="en-US" dirty="0"/>
          </a:p>
        </p:txBody>
      </p:sp>
      <p:pic>
        <p:nvPicPr>
          <p:cNvPr id="5" name="Εικόνα 4">
            <a:extLst>
              <a:ext uri="{FF2B5EF4-FFF2-40B4-BE49-F238E27FC236}">
                <a16:creationId xmlns:a16="http://schemas.microsoft.com/office/drawing/2014/main" id="{E6A08230-5F78-493C-82D5-E4E5AD0992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5047" y="2101294"/>
            <a:ext cx="6761905" cy="3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3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7E8F8-7C9D-48A4-AEBD-14A9E63F7563}"/>
              </a:ext>
            </a:extLst>
          </p:cNvPr>
          <p:cNvSpPr>
            <a:spLocks noGrp="1"/>
          </p:cNvSpPr>
          <p:nvPr>
            <p:ph type="title"/>
          </p:nvPr>
        </p:nvSpPr>
        <p:spPr>
          <a:xfrm>
            <a:off x="645065" y="1463040"/>
            <a:ext cx="3796306" cy="2690949"/>
          </a:xfrm>
        </p:spPr>
        <p:txBody>
          <a:bodyPr anchor="t">
            <a:normAutofit/>
          </a:bodyPr>
          <a:lstStyle/>
          <a:p>
            <a:r>
              <a:rPr lang="el-GR"/>
              <a:t>Χαρακτηριστικά της Υπολογιστικής Σκέψης (ΥΣ)</a:t>
            </a:r>
            <a:endParaRPr lang="en-US"/>
          </a:p>
        </p:txBody>
      </p:sp>
      <p:grpSp>
        <p:nvGrpSpPr>
          <p:cNvPr id="17" name="Group 16">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DC74B5-C350-4A9A-9C0D-9F1DC5CE2B54}"/>
              </a:ext>
            </a:extLst>
          </p:cNvPr>
          <p:cNvSpPr>
            <a:spLocks noGrp="1"/>
          </p:cNvSpPr>
          <p:nvPr>
            <p:ph idx="1"/>
          </p:nvPr>
        </p:nvSpPr>
        <p:spPr>
          <a:xfrm>
            <a:off x="5656218" y="1463039"/>
            <a:ext cx="5542387" cy="4300447"/>
          </a:xfrm>
        </p:spPr>
        <p:txBody>
          <a:bodyPr anchor="t">
            <a:normAutofit/>
          </a:bodyPr>
          <a:lstStyle/>
          <a:p>
            <a:pPr marL="82550" indent="0">
              <a:buNone/>
              <a:defRPr/>
            </a:pPr>
            <a:r>
              <a:rPr lang="el-GR" sz="1500"/>
              <a:t>Η υπολογιστική σκέψη περιλαμβάνει τα ακόλουθα χαρακτηριστικά:</a:t>
            </a:r>
          </a:p>
          <a:p>
            <a:pPr lvl="1">
              <a:defRPr/>
            </a:pPr>
            <a:r>
              <a:rPr lang="el-GR" sz="1500"/>
              <a:t>Διατύπωση προβλημάτων με έναν τέτοιο τρόπο που θα μας δίνει τη δυνατότητα να χρησιμοποιήσουμε έναν υπολογιστή και άλλα εργαλεία για την επίλυσή τους.</a:t>
            </a:r>
          </a:p>
          <a:p>
            <a:pPr lvl="1">
              <a:defRPr/>
            </a:pPr>
            <a:r>
              <a:rPr lang="el-GR" sz="1500"/>
              <a:t>Οργάνωση και ανάλυση δεδομένων με έναν λογικό τρόπο.</a:t>
            </a:r>
          </a:p>
          <a:p>
            <a:pPr lvl="1">
              <a:defRPr/>
            </a:pPr>
            <a:r>
              <a:rPr lang="el-GR" sz="1500"/>
              <a:t>Αναπαράσταση δεδομένων μέσω αφαιρέσεων, όπως μοντέλα και προσομοιώσεις.</a:t>
            </a:r>
          </a:p>
          <a:p>
            <a:pPr lvl="1">
              <a:defRPr/>
            </a:pPr>
            <a:r>
              <a:rPr lang="el-GR" sz="1500"/>
              <a:t>Αυτοματοποίηση λύσεων μέσω της αλγοριθμικής σκέψης.</a:t>
            </a:r>
          </a:p>
          <a:p>
            <a:pPr lvl="1">
              <a:defRPr/>
            </a:pPr>
            <a:r>
              <a:rPr lang="el-GR" sz="1500"/>
              <a:t>Εντοπισμός, ανάλυση και εφαρμογή πιθανών λύσεων με στόχο την επίτευξη του πλέον αποτελεσματικού συνδυασμού βημάτων και πόρων.</a:t>
            </a:r>
          </a:p>
          <a:p>
            <a:pPr lvl="1">
              <a:defRPr/>
            </a:pPr>
            <a:r>
              <a:rPr lang="el-GR" sz="1500"/>
              <a:t>Γενίκευση και μεταφορά αυτής της διαδικασίας επίλυσης προβλημάτων σε μια ευρεία ποικιλία προβλημάτων.</a:t>
            </a:r>
          </a:p>
          <a:p>
            <a:pPr marL="403225" lvl="1" indent="0">
              <a:buNone/>
              <a:defRPr/>
            </a:pPr>
            <a:endParaRPr lang="el-GR" sz="1500" b="1"/>
          </a:p>
          <a:p>
            <a:pPr marL="403225" lvl="1" indent="0">
              <a:buNone/>
              <a:defRPr/>
            </a:pPr>
            <a:r>
              <a:rPr lang="en-US" sz="1500" b="1"/>
              <a:t>Jeanette Wing</a:t>
            </a:r>
            <a:r>
              <a:rPr lang="el-GR" sz="1500" b="1"/>
              <a:t>, </a:t>
            </a:r>
            <a:r>
              <a:rPr lang="en-US" sz="1500">
                <a:hlinkClick r:id="rId2"/>
              </a:rPr>
              <a:t>Computational Thinking</a:t>
            </a:r>
            <a:r>
              <a:rPr lang="en-US" sz="1500"/>
              <a:t>, CACM vol. 49, no. 3, March 2006, pp. 33-35.</a:t>
            </a:r>
            <a:endParaRPr lang="el-GR" sz="1500"/>
          </a:p>
          <a:p>
            <a:pPr eaLnBrk="1" hangingPunct="1">
              <a:defRPr/>
            </a:pPr>
            <a:endParaRPr lang="en-GB" altLang="el-GR" sz="1500"/>
          </a:p>
          <a:p>
            <a:endParaRPr lang="en-US" sz="1500"/>
          </a:p>
        </p:txBody>
      </p:sp>
    </p:spTree>
    <p:extLst>
      <p:ext uri="{BB962C8B-B14F-4D97-AF65-F5344CB8AC3E}">
        <p14:creationId xmlns:p14="http://schemas.microsoft.com/office/powerpoint/2010/main" val="358006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5360B-77EB-A116-B7F0-6888587A253B}"/>
              </a:ext>
            </a:extLst>
          </p:cNvPr>
          <p:cNvSpPr>
            <a:spLocks noGrp="1"/>
          </p:cNvSpPr>
          <p:nvPr>
            <p:ph type="title"/>
          </p:nvPr>
        </p:nvSpPr>
        <p:spPr>
          <a:xfrm>
            <a:off x="1043631" y="809898"/>
            <a:ext cx="9942716" cy="1554480"/>
          </a:xfrm>
        </p:spPr>
        <p:txBody>
          <a:bodyPr anchor="ctr">
            <a:normAutofit/>
          </a:bodyPr>
          <a:lstStyle/>
          <a:p>
            <a:r>
              <a:rPr lang="el-GR" sz="3700"/>
              <a:t>ΒΑΣΙΚΕΣ ΔΕΞΙΟΤΗΤΕΣ ΤΗΣ ΥΠΟΛΟΓΙΣΤΙΚΗΣ</a:t>
            </a:r>
            <a:r>
              <a:rPr lang="en-US" sz="3700"/>
              <a:t> </a:t>
            </a:r>
            <a:r>
              <a:rPr lang="el-GR" sz="3700"/>
              <a:t>ΣΚΕΨΗΣ</a:t>
            </a:r>
            <a:br>
              <a:rPr lang="el-GR" sz="3700"/>
            </a:br>
            <a:endParaRPr lang="en-US" sz="3700"/>
          </a:p>
        </p:txBody>
      </p:sp>
      <p:sp>
        <p:nvSpPr>
          <p:cNvPr id="3" name="Content Placeholder 2">
            <a:extLst>
              <a:ext uri="{FF2B5EF4-FFF2-40B4-BE49-F238E27FC236}">
                <a16:creationId xmlns:a16="http://schemas.microsoft.com/office/drawing/2014/main" id="{361D5A55-3EAB-3439-7679-F4E1F4E31FDA}"/>
              </a:ext>
            </a:extLst>
          </p:cNvPr>
          <p:cNvSpPr>
            <a:spLocks noGrp="1"/>
          </p:cNvSpPr>
          <p:nvPr>
            <p:ph idx="1"/>
          </p:nvPr>
        </p:nvSpPr>
        <p:spPr>
          <a:xfrm>
            <a:off x="1045028" y="3017522"/>
            <a:ext cx="9941319" cy="3124658"/>
          </a:xfrm>
        </p:spPr>
        <p:txBody>
          <a:bodyPr anchor="ctr">
            <a:normAutofit/>
          </a:bodyPr>
          <a:lstStyle/>
          <a:p>
            <a:pPr marL="0" indent="0">
              <a:buNone/>
            </a:pPr>
            <a:r>
              <a:rPr lang="el-GR" sz="1700" dirty="0"/>
              <a:t>Οι βασικές (γνωστικές) δεξιότητες υπολογιστικής σκέψης είναι οι εξής (Wing,2008):</a:t>
            </a:r>
          </a:p>
          <a:p>
            <a:pPr marL="0" indent="0">
              <a:buNone/>
            </a:pPr>
            <a:r>
              <a:rPr lang="el-GR" sz="1700" dirty="0"/>
              <a:t>1. Η ικανότητα να καθοριστούν ξεκάθαρες, συγκεκριμένες και σαφείς οδηγίες για τη διεξαγωγή μιας διαδικασίας.</a:t>
            </a:r>
          </a:p>
          <a:p>
            <a:pPr marL="0" indent="0">
              <a:buNone/>
            </a:pPr>
            <a:r>
              <a:rPr lang="el-GR" sz="1700" dirty="0"/>
              <a:t>2. Η ικανότητα να σχεδιαστεί ένα σύστημα που αποτελείται από ευδιάκριτα συστατικά με σαφώς καθορισμένους τομείς ευθύνης από τους οποίους να μην ξεφεύγουμε.</a:t>
            </a:r>
          </a:p>
          <a:p>
            <a:pPr marL="0" indent="0">
              <a:buNone/>
            </a:pPr>
            <a:r>
              <a:rPr lang="el-GR" sz="1700" dirty="0"/>
              <a:t>3. Η ικανότητα να σχεδιάζουμε ένα σύστημα που αποτελείται από συστατικά που συνειδητά φανερώνουν συγκεκριμένες πληροφορίες και λειτουργίες που σχετίζονται με το σκοπό τους και κρύβουν οτιδήποτε άλλο.</a:t>
            </a:r>
          </a:p>
          <a:p>
            <a:pPr marL="0" indent="0">
              <a:buNone/>
            </a:pPr>
            <a:r>
              <a:rPr lang="el-GR" sz="1700" dirty="0"/>
              <a:t>4. Η κατανόηση ότι ένα περίπλοκο σύστημα γνωστικών διεργασιών του εγκεφάλου που προκύπτει από άλλες αλληλεπιδράσεις.</a:t>
            </a:r>
            <a:endParaRPr lang="en-U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93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E5BE5D-67C2-ACBB-4334-8D44FF490F9B}"/>
              </a:ext>
            </a:extLst>
          </p:cNvPr>
          <p:cNvSpPr>
            <a:spLocks noGrp="1"/>
          </p:cNvSpPr>
          <p:nvPr>
            <p:ph type="title"/>
          </p:nvPr>
        </p:nvSpPr>
        <p:spPr>
          <a:xfrm>
            <a:off x="793662" y="386930"/>
            <a:ext cx="10066122" cy="1298448"/>
          </a:xfrm>
        </p:spPr>
        <p:txBody>
          <a:bodyPr anchor="b">
            <a:normAutofit/>
          </a:bodyPr>
          <a:lstStyle/>
          <a:p>
            <a:r>
              <a:rPr lang="el-GR" sz="4800" dirty="0"/>
              <a:t>Η διαδικασία απόκτησης δεξιοτήτων ΥΣ</a:t>
            </a:r>
            <a:endParaRPr lang="en-US" sz="4800" dirty="0"/>
          </a:p>
        </p:txBody>
      </p:sp>
      <p:sp>
        <p:nvSpPr>
          <p:cNvPr id="1035" name="Rectangle 103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CAC64D-FBDD-3D36-27FE-69DBC436BA50}"/>
              </a:ext>
            </a:extLst>
          </p:cNvPr>
          <p:cNvSpPr>
            <a:spLocks noGrp="1"/>
          </p:cNvSpPr>
          <p:nvPr>
            <p:ph idx="1"/>
          </p:nvPr>
        </p:nvSpPr>
        <p:spPr>
          <a:xfrm>
            <a:off x="793661" y="2599509"/>
            <a:ext cx="4530898" cy="3639450"/>
          </a:xfrm>
        </p:spPr>
        <p:txBody>
          <a:bodyPr anchor="ctr">
            <a:normAutofit/>
          </a:bodyPr>
          <a:lstStyle/>
          <a:p>
            <a:r>
              <a:rPr lang="el-GR" sz="2000" dirty="0"/>
              <a:t>Διευκολύνει νέους τρόπους για να δούμε τα ήδη υπάρχοντα προβλήματα</a:t>
            </a:r>
          </a:p>
          <a:p>
            <a:r>
              <a:rPr lang="el-GR" sz="2000" dirty="0"/>
              <a:t>Δίνει έμφαση στην δημιουργική γνώση αντί στην απλή χρησιμοποίηση των πληροφοριών</a:t>
            </a:r>
          </a:p>
          <a:p>
            <a:r>
              <a:rPr lang="el-GR" sz="2000" dirty="0"/>
              <a:t>Παρουσιάζει δυνατότητες για δημιουργική επίλυση προβλημάτων </a:t>
            </a:r>
            <a:endParaRPr lang="en-US" sz="2000" dirty="0"/>
          </a:p>
          <a:p>
            <a:r>
              <a:rPr lang="el-GR" sz="2000" dirty="0"/>
              <a:t>Διευκολύνει την καινοτομία</a:t>
            </a:r>
            <a:endParaRPr lang="en-US" sz="2000" dirty="0"/>
          </a:p>
        </p:txBody>
      </p:sp>
      <p:pic>
        <p:nvPicPr>
          <p:cNvPr id="1028" name="Picture 4" descr="What is Computational Thinking? - Kidocode">
            <a:extLst>
              <a:ext uri="{FF2B5EF4-FFF2-40B4-BE49-F238E27FC236}">
                <a16:creationId xmlns:a16="http://schemas.microsoft.com/office/drawing/2014/main" id="{E3EAF0CA-EBEB-6B1F-FDD5-36BC7433C6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638538"/>
            <a:ext cx="5150277" cy="3405678"/>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06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95A5-6BA8-9252-F76F-86BAB12E73DF}"/>
              </a:ext>
            </a:extLst>
          </p:cNvPr>
          <p:cNvSpPr>
            <a:spLocks noGrp="1"/>
          </p:cNvSpPr>
          <p:nvPr>
            <p:ph type="title"/>
          </p:nvPr>
        </p:nvSpPr>
        <p:spPr>
          <a:xfrm>
            <a:off x="838200" y="365125"/>
            <a:ext cx="10515600" cy="221471"/>
          </a:xfrm>
        </p:spPr>
        <p:txBody>
          <a:bodyPr>
            <a:normAutofit fontScale="90000"/>
          </a:bodyPr>
          <a:lstStyle/>
          <a:p>
            <a:r>
              <a:rPr lang="el-GR" sz="2000" dirty="0"/>
              <a:t>Παράδειγμα: Σχεδιάζοντας ένα Πλυντήριο ρούχων </a:t>
            </a:r>
            <a:br>
              <a:rPr lang="el-GR" sz="2000" dirty="0"/>
            </a:br>
            <a:endParaRPr lang="en-US" sz="2000" dirty="0"/>
          </a:p>
        </p:txBody>
      </p:sp>
      <p:sp>
        <p:nvSpPr>
          <p:cNvPr id="3" name="Content Placeholder 2">
            <a:extLst>
              <a:ext uri="{FF2B5EF4-FFF2-40B4-BE49-F238E27FC236}">
                <a16:creationId xmlns:a16="http://schemas.microsoft.com/office/drawing/2014/main" id="{A09CF5A9-D711-2DF5-6EAA-9BFE9D7C0EAD}"/>
              </a:ext>
            </a:extLst>
          </p:cNvPr>
          <p:cNvSpPr>
            <a:spLocks noGrp="1"/>
          </p:cNvSpPr>
          <p:nvPr>
            <p:ph idx="1"/>
          </p:nvPr>
        </p:nvSpPr>
        <p:spPr>
          <a:xfrm>
            <a:off x="838200" y="750498"/>
            <a:ext cx="10515600" cy="5426465"/>
          </a:xfrm>
        </p:spPr>
        <p:txBody>
          <a:bodyPr/>
          <a:lstStyle/>
          <a:p>
            <a:pPr>
              <a:lnSpc>
                <a:spcPct val="107000"/>
              </a:lnSpc>
              <a:spcAft>
                <a:spcPts val="800"/>
              </a:spcAft>
            </a:pPr>
            <a:r>
              <a:rPr lang="el-GR" sz="1800" b="1" dirty="0">
                <a:effectLst/>
                <a:latin typeface="Calibri" panose="020F0502020204030204" pitchFamily="34" charset="0"/>
                <a:ea typeface="Calibri" panose="020F0502020204030204" pitchFamily="34" charset="0"/>
                <a:cs typeface="Arial" panose="020B0604020202020204" pitchFamily="34" charset="0"/>
              </a:rPr>
              <a:t>Αφαίρεση (</a:t>
            </a:r>
            <a:r>
              <a:rPr lang="en-US" sz="1800" b="1" dirty="0">
                <a:effectLst/>
                <a:latin typeface="Calibri" panose="020F0502020204030204" pitchFamily="34" charset="0"/>
                <a:ea typeface="Calibri" panose="020F0502020204030204" pitchFamily="34" charset="0"/>
                <a:cs typeface="Arial" panose="020B0604020202020204" pitchFamily="34" charset="0"/>
              </a:rPr>
              <a:t>Abstraction</a:t>
            </a:r>
            <a:r>
              <a:rPr lang="el-GR" sz="1800" b="1" dirty="0">
                <a:effectLst/>
                <a:latin typeface="Calibri" panose="020F0502020204030204" pitchFamily="34" charset="0"/>
                <a:ea typeface="Calibri" panose="020F0502020204030204" pitchFamily="34" charset="0"/>
                <a:cs typeface="Arial" panose="020B0604020202020204" pitchFamily="34" charset="0"/>
              </a:rPr>
              <a:t>)</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l-GR" sz="1800" dirty="0">
                <a:effectLst/>
                <a:latin typeface="Calibri" panose="020F0502020204030204" pitchFamily="34" charset="0"/>
                <a:ea typeface="Calibri" panose="020F0502020204030204" pitchFamily="34" charset="0"/>
                <a:cs typeface="Arial" panose="020B0604020202020204" pitchFamily="34" charset="0"/>
              </a:rPr>
              <a:t>Το πρώτο βήμα στο σχεδιασμό ενός πλυντηρίου είναι ο προσδιορισμός του στόχου - για παράδειγμα, θα πρέπει να είναι σε θέση να πλένει έντονα ή ήπια, σε χαμηλή ή υψηλή θερμοκρασία και να παράγει καθαρά ρούχα.</a:t>
            </a:r>
          </a:p>
          <a:p>
            <a:pPr>
              <a:lnSpc>
                <a:spcPct val="107000"/>
              </a:lnSpc>
              <a:spcAft>
                <a:spcPts val="800"/>
              </a:spcAft>
            </a:pPr>
            <a:r>
              <a:rPr lang="en-US" sz="1800" b="1" dirty="0" err="1">
                <a:effectLst/>
                <a:latin typeface="Calibri" panose="020F0502020204030204" pitchFamily="34" charset="0"/>
                <a:ea typeface="Calibri" panose="020F0502020204030204" pitchFamily="34" charset="0"/>
                <a:cs typeface="Arial" panose="020B0604020202020204" pitchFamily="34" charset="0"/>
              </a:rPr>
              <a:t>Ανάλυση</a:t>
            </a:r>
            <a:r>
              <a:rPr lang="en-US" sz="1800" b="1" dirty="0">
                <a:effectLst/>
                <a:latin typeface="Calibri" panose="020F0502020204030204" pitchFamily="34" charset="0"/>
                <a:ea typeface="Calibri" panose="020F0502020204030204" pitchFamily="34" charset="0"/>
                <a:cs typeface="Arial" panose="020B0604020202020204" pitchFamily="34" charset="0"/>
              </a:rPr>
              <a:t> – Κατα</a:t>
            </a:r>
            <a:r>
              <a:rPr lang="en-US" sz="1800" b="1" dirty="0" err="1">
                <a:effectLst/>
                <a:latin typeface="Calibri" panose="020F0502020204030204" pitchFamily="34" charset="0"/>
                <a:ea typeface="Calibri" panose="020F0502020204030204" pitchFamily="34" charset="0"/>
                <a:cs typeface="Arial" panose="020B0604020202020204" pitchFamily="34" charset="0"/>
              </a:rPr>
              <a:t>κερμ</a:t>
            </a:r>
            <a:r>
              <a:rPr lang="en-US" sz="1800" b="1" dirty="0">
                <a:effectLst/>
                <a:latin typeface="Calibri" panose="020F0502020204030204" pitchFamily="34" charset="0"/>
                <a:ea typeface="Calibri" panose="020F0502020204030204" pitchFamily="34" charset="0"/>
                <a:cs typeface="Arial" panose="020B0604020202020204" pitchFamily="34" charset="0"/>
              </a:rPr>
              <a:t>ατισμός</a:t>
            </a:r>
          </a:p>
          <a:p>
            <a:pPr>
              <a:lnSpc>
                <a:spcPct val="107000"/>
              </a:lnSpc>
              <a:spcAft>
                <a:spcPts val="800"/>
              </a:spcAft>
            </a:pPr>
            <a:endParaRPr lang="el-G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err="1">
                <a:effectLst/>
                <a:latin typeface="Calibri" panose="020F0502020204030204" pitchFamily="34" charset="0"/>
                <a:ea typeface="Calibri" panose="020F0502020204030204" pitchFamily="34" charset="0"/>
                <a:cs typeface="Arial" panose="020B0604020202020204" pitchFamily="34" charset="0"/>
              </a:rPr>
              <a:t>Αλγόριθμοι</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l-GR" sz="1800" dirty="0">
                <a:effectLst/>
                <a:latin typeface="Calibri" panose="020F0502020204030204" pitchFamily="34" charset="0"/>
                <a:ea typeface="Calibri" panose="020F0502020204030204" pitchFamily="34" charset="0"/>
                <a:cs typeface="Arial" panose="020B0604020202020204" pitchFamily="34" charset="0"/>
              </a:rPr>
              <a:t>ένας αλγόριθμος μπορεί να σχεδιαστεί για να καθορίσει με ακρίβεια την ακολουθία των βημάτων που πρέπει να ακολουθηθούν για την κατασκευή του πλυντηρίου – Αυτοματισμός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5E4CE091-31DB-0DAB-954C-B5E85DBCD2FC}"/>
              </a:ext>
            </a:extLst>
          </p:cNvPr>
          <p:cNvPicPr>
            <a:picLocks noChangeAspect="1"/>
          </p:cNvPicPr>
          <p:nvPr/>
        </p:nvPicPr>
        <p:blipFill>
          <a:blip r:embed="rId2"/>
          <a:stretch>
            <a:fillRect/>
          </a:stretch>
        </p:blipFill>
        <p:spPr>
          <a:xfrm>
            <a:off x="4511614" y="1911920"/>
            <a:ext cx="4390845" cy="2412160"/>
          </a:xfrm>
          <a:prstGeom prst="rect">
            <a:avLst/>
          </a:prstGeom>
        </p:spPr>
      </p:pic>
    </p:spTree>
    <p:extLst>
      <p:ext uri="{BB962C8B-B14F-4D97-AF65-F5344CB8AC3E}">
        <p14:creationId xmlns:p14="http://schemas.microsoft.com/office/powerpoint/2010/main" val="3817975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42EFB-398B-EEBC-BF8D-45BD41E22D81}"/>
              </a:ext>
            </a:extLst>
          </p:cNvPr>
          <p:cNvSpPr>
            <a:spLocks noGrp="1"/>
          </p:cNvSpPr>
          <p:nvPr>
            <p:ph idx="1"/>
          </p:nvPr>
        </p:nvSpPr>
        <p:spPr>
          <a:xfrm>
            <a:off x="838200" y="258792"/>
            <a:ext cx="10515600" cy="5918171"/>
          </a:xfrm>
        </p:spPr>
        <p:txBody>
          <a:bodyPr>
            <a:normAutofit lnSpcReduction="10000"/>
          </a:bodyPr>
          <a:lstStyle/>
          <a:p>
            <a:pPr>
              <a:lnSpc>
                <a:spcPct val="107000"/>
              </a:lnSpc>
              <a:spcAft>
                <a:spcPts val="800"/>
              </a:spcAft>
            </a:pPr>
            <a:r>
              <a:rPr lang="el-GR" sz="2400" b="1" dirty="0">
                <a:effectLst/>
                <a:latin typeface="Calibri" panose="020F0502020204030204" pitchFamily="34" charset="0"/>
                <a:ea typeface="Calibri" panose="020F0502020204030204" pitchFamily="34" charset="0"/>
                <a:cs typeface="Arial" panose="020B0604020202020204" pitchFamily="34" charset="0"/>
              </a:rPr>
              <a:t>Γενίκευση</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l-GR" sz="2400" dirty="0">
                <a:effectLst/>
                <a:latin typeface="Calibri" panose="020F0502020204030204" pitchFamily="34" charset="0"/>
                <a:ea typeface="Calibri" panose="020F0502020204030204" pitchFamily="34" charset="0"/>
                <a:cs typeface="Arial" panose="020B0604020202020204" pitchFamily="34" charset="0"/>
              </a:rPr>
              <a:t>Ο σχεδιασμός του πλυντηρίου μπορεί επίσης να βελτιωθεί καθιστώντας τον οικουμενικό, για παράδειγμα χρησιμοποιώντας σύμβολα αντί λέξεων στα χειριστήρια, ώστε να μπορούν να χρησιμοποιηθούν από τους ανθρώπους ανεξάρτητα από τη γλώσσα τους ή σχεδιάζοντάς τα να λειτουργούν τόσο σε τάση 110 </a:t>
            </a:r>
            <a:r>
              <a:rPr lang="el-GR" sz="2400" dirty="0" err="1">
                <a:effectLst/>
                <a:latin typeface="Calibri" panose="020F0502020204030204" pitchFamily="34" charset="0"/>
                <a:ea typeface="Calibri" panose="020F0502020204030204" pitchFamily="34" charset="0"/>
                <a:cs typeface="Arial" panose="020B0604020202020204" pitchFamily="34" charset="0"/>
              </a:rPr>
              <a:t>volt</a:t>
            </a:r>
            <a:r>
              <a:rPr lang="el-GR" sz="2400" dirty="0">
                <a:effectLst/>
                <a:latin typeface="Calibri" panose="020F0502020204030204" pitchFamily="34" charset="0"/>
                <a:ea typeface="Calibri" panose="020F0502020204030204" pitchFamily="34" charset="0"/>
                <a:cs typeface="Arial" panose="020B0604020202020204" pitchFamily="34" charset="0"/>
              </a:rPr>
              <a:t> όσο και 220 </a:t>
            </a:r>
            <a:r>
              <a:rPr lang="el-GR" sz="2400" dirty="0" err="1">
                <a:effectLst/>
                <a:latin typeface="Calibri" panose="020F0502020204030204" pitchFamily="34" charset="0"/>
                <a:ea typeface="Calibri" panose="020F0502020204030204" pitchFamily="34" charset="0"/>
                <a:cs typeface="Arial" panose="020B0604020202020204" pitchFamily="34" charset="0"/>
              </a:rPr>
              <a:t>volt</a:t>
            </a:r>
            <a:r>
              <a:rPr lang="el-GR" sz="2400" dirty="0">
                <a:effectLst/>
                <a:latin typeface="Calibri" panose="020F0502020204030204" pitchFamily="34" charset="0"/>
                <a:ea typeface="Calibri" panose="020F0502020204030204" pitchFamily="34" charset="0"/>
                <a:cs typeface="Arial" panose="020B0604020202020204" pitchFamily="34" charset="0"/>
              </a:rPr>
              <a:t> για χρήση σε διάφορες χώρες. Αν η σχεδίαση τροποποιηθεί με αυτόν τον τρόπο, τότε έχει γενικευθεί.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2400" b="1" dirty="0">
                <a:effectLst/>
                <a:latin typeface="Calibri" panose="020F0502020204030204" pitchFamily="34" charset="0"/>
                <a:ea typeface="Calibri" panose="020F0502020204030204" pitchFamily="34" charset="0"/>
                <a:cs typeface="Arial" panose="020B0604020202020204" pitchFamily="34" charset="0"/>
              </a:rPr>
              <a:t>Αναγνώριση μοτίβων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l-GR" sz="2400" dirty="0">
                <a:effectLst/>
                <a:latin typeface="Calibri" panose="020F0502020204030204" pitchFamily="34" charset="0"/>
                <a:ea typeface="Calibri" panose="020F0502020204030204" pitchFamily="34" charset="0"/>
                <a:cs typeface="Arial" panose="020B0604020202020204" pitchFamily="34" charset="0"/>
              </a:rPr>
              <a:t>Η αναγνώριση μοτίβων μπορεί επίσης να βοηθήσει στην γενίκευση, όπου πτυχές ενός συγκεκριμένου προβλήματος μπορούν να σχετίζονται με άλλα γενικότερα προβλήματα. Ομοίως, η αξιολόγηση του σχεδιασμού βοηθά στη γενίκευση του, αξιολογώντας τον τρόπο με τον οποίο μπορεί να εφαρμοστεί το σχέδιο σε διαφορετικές περιπτώσεις</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sz="3600" dirty="0"/>
          </a:p>
        </p:txBody>
      </p:sp>
    </p:spTree>
    <p:extLst>
      <p:ext uri="{BB962C8B-B14F-4D97-AF65-F5344CB8AC3E}">
        <p14:creationId xmlns:p14="http://schemas.microsoft.com/office/powerpoint/2010/main" val="252578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34" name="Rectangle 103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8" name="Rectangle 103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9505D-3403-9917-C4D3-A5BD3D21395B}"/>
              </a:ext>
            </a:extLst>
          </p:cNvPr>
          <p:cNvSpPr>
            <a:spLocks noGrp="1"/>
          </p:cNvSpPr>
          <p:nvPr>
            <p:ph type="title"/>
          </p:nvPr>
        </p:nvSpPr>
        <p:spPr>
          <a:xfrm>
            <a:off x="1043631" y="873940"/>
            <a:ext cx="5052369" cy="1035781"/>
          </a:xfrm>
        </p:spPr>
        <p:txBody>
          <a:bodyPr anchor="ctr">
            <a:normAutofit/>
          </a:bodyPr>
          <a:lstStyle/>
          <a:p>
            <a:r>
              <a:rPr lang="el-GR" sz="3600"/>
              <a:t>ΣΤΟΧΟΣ</a:t>
            </a:r>
            <a:endParaRPr lang="en-US" sz="3600"/>
          </a:p>
        </p:txBody>
      </p:sp>
      <p:sp>
        <p:nvSpPr>
          <p:cNvPr id="3" name="Content Placeholder 2">
            <a:extLst>
              <a:ext uri="{FF2B5EF4-FFF2-40B4-BE49-F238E27FC236}">
                <a16:creationId xmlns:a16="http://schemas.microsoft.com/office/drawing/2014/main" id="{E677FE5C-3E8B-C926-8C41-FF3546ED3FF0}"/>
              </a:ext>
            </a:extLst>
          </p:cNvPr>
          <p:cNvSpPr>
            <a:spLocks noGrp="1"/>
          </p:cNvSpPr>
          <p:nvPr>
            <p:ph idx="1"/>
          </p:nvPr>
        </p:nvSpPr>
        <p:spPr>
          <a:xfrm>
            <a:off x="1045029" y="2524721"/>
            <a:ext cx="4991629" cy="3677123"/>
          </a:xfrm>
        </p:spPr>
        <p:txBody>
          <a:bodyPr anchor="ctr">
            <a:normAutofit/>
          </a:bodyPr>
          <a:lstStyle/>
          <a:p>
            <a:pPr marL="0" indent="0">
              <a:buNone/>
            </a:pPr>
            <a:r>
              <a:rPr lang="el-GR" sz="1300"/>
              <a:t>Ως προς το γνωστικό αντικείμενο του Προγραμματισμού:</a:t>
            </a:r>
          </a:p>
          <a:p>
            <a:r>
              <a:rPr lang="el-GR" sz="1300"/>
              <a:t>Εξοικείωση με τον προγραμματισμό</a:t>
            </a:r>
          </a:p>
          <a:p>
            <a:r>
              <a:rPr lang="el-GR" sz="1300"/>
              <a:t>Κατανόηση Βασικών Δομών προγραμματισμού</a:t>
            </a:r>
          </a:p>
          <a:p>
            <a:r>
              <a:rPr lang="el-GR" sz="1300"/>
              <a:t>Επιλογή της κατάλληλης δομής προγραμματισμού για την αποτελεσματική επίλυση ενός προβλήματος</a:t>
            </a:r>
          </a:p>
          <a:p>
            <a:pPr marL="0" indent="0">
              <a:buNone/>
            </a:pPr>
            <a:r>
              <a:rPr lang="el-GR" sz="1300"/>
              <a:t>Ως προς το γνωστικό αντικείμενο της Υπολογιστικής Σκέψης:</a:t>
            </a:r>
          </a:p>
          <a:p>
            <a:r>
              <a:rPr lang="el-GR" sz="1300"/>
              <a:t>Απλοποίηση ενός προβλήματος χωρίζοντάς το σε υπο-προβλήματα</a:t>
            </a:r>
          </a:p>
          <a:p>
            <a:r>
              <a:rPr lang="el-GR" sz="1300"/>
              <a:t>Ικανότητα διαχωρισμού των σημαντικών από των περιττών ή μη αναγκαίων στοιχείων με βάση την εκφώνηση ενός προβλήματος</a:t>
            </a:r>
          </a:p>
          <a:p>
            <a:r>
              <a:rPr lang="el-GR" sz="1300"/>
              <a:t>Ικανότητα συγγραφής ξεκάθαρων και σαφών οδηγιών που θα βοηθήσουν στην επίλυση του προβλήματος.</a:t>
            </a:r>
          </a:p>
          <a:p>
            <a:r>
              <a:rPr lang="el-GR" sz="1300"/>
              <a:t>Ικανότητα γενίκευσης ενός προβλήματος ανάγοντας το στην καθημερινότητα</a:t>
            </a:r>
          </a:p>
        </p:txBody>
      </p:sp>
      <p:sp>
        <p:nvSpPr>
          <p:cNvPr id="1040" name="Rectangle 1039">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mbedding computational thinking skills in our learning resources -  Raspberry Pi Foundation">
            <a:extLst>
              <a:ext uri="{FF2B5EF4-FFF2-40B4-BE49-F238E27FC236}">
                <a16:creationId xmlns:a16="http://schemas.microsoft.com/office/drawing/2014/main" id="{A3C17948-1EA3-783A-D115-5524F86BC6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0493" y="2049632"/>
            <a:ext cx="4223252" cy="2819020"/>
          </a:xfrm>
          <a:prstGeom prst="rect">
            <a:avLst/>
          </a:prstGeom>
          <a:noFill/>
          <a:extLst>
            <a:ext uri="{909E8E84-426E-40DD-AFC4-6F175D3DCCD1}">
              <a14:hiddenFill xmlns:a14="http://schemas.microsoft.com/office/drawing/2010/main">
                <a:solidFill>
                  <a:srgbClr val="FFFFFF"/>
                </a:solidFill>
              </a14:hiddenFill>
            </a:ext>
          </a:extLst>
        </p:spPr>
      </p:pic>
      <p:cxnSp>
        <p:nvCxnSpPr>
          <p:cNvPr id="1042" name="Straight Connector 104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286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2872</Words>
  <Application>Microsoft Office PowerPoint</Application>
  <PresentationFormat>Widescreen</PresentationFormat>
  <Paragraphs>210</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Courier New</vt:lpstr>
      <vt:lpstr>Times New Roman</vt:lpstr>
      <vt:lpstr>Office Theme</vt:lpstr>
      <vt:lpstr>Υπολογιστική Σκέψη (Computational Thinking)</vt:lpstr>
      <vt:lpstr>Ένα βήμα παρακάτω ως επέκταση της παρακάτω εικόνας  Watson, AD,&amp; Watson, GH (2013) Bonus Article: transitioning STEM to STEAM: Reformation of Engineering Education. J Qual Particip 36(3) (από Κ. Καλοβρέκτης   Απ. Ξενάκης   Σ. Ψυχάρης  Γ. Σταμούλης. Τίτλος Συγγράμματος: Εκπαιδευτική Τεχνολογία, Αναπτυξιακές Πλατφόρμες Ρομποτικής και IoT.. Έκδοση: 1η/2020. ISBN: 978-960-418-828-4.   ΕΚΔΟΣΕΙΣ Α. ΤΖΙΟΛΑ &amp; ΥΙΟΙ Α.Ε </vt:lpstr>
      <vt:lpstr>ΟΡΙΣΜΟΣ ΤΗΣ ΥΠΟΛΟΓΙΣΤΙΚΗΣ ΣΚΕΨΗΣ</vt:lpstr>
      <vt:lpstr>Χαρακτηριστικά της Υπολογιστικής Σκέψης (ΥΣ)</vt:lpstr>
      <vt:lpstr>ΒΑΣΙΚΕΣ ΔΕΞΙΟΤΗΤΕΣ ΤΗΣ ΥΠΟΛΟΓΙΣΤΙΚΗΣ ΣΚΕΨΗΣ </vt:lpstr>
      <vt:lpstr>Η διαδικασία απόκτησης δεξιοτήτων ΥΣ</vt:lpstr>
      <vt:lpstr>Παράδειγμα: Σχεδιάζοντας ένα Πλυντήριο ρούχων  </vt:lpstr>
      <vt:lpstr>PowerPoint Presentation</vt:lpstr>
      <vt:lpstr>ΣΤΟΧΟΣ</vt:lpstr>
      <vt:lpstr>Χαρακτηριστικά της Logo</vt:lpstr>
      <vt:lpstr>Logo-like περιβάλλοντα</vt:lpstr>
      <vt:lpstr> Σύγχρονη προσέγγιση με περιβάλλοντα οπτικού και απτικού προγραμματισμού:  1. Γνώσεις προγραμματιστικών εννοιών και δομών 2. Ικανότητες αφαιρετική σκέψη και λογικής συλλογιστικής μέσα από την αντίληψη και παρατήρηση μιας κατάστασης  3. Ικανότητες στην επίλυση προβλημάτων</vt:lpstr>
      <vt:lpstr>PowerPoint Presentation</vt:lpstr>
      <vt:lpstr>«Παιχνιδοκεντρική» μάθηση με την χρήση διαδραστικών, απτικών και εκπαιδευτικών ρομποτικών συστημάτων </vt:lpstr>
      <vt:lpstr>ΥΣ &amp; Πληροφορική </vt:lpstr>
      <vt:lpstr>Η ανάλυση του τι είναι ένας μικρόκοσμος μπορεί να γίνει από δύο οπτικές: </vt:lpstr>
      <vt:lpstr>(α) Δομική προσέγγιση–Ένας μικρόκοσμος</vt:lpstr>
      <vt:lpstr>(β) Λειτουργική προσέγγιση –Σε έναν μικρόκοσμο ο εκπαιδευόμενος</vt:lpstr>
      <vt:lpstr>PowerPoint Presentation</vt:lpstr>
      <vt:lpstr>PowerPoint Presentation</vt:lpstr>
      <vt:lpstr>Η υπολογιστική σκέψη ως ικανότητα για να «μάθω το πως μαθαίνω» </vt:lpstr>
      <vt:lpstr>Υποστήριξη Στοιχείων Αμεσότητας στα Περιβάλλοντα Οπτικού Προγραμματισμού</vt:lpstr>
      <vt:lpstr>SCRATCH (http://scratch.mit.edu/) </vt:lpstr>
      <vt:lpstr>PowerPoint Presentation</vt:lpstr>
      <vt:lpstr>Η δομή ακολουθίας</vt:lpstr>
      <vt:lpstr>Διδασκαλία δομής ακολουθίας</vt:lpstr>
      <vt:lpstr>Η δομή επιλογής ή ελέγχου </vt:lpstr>
      <vt:lpstr>Η δομή επανάληψης</vt:lpstr>
      <vt:lpstr>Η έννοια της επανάληψης</vt:lpstr>
      <vt:lpstr>Επανάληψη με γνωστό αριθμό επαναλήψεων</vt:lpstr>
      <vt:lpstr>Η επανάληψη ως μοτίβο</vt:lpstr>
      <vt:lpstr>Βασικά συστατικά του περιβάλλοντος  </vt:lpstr>
      <vt:lpstr>Παιδαγωγική προσέγγιση</vt:lpstr>
      <vt:lpstr>Τεχνολογία ελέγχου</vt:lpstr>
      <vt:lpstr>Παιδαγωγικοί σκοποί</vt:lpstr>
      <vt:lpstr>Παιδαγωγικοί στόχοι</vt:lpstr>
      <vt:lpstr>YouTube videos</vt:lpstr>
      <vt:lpstr>ΤΕΛΟΣ ΕΝΟΤΗΤΑΣ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Υλικό για παιχνίδια στα scratch http://www.scratchplay.gr/ (Book) https://www.youtube.com/watch?v=XTvcot1dFhM (Φτιάχνοντας ένα παιχνίδι pong) https://scratch.mit.edu/studios/26995/ (Games)</dc:title>
  <dc:creator>ΝΙΚΟΛΑΟΣ ΠΕΛΛΑΣ</dc:creator>
  <cp:lastModifiedBy>Nikolaos Pellas</cp:lastModifiedBy>
  <cp:revision>94</cp:revision>
  <dcterms:created xsi:type="dcterms:W3CDTF">2020-11-17T08:03:16Z</dcterms:created>
  <dcterms:modified xsi:type="dcterms:W3CDTF">2025-02-17T09:24:41Z</dcterms:modified>
</cp:coreProperties>
</file>