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3" r:id="rId1"/>
  </p:sldMasterIdLst>
  <p:notesMasterIdLst>
    <p:notesMasterId r:id="rId25"/>
  </p:notesMasterIdLst>
  <p:sldIdLst>
    <p:sldId id="375" r:id="rId2"/>
    <p:sldId id="383" r:id="rId3"/>
    <p:sldId id="365" r:id="rId4"/>
    <p:sldId id="376" r:id="rId5"/>
    <p:sldId id="391" r:id="rId6"/>
    <p:sldId id="377" r:id="rId7"/>
    <p:sldId id="380" r:id="rId8"/>
    <p:sldId id="290" r:id="rId9"/>
    <p:sldId id="286" r:id="rId10"/>
    <p:sldId id="394" r:id="rId11"/>
    <p:sldId id="385" r:id="rId12"/>
    <p:sldId id="392" r:id="rId13"/>
    <p:sldId id="386" r:id="rId14"/>
    <p:sldId id="378" r:id="rId15"/>
    <p:sldId id="389" r:id="rId16"/>
    <p:sldId id="387" r:id="rId17"/>
    <p:sldId id="390" r:id="rId18"/>
    <p:sldId id="379" r:id="rId19"/>
    <p:sldId id="393" r:id="rId20"/>
    <p:sldId id="381" r:id="rId21"/>
    <p:sldId id="260" r:id="rId22"/>
    <p:sldId id="372" r:id="rId23"/>
    <p:sldId id="35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34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6T13:55:27.1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3875 0,'-19'2,"-1"0,1 2,0 0,1 1,-1 1,-30 15,-17 4,-125 31,-383 61,-208-31,687-77,-101 6,0-9,-376-38,48-40,476 65,-1-1,1-3,-59-22,35 11,-84-13,149 34,-21-4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6T13:55:29.1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1258 0,'0'7,"-1"0,0 0,-1 0,1 0,-1 0,-1-1,1 1,-1-1,-6 11,-42 55,33-47,-439 553,426-540,-61 96,74-103,-1-2,-1 0,-2-1,-1-1,-34 32,-132 74,-8 6,192-134,0-1,0 1,0 0,1 0,-7 10,10-14,0 0,1 0,0 0,-1-1,1 1,-1 0,1 0,0 0,0 1,0-1,0 0,-1 0,1 0,1 0,-1 0,0 0,0 0,0 0,0 0,1 0,-1 0,0 0,1 0,-1 0,1 0,-1-1,1 1,0 0,-1 0,1 0,0-1,0 1,-1 0,1 0,0-1,0 1,0-1,0 1,0-1,0 1,0-1,0 0,0 0,2 1,32 11,0-3,55 9,-5-1,359 98,46 11,305 10,-791-136,0 0,0 1,0 0,0 0,0 0,0 0,0 1,-1-1,1 1,0 0,-1 0,0 1,1-1,-1 1,0-1,0 1,0 0,0 0,-1 0,3 5,1 3,-1 0,0 1,-1 0,-1 0,4 16,-5-17,7 32,-4-19,0-1,12 31,-17-53,1 0,-1 0,0 0,1 0,-1 0,1 0,-1 0,1 0,-1 0,1-1,0 1,-1 0,1 0,0-1,0 1,-1 0,1-1,0 1,0 0,0-1,0 1,0-1,0 0,1 1,6-3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EF8F05-88DD-49D5-9C30-9591B8809B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3B7AAB-0FD0-4D70-91F6-1A51DD2438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635E90-5B54-426F-9E5E-0DC9D8718C1F}" type="datetimeFigureOut">
              <a:rPr lang="el-GR"/>
              <a:pPr>
                <a:defRPr/>
              </a:pPr>
              <a:t>10/2/2025</a:t>
            </a:fld>
            <a:endParaRPr lang="el-G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2B7BBB5-05F4-4CAF-89BE-32F24FB4F6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39E30F8-3D63-46C7-9F0D-A240053ED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12B7D-7395-4D10-92BC-F2FFB34068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9D7B5-E9EB-43DA-8097-1D268FBDDC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C47AB60-3787-42EF-BC4A-BBC730EEAB09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617FD90A-3CA6-4B1C-95DB-3E39B044D5B4}" type="datetimeFigureOut">
              <a:rPr lang="el-GR" smtClean="0"/>
              <a:pPr>
                <a:defRPr/>
              </a:pPr>
              <a:t>10/2/2025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95C0EC6-5A22-4218-88E7-B49196B12425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08238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08B29E-A554-4538-BF33-CCC641CAB3C7}" type="datetimeFigureOut">
              <a:rPr lang="el-GR" smtClean="0"/>
              <a:pPr>
                <a:defRPr/>
              </a:pPr>
              <a:t>10/2/2025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54444-9B5A-430A-B1C8-0B68F9A532A9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7144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D9C9C8B-92B3-4D1D-99FA-53D94B2ED698}" type="datetimeFigureOut">
              <a:rPr lang="el-GR" smtClean="0"/>
              <a:pPr>
                <a:defRPr/>
              </a:pPr>
              <a:t>10/2/2025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EA6DCEC-335B-4855-B45D-E055AB11B13E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3631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AE8E0-D79E-45A1-8F00-B5FA8C3E7A81}" type="datetimeFigureOut">
              <a:rPr lang="el-GR" smtClean="0"/>
              <a:pPr>
                <a:defRPr/>
              </a:pPr>
              <a:t>10/2/2025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7027E-3052-438B-B0FC-0DCDE8378122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59477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E03CF860-96CA-430E-B00A-85E08001367A}" type="datetimeFigureOut">
              <a:rPr lang="el-GR" smtClean="0"/>
              <a:pPr>
                <a:defRPr/>
              </a:pPr>
              <a:t>10/2/2025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82F3842-9AB3-4160-9330-6C98BDA90A18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81855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767FF0-7C31-43A4-9A73-B9A2BCF1C06E}" type="datetimeFigureOut">
              <a:rPr lang="el-GR" smtClean="0"/>
              <a:pPr>
                <a:defRPr/>
              </a:pPr>
              <a:t>10/2/2025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3F823-4502-4D15-A6CE-7495C46FB74B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29189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79953-EA0F-4FC2-A42E-4E2F7B6F151C}" type="datetimeFigureOut">
              <a:rPr lang="el-GR" smtClean="0"/>
              <a:pPr>
                <a:defRPr/>
              </a:pPr>
              <a:t>10/2/2025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9B3B3-B1AA-4034-B624-6C5FA5955599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03859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5B931F-3EA0-4FEA-9A58-48B0A5E8DA9E}" type="datetimeFigureOut">
              <a:rPr lang="el-GR" smtClean="0"/>
              <a:pPr>
                <a:defRPr/>
              </a:pPr>
              <a:t>10/2/2025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E4023-4FF7-48DE-AAB9-D7263640A681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40082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4F74CC-6CEF-41C7-8795-6D7594D30C25}" type="datetimeFigureOut">
              <a:rPr lang="el-GR" smtClean="0"/>
              <a:pPr>
                <a:defRPr/>
              </a:pPr>
              <a:t>10/2/2025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AB202-F782-4FE0-8632-8D94B996F435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77407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6B00F159-822B-40B9-9BFB-A9D640F64A53}" type="datetimeFigureOut">
              <a:rPr lang="el-GR" smtClean="0"/>
              <a:pPr>
                <a:defRPr/>
              </a:pPr>
              <a:t>10/2/2025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CC8D543-86B0-410E-A646-472BD0D8938E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4367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36AE0F-2DB3-4EB5-B1ED-949EDE24D88C}" type="datetimeFigureOut">
              <a:rPr lang="el-GR" smtClean="0"/>
              <a:pPr>
                <a:defRPr/>
              </a:pPr>
              <a:t>10/2/2025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8EB4A-1A22-4447-9251-31FC29320248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927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D18BB6DF-C7FE-4E85-ADDF-D5C03B291613}" type="datetimeFigureOut">
              <a:rPr lang="el-GR" smtClean="0"/>
              <a:pPr>
                <a:defRPr/>
              </a:pPr>
              <a:t>10/2/2025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AFCA6821-7388-4E59-BF69-39024EA443A4}" type="slidenum">
              <a:rPr lang="el-GR" altLang="en-US" smtClean="0"/>
              <a:pPr>
                <a:defRPr/>
              </a:pPr>
              <a:t>‹#›</a:t>
            </a:fld>
            <a:endParaRPr lang="el-GR" alt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10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hyperlink" Target="https://eclass.prog.aspete.gr/courses/EPPAIK_KOZANI12101/" TargetMode="Externa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F2CB-D71F-45BA-9C54-CADDD9D1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ΠΑΙΔΑΓΩΓΙΚΕΣ ΕΦΑΡΜΟΓΕΣ Η/Υ</a:t>
            </a:r>
            <a:r>
              <a:rPr lang="en-US" dirty="0"/>
              <a:t> (</a:t>
            </a:r>
            <a:r>
              <a:rPr lang="el-GR" dirty="0" err="1"/>
              <a:t>Θεωρια</a:t>
            </a:r>
            <a:r>
              <a:rPr lang="en-US" dirty="0"/>
              <a:t>)</a:t>
            </a:r>
            <a:br>
              <a:rPr lang="en-US" dirty="0"/>
            </a:br>
            <a:r>
              <a:rPr lang="el-GR" dirty="0"/>
              <a:t>Δρ. </a:t>
            </a:r>
            <a:r>
              <a:rPr lang="el-GR" dirty="0" err="1"/>
              <a:t>Νικολαοσ</a:t>
            </a:r>
            <a:r>
              <a:rPr lang="el-GR" dirty="0"/>
              <a:t> </a:t>
            </a:r>
            <a:r>
              <a:rPr lang="el-GR" dirty="0" err="1"/>
              <a:t>πελλασ</a:t>
            </a:r>
            <a:endParaRPr lang="en-US" dirty="0"/>
          </a:p>
        </p:txBody>
      </p:sp>
      <p:pic>
        <p:nvPicPr>
          <p:cNvPr id="4" name="Picture 2" descr="Role of Information Technology in Education">
            <a:extLst>
              <a:ext uri="{FF2B5EF4-FFF2-40B4-BE49-F238E27FC236}">
                <a16:creationId xmlns:a16="http://schemas.microsoft.com/office/drawing/2014/main" id="{9EEB6B45-9F36-4824-87E6-2F5B0C0E23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7347" y="2227263"/>
            <a:ext cx="6457244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382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57AE2-9209-A3AB-6D38-A8B523CC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C01D6A-A07B-3A6C-388D-9F1373662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96"/>
            <a:ext cx="4994633" cy="3322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ACA662-4C40-1AD3-9574-2BE8744BC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640" y="3429000"/>
            <a:ext cx="4674594" cy="3322904"/>
          </a:xfrm>
          <a:prstGeom prst="rect">
            <a:avLst/>
          </a:prstGeom>
        </p:spPr>
      </p:pic>
      <p:pic>
        <p:nvPicPr>
          <p:cNvPr id="1026" name="Picture 2" descr="From lab to startup: LuxAI and QTrobot - a robot to help children with  autism">
            <a:extLst>
              <a:ext uri="{FF2B5EF4-FFF2-40B4-BE49-F238E27FC236}">
                <a16:creationId xmlns:a16="http://schemas.microsoft.com/office/drawing/2014/main" id="{BFF1A925-B0EE-816E-C7C5-26F219DA8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633" y="125552"/>
            <a:ext cx="3681823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683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EB595-4EA4-9481-715F-B85F2FAC2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16831"/>
            <a:ext cx="8784976" cy="4941169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l-GR" b="1" i="0" dirty="0">
                <a:solidFill>
                  <a:srgbClr val="1F1F1F"/>
                </a:solidFill>
                <a:effectLst/>
                <a:latin typeface="Google Sans"/>
              </a:rPr>
              <a:t>1. Κατασκευή Γέφυρας από Ζυμαρικά:</a:t>
            </a:r>
            <a:endParaRPr lang="el-GR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dirty="0">
                <a:solidFill>
                  <a:srgbClr val="1F1F1F"/>
                </a:solidFill>
                <a:effectLst/>
                <a:latin typeface="Google Sans"/>
              </a:rPr>
              <a:t>Επιστήμη:</a:t>
            </a:r>
            <a:r>
              <a:rPr lang="el-GR" b="0" i="0" dirty="0">
                <a:solidFill>
                  <a:srgbClr val="1F1F1F"/>
                </a:solidFill>
                <a:effectLst/>
                <a:latin typeface="Google Sans"/>
              </a:rPr>
              <a:t> Κατανόηση δομικών αρχών, μηχανικών ιδιοτήτων, αντοχής υλικών.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dirty="0">
                <a:solidFill>
                  <a:srgbClr val="1F1F1F"/>
                </a:solidFill>
                <a:effectLst/>
                <a:latin typeface="Google Sans"/>
              </a:rPr>
              <a:t>Τεχνολογία:</a:t>
            </a:r>
            <a:r>
              <a:rPr lang="el-GR" b="0" i="0" dirty="0">
                <a:solidFill>
                  <a:srgbClr val="1F1F1F"/>
                </a:solidFill>
                <a:effectLst/>
                <a:latin typeface="Google Sans"/>
              </a:rPr>
              <a:t> Εφαρμογή τεχνικών κατασκευής, χρήση εργαλείων.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dirty="0">
                <a:solidFill>
                  <a:srgbClr val="1F1F1F"/>
                </a:solidFill>
                <a:effectLst/>
                <a:latin typeface="Google Sans"/>
              </a:rPr>
              <a:t>Μηχανική:</a:t>
            </a:r>
            <a:r>
              <a:rPr lang="el-GR" b="0" i="0" dirty="0">
                <a:solidFill>
                  <a:srgbClr val="1F1F1F"/>
                </a:solidFill>
                <a:effectLst/>
                <a:latin typeface="Google Sans"/>
              </a:rPr>
              <a:t> Σχεδιασμός, υλοποίηση, ανάλυση δομικής ακεραιότητας.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dirty="0">
                <a:solidFill>
                  <a:srgbClr val="1F1F1F"/>
                </a:solidFill>
                <a:effectLst/>
                <a:latin typeface="Google Sans"/>
              </a:rPr>
              <a:t>Μαθηματικά:</a:t>
            </a:r>
            <a:r>
              <a:rPr lang="el-GR" b="0" i="0" dirty="0">
                <a:solidFill>
                  <a:srgbClr val="1F1F1F"/>
                </a:solidFill>
                <a:effectLst/>
                <a:latin typeface="Google Sans"/>
              </a:rPr>
              <a:t> Υπολογισμός διαστάσεων, αναλογιών, μέτρησης.</a:t>
            </a:r>
          </a:p>
          <a:p>
            <a:pPr marL="0" indent="0" algn="l">
              <a:buNone/>
            </a:pPr>
            <a:r>
              <a:rPr lang="el-GR" b="1" i="0" dirty="0">
                <a:solidFill>
                  <a:srgbClr val="1F1F1F"/>
                </a:solidFill>
                <a:effectLst/>
                <a:latin typeface="Google Sans"/>
              </a:rPr>
              <a:t>2. Προγραμματισμός Ρομπότ:</a:t>
            </a:r>
            <a:endParaRPr lang="el-GR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dirty="0">
                <a:solidFill>
                  <a:srgbClr val="1F1F1F"/>
                </a:solidFill>
                <a:effectLst/>
                <a:latin typeface="Google Sans"/>
              </a:rPr>
              <a:t>Επιστήμη:</a:t>
            </a:r>
            <a:r>
              <a:rPr lang="el-GR" b="0" i="0" dirty="0">
                <a:solidFill>
                  <a:srgbClr val="1F1F1F"/>
                </a:solidFill>
                <a:effectLst/>
                <a:latin typeface="Google Sans"/>
              </a:rPr>
              <a:t> Αυτοματοποίηση εργασιών και κατανόηση του προβληματικού χώρου.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dirty="0">
                <a:solidFill>
                  <a:srgbClr val="1F1F1F"/>
                </a:solidFill>
                <a:effectLst/>
                <a:latin typeface="Google Sans"/>
              </a:rPr>
              <a:t>Τεχνολογία:</a:t>
            </a:r>
            <a:r>
              <a:rPr lang="el-GR" b="0" i="0" dirty="0">
                <a:solidFill>
                  <a:srgbClr val="1F1F1F"/>
                </a:solidFill>
                <a:effectLst/>
                <a:latin typeface="Google Sans"/>
              </a:rPr>
              <a:t> Χρήση λογισμικού προγραμματισμού, εξοικείωση με ρομποτικά συστήματα.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dirty="0">
                <a:solidFill>
                  <a:srgbClr val="1F1F1F"/>
                </a:solidFill>
                <a:effectLst/>
                <a:latin typeface="Google Sans"/>
              </a:rPr>
              <a:t>Μηχανική:</a:t>
            </a:r>
            <a:r>
              <a:rPr lang="el-GR" b="0" i="0" dirty="0">
                <a:solidFill>
                  <a:srgbClr val="1F1F1F"/>
                </a:solidFill>
                <a:effectLst/>
                <a:latin typeface="Google Sans"/>
              </a:rPr>
              <a:t> Σχεδιασμός κινήσεων, έλεγχος ρομπότ, υλοποίηση λειτουργιών.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dirty="0">
                <a:solidFill>
                  <a:srgbClr val="1F1F1F"/>
                </a:solidFill>
                <a:effectLst/>
                <a:latin typeface="Google Sans"/>
              </a:rPr>
              <a:t>Μαθηματικά:</a:t>
            </a:r>
            <a:r>
              <a:rPr lang="el-GR" b="0" i="0" dirty="0">
                <a:solidFill>
                  <a:srgbClr val="1F1F1F"/>
                </a:solidFill>
                <a:effectLst/>
                <a:latin typeface="Google Sans"/>
              </a:rPr>
              <a:t> Λογική, δομές δεδομένων, αλγεβρικές εκφράσεις για τον έλεγχο του ρομπότ.</a:t>
            </a:r>
          </a:p>
          <a:p>
            <a:pPr marL="0" indent="0" algn="l">
              <a:buNone/>
            </a:pPr>
            <a:r>
              <a:rPr lang="el-GR" b="1" i="0" dirty="0">
                <a:solidFill>
                  <a:srgbClr val="1F1F1F"/>
                </a:solidFill>
                <a:effectLst/>
                <a:latin typeface="Google Sans"/>
              </a:rPr>
              <a:t>3. Δημιουργία Κήπου:</a:t>
            </a:r>
            <a:endParaRPr lang="el-GR" b="0" i="0" dirty="0">
              <a:solidFill>
                <a:srgbClr val="1F1F1F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dirty="0">
                <a:solidFill>
                  <a:srgbClr val="1F1F1F"/>
                </a:solidFill>
                <a:effectLst/>
                <a:latin typeface="Google Sans"/>
              </a:rPr>
              <a:t>Επιστήμη:</a:t>
            </a:r>
            <a:r>
              <a:rPr lang="el-GR" b="0" i="0" dirty="0">
                <a:solidFill>
                  <a:srgbClr val="1F1F1F"/>
                </a:solidFill>
                <a:effectLst/>
                <a:latin typeface="Google Sans"/>
              </a:rPr>
              <a:t> Βιολογία, βοτανική, μελέτη φυτών, οικοσυστήματα.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dirty="0">
                <a:solidFill>
                  <a:srgbClr val="1F1F1F"/>
                </a:solidFill>
                <a:effectLst/>
                <a:latin typeface="Google Sans"/>
              </a:rPr>
              <a:t>Τεχνολογία:</a:t>
            </a:r>
            <a:r>
              <a:rPr lang="el-GR" b="0" i="0" dirty="0">
                <a:solidFill>
                  <a:srgbClr val="1F1F1F"/>
                </a:solidFill>
                <a:effectLst/>
                <a:latin typeface="Google Sans"/>
              </a:rPr>
              <a:t> Σχεδιασμός, υλοποίηση συστήματος άρδευσης, χρήση ψηφιακών εργαλείων.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dirty="0">
                <a:solidFill>
                  <a:srgbClr val="1F1F1F"/>
                </a:solidFill>
                <a:effectLst/>
                <a:latin typeface="Google Sans"/>
              </a:rPr>
              <a:t>Μηχανική:</a:t>
            </a:r>
            <a:r>
              <a:rPr lang="el-GR" b="0" i="0" dirty="0">
                <a:solidFill>
                  <a:srgbClr val="1F1F1F"/>
                </a:solidFill>
                <a:effectLst/>
                <a:latin typeface="Google Sans"/>
              </a:rPr>
              <a:t> Κατασκευή δομών, αξιοποίηση φυσικών πόρων, βιώσιμη ανάπτυξη.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b="1" i="0" dirty="0">
                <a:solidFill>
                  <a:srgbClr val="1F1F1F"/>
                </a:solidFill>
                <a:effectLst/>
                <a:latin typeface="Google Sans"/>
              </a:rPr>
              <a:t>Μαθηματικά:</a:t>
            </a:r>
            <a:r>
              <a:rPr lang="el-GR" b="0" i="0" dirty="0">
                <a:solidFill>
                  <a:srgbClr val="1F1F1F"/>
                </a:solidFill>
                <a:effectLst/>
                <a:latin typeface="Google Sans"/>
              </a:rPr>
              <a:t> Υπολογισμός ποσοτήτων, μέτρηση, χαρτογράφηση κήπου.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ED7DAA-2A6E-403D-56D4-551BFEDDF6AB}"/>
              </a:ext>
            </a:extLst>
          </p:cNvPr>
          <p:cNvSpPr txBox="1"/>
          <p:nvPr/>
        </p:nvSpPr>
        <p:spPr>
          <a:xfrm>
            <a:off x="6228184" y="2775821"/>
            <a:ext cx="2987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l-GR" b="1" i="0" dirty="0">
                <a:solidFill>
                  <a:srgbClr val="1F1F1F"/>
                </a:solidFill>
                <a:effectLst/>
                <a:latin typeface="Google Sans"/>
              </a:rPr>
              <a:t>Παραδείγματα STEM Εκπαίδευσης</a:t>
            </a:r>
          </a:p>
        </p:txBody>
      </p:sp>
    </p:spTree>
    <p:extLst>
      <p:ext uri="{BB962C8B-B14F-4D97-AF65-F5344CB8AC3E}">
        <p14:creationId xmlns:p14="http://schemas.microsoft.com/office/powerpoint/2010/main" val="1395260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ildren putting toy boats in water">
            <a:extLst>
              <a:ext uri="{FF2B5EF4-FFF2-40B4-BE49-F238E27FC236}">
                <a16:creationId xmlns:a16="http://schemas.microsoft.com/office/drawing/2014/main" id="{16A2E9F3-BC9D-C5B9-DF4F-D1F97046C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2" r="26418" b="-2"/>
          <a:stretch/>
        </p:blipFill>
        <p:spPr bwMode="auto">
          <a:xfrm>
            <a:off x="20" y="3"/>
            <a:ext cx="3433684" cy="413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24" name="Rectangle 4123">
            <a:extLst>
              <a:ext uri="{FF2B5EF4-FFF2-40B4-BE49-F238E27FC236}">
                <a16:creationId xmlns:a16="http://schemas.microsoft.com/office/drawing/2014/main" id="{B1ACEF87-056E-4E77-899B-9E9A04E9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6467" y="4205941"/>
            <a:ext cx="5677533" cy="2560620"/>
          </a:xfrm>
          <a:prstGeom prst="rect">
            <a:avLst/>
          </a:prstGeom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1550A-1B94-99CC-420A-CF7628C8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245" y="4450533"/>
            <a:ext cx="5155461" cy="612247"/>
          </a:xfrm>
        </p:spPr>
        <p:txBody>
          <a:bodyPr anchor="ctr">
            <a:normAutofit/>
          </a:bodyPr>
          <a:lstStyle/>
          <a:p>
            <a:pPr algn="ctr"/>
            <a:r>
              <a:rPr lang="el-GR" sz="2100" dirty="0">
                <a:solidFill>
                  <a:schemeClr val="tx2"/>
                </a:solidFill>
              </a:rPr>
              <a:t>ΠΑΡΑΔΕΙΓΜΑΤΑ </a:t>
            </a:r>
            <a:endParaRPr lang="en-US" sz="21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BF9B9-601A-5873-1622-E85F761230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161" r="2" b="12104"/>
          <a:stretch/>
        </p:blipFill>
        <p:spPr>
          <a:xfrm>
            <a:off x="3433698" y="-921"/>
            <a:ext cx="5710297" cy="4205938"/>
          </a:xfrm>
          <a:prstGeom prst="rect">
            <a:avLst/>
          </a:prstGeom>
        </p:spPr>
      </p:pic>
      <p:pic>
        <p:nvPicPr>
          <p:cNvPr id="4100" name="Picture 4" descr="Small boat in tub with water and child holding fan near it">
            <a:extLst>
              <a:ext uri="{FF2B5EF4-FFF2-40B4-BE49-F238E27FC236}">
                <a16:creationId xmlns:a16="http://schemas.microsoft.com/office/drawing/2014/main" id="{64FCE7BF-EA17-76D8-5CF1-246A51589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2" r="3" b="3"/>
          <a:stretch/>
        </p:blipFill>
        <p:spPr bwMode="auto">
          <a:xfrm>
            <a:off x="6" y="4205018"/>
            <a:ext cx="3397886" cy="265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5" name="Rectangle 4124">
            <a:extLst>
              <a:ext uri="{FF2B5EF4-FFF2-40B4-BE49-F238E27FC236}">
                <a16:creationId xmlns:a16="http://schemas.microsoft.com/office/drawing/2014/main" id="{DD0C6C3A-73B1-4E33-AD0D-8BCD35B71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7887" y="-460"/>
            <a:ext cx="6858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26" name="Rectangle 4125">
            <a:extLst>
              <a:ext uri="{FF2B5EF4-FFF2-40B4-BE49-F238E27FC236}">
                <a16:creationId xmlns:a16="http://schemas.microsoft.com/office/drawing/2014/main" id="{303022F3-BFF5-4104-AE9A-399949DAF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130990"/>
            <a:ext cx="9141714" cy="91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102" name="Picture 6" descr="What is STEM Education? - A Complete Guide">
            <a:extLst>
              <a:ext uri="{FF2B5EF4-FFF2-40B4-BE49-F238E27FC236}">
                <a16:creationId xmlns:a16="http://schemas.microsoft.com/office/drawing/2014/main" id="{848B2CB4-5279-C1B8-168F-8A8000BE5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15" y="4904364"/>
            <a:ext cx="3352512" cy="18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367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FA289-8005-2773-2F96-48C33E03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 b="1" i="0" dirty="0">
                <a:effectLst/>
                <a:latin typeface="Google Sans"/>
              </a:rPr>
              <a:t>Σύνδεση STEM επιστημονικών πεδίων</a:t>
            </a:r>
            <a:br>
              <a:rPr lang="el-GR" sz="2800" b="0" i="0" dirty="0">
                <a:effectLst/>
                <a:latin typeface="Google San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9CDC8-6643-D81C-799A-1F35C51B2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32856"/>
            <a:ext cx="7989752" cy="4464496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l-GR" sz="2400" b="1" i="0" dirty="0">
                <a:solidFill>
                  <a:srgbClr val="1F1F1F"/>
                </a:solidFill>
                <a:effectLst/>
                <a:latin typeface="Google Sans"/>
              </a:rPr>
              <a:t>Διεπιστημονικότητα:</a:t>
            </a:r>
            <a:r>
              <a:rPr lang="el-GR" sz="2400" b="0" i="0" dirty="0">
                <a:solidFill>
                  <a:srgbClr val="1F1F1F"/>
                </a:solidFill>
                <a:effectLst/>
                <a:latin typeface="Google Sans"/>
              </a:rPr>
              <a:t> Κάθε δραστηριότητα STEM ενσωματώνει έννοιες από διάφορες επιστήμες.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400" b="1" i="0" dirty="0">
                <a:solidFill>
                  <a:srgbClr val="1F1F1F"/>
                </a:solidFill>
                <a:effectLst/>
                <a:latin typeface="Google Sans"/>
              </a:rPr>
              <a:t>Επίλυση προβλημάτων:</a:t>
            </a:r>
            <a:r>
              <a:rPr lang="el-GR" sz="2400" b="0" i="0" dirty="0">
                <a:solidFill>
                  <a:srgbClr val="1F1F1F"/>
                </a:solidFill>
                <a:effectLst/>
                <a:latin typeface="Google Sans"/>
              </a:rPr>
              <a:t> Οι μαθητές αντιμετωπίζουν ρεαλιστικά προβλήματα, υιοθετώντας κριτική σκέψη και ομαδικότητα.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400" b="1" i="0" dirty="0">
                <a:solidFill>
                  <a:srgbClr val="1F1F1F"/>
                </a:solidFill>
                <a:effectLst/>
                <a:latin typeface="Google Sans"/>
              </a:rPr>
              <a:t>Δημιουργικότητα:</a:t>
            </a:r>
            <a:r>
              <a:rPr lang="el-GR" sz="2400" b="0" i="0" dirty="0">
                <a:solidFill>
                  <a:srgbClr val="1F1F1F"/>
                </a:solidFill>
                <a:effectLst/>
                <a:latin typeface="Google Sans"/>
              </a:rPr>
              <a:t> Ενθαρρύνεται η καινοτομία, η πειραματική διάθεση και η ανάπτυξη πρωτότυπων λύσεων.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l-GR" sz="2400" b="1" i="0" dirty="0">
                <a:solidFill>
                  <a:srgbClr val="1F1F1F"/>
                </a:solidFill>
                <a:effectLst/>
                <a:latin typeface="Google Sans"/>
              </a:rPr>
              <a:t>Εφαρμογή στην πράξη:</a:t>
            </a:r>
            <a:r>
              <a:rPr lang="el-GR" sz="2400" b="0" i="0" dirty="0">
                <a:solidFill>
                  <a:srgbClr val="1F1F1F"/>
                </a:solidFill>
                <a:effectLst/>
                <a:latin typeface="Google Sans"/>
              </a:rPr>
              <a:t> Η STEM εκπαίδευση έχει απτή εφαρμογή στον πραγματικό κόσμο, καλλιεργώντας δεξιότητες χρήσιμες για το μέλλον.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0046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41E7DC-C148-4A95-AF2B-D613C2820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B3E502-7B9D-4CC2-AEF1-61E35D08E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3DFB63-5ACC-44EB-A0A9-33D0ADA3E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DDF7F9-15D3-B599-254D-28FDDB2B1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6335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45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41E7DC-C148-4A95-AF2B-D613C2820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B3E502-7B9D-4CC2-AEF1-61E35D08E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3DFB63-5ACC-44EB-A0A9-33D0ADA3E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baby&#10;&#10;Description automatically generated">
            <a:extLst>
              <a:ext uri="{FF2B5EF4-FFF2-40B4-BE49-F238E27FC236}">
                <a16:creationId xmlns:a16="http://schemas.microsoft.com/office/drawing/2014/main" id="{C47A6031-66B1-232A-3627-2A7A3DF85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6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44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C266B9D-DC87-430A-8D3A-2E83639A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282F36-261B-49B3-8CA9-FB857C475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5422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7215C3-3B83-4BE7-9213-26E084BD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3255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A105D4-2907-419E-8223-4C266BA1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7B03D27F-343E-6B7A-713C-EC02F8F50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439" y="599724"/>
            <a:ext cx="6440027" cy="520032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EEE7F17-8E08-4C69-8E22-661908E6D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899" y="5873675"/>
            <a:ext cx="8472550" cy="5168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51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BD4729-DBDF-40A6-9BA4-E4C97EF6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125130-F4AB-465E-8AE2-E583FCAAB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BA65A2-0302-4468-ADA7-9EC3F9593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F8F80BB-E8B6-43B3-9462-B4D497D2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2C8AD6-8796-482B-ACC1-6D686B08E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899" y="457201"/>
            <a:ext cx="930617" cy="5859735"/>
          </a:xfrm>
          <a:prstGeom prst="rect">
            <a:avLst/>
          </a:prstGeom>
          <a:solidFill>
            <a:srgbClr val="3C3E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company&#10;&#10;Description automatically generated">
            <a:extLst>
              <a:ext uri="{FF2B5EF4-FFF2-40B4-BE49-F238E27FC236}">
                <a16:creationId xmlns:a16="http://schemas.microsoft.com/office/drawing/2014/main" id="{1680D301-4407-B62D-43FB-64CE10B9C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913" y="1123101"/>
            <a:ext cx="6505586" cy="452138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6B3BF72-6DFA-42DA-A667-9E3A1BCFF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1294" y="457202"/>
            <a:ext cx="7477805" cy="5856457"/>
          </a:xfrm>
          <a:prstGeom prst="rect">
            <a:avLst/>
          </a:prstGeom>
          <a:noFill/>
          <a:ln w="9525">
            <a:solidFill>
              <a:srgbClr val="3C3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26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FAA1A-A55A-E4D1-E05F-E3BCFA40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9FFE9D-15DB-733D-B423-2402FDA51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836712"/>
            <a:ext cx="8591480" cy="5616624"/>
          </a:xfrm>
        </p:spPr>
      </p:pic>
    </p:spTree>
    <p:extLst>
      <p:ext uri="{BB962C8B-B14F-4D97-AF65-F5344CB8AC3E}">
        <p14:creationId xmlns:p14="http://schemas.microsoft.com/office/powerpoint/2010/main" val="592663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7939-AF23-C59C-7771-6A15A683F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altLang="en-US" sz="28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Ρουμπρίκα Ατομικής Αξιολόγησης για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STEM</a:t>
            </a:r>
            <a:br>
              <a:rPr kumimoji="0" lang="el-GR" altLang="en-US" sz="28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br>
              <a:rPr kumimoji="0" lang="en-US" altLang="en-US" sz="800" b="0" i="0" u="none" strike="noStrike" cap="none" normalizeH="0" baseline="0" dirty="0">
                <a:ln>
                  <a:noFill/>
                </a:ln>
                <a:effectLst/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F4054B4-EED9-C4A6-564B-688EF5DDAF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422698"/>
              </p:ext>
            </p:extLst>
          </p:nvPr>
        </p:nvGraphicFramePr>
        <p:xfrm>
          <a:off x="467544" y="1916832"/>
          <a:ext cx="8205775" cy="4347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3086">
                  <a:extLst>
                    <a:ext uri="{9D8B030D-6E8A-4147-A177-3AD203B41FA5}">
                      <a16:colId xmlns:a16="http://schemas.microsoft.com/office/drawing/2014/main" val="3632123191"/>
                    </a:ext>
                  </a:extLst>
                </a:gridCol>
                <a:gridCol w="2167563">
                  <a:extLst>
                    <a:ext uri="{9D8B030D-6E8A-4147-A177-3AD203B41FA5}">
                      <a16:colId xmlns:a16="http://schemas.microsoft.com/office/drawing/2014/main" val="1369386446"/>
                    </a:ext>
                  </a:extLst>
                </a:gridCol>
                <a:gridCol w="2167563">
                  <a:extLst>
                    <a:ext uri="{9D8B030D-6E8A-4147-A177-3AD203B41FA5}">
                      <a16:colId xmlns:a16="http://schemas.microsoft.com/office/drawing/2014/main" val="3817227042"/>
                    </a:ext>
                  </a:extLst>
                </a:gridCol>
                <a:gridCol w="2167563">
                  <a:extLst>
                    <a:ext uri="{9D8B030D-6E8A-4147-A177-3AD203B41FA5}">
                      <a16:colId xmlns:a16="http://schemas.microsoft.com/office/drawing/2014/main" val="4273477536"/>
                    </a:ext>
                  </a:extLst>
                </a:gridCol>
              </a:tblGrid>
              <a:tr h="217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effectLst/>
                        </a:rPr>
                        <a:t>Κριτήρια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effectLst/>
                        </a:rPr>
                        <a:t>Άριστα (3)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effectLst/>
                        </a:rPr>
                        <a:t>Καλά (2)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effectLst/>
                        </a:rPr>
                        <a:t>Χρειάζεται Βελτίωση (1)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72441561"/>
                  </a:ext>
                </a:extLst>
              </a:tr>
              <a:tr h="618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effectLst/>
                        </a:rPr>
                        <a:t>Επίλυση Προβλημάτων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>
                          <a:effectLst/>
                        </a:rPr>
                        <a:t>Προτείνει καινοτόμες λύσεις, αναλύει αποτελέσματα με κριτική σκέψη, διορθώνει λάθη.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>
                          <a:effectLst/>
                        </a:rPr>
                        <a:t>Προτείνει λύσεις με κάποια πρακτικότητα, αλλά με κενά στην ανάλυση.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>
                          <a:effectLst/>
                        </a:rPr>
                        <a:t>Δυσκολεύεται να αναπτύξει λύσεις ή να αναλύσει αποτελέσματα.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84430864"/>
                  </a:ext>
                </a:extLst>
              </a:tr>
              <a:tr h="618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 dirty="0" err="1">
                          <a:effectLst/>
                        </a:rPr>
                        <a:t>Εφ</a:t>
                      </a:r>
                      <a:r>
                        <a:rPr lang="en-US" sz="900" kern="0" dirty="0">
                          <a:effectLst/>
                        </a:rPr>
                        <a:t>αρμογή Επιστημονικών Γνώσεων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>
                          <a:effectLst/>
                        </a:rPr>
                        <a:t>Χρησιμοποιεί γνώσεις με ακρίβεια και συνδέει διαφορετικούς τομείς (π.χ. φυσική, μαθηματικά).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>
                          <a:effectLst/>
                        </a:rPr>
                        <a:t>Εφαρμόζει βασικές γνώσεις, αλλά με περιορισμένη σύνδεση θεωρίας και πράξης.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>
                          <a:effectLst/>
                        </a:rPr>
                        <a:t>Δυσκολεύεται να εφαρμόσει θεωρία ή κάνει σημαντικά λάθη.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52138877"/>
                  </a:ext>
                </a:extLst>
              </a:tr>
              <a:tr h="618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effectLst/>
                        </a:rPr>
                        <a:t>Χρήση Τεχνολογίας/Εργαλείων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>
                          <a:effectLst/>
                        </a:rPr>
                        <a:t>Χρησιμοποιεί προηγμένα εργαλεία/λογισμικό για συλλογή και ανάλυση δεδομένων.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>
                          <a:effectLst/>
                        </a:rPr>
                        <a:t>Χρησιμοποιεί βασικά εργαλεία με μερική αποτελεσματικότητα.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>
                          <a:effectLst/>
                        </a:rPr>
                        <a:t>Δυσκολεύεται στη χρήση εργαλείων ή λαμβάνει ανακριβή δεδομένα.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60954048"/>
                  </a:ext>
                </a:extLst>
              </a:tr>
              <a:tr h="618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effectLst/>
                        </a:rPr>
                        <a:t>Συνεργασία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>
                          <a:effectLst/>
                        </a:rPr>
                        <a:t>Συμμετέχει ενεργά, σεβόμενος διαφορετικές απόψεις, συνεισφέρει ισόρροπα.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>
                          <a:effectLst/>
                        </a:rPr>
                        <a:t>Συμμετέχει, αλλά με περιορισμένη συνεισφορά ή δυσκολία στην προσαρμογή.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Εστιάζει στις δικές του/της ιδέες, ελάχιστη συνεργασία.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95621390"/>
                  </a:ext>
                </a:extLst>
              </a:tr>
              <a:tr h="618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effectLst/>
                        </a:rPr>
                        <a:t>Επικοινωνία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>
                          <a:effectLst/>
                        </a:rPr>
                        <a:t>Παρουσιάζει ιδέες με σαφήνεια (γραπτά/προφορικά), χρησιμοποιεί επιστημονική ορολογία.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>
                          <a:effectLst/>
                        </a:rPr>
                        <a:t>Παρουσιάζει ιδέες με μερική σαφήνεια, χωρίς πλήρη επεξήγηση.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>
                          <a:effectLst/>
                        </a:rPr>
                        <a:t>Δυσκολεύεται να επικοινωνήσει ιδέες ή χρησιμοποιεί ανακριβή ορολογία.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44909900"/>
                  </a:ext>
                </a:extLst>
              </a:tr>
              <a:tr h="418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effectLst/>
                        </a:rPr>
                        <a:t>Δημιουργικότητα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>
                          <a:effectLst/>
                        </a:rPr>
                        <a:t>Προτείνει πρωτότυπες ιδέες που βελτιώνουν το έργο.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>
                          <a:effectLst/>
                        </a:rPr>
                        <a:t>Προτείνει κάποιες δημιουργικές ιδέες, αλλά με περιορισμένη πρωτοτυπία.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>
                          <a:effectLst/>
                        </a:rPr>
                        <a:t>Επαναλαμβανόμενες/συμβατικές ιδέες, χωρίς καινοτομία.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15496863"/>
                  </a:ext>
                </a:extLst>
              </a:tr>
              <a:tr h="618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 dirty="0">
                          <a:effectLst/>
                        </a:rPr>
                        <a:t>Δια</a:t>
                      </a:r>
                      <a:r>
                        <a:rPr lang="en-US" sz="900" kern="0" dirty="0" err="1">
                          <a:effectLst/>
                        </a:rPr>
                        <a:t>χείριση</a:t>
                      </a:r>
                      <a:r>
                        <a:rPr lang="en-US" sz="900" kern="0" dirty="0">
                          <a:effectLst/>
                        </a:rPr>
                        <a:t> </a:t>
                      </a:r>
                      <a:r>
                        <a:rPr lang="en-US" sz="900" kern="0" dirty="0" err="1">
                          <a:effectLst/>
                        </a:rPr>
                        <a:t>Χρόνου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>
                          <a:effectLst/>
                        </a:rPr>
                        <a:t>Ολοκληρώνει εργασίες εγκαίρως, οργανωμένος με ρεαλιστικούς στόχους.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>
                          <a:effectLst/>
                        </a:rPr>
                        <a:t>Ολοκληρώνει εργασίες με κάποιες καθυστερήσεις.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Δυσκολεύεται να οργανωθεί, χρειάζεται συχνές επεκτάσεις.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94725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02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F993-9A16-F289-2746-19C9C4970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Εγγραφή στο </a:t>
            </a:r>
            <a:r>
              <a:rPr lang="en-US" dirty="0"/>
              <a:t>eClass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4CA787D-7343-241C-1943-CBF2AB164FC4}"/>
                  </a:ext>
                </a:extLst>
              </p14:cNvPr>
              <p14:cNvContentPartPr/>
              <p14:nvPr/>
            </p14:nvContentPartPr>
            <p14:xfrm>
              <a:off x="5910984" y="2898576"/>
              <a:ext cx="1395000" cy="129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4CA787D-7343-241C-1943-CBF2AB164F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7344" y="2790576"/>
                <a:ext cx="150264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6D923DA-7EEF-6326-3CEC-0163BDA19EAF}"/>
                  </a:ext>
                </a:extLst>
              </p14:cNvPr>
              <p14:cNvContentPartPr/>
              <p14:nvPr/>
            </p14:nvContentPartPr>
            <p14:xfrm>
              <a:off x="5673384" y="2569536"/>
              <a:ext cx="779400" cy="797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6D923DA-7EEF-6326-3CEC-0163BDA19E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19384" y="2461536"/>
                <a:ext cx="887040" cy="10126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454DF-4031-0D40-D916-59E5FB42E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422533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https://eclass.prog.aspete.gr/courses/EPPAIK_KOZANI12101/</a:t>
            </a:r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17D45D-0188-EC74-A13F-2724409312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056" y="2010824"/>
            <a:ext cx="4863040" cy="358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73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83FD7-DE3E-5205-E6C6-CDAC10DB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672AD1-7CA2-D958-3370-F6EB63816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476672"/>
            <a:ext cx="8636618" cy="4896544"/>
          </a:xfrm>
        </p:spPr>
      </p:pic>
    </p:spTree>
    <p:extLst>
      <p:ext uri="{BB962C8B-B14F-4D97-AF65-F5344CB8AC3E}">
        <p14:creationId xmlns:p14="http://schemas.microsoft.com/office/powerpoint/2010/main" val="1336978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271E0541-DDFB-4C95-8CEA-A664B5D80A82}"/>
              </a:ext>
            </a:extLst>
          </p:cNvPr>
          <p:cNvSpPr/>
          <p:nvPr/>
        </p:nvSpPr>
        <p:spPr>
          <a:xfrm>
            <a:off x="107950" y="2565400"/>
            <a:ext cx="503238" cy="431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29479A-34D1-402A-A6FB-347E59960112}"/>
              </a:ext>
            </a:extLst>
          </p:cNvPr>
          <p:cNvSpPr/>
          <p:nvPr/>
        </p:nvSpPr>
        <p:spPr>
          <a:xfrm>
            <a:off x="3203575" y="1916113"/>
            <a:ext cx="2736850" cy="2592387"/>
          </a:xfrm>
          <a:prstGeom prst="rect">
            <a:avLst/>
          </a:prstGeom>
          <a:solidFill>
            <a:schemeClr val="bg2"/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err="1">
                <a:solidFill>
                  <a:schemeClr val="tx1"/>
                </a:solidFill>
              </a:rPr>
              <a:t>ΜΑθΜαΜαη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9940" name="Title 1">
            <a:extLst>
              <a:ext uri="{FF2B5EF4-FFF2-40B4-BE49-F238E27FC236}">
                <a16:creationId xmlns:a16="http://schemas.microsoft.com/office/drawing/2014/main" id="{93E9203D-0F08-47FB-94E5-76E46162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altLang="en-US"/>
              <a:t>Τεχνολογία στην εκπαίδευση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1FCBA1-4806-47A9-B26B-26BCA87C9AF4}"/>
              </a:ext>
            </a:extLst>
          </p:cNvPr>
          <p:cNvSpPr/>
          <p:nvPr/>
        </p:nvSpPr>
        <p:spPr>
          <a:xfrm>
            <a:off x="827088" y="2492375"/>
            <a:ext cx="15843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Μαθησιακές ανάγκες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2A8D1F-EEF8-4F20-817E-DFD8AE026765}"/>
              </a:ext>
            </a:extLst>
          </p:cNvPr>
          <p:cNvSpPr/>
          <p:nvPr/>
        </p:nvSpPr>
        <p:spPr>
          <a:xfrm>
            <a:off x="6732588" y="2492375"/>
            <a:ext cx="15843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Στόχοι μάθησης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F25645-4CFA-43C9-8083-3A296D887B42}"/>
              </a:ext>
            </a:extLst>
          </p:cNvPr>
          <p:cNvSpPr/>
          <p:nvPr/>
        </p:nvSpPr>
        <p:spPr>
          <a:xfrm>
            <a:off x="3419475" y="2133600"/>
            <a:ext cx="2232025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Μεθοδολογίες μάθησης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D4D17B-303A-46EB-99AF-BE3E302E20C8}"/>
              </a:ext>
            </a:extLst>
          </p:cNvPr>
          <p:cNvSpPr/>
          <p:nvPr/>
        </p:nvSpPr>
        <p:spPr>
          <a:xfrm>
            <a:off x="3419475" y="2997200"/>
            <a:ext cx="2232025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Τεχνολογία</a:t>
            </a:r>
          </a:p>
        </p:txBody>
      </p:sp>
      <p:sp>
        <p:nvSpPr>
          <p:cNvPr id="44041" name="TextBox 22">
            <a:extLst>
              <a:ext uri="{FF2B5EF4-FFF2-40B4-BE49-F238E27FC236}">
                <a16:creationId xmlns:a16="http://schemas.microsoft.com/office/drawing/2014/main" id="{B2F2838D-DCB8-4580-8019-E6861B8BE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076700"/>
            <a:ext cx="2465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el-GR" altLang="en-US">
                <a:cs typeface="Arial" panose="020B0604020202020204" pitchFamily="34" charset="0"/>
              </a:rPr>
              <a:t>Μαθησιακή διαδικασία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BF2CCB3C-8D9A-42FF-BBB8-E2CAE51A865A}"/>
              </a:ext>
            </a:extLst>
          </p:cNvPr>
          <p:cNvSpPr/>
          <p:nvPr/>
        </p:nvSpPr>
        <p:spPr>
          <a:xfrm>
            <a:off x="2555875" y="2565400"/>
            <a:ext cx="503238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3912F1D7-D0B0-42B1-9286-C5F6FCAE1A14}"/>
              </a:ext>
            </a:extLst>
          </p:cNvPr>
          <p:cNvSpPr/>
          <p:nvPr/>
        </p:nvSpPr>
        <p:spPr>
          <a:xfrm>
            <a:off x="6084888" y="2636838"/>
            <a:ext cx="50323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64A4ED7-5059-4A5A-9BB3-09B17E846A55}"/>
              </a:ext>
            </a:extLst>
          </p:cNvPr>
          <p:cNvSpPr/>
          <p:nvPr/>
        </p:nvSpPr>
        <p:spPr>
          <a:xfrm>
            <a:off x="179388" y="2420938"/>
            <a:ext cx="360362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02CF8E2-9ACC-48B4-AC36-2951766F4CF0}"/>
              </a:ext>
            </a:extLst>
          </p:cNvPr>
          <p:cNvSpPr/>
          <p:nvPr/>
        </p:nvSpPr>
        <p:spPr>
          <a:xfrm>
            <a:off x="8532813" y="2565400"/>
            <a:ext cx="503237" cy="431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C104F14-E12F-4BE2-B489-C1747E432D6B}"/>
              </a:ext>
            </a:extLst>
          </p:cNvPr>
          <p:cNvSpPr/>
          <p:nvPr/>
        </p:nvSpPr>
        <p:spPr>
          <a:xfrm>
            <a:off x="8604250" y="2420938"/>
            <a:ext cx="360363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4047" name="TextBox 29">
            <a:extLst>
              <a:ext uri="{FF2B5EF4-FFF2-40B4-BE49-F238E27FC236}">
                <a16:creationId xmlns:a16="http://schemas.microsoft.com/office/drawing/2014/main" id="{E7BECD96-462A-4948-96DF-15C35136C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4941888"/>
            <a:ext cx="827983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en-US" altLang="en-US" dirty="0">
                <a:cs typeface="Arial" panose="020B0604020202020204" pitchFamily="34" charset="0"/>
              </a:rPr>
              <a:t>  </a:t>
            </a:r>
            <a:r>
              <a:rPr lang="el-GR" altLang="en-US" dirty="0">
                <a:cs typeface="Arial" panose="020B0604020202020204" pitchFamily="34" charset="0"/>
              </a:rPr>
              <a:t>Ξεκινάμε από το χρήστη (ανάγκες)</a:t>
            </a:r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en-US" dirty="0">
                <a:cs typeface="Arial" panose="020B0604020202020204" pitchFamily="34" charset="0"/>
              </a:rPr>
              <a:t>  </a:t>
            </a:r>
            <a:r>
              <a:rPr lang="el-GR" altLang="en-US" dirty="0">
                <a:cs typeface="Arial" panose="020B0604020202020204" pitchFamily="34" charset="0"/>
              </a:rPr>
              <a:t>Καταλήγουμε στο χρήστη (στόχοι)</a:t>
            </a:r>
          </a:p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buFontTx/>
              <a:buBlip>
                <a:blip r:embed="rId2"/>
              </a:buBlip>
            </a:pPr>
            <a:r>
              <a:rPr lang="en-US" altLang="en-US" sz="1600" dirty="0">
                <a:cs typeface="Arial" panose="020B0604020202020204" pitchFamily="34" charset="0"/>
              </a:rPr>
              <a:t>  </a:t>
            </a:r>
            <a:r>
              <a:rPr lang="el-GR" altLang="en-US" sz="1600" dirty="0">
                <a:cs typeface="Arial" panose="020B0604020202020204" pitchFamily="34" charset="0"/>
              </a:rPr>
              <a:t>Θα μιλήσουμε για την τεχνολογία στα πλαίσια της γενικότερης διαδικασίας της μάθησης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F3454-8FE1-4230-A4EF-0A019B93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Πως </a:t>
            </a:r>
            <a:r>
              <a:rPr lang="el-GR" dirty="0" err="1"/>
              <a:t>πρεπει</a:t>
            </a:r>
            <a:r>
              <a:rPr lang="el-GR" dirty="0"/>
              <a:t> να </a:t>
            </a:r>
            <a:r>
              <a:rPr lang="el-GR" dirty="0" err="1"/>
              <a:t>σχεδιαζω</a:t>
            </a:r>
            <a:r>
              <a:rPr lang="el-GR" dirty="0"/>
              <a:t>;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F8D97B-A0DF-4B9B-8102-ECA6C91B5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2348880"/>
            <a:ext cx="7683739" cy="375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36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7823B-E46D-47DA-B258-9DC85EE21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844" y="4614902"/>
            <a:ext cx="6061470" cy="943954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ctr" defTabSz="914400">
              <a:lnSpc>
                <a:spcPct val="80000"/>
              </a:lnSpc>
            </a:pPr>
            <a:r>
              <a:rPr lang="en-US" altLang="en-US" sz="2700" spc="-150" dirty="0" err="1">
                <a:solidFill>
                  <a:schemeClr val="tx2"/>
                </a:solidFill>
              </a:rPr>
              <a:t>Τέλος</a:t>
            </a:r>
            <a:r>
              <a:rPr lang="en-US" altLang="en-US" sz="2700" spc="-150" dirty="0">
                <a:solidFill>
                  <a:schemeClr val="tx2"/>
                </a:solidFill>
              </a:rPr>
              <a:t> </a:t>
            </a:r>
            <a:r>
              <a:rPr lang="en-US" altLang="en-US" sz="2700" spc="-150" dirty="0" err="1">
                <a:solidFill>
                  <a:schemeClr val="tx2"/>
                </a:solidFill>
              </a:rPr>
              <a:t>ενότητ</a:t>
            </a:r>
            <a:r>
              <a:rPr lang="en-US" altLang="en-US" sz="2700" spc="-150" dirty="0">
                <a:solidFill>
                  <a:schemeClr val="tx2"/>
                </a:solidFill>
              </a:rPr>
              <a:t>ας </a:t>
            </a:r>
            <a:br>
              <a:rPr lang="en-US" altLang="en-US" sz="2700" spc="-150" dirty="0">
                <a:solidFill>
                  <a:schemeClr val="tx2"/>
                </a:solidFill>
              </a:rPr>
            </a:br>
            <a:endParaRPr lang="en-US" sz="2700" spc="-150" dirty="0">
              <a:solidFill>
                <a:schemeClr val="tx2"/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B28676B-745F-47F7-8FEB-F307EBCA3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30" y="1471750"/>
            <a:ext cx="4320540" cy="2397899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64946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Πραξη και Πρόοδος">
            <a:extLst>
              <a:ext uri="{FF2B5EF4-FFF2-40B4-BE49-F238E27FC236}">
                <a16:creationId xmlns:a16="http://schemas.microsoft.com/office/drawing/2014/main" id="{74A83502-CA73-5540-08F1-A64D08933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2" r="1330"/>
          <a:stretch/>
        </p:blipFill>
        <p:spPr bwMode="auto">
          <a:xfrm>
            <a:off x="6333180" y="2636912"/>
            <a:ext cx="2810818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8640-AC31-D8AD-75B6-AE5D1A423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037978"/>
            <a:ext cx="4248472" cy="4221088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l-GR" sz="2400" dirty="0">
                <a:highlight>
                  <a:srgbClr val="FFFF00"/>
                </a:highlight>
              </a:rPr>
              <a:t>Πρόοδος</a:t>
            </a:r>
            <a:r>
              <a:rPr lang="el-GR" sz="2400" dirty="0"/>
              <a:t> -&gt; Μάρτιος 2025</a:t>
            </a:r>
          </a:p>
          <a:p>
            <a:r>
              <a:rPr lang="el-GR" sz="2400" dirty="0"/>
              <a:t>Ε1 + Ε3-&gt; 31/3/2025</a:t>
            </a:r>
          </a:p>
          <a:p>
            <a:r>
              <a:rPr lang="el-GR" sz="2400" dirty="0"/>
              <a:t>Ε2 + Ε4-&gt; 24/3/2025</a:t>
            </a:r>
            <a:endParaRPr lang="en-US" sz="2400" dirty="0"/>
          </a:p>
          <a:p>
            <a:r>
              <a:rPr lang="en-US" sz="2400" dirty="0"/>
              <a:t>3 </a:t>
            </a:r>
            <a:r>
              <a:rPr lang="el-GR" sz="2400" dirty="0"/>
              <a:t>Ενότητες</a:t>
            </a:r>
          </a:p>
          <a:p>
            <a:pPr marL="0" indent="0">
              <a:buNone/>
            </a:pPr>
            <a:endParaRPr lang="el-GR" sz="24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l-GR" sz="2400" dirty="0">
                <a:highlight>
                  <a:srgbClr val="FFFF00"/>
                </a:highlight>
              </a:rPr>
              <a:t>Τελική εξέταση</a:t>
            </a:r>
            <a:r>
              <a:rPr lang="el-GR" sz="2400" dirty="0"/>
              <a:t>-&gt; Μάιος 2025</a:t>
            </a:r>
          </a:p>
          <a:p>
            <a:r>
              <a:rPr lang="el-GR" sz="2400" dirty="0"/>
              <a:t>5</a:t>
            </a:r>
            <a:r>
              <a:rPr lang="en-US" sz="2400" dirty="0"/>
              <a:t> </a:t>
            </a:r>
            <a:r>
              <a:rPr lang="el-GR" sz="2400" dirty="0"/>
              <a:t>Ενότητες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945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12FE9-62F7-461D-AAC8-190BB40AB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052736"/>
            <a:ext cx="7765321" cy="587151"/>
          </a:xfrm>
        </p:spPr>
        <p:txBody>
          <a:bodyPr/>
          <a:lstStyle/>
          <a:p>
            <a:pPr algn="ctr"/>
            <a:r>
              <a:rPr lang="el-G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Περίγραμμα μαθήματος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C2F57-9076-494F-BF21-B2014DBCA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204864"/>
            <a:ext cx="7765322" cy="4519298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Εισαγωγή στο σχεδιασμό εκπαιδευτικών σεναρίων βασισμένων σε ψηφιακές τεχνολογίες</a:t>
            </a:r>
            <a:r>
              <a:rPr lang="en-US" dirty="0"/>
              <a:t> </a:t>
            </a:r>
            <a:r>
              <a:rPr lang="el-GR" dirty="0"/>
              <a:t>με έμφαση στην </a:t>
            </a:r>
            <a:r>
              <a:rPr lang="en-US" dirty="0"/>
              <a:t>STEM</a:t>
            </a:r>
            <a:r>
              <a:rPr lang="el-GR" dirty="0"/>
              <a:t> εκπαίδευση  </a:t>
            </a:r>
          </a:p>
          <a:p>
            <a:r>
              <a:rPr lang="el-GR" dirty="0"/>
              <a:t>Σχεδιασμός και ανάπτυξη υπολογιστικών μοντέλων προσομοίωσης με χρήση γλωσσών προγραμματισμού ή περιβαλλόντων συγγραφής εκπαιδευτικών εφαρμογών </a:t>
            </a:r>
            <a:endParaRPr lang="en-US" dirty="0"/>
          </a:p>
          <a:p>
            <a:r>
              <a:rPr lang="en-US" dirty="0"/>
              <a:t>Virtual – Augmented –Mixed reality</a:t>
            </a:r>
            <a:r>
              <a:rPr lang="el-GR" dirty="0"/>
              <a:t>: βασικές αρχές, έννοιες και κύριες δραστηριότητες.</a:t>
            </a:r>
            <a:r>
              <a:rPr lang="en-US" dirty="0"/>
              <a:t> </a:t>
            </a:r>
            <a:endParaRPr lang="el-GR" dirty="0"/>
          </a:p>
          <a:p>
            <a:r>
              <a:rPr lang="el-GR" dirty="0"/>
              <a:t>Εκπαιδευτική ρομποτική: βασικές έννοιες, δραστηριότητες που περιλαμβάνουν την κατασκευή και τον προγραμματισμό μοντέλων (ρομπότ), μεθοδολογία ανάπτυξης δραστηριοτήτων εκπαιδευτικής ρομποτικής </a:t>
            </a:r>
          </a:p>
          <a:p>
            <a:r>
              <a:rPr lang="el-GR" dirty="0"/>
              <a:t>Εργαλεία χαρτογράφησης: βασικές έννοιες και είδη χαρτών (π.χ. εννοιολογικοί/νοητικοί χάρτες), διαδικασία κατασκευής εννοιολογικού χάρτη, συνεργατική κατασκευή εννοιολογικών χαρτών, ψηφιακά εργαλεία σχεδιασμού και διαμοιρασμού εννοιολογικών χαρτών </a:t>
            </a:r>
          </a:p>
          <a:p>
            <a:r>
              <a:rPr lang="el-GR" dirty="0"/>
              <a:t>Περιβάλλοντα συγγραφής ή ανάπτυξης εκπαιδευτικών εφαρμογών: </a:t>
            </a:r>
            <a:r>
              <a:rPr lang="el-GR" dirty="0" err="1"/>
              <a:t>Logo-like</a:t>
            </a:r>
            <a:r>
              <a:rPr lang="el-GR" dirty="0"/>
              <a:t> περιβάλλοντα, εικονικά περιβάλλοντα, εργαλεία ανάπτυξης μοντέλων προσομοίωσης</a:t>
            </a:r>
          </a:p>
          <a:p>
            <a:r>
              <a:rPr lang="el-GR" dirty="0"/>
              <a:t>Τεχνητή Νοημοσύνη (</a:t>
            </a:r>
            <a:r>
              <a:rPr lang="en-US" dirty="0"/>
              <a:t>AI</a:t>
            </a:r>
            <a:r>
              <a:rPr lang="el-GR" dirty="0"/>
              <a:t>)</a:t>
            </a:r>
            <a:r>
              <a:rPr lang="en-US" dirty="0"/>
              <a:t> </a:t>
            </a:r>
            <a:r>
              <a:rPr lang="el-GR" dirty="0"/>
              <a:t>στην εκπαιδευτική διαδικασία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7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2440B-2628-3A1F-693C-20C09A07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301DEE-553C-3EF9-19B3-E78A6CA4B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088" y="672634"/>
            <a:ext cx="7704856" cy="5949576"/>
          </a:xfrm>
        </p:spPr>
      </p:pic>
    </p:spTree>
    <p:extLst>
      <p:ext uri="{BB962C8B-B14F-4D97-AF65-F5344CB8AC3E}">
        <p14:creationId xmlns:p14="http://schemas.microsoft.com/office/powerpoint/2010/main" val="337282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F95D0-64CE-EBE6-7016-864434FA9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856662-F7BC-957C-3948-C94752058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87" y="2060848"/>
            <a:ext cx="9072417" cy="4029449"/>
          </a:xfrm>
        </p:spPr>
      </p:pic>
    </p:spTree>
    <p:extLst>
      <p:ext uri="{BB962C8B-B14F-4D97-AF65-F5344CB8AC3E}">
        <p14:creationId xmlns:p14="http://schemas.microsoft.com/office/powerpoint/2010/main" val="45759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A3DEC-EEAB-FC72-2859-69758BC0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B76062-3595-FA26-C176-38B609B5D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584684"/>
            <a:ext cx="8725420" cy="5688632"/>
          </a:xfrm>
        </p:spPr>
      </p:pic>
    </p:spTree>
    <p:extLst>
      <p:ext uri="{BB962C8B-B14F-4D97-AF65-F5344CB8AC3E}">
        <p14:creationId xmlns:p14="http://schemas.microsoft.com/office/powerpoint/2010/main" val="76346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27654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7" name="Rectangle 27656">
            <a:extLst>
              <a:ext uri="{FF2B5EF4-FFF2-40B4-BE49-F238E27FC236}">
                <a16:creationId xmlns:a16="http://schemas.microsoft.com/office/drawing/2014/main" id="{9831CBB7-4817-4B54-A7F9-0AE2D0C47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0271" y="457200"/>
            <a:ext cx="3758184" cy="9144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 descr="A diagram of an engagement&#10;&#10;Description automatically generated">
            <a:extLst>
              <a:ext uri="{FF2B5EF4-FFF2-40B4-BE49-F238E27FC236}">
                <a16:creationId xmlns:a16="http://schemas.microsoft.com/office/drawing/2014/main" id="{4D8F8DC2-6ACE-44DF-CAD6-D5070E764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77" y="1690450"/>
            <a:ext cx="4107281" cy="3677565"/>
          </a:xfrm>
          <a:prstGeom prst="rect">
            <a:avLst/>
          </a:prstGeom>
        </p:spPr>
      </p:pic>
      <p:sp>
        <p:nvSpPr>
          <p:cNvPr id="27659" name="Rectangle 27658">
            <a:extLst>
              <a:ext uri="{FF2B5EF4-FFF2-40B4-BE49-F238E27FC236}">
                <a16:creationId xmlns:a16="http://schemas.microsoft.com/office/drawing/2014/main" id="{96BC321D-B05F-4857-8880-97F61B9B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0843" y="601200"/>
            <a:ext cx="3757041" cy="578936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2C04FB78-7514-58BC-53BE-5ECB7095D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5204" y="938022"/>
            <a:ext cx="3448319" cy="11887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b="1">
                <a:solidFill>
                  <a:schemeClr val="tx1"/>
                </a:solidFill>
              </a:rPr>
              <a:t>Τα 5 Ε του Αναλυτικού Προγράμματος STEM </a:t>
            </a:r>
            <a:endParaRPr lang="el-GR" altLang="el-GR" sz="2400">
              <a:solidFill>
                <a:schemeClr val="tx1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3E63E7E-AF74-10AB-E636-3BBB763D11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55204" y="2340864"/>
            <a:ext cx="3448319" cy="37932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altLang="el-GR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Ενασχόληση- Εμπλοκή (</a:t>
            </a:r>
            <a:r>
              <a:rPr lang="en-US" altLang="el-GR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Engagement</a:t>
            </a:r>
            <a:r>
              <a:rPr lang="el-GR" altLang="el-GR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</a:p>
          <a:p>
            <a:pPr>
              <a:defRPr/>
            </a:pPr>
            <a:r>
              <a:rPr lang="el-GR" altLang="el-GR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Εξερεύνηση (</a:t>
            </a:r>
            <a:r>
              <a:rPr lang="en-US" altLang="el-GR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Exploration</a:t>
            </a:r>
            <a:r>
              <a:rPr lang="el-GR" altLang="el-GR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 </a:t>
            </a:r>
          </a:p>
          <a:p>
            <a:pPr>
              <a:defRPr/>
            </a:pPr>
            <a:r>
              <a:rPr lang="el-GR" altLang="el-GR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Εξήγηση (</a:t>
            </a:r>
            <a:r>
              <a:rPr lang="en-US" altLang="el-GR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Explanation</a:t>
            </a:r>
            <a:r>
              <a:rPr lang="el-GR" altLang="el-GR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 </a:t>
            </a:r>
          </a:p>
          <a:p>
            <a:pPr>
              <a:defRPr/>
            </a:pPr>
            <a:r>
              <a:rPr lang="el-GR" altLang="el-GR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Επεξεργασία (</a:t>
            </a:r>
            <a:r>
              <a:rPr lang="en-US" altLang="el-GR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Elaboration</a:t>
            </a:r>
            <a:r>
              <a:rPr lang="el-GR" altLang="el-GR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 </a:t>
            </a:r>
          </a:p>
          <a:p>
            <a:pPr>
              <a:defRPr/>
            </a:pPr>
            <a:r>
              <a:rPr lang="el-GR" altLang="el-GR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Αξιολόγηση (</a:t>
            </a:r>
            <a:r>
              <a:rPr lang="en-US" altLang="el-GR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  <a:r>
              <a:rPr lang="el-GR" altLang="el-GR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eaLnBrk="1" hangingPunct="1">
              <a:buFontTx/>
              <a:buNone/>
              <a:defRPr/>
            </a:pPr>
            <a:endParaRPr lang="el-GR" altLang="el-GR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per with a toy on it&#10;&#10;AI-generated content may be incorrect.">
            <a:extLst>
              <a:ext uri="{FF2B5EF4-FFF2-40B4-BE49-F238E27FC236}">
                <a16:creationId xmlns:a16="http://schemas.microsoft.com/office/drawing/2014/main" id="{08DDA20F-3B42-A2A9-2116-DF8277ED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9274"/>
          <a:stretch/>
        </p:blipFill>
        <p:spPr>
          <a:xfrm>
            <a:off x="20" y="11"/>
            <a:ext cx="3433684" cy="2608957"/>
          </a:xfrm>
          <a:prstGeom prst="rect">
            <a:avLst/>
          </a:prstGeom>
        </p:spPr>
      </p:pic>
      <p:sp>
        <p:nvSpPr>
          <p:cNvPr id="23567" name="Rectangle 23566">
            <a:extLst>
              <a:ext uri="{FF2B5EF4-FFF2-40B4-BE49-F238E27FC236}">
                <a16:creationId xmlns:a16="http://schemas.microsoft.com/office/drawing/2014/main" id="{B1ACEF87-056E-4E77-899B-9E9A04E9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11819"/>
            <a:ext cx="3432475" cy="4235946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B1326E7-CFB8-558F-D64F-0AF03C36E3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50" y="3066617"/>
            <a:ext cx="2559050" cy="89704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sz="2000" b="1" dirty="0">
                <a:solidFill>
                  <a:srgbClr val="FFFFFF"/>
                </a:solidFill>
              </a:rPr>
              <a:t>Που Στοχεύει η Εκπαίδευση STEM;</a:t>
            </a:r>
            <a:endParaRPr lang="el-GR" altLang="el-GR" sz="2000" dirty="0">
              <a:solidFill>
                <a:srgbClr val="FFFFFF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A374C49-0F46-71CB-6D75-29157FC63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6174" y="4509120"/>
            <a:ext cx="2561306" cy="227334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"/>
              <a:tabLst>
                <a:tab pos="342900" algn="l"/>
              </a:tabLst>
            </a:pPr>
            <a:r>
              <a:rPr lang="el-GR" altLang="el-GR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Διασφάλιση πολιτών ικανών στους τομείς </a:t>
            </a:r>
            <a:r>
              <a:rPr lang="en-US" altLang="el-GR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STEM </a:t>
            </a:r>
            <a:endParaRPr lang="el-GR" altLang="el-GR" sz="1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"/>
              <a:tabLst>
                <a:tab pos="342900" algn="l"/>
              </a:tabLst>
            </a:pPr>
            <a:r>
              <a:rPr lang="el-GR" altLang="el-GR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Δημιουργία ενός εργατικού δυναμικού ειδημόνων στο </a:t>
            </a:r>
            <a:r>
              <a:rPr lang="en-US" altLang="el-GR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STEM</a:t>
            </a:r>
            <a:r>
              <a:rPr lang="el-GR" altLang="el-GR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"/>
              <a:tabLst>
                <a:tab pos="342900" algn="l"/>
              </a:tabLst>
            </a:pPr>
            <a:r>
              <a:rPr lang="el-GR" altLang="el-GR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Καλλιέργεια των μελλοντικών ειδικών </a:t>
            </a:r>
            <a:r>
              <a:rPr lang="en-US" altLang="el-GR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STEM</a:t>
            </a:r>
            <a:r>
              <a:rPr lang="el-GR" altLang="el-GR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"/>
              <a:tabLst>
                <a:tab pos="342900" algn="l"/>
              </a:tabLst>
            </a:pPr>
            <a:r>
              <a:rPr lang="el-GR" altLang="el-GR"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Μείωση του χάσματος των επιτεύξεων και της συμμετοχής.</a:t>
            </a:r>
            <a:endParaRPr lang="el-GR" altLang="el-GR"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342900" algn="l"/>
              </a:tabLst>
            </a:pPr>
            <a:endParaRPr lang="en-US" altLang="el-GR" sz="1400" dirty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342900" algn="l"/>
              </a:tabLst>
            </a:pPr>
            <a:endParaRPr lang="el-GR" altLang="el-GR" sz="1400" dirty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tabLst>
                <a:tab pos="342900" algn="l"/>
              </a:tabLst>
            </a:pPr>
            <a:endParaRPr lang="el-GR" altLang="el-GR" sz="1400" dirty="0">
              <a:solidFill>
                <a:srgbClr val="FFFFFF"/>
              </a:solidFill>
            </a:endParaRPr>
          </a:p>
        </p:txBody>
      </p:sp>
      <p:pic>
        <p:nvPicPr>
          <p:cNvPr id="3" name="Picture 2" descr="A hand holding a tube with colored objects&#10;&#10;AI-generated content may be incorrect.">
            <a:extLst>
              <a:ext uri="{FF2B5EF4-FFF2-40B4-BE49-F238E27FC236}">
                <a16:creationId xmlns:a16="http://schemas.microsoft.com/office/drawing/2014/main" id="{8EC7A236-39BA-A272-BAF5-2EC3C59308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18" r="2948"/>
          <a:stretch/>
        </p:blipFill>
        <p:spPr>
          <a:xfrm>
            <a:off x="3433702" y="-11"/>
            <a:ext cx="5710298" cy="6858000"/>
          </a:xfrm>
          <a:prstGeom prst="rect">
            <a:avLst/>
          </a:prstGeom>
        </p:spPr>
      </p:pic>
      <p:sp>
        <p:nvSpPr>
          <p:cNvPr id="23569" name="Rectangle 23568">
            <a:extLst>
              <a:ext uri="{FF2B5EF4-FFF2-40B4-BE49-F238E27FC236}">
                <a16:creationId xmlns:a16="http://schemas.microsoft.com/office/drawing/2014/main" id="{DD0C6C3A-73B1-4E33-AD0D-8BCD35B71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7887" y="-460"/>
            <a:ext cx="6858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1" name="Rectangle 23570">
            <a:extLst>
              <a:ext uri="{FF2B5EF4-FFF2-40B4-BE49-F238E27FC236}">
                <a16:creationId xmlns:a16="http://schemas.microsoft.com/office/drawing/2014/main" id="{303022F3-BFF5-4104-AE9A-399949DAF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4" y="2560620"/>
            <a:ext cx="3435857" cy="91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1019</TotalTime>
  <Words>764</Words>
  <Application>Microsoft Office PowerPoint</Application>
  <PresentationFormat>On-screen Show (4:3)</PresentationFormat>
  <Paragraphs>106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Corbel</vt:lpstr>
      <vt:lpstr>Gill Sans MT</vt:lpstr>
      <vt:lpstr>Google Sans</vt:lpstr>
      <vt:lpstr>Segoe UI</vt:lpstr>
      <vt:lpstr>Times New Roman</vt:lpstr>
      <vt:lpstr>Wingdings</vt:lpstr>
      <vt:lpstr>Wingdings 2</vt:lpstr>
      <vt:lpstr>Dividend</vt:lpstr>
      <vt:lpstr>ΠΑΙΔΑΓΩΓΙΚΕΣ ΕΦΑΡΜΟΓΕΣ Η/Υ (Θεωρια) Δρ. Νικολαοσ πελλασ</vt:lpstr>
      <vt:lpstr>Εγγραφή στο eClass </vt:lpstr>
      <vt:lpstr>PowerPoint Presentation</vt:lpstr>
      <vt:lpstr>Περίγραμμα μαθήματος </vt:lpstr>
      <vt:lpstr>PowerPoint Presentation</vt:lpstr>
      <vt:lpstr>PowerPoint Presentation</vt:lpstr>
      <vt:lpstr>PowerPoint Presentation</vt:lpstr>
      <vt:lpstr>Τα 5 Ε του Αναλυτικού Προγράμματος STEM </vt:lpstr>
      <vt:lpstr>Που Στοχεύει η Εκπαίδευση STEM;</vt:lpstr>
      <vt:lpstr>PowerPoint Presentation</vt:lpstr>
      <vt:lpstr>PowerPoint Presentation</vt:lpstr>
      <vt:lpstr>ΠΑΡΑΔΕΙΓΜΑΤΑ </vt:lpstr>
      <vt:lpstr>Σύνδεση STEM επιστημονικών πεδίων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Ρουμπρίκα Ατομικής Αξιολόγησης για STEM  </vt:lpstr>
      <vt:lpstr>PowerPoint Presentation</vt:lpstr>
      <vt:lpstr>Τεχνολογία στην εκπαίδευση</vt:lpstr>
      <vt:lpstr>Πως πρεπει να σχεδιαζω;</vt:lpstr>
      <vt:lpstr>Τέλος ενότητας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Htsalapa</dc:creator>
  <cp:lastModifiedBy>Nikolaos Pellas</cp:lastModifiedBy>
  <cp:revision>233</cp:revision>
  <dcterms:created xsi:type="dcterms:W3CDTF">2011-10-11T16:29:25Z</dcterms:created>
  <dcterms:modified xsi:type="dcterms:W3CDTF">2025-02-10T08:01:54Z</dcterms:modified>
</cp:coreProperties>
</file>