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03" r:id="rId3"/>
    <p:sldId id="307" r:id="rId4"/>
    <p:sldId id="304" r:id="rId5"/>
    <p:sldId id="305" r:id="rId6"/>
    <p:sldId id="308" r:id="rId7"/>
    <p:sldId id="309" r:id="rId8"/>
    <p:sldId id="310" r:id="rId9"/>
    <p:sldId id="311" r:id="rId10"/>
    <p:sldId id="312" r:id="rId11"/>
    <p:sldId id="314" r:id="rId12"/>
    <p:sldId id="313" r:id="rId13"/>
    <p:sldId id="315" r:id="rId14"/>
    <p:sldId id="316" r:id="rId15"/>
    <p:sldId id="317" r:id="rId16"/>
    <p:sldId id="318" r:id="rId17"/>
    <p:sldId id="319" r:id="rId18"/>
    <p:sldId id="321" r:id="rId19"/>
    <p:sldId id="322" r:id="rId20"/>
    <p:sldId id="323" r:id="rId21"/>
    <p:sldId id="324" r:id="rId22"/>
    <p:sldId id="325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71" autoAdjust="0"/>
  </p:normalViewPr>
  <p:slideViewPr>
    <p:cSldViewPr>
      <p:cViewPr varScale="1">
        <p:scale>
          <a:sx n="67" d="100"/>
          <a:sy n="67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B5E51-C775-4615-AA11-53BDD44C70E5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4EC0D-6167-4C18-A6C0-17BFA0BFF3A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2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3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2480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1764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0625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587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536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7486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3367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1487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53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442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2200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8967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207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9066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2634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0755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7770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04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389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130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4EC0D-6167-4C18-A6C0-17BFA0BFF3AB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950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88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588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4174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255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280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748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021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54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607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666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144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3691-1614-428D-A707-4A5108673B3D}" type="datetimeFigureOut">
              <a:rPr lang="el-GR" smtClean="0"/>
              <a:t>25/10/2022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023D-D84C-4ABB-93DF-090FC5EC88E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3008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/>
              <a:t>Εκπαιδευτική </a:t>
            </a:r>
            <a:r>
              <a:rPr lang="el-GR" b="1" dirty="0"/>
              <a:t>Τεχνολογία-Πολυμέσα 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/>
                </a:solidFill>
              </a:rPr>
              <a:t>Σπύρος Λ. </a:t>
            </a:r>
            <a:r>
              <a:rPr lang="el-GR" dirty="0" err="1" smtClean="0">
                <a:solidFill>
                  <a:schemeClr val="tx2"/>
                </a:solidFill>
              </a:rPr>
              <a:t>Πανέτσος</a:t>
            </a:r>
            <a:endParaRPr lang="el-GR" dirty="0" smtClean="0">
              <a:solidFill>
                <a:schemeClr val="tx2"/>
              </a:solidFill>
            </a:endParaRPr>
          </a:p>
          <a:p>
            <a:r>
              <a:rPr lang="el-GR" dirty="0" smtClean="0">
                <a:solidFill>
                  <a:schemeClr val="tx2"/>
                </a:solidFill>
              </a:rPr>
              <a:t>Καθηγητής ΑΣΠΑΙΤΕ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spanetsos@aspete.gr</a:t>
            </a:r>
            <a:endParaRPr lang="el-GR" dirty="0" smtClean="0">
              <a:solidFill>
                <a:schemeClr val="tx2"/>
              </a:solidFill>
            </a:endParaRPr>
          </a:p>
          <a:p>
            <a:endParaRPr lang="el-GR" dirty="0"/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6382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23528" y="1461324"/>
            <a:ext cx="8820472" cy="54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96"/>
              </a:lnSpc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παλιότερες τεχνολογίες μπορεί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να είναι χρήσιμες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0414" y="2325554"/>
            <a:ext cx="84249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Στην εκπαιδευτική τεχνολογία δεν γίνεται διερεύνηση του ποιες τεχνολογίες πραγματικά δουλεύουν.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προσδοκίες δεν πραγματοποιούνται οι εκπαιδευτικοί προχωρούν στην επόμενη τάση της εποχής.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Αποτυχία λύσης πραγματικών προβλημάτων και αποπροσανατολισμός από την προσπάθεια της εξεύρεσης έγκυρων λύσεων.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Πολλές μέθοδοι με δυνατότητες απορρίφθηκαν από τους εκπαιδευτικούς λόγω υπερβολικών και μη ρεαλιστικών προσδοκιών.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2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23528" y="1461324"/>
            <a:ext cx="8820472" cy="54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96"/>
              </a:lnSpc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παλιότερες τεχνολογίες μπορεί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να είναι χρήσιμες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52" y="2098644"/>
            <a:ext cx="52959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εκπαιδευτικοί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πρέπει να είναι προσεκτικοί και αναλυτικοί στην επιλογή των τεχνολογικών καινοτομιών, κοιτάζοντας το τι έχει δουλέψει στο παρελθόν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να το έχουν ως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οδηγό για τις αποφάσεις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τους και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τις προσδοκίες τους.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Η </a:t>
            </a:r>
            <a:r>
              <a:rPr 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εκπαιδευτική πρακτική </a:t>
            </a:r>
            <a:r>
              <a:rPr lang="el-GR" sz="24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κάνει </a:t>
            </a:r>
            <a:r>
              <a:rPr 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κύκλους και συχνά οι νέες μέθοδοι είναι παλιές μέθοδοι με </a:t>
            </a:r>
            <a:r>
              <a:rPr lang="el-GR" sz="24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«νέο περιτύλιγμα».</a:t>
            </a:r>
            <a:endParaRPr lang="el-GR" sz="2400" spc="-10" dirty="0">
              <a:solidFill>
                <a:srgbClr val="FF0000"/>
              </a:solidFill>
              <a:latin typeface="UUMMPF+Calibri"/>
              <a:cs typeface="UUMMPF+Calibri"/>
            </a:endParaRPr>
          </a:p>
        </p:txBody>
      </p:sp>
      <p:pic>
        <p:nvPicPr>
          <p:cNvPr id="2050" name="Picture 2" descr="Δωρεάν στοκ φωτογραφιών με reader, ανάγνωση, αναγνώστη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35251"/>
            <a:ext cx="3502664" cy="48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34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23528" y="1461324"/>
            <a:ext cx="8820472" cy="54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ts val="3996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καθηγητές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είναι πιο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σημαντικοί από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την τεχνολογία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828" y="2179190"/>
            <a:ext cx="4867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Με κάθε νέα τεχνολογία μια ερώτηση είναι επίκαιρη </a:t>
            </a: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«</a:t>
            </a:r>
            <a:r>
              <a:rPr lang="el-GR" sz="2400" spc="-10" dirty="0" smtClean="0">
                <a:solidFill>
                  <a:srgbClr val="FFFF00"/>
                </a:solidFill>
                <a:latin typeface="UUMMPF+Calibri"/>
                <a:cs typeface="UUMMPF+Calibri"/>
              </a:rPr>
              <a:t>Οι δάσκαλοι θα αντικατασταθούν από τους υπολογιστές;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»</a:t>
            </a: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υπέρμαχοι της τεχνολογίας προβλέπουν θα χαθούν πολλές θέσεις εκπαιδευτικών.</a:t>
            </a: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εκπαιδευτικοί είναι περισσότερο χρήσιμοι παρά ποτέ.</a:t>
            </a:r>
            <a:endParaRPr lang="el-GR" sz="2400" spc="-10" dirty="0">
              <a:solidFill>
                <a:srgbClr val="FF0000"/>
              </a:solidFill>
              <a:latin typeface="UUMMPF+Calibri"/>
              <a:cs typeface="UUMMPF+Calibri"/>
            </a:endParaRPr>
          </a:p>
        </p:txBody>
      </p:sp>
      <p:pic>
        <p:nvPicPr>
          <p:cNvPr id="3076" name="Picture 4" descr="Daskalos.blogspot.gr - Home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27" y="2454058"/>
            <a:ext cx="403121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044768" y="5379451"/>
            <a:ext cx="61519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spc="-10" dirty="0">
                <a:solidFill>
                  <a:srgbClr val="FF0000"/>
                </a:solidFill>
                <a:latin typeface="UUMMPF+Calibri"/>
                <a:cs typeface="UUMMPF+Calibri"/>
              </a:rPr>
              <a:t>Οι εκπαιδευτικοί πρέπει </a:t>
            </a:r>
            <a:endParaRPr lang="el-GR" sz="2000" spc="-10" dirty="0" smtClean="0">
              <a:solidFill>
                <a:srgbClr val="FF0000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να </a:t>
            </a:r>
            <a:r>
              <a:rPr lang="el-GR" sz="2000" spc="-10" dirty="0">
                <a:solidFill>
                  <a:srgbClr val="FF0000"/>
                </a:solidFill>
                <a:latin typeface="UUMMPF+Calibri"/>
                <a:cs typeface="UUMMPF+Calibri"/>
              </a:rPr>
              <a:t>αντιλαμβάνονται το ρόλο της </a:t>
            </a:r>
            <a:r>
              <a:rPr lang="el-GR" sz="20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τεχνολογίας,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να </a:t>
            </a:r>
            <a:r>
              <a:rPr lang="el-GR" sz="2000" spc="-10" dirty="0">
                <a:solidFill>
                  <a:srgbClr val="FF0000"/>
                </a:solidFill>
                <a:latin typeface="UUMMPF+Calibri"/>
                <a:cs typeface="UUMMPF+Calibri"/>
              </a:rPr>
              <a:t>είναι έτοιμοι να </a:t>
            </a:r>
            <a:r>
              <a:rPr lang="el-GR" sz="20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εκμεταλλευτούν </a:t>
            </a:r>
            <a:r>
              <a:rPr lang="el-GR" sz="2000" spc="-10" dirty="0">
                <a:solidFill>
                  <a:srgbClr val="FF0000"/>
                </a:solidFill>
                <a:latin typeface="UUMMPF+Calibri"/>
                <a:cs typeface="UUMMPF+Calibri"/>
              </a:rPr>
              <a:t>την δύναμή της </a:t>
            </a:r>
            <a:endParaRPr lang="el-GR" sz="2000" spc="-10" dirty="0" smtClean="0">
              <a:solidFill>
                <a:srgbClr val="FF0000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να </a:t>
            </a:r>
            <a:r>
              <a:rPr lang="el-GR" sz="2000" spc="-10" dirty="0">
                <a:solidFill>
                  <a:srgbClr val="FF0000"/>
                </a:solidFill>
                <a:latin typeface="UUMMPF+Calibri"/>
                <a:cs typeface="UUMMPF+Calibri"/>
              </a:rPr>
              <a:t>αναγνωρίσουν τους περιορισμούς της.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7003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5" y="85396"/>
            <a:ext cx="6516216" cy="1015663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spc="-15" dirty="0">
                <a:solidFill>
                  <a:srgbClr val="000000"/>
                </a:solidFill>
                <a:latin typeface="NSTRUD+Calibri"/>
                <a:cs typeface="NSTRUD+Calibri"/>
              </a:rPr>
              <a:t>Επιχειρήματα</a:t>
            </a:r>
            <a:r>
              <a:rPr lang="el-GR" sz="2800" spc="6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NSTRUD+Calibri"/>
                <a:cs typeface="NSTRUD+Calibri"/>
              </a:rPr>
              <a:t>υπέρ της</a:t>
            </a:r>
            <a:r>
              <a:rPr lang="el-GR" sz="2800" spc="32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NSTRUD+Calibri"/>
                <a:cs typeface="NSTRUD+Calibri"/>
              </a:rPr>
              <a:t>τεχνολογίας</a:t>
            </a:r>
            <a:endParaRPr lang="el-GR" sz="28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107504" y="1844824"/>
            <a:ext cx="8280920" cy="383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99"/>
              </a:lnSpc>
            </a:pP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Παρέχει κίνητρα στους μαθητές</a:t>
            </a: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τραβάει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την προσοχή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μαθητών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3351"/>
              </a:lnSpc>
              <a:spcBef>
                <a:spcPts val="49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υποστηρίζει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τις «χειρωνακτικές»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διαδικασίες κατά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τη διάρκεια της μάθησης υψηλού επιπέδου</a:t>
            </a:r>
          </a:p>
          <a:p>
            <a:pPr marL="342900" indent="-342900">
              <a:lnSpc>
                <a:spcPts val="3351"/>
              </a:lnSpc>
              <a:spcBef>
                <a:spcPts val="49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εικονογραφεί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τη σχέση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μαθητών  με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τον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πραγματικό κόσμο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μέσω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οπτικοποιημένων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παρουσιάσεων</a:t>
            </a:r>
          </a:p>
          <a:p>
            <a:pPr marL="342900" indent="-342900">
              <a:lnSpc>
                <a:spcPts val="3351"/>
              </a:lnSpc>
              <a:spcBef>
                <a:spcPts val="49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εμπλέκει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τους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μαθητές μέσω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παραγωγικής εργασίας</a:t>
            </a:r>
          </a:p>
          <a:p>
            <a:pPr marL="342900" indent="-342900">
              <a:lnSpc>
                <a:spcPts val="3351"/>
              </a:lnSpc>
              <a:spcBef>
                <a:spcPts val="49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συνδέει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τους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μαθητές με όσους δουν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το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έργο τους</a:t>
            </a:r>
            <a:endParaRPr lang="el-GR" sz="24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792" y="5234146"/>
            <a:ext cx="1872208" cy="16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5" y="85396"/>
            <a:ext cx="6516216" cy="1015663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spc="-15" dirty="0">
                <a:solidFill>
                  <a:srgbClr val="000000"/>
                </a:solidFill>
                <a:latin typeface="NSTRUD+Calibri"/>
                <a:cs typeface="NSTRUD+Calibri"/>
              </a:rPr>
              <a:t>Επιχειρήματα</a:t>
            </a:r>
            <a:r>
              <a:rPr lang="el-GR" sz="2800" spc="6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NSTRUD+Calibri"/>
                <a:cs typeface="NSTRUD+Calibri"/>
              </a:rPr>
              <a:t>υπέρ της</a:t>
            </a:r>
            <a:r>
              <a:rPr lang="el-GR" sz="2800" spc="32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NSTRUD+Calibri"/>
                <a:cs typeface="NSTRUD+Calibri"/>
              </a:rPr>
              <a:t>τεχνολογίας</a:t>
            </a:r>
            <a:endParaRPr lang="el-GR" sz="28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107504" y="1559114"/>
            <a:ext cx="8280920" cy="538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1"/>
              </a:lnSpc>
              <a:spcBef>
                <a:spcPts val="494"/>
              </a:spcBef>
            </a:pP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Βελτιώνει διδακτικές μεθόδους</a:t>
            </a:r>
          </a:p>
          <a:p>
            <a:pPr marL="342900" indent="-342900">
              <a:lnSpc>
                <a:spcPts val="3351"/>
              </a:lnSpc>
              <a:spcBef>
                <a:spcPts val="49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Παροχή αλληλεπίδρασης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&amp;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άμεσης ανάδρασης για την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υποστήριξη της εξάσκησης</a:t>
            </a: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Οπτικοποίηση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εννοιών σε αφηρημένα ή μη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οικεία θέματα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Συσχετίζει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δεξιότητες και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εφαρμογές καθημερινότητας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3351"/>
              </a:lnSpc>
              <a:spcBef>
                <a:spcPts val="49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Μελέτη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συστημάτων με μοναδικούς τρόπους</a:t>
            </a:r>
          </a:p>
          <a:p>
            <a:pPr marL="342900" indent="-342900">
              <a:lnSpc>
                <a:spcPts val="3351"/>
              </a:lnSpc>
              <a:spcBef>
                <a:spcPts val="49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Πρόσβαση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σε πηγές πληροφόρησης και πληθυσμούς</a:t>
            </a: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Self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paced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 smtClean="0">
                <a:solidFill>
                  <a:schemeClr val="tx2"/>
                </a:solidFill>
                <a:latin typeface="UUMMPF+Calibri"/>
                <a:cs typeface="UUMMPF+Calibri"/>
              </a:rPr>
              <a:t>learning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Παροχή ίσων ευκαιριών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μάθησης για όλους</a:t>
            </a: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Συμβάλει στην συνεργατική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μάθηση</a:t>
            </a: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85184"/>
            <a:ext cx="1872208" cy="16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19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5" y="85396"/>
            <a:ext cx="6516216" cy="1015663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spc="-15" dirty="0">
                <a:solidFill>
                  <a:srgbClr val="000000"/>
                </a:solidFill>
                <a:latin typeface="NSTRUD+Calibri"/>
                <a:cs typeface="NSTRUD+Calibri"/>
              </a:rPr>
              <a:t>Επιχειρήματα</a:t>
            </a:r>
            <a:r>
              <a:rPr lang="el-GR" sz="2800" spc="6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NSTRUD+Calibri"/>
                <a:cs typeface="NSTRUD+Calibri"/>
              </a:rPr>
              <a:t>υπέρ της</a:t>
            </a:r>
            <a:r>
              <a:rPr lang="el-GR" sz="2800" spc="32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NSTRUD+Calibri"/>
                <a:cs typeface="NSTRUD+Calibri"/>
              </a:rPr>
              <a:t>τεχνολογίας</a:t>
            </a:r>
            <a:endParaRPr lang="el-GR" sz="28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25152" y="2204864"/>
            <a:ext cx="871296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1"/>
              </a:lnSpc>
            </a:pP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Κάνει παραγωγική την εργασία μαθητών &amp; καθηγητών</a:t>
            </a: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Βαθμολογεί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ευκολότερα και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γρηγορότερα τις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εργασίες των μαθητών</a:t>
            </a: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Ταχύτερη πρόσβαση σε πηγές πληροφοριών</a:t>
            </a: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Εξοικονομεί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χρήματα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από αναλώσιμα είδη</a:t>
            </a: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Κερδίζει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χρόνο από τις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εργασίες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παραγωγής εκπαιδευτικού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λικού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endParaRPr lang="el-GR" sz="2400" spc="-14" dirty="0">
              <a:solidFill>
                <a:srgbClr val="000000"/>
              </a:solidFill>
              <a:latin typeface="NSTRUD+Calibri"/>
              <a:cs typeface="NSTRUD+Calibri"/>
            </a:endParaRPr>
          </a:p>
          <a:p>
            <a:pPr marL="342900" indent="-342900">
              <a:lnSpc>
                <a:spcPts val="3351"/>
              </a:lnSpc>
              <a:spcBef>
                <a:spcPts val="444"/>
              </a:spcBef>
              <a:buFont typeface="Arial" panose="020B0604020202020204" pitchFamily="34" charset="0"/>
              <a:buChar char="•"/>
            </a:pP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85184"/>
            <a:ext cx="1872208" cy="16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5" y="85396"/>
            <a:ext cx="6516216" cy="1015663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spc="-15" dirty="0">
                <a:solidFill>
                  <a:srgbClr val="000000"/>
                </a:solidFill>
                <a:latin typeface="NSTRUD+Calibri"/>
                <a:cs typeface="NSTRUD+Calibri"/>
              </a:rPr>
              <a:t>Επιχειρήματα</a:t>
            </a:r>
            <a:r>
              <a:rPr lang="el-GR" sz="2800" spc="6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2800" dirty="0">
                <a:solidFill>
                  <a:srgbClr val="000000"/>
                </a:solidFill>
                <a:latin typeface="NSTRUD+Calibri"/>
                <a:cs typeface="NSTRUD+Calibri"/>
              </a:rPr>
              <a:t>υπέρ της</a:t>
            </a:r>
            <a:r>
              <a:rPr lang="el-GR" sz="2800" spc="32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2800" dirty="0" smtClean="0">
                <a:solidFill>
                  <a:srgbClr val="000000"/>
                </a:solidFill>
                <a:latin typeface="NSTRUD+Calibri"/>
                <a:cs typeface="NSTRUD+Calibri"/>
              </a:rPr>
              <a:t>τεχνολογίας</a:t>
            </a:r>
            <a:endParaRPr lang="el-GR" sz="28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129388" y="1556792"/>
            <a:ext cx="9036496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51"/>
              </a:lnSpc>
              <a:spcBef>
                <a:spcPts val="494"/>
              </a:spcBef>
            </a:pPr>
            <a:r>
              <a:rPr lang="el-GR" sz="2400" b="1" spc="-10" dirty="0">
                <a:solidFill>
                  <a:schemeClr val="tx2"/>
                </a:solidFill>
                <a:latin typeface="UUMMPF+Calibri"/>
                <a:cs typeface="UUMMPF+Calibri"/>
              </a:rPr>
              <a:t>Οι μαθητές εξασκούν δεξιότητες</a:t>
            </a:r>
          </a:p>
          <a:p>
            <a:pPr marL="342900" indent="-342900">
              <a:spcBef>
                <a:spcPts val="49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Τεχνολογικός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αλφαβητισμός</a:t>
            </a:r>
          </a:p>
          <a:p>
            <a:pPr marL="342900" indent="-342900">
              <a:spcBef>
                <a:spcPts val="49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Οπτικός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αλφαβητισμός (</a:t>
            </a:r>
            <a:r>
              <a:rPr lang="el-GR" sz="20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Christopherson</a:t>
            </a:r>
            <a:r>
              <a:rPr lang="el-GR" sz="2000" spc="-10" dirty="0">
                <a:solidFill>
                  <a:schemeClr val="tx2"/>
                </a:solidFill>
                <a:latin typeface="UUMMPF+Calibri"/>
                <a:cs typeface="UUMMPF+Calibri"/>
              </a:rPr>
              <a:t>, 1997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</a:t>
            </a:r>
          </a:p>
          <a:p>
            <a:pPr marL="342900" indent="-342900">
              <a:spcBef>
                <a:spcPts val="494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Αλφαβητισμός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Πληροφοριών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>
              <a:lnSpc>
                <a:spcPts val="3351"/>
              </a:lnSpc>
              <a:spcBef>
                <a:spcPts val="494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«Μεγάλες Έξι Δεξιότητες» (“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Big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Six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”) (</a:t>
            </a:r>
            <a:r>
              <a:rPr lang="el-GR" sz="2000" spc="-10" dirty="0">
                <a:solidFill>
                  <a:schemeClr val="tx2"/>
                </a:solidFill>
                <a:latin typeface="UUMMPF+Calibri"/>
                <a:cs typeface="UUMMPF+Calibri"/>
              </a:rPr>
              <a:t>Johnson &amp; </a:t>
            </a:r>
            <a:r>
              <a:rPr lang="el-GR" sz="20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Eisenberg</a:t>
            </a:r>
            <a:r>
              <a:rPr lang="el-GR" sz="2000" spc="-10" dirty="0">
                <a:solidFill>
                  <a:schemeClr val="tx2"/>
                </a:solidFill>
                <a:latin typeface="UUMMPF+Calibri"/>
                <a:cs typeface="UUMMPF+Calibri"/>
              </a:rPr>
              <a:t>, 1996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)</a:t>
            </a:r>
          </a:p>
          <a:p>
            <a:pPr>
              <a:spcBef>
                <a:spcPts val="494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– ορισμός του προβλήματος,</a:t>
            </a:r>
          </a:p>
          <a:p>
            <a:pPr>
              <a:spcBef>
                <a:spcPts val="494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– στρατηγικές αναζήτησης πληροφοριών,</a:t>
            </a:r>
          </a:p>
          <a:p>
            <a:pPr>
              <a:spcBef>
                <a:spcPts val="494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– τοποθεσία και πρόσβαση,</a:t>
            </a:r>
          </a:p>
          <a:p>
            <a:pPr>
              <a:spcBef>
                <a:spcPts val="494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– χρήση των πληροφοριών,</a:t>
            </a:r>
          </a:p>
          <a:p>
            <a:pPr>
              <a:spcBef>
                <a:spcPts val="494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– σύνθεση</a:t>
            </a:r>
          </a:p>
          <a:p>
            <a:pPr>
              <a:spcBef>
                <a:spcPts val="494"/>
              </a:spcBef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– αξιολόγηση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280" y="5085184"/>
            <a:ext cx="1872208" cy="162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5" y="85396"/>
            <a:ext cx="6516216" cy="2119468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spc="-15" dirty="0">
                <a:solidFill>
                  <a:srgbClr val="000000"/>
                </a:solidFill>
                <a:latin typeface="NSTRUD+Calibri"/>
                <a:cs typeface="NSTRUD+Calibri"/>
              </a:rPr>
              <a:t>Παράγοντες που επηρεάζουν </a:t>
            </a:r>
            <a:r>
              <a:rPr lang="el-GR" sz="2800" spc="-15" dirty="0" smtClean="0">
                <a:solidFill>
                  <a:srgbClr val="000000"/>
                </a:solidFill>
                <a:latin typeface="NSTRUD+Calibri"/>
                <a:cs typeface="NSTRUD+Calibri"/>
              </a:rPr>
              <a:t>τις απόψεις </a:t>
            </a:r>
            <a:r>
              <a:rPr lang="el-GR" sz="2800" spc="-15" dirty="0">
                <a:solidFill>
                  <a:srgbClr val="000000"/>
                </a:solidFill>
                <a:latin typeface="NSTRUD+Calibri"/>
                <a:cs typeface="NSTRUD+Calibri"/>
              </a:rPr>
              <a:t>για </a:t>
            </a:r>
            <a:r>
              <a:rPr lang="el-GR" sz="2800" spc="-15" dirty="0" smtClean="0">
                <a:solidFill>
                  <a:srgbClr val="000000"/>
                </a:solidFill>
                <a:latin typeface="NSTRUD+Calibri"/>
                <a:cs typeface="NSTRUD+Calibri"/>
              </a:rPr>
              <a:t>την τεχνολογία </a:t>
            </a:r>
            <a:r>
              <a:rPr lang="el-GR" sz="2800" spc="-15" dirty="0">
                <a:solidFill>
                  <a:srgbClr val="000000"/>
                </a:solidFill>
                <a:latin typeface="NSTRUD+Calibri"/>
                <a:cs typeface="NSTRUD+Calibri"/>
              </a:rPr>
              <a:t>στην </a:t>
            </a:r>
            <a:r>
              <a:rPr lang="el-GR" sz="2800" spc="-15" dirty="0" smtClean="0">
                <a:solidFill>
                  <a:srgbClr val="000000"/>
                </a:solidFill>
                <a:latin typeface="NSTRUD+Calibri"/>
                <a:cs typeface="NSTRUD+Calibri"/>
              </a:rPr>
              <a:t>εκπαίδευση</a:t>
            </a:r>
            <a:endParaRPr lang="el-GR" sz="28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2364859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 ιστορία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δείχνει ότι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δύο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χαρακτηριστικά διαμορφώνουν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την κατεύθυνση της περιοχής και την επίδραση που θα έχει στη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διδασκαλία και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την μάθηση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:</a:t>
            </a:r>
          </a:p>
          <a:p>
            <a:pPr marL="457200" indent="-457200">
              <a:buAutoNum type="arabicParenBoth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δυνατότητες των διαθέσιμων πόρων μια δεδομένη στιγμή κατά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την εξέλιξη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της τεχνολογίας και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457200" indent="-457200">
              <a:buAutoNum type="arabicParenBoth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συνδυασμός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914400" lvl="1" indent="-457200">
              <a:buAutoNum type="arabicParenBoth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τρεχουσών κοινωνικών επιρροών,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914400" lvl="1" indent="-457200">
              <a:buAutoNum type="arabicParenBoth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εκπαιδευτικών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τάσεων και προτεραιοτήτων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,</a:t>
            </a:r>
          </a:p>
          <a:p>
            <a:pPr marL="914400" lvl="1" indent="-457200">
              <a:buAutoNum type="arabicParenBoth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των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οικονομικών παραγόντων και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πρωτοβουλιών των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εταιρειών.</a:t>
            </a:r>
          </a:p>
        </p:txBody>
      </p:sp>
    </p:spTree>
    <p:extLst>
      <p:ext uri="{BB962C8B-B14F-4D97-AF65-F5344CB8AC3E}">
        <p14:creationId xmlns:p14="http://schemas.microsoft.com/office/powerpoint/2010/main" val="6634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5" y="85396"/>
            <a:ext cx="6516216" cy="2119468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2800" dirty="0"/>
              <a:t>Τρέχοντα συστήματα εκπαιδευτικής τεχνολογίας, σχηματισμοί</a:t>
            </a:r>
            <a:br>
              <a:rPr lang="el-GR" sz="2800" dirty="0"/>
            </a:br>
            <a:r>
              <a:rPr lang="el-GR" sz="2800" dirty="0"/>
              <a:t>και εφαρμογές</a:t>
            </a:r>
            <a:endParaRPr lang="el-GR" sz="28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2364859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Όλες οι στρατηγικές ενσωμάτωσης της τεχνολογίας απαιτούν ένα συνδυασμό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FFFF00"/>
                </a:solidFill>
                <a:latin typeface="UUMMPF+Calibri"/>
                <a:cs typeface="UUMMPF+Calibri"/>
              </a:rPr>
              <a:t>υλικού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(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υπολογιστές και μονάδες εισόδου/εξόδου) και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rgbClr val="FFFF00"/>
                </a:solidFill>
                <a:latin typeface="UUMMPF+Calibri"/>
                <a:cs typeface="UUMMPF+Calibri"/>
              </a:rPr>
              <a:t>λογισμικού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ή αλλιώς προγραμμάτων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που 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εκτελούν διάφορα είδη εκπαιδευτικών εφαρμογών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60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5" y="85396"/>
            <a:ext cx="6516216" cy="168742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600" dirty="0" smtClean="0">
                <a:solidFill>
                  <a:srgbClr val="000000"/>
                </a:solidFill>
                <a:latin typeface="+mn-lt"/>
                <a:cs typeface="UUMMPF+Calibri"/>
              </a:rPr>
              <a:t>Ο εξοπλισμός</a:t>
            </a:r>
            <a:endParaRPr lang="el-GR" sz="36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2001433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 εξοπλισμός μπορεί να τοποθετηθεί με διάφορους τρόπους δημιουργώντας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διάφορους σχηματισμούς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ο καθένας εκ των οποίων είναι κατάλληλος να υποστηρίξει συγκεκριμένους</a:t>
            </a:r>
          </a:p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τύπους στρατηγικών ενσωμάτωσης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. 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27558" y="4207725"/>
            <a:ext cx="47044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Εργαστήρια (συνήθως με 20-30 υπολογιστές σε δίκτυο). Μπορεί να είναι γενικού ή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ειδικού σκοπού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226954"/>
            <a:ext cx="4191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320" y="1364801"/>
            <a:ext cx="6477000" cy="514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5" y="85396"/>
            <a:ext cx="6516216" cy="168742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600" dirty="0" smtClean="0">
                <a:solidFill>
                  <a:srgbClr val="000000"/>
                </a:solidFill>
                <a:latin typeface="+mn-lt"/>
                <a:cs typeface="UUMMPF+Calibri"/>
              </a:rPr>
              <a:t>Ο εξοπλισμός</a:t>
            </a:r>
            <a:endParaRPr lang="el-GR" sz="36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251520" y="2001433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Μεταφερόμενοι υπολογιστές (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COWs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–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computers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 on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wheels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) (σταθμός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εργασίας σε τρόλεϊ ή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κινητό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εργαστήριο με 15-30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ΗΥ)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27558" y="4207725"/>
            <a:ext cx="4884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Υπολογιστές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τάξης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σταθμοί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εργασίας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(2-5 υπολογιστές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με έναν εκτυπωτή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ένας υπολογιστής συνδεδεμένος μέσω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δικτύου με το διακομιστή του σχολείου.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858211"/>
            <a:ext cx="3810000" cy="2153599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4207725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5" y="85396"/>
            <a:ext cx="6516216" cy="168742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600" dirty="0">
                <a:solidFill>
                  <a:srgbClr val="000000"/>
                </a:solidFill>
                <a:latin typeface="+mn-lt"/>
                <a:cs typeface="UUMMPF+Calibri"/>
              </a:rPr>
              <a:t>Λογισμικό Διδακτικό</a:t>
            </a: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440935" y="181126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Προγράμματα σχεδιασμένα να διδάσκουν στους μαθητές δεξιότητες ή πληροφορίες μέσω επιδείξεων, παραδειγμάτων, επεξηγήσεων ή επίλυσης προβλημάτων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251520" y="3184184"/>
            <a:ext cx="6723353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88"/>
              </a:lnSpc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Προγράμματα εξάσκησης και πρακτικής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Προγράμματα επιτραπέζιας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τυπογραφίας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05015" y="3994120"/>
            <a:ext cx="3978953" cy="268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Προσομοιώσεις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Διδακτικά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παιχνίδια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Επεξεργαστές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κειμένου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Υπολογιστικά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φύλλα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Βάσεις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δεδομένων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Συστήματα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συγγραφής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Λογισμικό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παρουσιάσεων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4355998" y="4872037"/>
            <a:ext cx="4572000" cy="19261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Βίντεο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Παγκόσμιος ιστός</a:t>
            </a:r>
          </a:p>
          <a:p>
            <a:pPr marL="342900" indent="-342900">
              <a:lnSpc>
                <a:spcPts val="2788"/>
              </a:lnSpc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Ηλεκτρονικό ταχυδρομείο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«Δωμάτια Συνομιλίας»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Εικονική πραγματικότητα…</a:t>
            </a:r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946" y="2568415"/>
            <a:ext cx="2950054" cy="230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80525" y="85396"/>
            <a:ext cx="6516216" cy="1687420"/>
          </a:xfrm>
        </p:spPr>
        <p:txBody>
          <a:bodyPr>
            <a:noAutofit/>
          </a:bodyPr>
          <a:lstStyle/>
          <a:p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600" dirty="0">
                <a:solidFill>
                  <a:srgbClr val="000000"/>
                </a:solidFill>
                <a:latin typeface="+mn-lt"/>
                <a:cs typeface="UUMMPF+Calibri"/>
              </a:rPr>
              <a:t>Λογισμικό </a:t>
            </a:r>
            <a:r>
              <a:rPr lang="el-GR" sz="3600" dirty="0" smtClean="0">
                <a:solidFill>
                  <a:srgbClr val="000000"/>
                </a:solidFill>
                <a:latin typeface="+mn-lt"/>
                <a:cs typeface="UUMMPF+Calibri"/>
              </a:rPr>
              <a:t>Παραγωγικό</a:t>
            </a:r>
            <a:endParaRPr lang="el-GR" sz="3600" dirty="0">
              <a:solidFill>
                <a:srgbClr val="000000"/>
              </a:solidFill>
              <a:latin typeface="+mn-lt"/>
              <a:cs typeface="UUMMPF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36828" y="1622371"/>
            <a:ext cx="4392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Προγράμματα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σχεδιασμένα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να βοηθούν τους καθηγητές και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τους μαθητές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να σχεδιάζουν, να αναπτύσσουν υλικά και να κρατούν αρχείο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400" y="2591867"/>
            <a:ext cx="4152089" cy="3420414"/>
          </a:xfrm>
          <a:prstGeom prst="rect">
            <a:avLst/>
          </a:prstGeom>
        </p:spPr>
      </p:pic>
      <p:sp>
        <p:nvSpPr>
          <p:cNvPr id="14" name="Ορθογώνιο 13"/>
          <p:cNvSpPr/>
          <p:nvPr/>
        </p:nvSpPr>
        <p:spPr>
          <a:xfrm>
            <a:off x="188614" y="3561363"/>
            <a:ext cx="4572000" cy="3413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Επεξεργαστές κειμένου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Υπολογιστικά φύλλα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Βάσεις δεδομένων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Συστήματα συγγραφής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Λογισμικό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παρουσιάσεων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Βίντεο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Παγκόσμιος ιστός</a:t>
            </a:r>
          </a:p>
          <a:p>
            <a:pPr marL="342900" indent="-342900">
              <a:lnSpc>
                <a:spcPts val="2788"/>
              </a:lnSpc>
              <a:buFont typeface="Arial" panose="020B0604020202020204" pitchFamily="34" charset="0"/>
              <a:buChar char="•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Ηλεκτρονικό ταχυδρομείο</a:t>
            </a:r>
          </a:p>
          <a:p>
            <a:pPr marL="342900" indent="-342900">
              <a:lnSpc>
                <a:spcPts val="2788"/>
              </a:lnSpc>
              <a:spcBef>
                <a:spcPts val="116"/>
              </a:spcBef>
              <a:buFont typeface="Arial" panose="020B0604020202020204" pitchFamily="34" charset="0"/>
              <a:buChar char="•"/>
            </a:pP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70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23528" y="1461324"/>
            <a:ext cx="88204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996"/>
              </a:lnSpc>
              <a:buAutoNum type="arabicPeriod"/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Καμία τεχνολογία δεν είναι πανάκεια για την εκπαίδευση</a:t>
            </a:r>
          </a:p>
          <a:p>
            <a:pPr marL="457200" indent="-457200">
              <a:lnSpc>
                <a:spcPts val="3996"/>
              </a:lnSpc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 τεχνολογικός αλφαβητισμός προσφέρει περιορισμένη αιτιολογία για την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ενσωμάτωση</a:t>
            </a:r>
          </a:p>
          <a:p>
            <a:pPr marL="457200" indent="-457200">
              <a:lnSpc>
                <a:spcPts val="3996"/>
              </a:lnSpc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καθηγητές δεν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αναπτύσσουν τεχνολογικό υλικό</a:t>
            </a:r>
          </a:p>
          <a:p>
            <a:pPr marL="457200" marR="0" indent="-457200">
              <a:lnSpc>
                <a:spcPts val="3996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Τεχνολογικά δυνατό </a:t>
            </a:r>
            <a:r>
              <a:rPr lang="el-GR" sz="2400" b="1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≠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επιθυμητό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εφικτό, ή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αναπόφευκτο</a:t>
            </a:r>
          </a:p>
          <a:p>
            <a:pPr marL="457200" indent="-457200">
              <a:lnSpc>
                <a:spcPts val="3996"/>
              </a:lnSpc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Τα πράγματα αλλάζουν γρηγορότερα από το ρυθμό με τον οποίο οι καθηγητές μπορούν να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συμβαδίσουν</a:t>
            </a:r>
          </a:p>
          <a:p>
            <a:pPr marL="457200" indent="-457200">
              <a:lnSpc>
                <a:spcPts val="3996"/>
              </a:lnSpc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παλιότερες τεχνολογίες μπορεί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να είναι χρήσιμες</a:t>
            </a:r>
          </a:p>
          <a:p>
            <a:pPr marL="457200" marR="0" indent="-457200">
              <a:lnSpc>
                <a:spcPts val="3996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καθηγητές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είναι πιο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σημαντικοί από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την τεχνολογία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2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23528" y="1688290"/>
            <a:ext cx="81724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96"/>
              </a:lnSpc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Καμία τεχνολογία δεν είναι πανάκεια για την εκπαίδευση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323528" y="472514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μεγάλες προσδοκίες για προϊόντα όπως η </a:t>
            </a:r>
            <a:r>
              <a:rPr lang="el-GR" sz="2400" spc="-10" dirty="0" err="1">
                <a:solidFill>
                  <a:schemeClr val="tx2"/>
                </a:solidFill>
                <a:latin typeface="UUMMPF+Calibri"/>
                <a:cs typeface="UUMMPF+Calibri"/>
              </a:rPr>
              <a:t>Logo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δείχνουν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ότι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σύγχρονες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με πολλές δυνατότητες τεχνολογίες δεν προσφέρουν γρήγορες, εύκολες και καθολικές λύσεις. </a:t>
            </a: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363" y="2264158"/>
            <a:ext cx="4438650" cy="231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23528" y="1454899"/>
            <a:ext cx="817240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96"/>
              </a:lnSpc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Καμία τεχνολογία δεν είναι πανάκεια για την εκπαίδευση</a:t>
            </a:r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467544" y="2348443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υλικά και οι στρατηγικές που βασίζονται σε υπολογιστή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πρέπει να ενσωματώνονται προσεκτικά στους υπόλοιπους πόρους και στις δραστηριότητες του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εκπαιδευτικού. </a:t>
            </a: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Όσο πιο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ρεαλιστικές προσδοκίες,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τόσο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περισσότερες πιθανότητες επιτυχίας και επίδρασης στη διδασκαλία και την μάθηση.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σχεδιασμός πρέπει να ξεκινάει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με την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ερώτηση: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Ποιες </a:t>
            </a:r>
            <a:r>
              <a:rPr 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συγκεκριμένες ανάγκες έχουμε </a:t>
            </a:r>
            <a:r>
              <a:rPr lang="el-GR" sz="24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(μαθητές και εκπαιδευτικός)  </a:t>
            </a:r>
            <a:r>
              <a:rPr 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που </a:t>
            </a:r>
            <a:r>
              <a:rPr lang="el-GR" sz="24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ποιοι </a:t>
            </a:r>
            <a:r>
              <a:rPr 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πόροι μπορούν να βοηθήσουν στο να καλυφθούν;</a:t>
            </a:r>
          </a:p>
        </p:txBody>
      </p:sp>
    </p:spTree>
    <p:extLst>
      <p:ext uri="{BB962C8B-B14F-4D97-AF65-F5344CB8AC3E}">
        <p14:creationId xmlns:p14="http://schemas.microsoft.com/office/powerpoint/2010/main" val="16206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261292" y="1461324"/>
            <a:ext cx="6254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τεχνολογικός αλφαβητισμός προσφέρει περιορισμένη αιτιολογία για την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ενσωμάτωση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261292" y="2792415"/>
            <a:ext cx="85591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Πολλοί εκπαιδευτικοί εντάσσουν την τεχνολογία στην τάξη επειδή πιστεύουν ότι οι τεχνικές δεξιότητες θα προετοιμάσουν τους μαθητές για την αγορά εργασίας. </a:t>
            </a:r>
          </a:p>
          <a:p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δυνατότητες των τεχνολογικών πόρων και μεθόδων πρέπει να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ταιριάζουν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με τις δεξιότητες που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έχουν την ανάγκη εφαρμογής τους, πχ δεξιότητες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ανάγνωσης, γραφής, μαθηματικών, έρευνας και συλλογής πληροφοριών, επίλυσης και ανάλυσης προβλημάτων.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356" y="1549068"/>
            <a:ext cx="2179116" cy="11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9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323528" y="1461324"/>
            <a:ext cx="8820472" cy="547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996"/>
              </a:lnSpc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Οι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καθηγητές δεν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αναπτύσσουν συνήθως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τεχνολογικό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υλικό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179975" y="2454058"/>
            <a:ext cx="43061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 διδασκαλία είναι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μια κοπιαστική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χρονοβόρα εργασία. </a:t>
            </a:r>
          </a:p>
          <a:p>
            <a:endParaRPr lang="el-GR" sz="2400" spc="-10" dirty="0">
              <a:solidFill>
                <a:schemeClr val="tx2"/>
              </a:solidFill>
              <a:latin typeface="UUMMPF+Calibri"/>
              <a:cs typeface="UUMMPF+Calibri"/>
            </a:endParaRPr>
          </a:p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Με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τόσες απαιτήσεις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που έχει η διδασκαλία,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εκπαιδευτικοί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δεν είναι δυνατόν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δημιουργούν λογισμικό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ή διδακτικά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υλικά βασισμένα στην τεχνολογία. </a:t>
            </a: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6168" y="2902644"/>
            <a:ext cx="4446970" cy="32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683568" y="1481100"/>
            <a:ext cx="806489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ts val="3996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Τεχνολογικά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δυνατό </a:t>
            </a:r>
            <a:r>
              <a:rPr lang="el-GR" sz="2400" b="1" spc="-10" dirty="0">
                <a:solidFill>
                  <a:srgbClr val="FF0000"/>
                </a:solidFill>
                <a:latin typeface="UUMMPF+Calibri"/>
                <a:cs typeface="UUMMPF+Calibri"/>
              </a:rPr>
              <a:t>≠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επιθυμητό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, εφικτό,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ή αναπόφευκτο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88978" y="2094057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Η τεχνολογία εκτός των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επιθυμητών έχει και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ανεπιθύμητες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αλλαγές, πχ οι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εξ αποστάσεως τεχνολογίες επιτρέπουν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την παρακολούθηση εικονικών μαθημάτων.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Ωστόσο, οι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μαθητές – φοιτητές θέλουν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να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συναντιούνται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πρόσωπο με πρόσωπο. </a:t>
            </a:r>
            <a:endParaRPr lang="el-GR" sz="2400" spc="-10" dirty="0" smtClean="0">
              <a:solidFill>
                <a:schemeClr val="tx2"/>
              </a:solidFill>
              <a:latin typeface="UUMMPF+Calibri"/>
              <a:cs typeface="UUMMPF+Calibri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902" y="2420888"/>
            <a:ext cx="3690934" cy="2200763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116412" y="5148708"/>
            <a:ext cx="89386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νέοι τεχνολογικοί ορίζοντες δείχνουν ότι πρέπει να αναλύουμε προσεκτικά τις επιπτώσεις κάθε απόφασης για χρήση τους. </a:t>
            </a:r>
          </a:p>
          <a:p>
            <a:r>
              <a:rPr 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Η καλύτερη τεχνολογία απαιτεί να γίνουμε πιο κριτικοί καταναλωτές της δύναμης και των ικανοτήτων της.</a:t>
            </a:r>
          </a:p>
        </p:txBody>
      </p:sp>
    </p:spTree>
    <p:extLst>
      <p:ext uri="{BB962C8B-B14F-4D97-AF65-F5344CB8AC3E}">
        <p14:creationId xmlns:p14="http://schemas.microsoft.com/office/powerpoint/2010/main" val="26394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627784" y="0"/>
            <a:ext cx="6516216" cy="1559337"/>
          </a:xfrm>
        </p:spPr>
        <p:txBody>
          <a:bodyPr>
            <a:noAutofit/>
          </a:bodyPr>
          <a:lstStyle/>
          <a:p>
            <a:pPr>
              <a:lnSpc>
                <a:spcPts val="4404"/>
              </a:lnSpc>
              <a:spcBef>
                <a:spcPts val="0"/>
              </a:spcBef>
            </a:pPr>
            <a: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  <a:t>Εκπαιδευτική Τεχνολογία</a:t>
            </a:r>
            <a:br>
              <a:rPr lang="el-GR" b="1" dirty="0" smtClean="0">
                <a:solidFill>
                  <a:srgbClr val="000000"/>
                </a:solidFill>
                <a:latin typeface="+mn-lt"/>
                <a:cs typeface="UUMMPF+Calibri"/>
              </a:rPr>
            </a:b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Τι </a:t>
            </a:r>
            <a:r>
              <a:rPr lang="el-GR" sz="3200" spc="-10" dirty="0">
                <a:solidFill>
                  <a:srgbClr val="000000"/>
                </a:solidFill>
                <a:latin typeface="NSTRUD+Calibri"/>
                <a:cs typeface="NSTRUD+Calibri"/>
              </a:rPr>
              <a:t>έχουμε</a:t>
            </a:r>
            <a:r>
              <a:rPr lang="el-GR" sz="3200" dirty="0">
                <a:solidFill>
                  <a:srgbClr val="000000"/>
                </a:solidFill>
                <a:latin typeface="NSTRUD+Calibri"/>
                <a:cs typeface="NSTRUD+Calibri"/>
              </a:rPr>
              <a:t> μάθει από</a:t>
            </a:r>
            <a:r>
              <a:rPr lang="el-GR" sz="3200" spc="15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35" dirty="0">
                <a:solidFill>
                  <a:srgbClr val="000000"/>
                </a:solidFill>
                <a:latin typeface="NSTRUD+Calibri"/>
                <a:cs typeface="NSTRUD+Calibri"/>
              </a:rPr>
              <a:t>το</a:t>
            </a:r>
            <a:r>
              <a:rPr lang="el-GR" sz="3200" spc="40" dirty="0">
                <a:solidFill>
                  <a:srgbClr val="000000"/>
                </a:solidFill>
                <a:latin typeface="NSTRUD+Calibri"/>
                <a:cs typeface="NSTRUD+Calibri"/>
              </a:rPr>
              <a:t> </a:t>
            </a:r>
            <a:r>
              <a:rPr lang="el-GR" sz="3200" spc="-16" dirty="0">
                <a:solidFill>
                  <a:srgbClr val="000000"/>
                </a:solidFill>
                <a:latin typeface="NSTRUD+Calibri"/>
                <a:cs typeface="NSTRUD+Calibri"/>
              </a:rPr>
              <a:t>παρελθόν</a:t>
            </a:r>
            <a:r>
              <a:rPr lang="el-GR" sz="3200" spc="-16" dirty="0" smtClean="0">
                <a:solidFill>
                  <a:srgbClr val="000000"/>
                </a:solidFill>
                <a:latin typeface="NSTRUD+Calibri"/>
                <a:cs typeface="NSTRUD+Calibri"/>
              </a:rPr>
              <a:t>;</a:t>
            </a:r>
            <a:endParaRPr lang="el-GR" sz="3200" dirty="0">
              <a:solidFill>
                <a:srgbClr val="000000"/>
              </a:solidFill>
              <a:latin typeface="NSTRUD+Calibri"/>
              <a:cs typeface="NSTRUD+Calibri"/>
            </a:endParaRPr>
          </a:p>
        </p:txBody>
      </p:sp>
      <p:pic>
        <p:nvPicPr>
          <p:cNvPr id="4" name="Εικόνα 3" descr="ΛΟΓΟΤΥΠΟ ΑΣΠΑΙΤΕ ΕΛΛΗΝΙΚΟ copy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678321" cy="9954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8320" y="0"/>
            <a:ext cx="1309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</a:t>
            </a:r>
            <a:r>
              <a:rPr lang="el-GR" sz="1200" dirty="0"/>
              <a:t>ΝΩΤΑΤΗ </a:t>
            </a:r>
            <a:endParaRPr lang="el-GR" sz="1200" dirty="0" smtClean="0"/>
          </a:p>
          <a:p>
            <a:r>
              <a:rPr lang="el-GR" sz="1200" b="1" dirty="0" smtClean="0"/>
              <a:t>Σ</a:t>
            </a:r>
            <a:r>
              <a:rPr lang="el-GR" sz="1200" dirty="0" smtClean="0"/>
              <a:t>ΧΟΛΗ</a:t>
            </a:r>
          </a:p>
          <a:p>
            <a:r>
              <a:rPr lang="el-GR" sz="1200" b="1" dirty="0" smtClean="0"/>
              <a:t>ΠΑ</a:t>
            </a:r>
            <a:r>
              <a:rPr lang="el-GR" sz="1200" dirty="0" smtClean="0"/>
              <a:t>ΙΔΑΓΩΓΙΚΗΣ &amp;</a:t>
            </a:r>
          </a:p>
          <a:p>
            <a:r>
              <a:rPr lang="el-GR" sz="1200" b="1" dirty="0" smtClean="0"/>
              <a:t>Τ</a:t>
            </a:r>
            <a:r>
              <a:rPr lang="el-GR" sz="1200" dirty="0" smtClean="0"/>
              <a:t>ΕΧΝΟΛΟΓΙΚΗΣ</a:t>
            </a:r>
          </a:p>
          <a:p>
            <a:r>
              <a:rPr lang="el-GR" sz="1200" b="1" dirty="0" smtClean="0"/>
              <a:t>Ε</a:t>
            </a:r>
            <a:r>
              <a:rPr lang="el-GR" sz="1200" dirty="0" smtClean="0"/>
              <a:t>ΚΠΑΙΔΕΥΣΗΣ</a:t>
            </a:r>
            <a:endParaRPr lang="el-GR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-26505" y="995469"/>
            <a:ext cx="170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ΕΠΠΑΙΚ ΠΑΤΡΑΣ</a:t>
            </a:r>
            <a:endParaRPr lang="el-GR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6828" y="2516794"/>
            <a:ext cx="439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πόροι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οι μέθοδοι αλλάζουν γρήγορα και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δραματικά, με συνέπεια 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εκπαιδευτικοί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να πρέπει να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μαθαίνουν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τους καινούργιους πόρους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και να αλλάζουν τις μεθόδους διδασκαλίας  τους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.</a:t>
            </a:r>
            <a:endParaRPr lang="el-GR" sz="2400" spc="-10" dirty="0">
              <a:solidFill>
                <a:srgbClr val="FF0000"/>
              </a:solidFill>
              <a:latin typeface="UUMMPF+Calibri"/>
              <a:cs typeface="UUMMPF+Calibri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23528" y="1461324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Τα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πράγματα αλλάζουν γρηγορότερα από το ρυθμό με τον οποίο οι καθηγητές μπορούν να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συμβαδίσουν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316" y="2487547"/>
            <a:ext cx="4524375" cy="2705191"/>
          </a:xfrm>
          <a:prstGeom prst="rect">
            <a:avLst/>
          </a:prstGeom>
        </p:spPr>
      </p:pic>
      <p:sp>
        <p:nvSpPr>
          <p:cNvPr id="9" name="Ορθογώνιο 8"/>
          <p:cNvSpPr/>
          <p:nvPr/>
        </p:nvSpPr>
        <p:spPr>
          <a:xfrm>
            <a:off x="181781" y="5211569"/>
            <a:ext cx="88719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Οι εκπαιδευτικοί δεν μπορούν να προβλέψουν το μέλλον της </a:t>
            </a:r>
            <a:r>
              <a:rPr lang="el-GR" sz="2400" spc="-10" dirty="0" smtClean="0">
                <a:solidFill>
                  <a:schemeClr val="tx2"/>
                </a:solidFill>
                <a:latin typeface="UUMMPF+Calibri"/>
                <a:cs typeface="UUMMPF+Calibri"/>
              </a:rPr>
              <a:t>τεχνολογίας </a:t>
            </a:r>
            <a:r>
              <a:rPr lang="el-GR" sz="2400" spc="-10" dirty="0">
                <a:solidFill>
                  <a:schemeClr val="tx2"/>
                </a:solidFill>
                <a:latin typeface="UUMMPF+Calibri"/>
                <a:cs typeface="UUMMPF+Calibri"/>
              </a:rPr>
              <a:t>αλλά ξέρουν ότι θα είναι διαφορετικό από το παρόν.</a:t>
            </a:r>
          </a:p>
          <a:p>
            <a:r>
              <a:rPr lang="el-GR" sz="2400" spc="-10" dirty="0">
                <a:solidFill>
                  <a:srgbClr val="FF0000"/>
                </a:solidFill>
                <a:latin typeface="UUMMPF+Calibri"/>
                <a:cs typeface="UUMMPF+Calibri"/>
              </a:rPr>
              <a:t>Συνεπώς πρέπει να αποδεχθούν την αναπόφευκτη αλλαγή και την ανάγκη για συνεχή </a:t>
            </a:r>
            <a:r>
              <a:rPr lang="el-GR" sz="2400" spc="-10" dirty="0" smtClean="0">
                <a:solidFill>
                  <a:srgbClr val="FF0000"/>
                </a:solidFill>
                <a:latin typeface="UUMMPF+Calibri"/>
                <a:cs typeface="UUMMPF+Calibri"/>
              </a:rPr>
              <a:t>προσαρμογή τους (επένδυση χρόνου).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905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9161</TotalTime>
  <Words>1322</Words>
  <Application>Microsoft Office PowerPoint</Application>
  <PresentationFormat>Προβολή στην οθόνη (4:3)</PresentationFormat>
  <Paragraphs>297</Paragraphs>
  <Slides>22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7" baseType="lpstr">
      <vt:lpstr>NSTRUD+Calibri</vt:lpstr>
      <vt:lpstr>UUMMPF+Calibri</vt:lpstr>
      <vt:lpstr>Arial</vt:lpstr>
      <vt:lpstr>Calibri</vt:lpstr>
      <vt:lpstr>Θέμα του Office</vt:lpstr>
      <vt:lpstr>Εκπαιδευτική Τεχνολογία-Πολυμέσα </vt:lpstr>
      <vt:lpstr>Εκπαιδευτική Τεχνολογία Τι έχουμε μάθει από το παρελθόν;</vt:lpstr>
      <vt:lpstr>Εκπαιδευτική Τεχνολογία Τι έχουμε μάθει από το παρελθόν;</vt:lpstr>
      <vt:lpstr>Εκπαιδευτική Τεχνολογία Τι έχουμε μάθει από το παρελθόν;</vt:lpstr>
      <vt:lpstr>Εκπαιδευτική Τεχνολογία Τι έχουμε μάθει από το παρελθόν;</vt:lpstr>
      <vt:lpstr>Εκπαιδευτική Τεχνολογία Τι έχουμε μάθει από το παρελθόν;</vt:lpstr>
      <vt:lpstr>Εκπαιδευτική Τεχνολογία Τι έχουμε μάθει από το παρελθόν;</vt:lpstr>
      <vt:lpstr>Εκπαιδευτική Τεχνολογία Τι έχουμε μάθει από το παρελθόν;</vt:lpstr>
      <vt:lpstr>Εκπαιδευτική Τεχνολογία Τι έχουμε μάθει από το παρελθόν;</vt:lpstr>
      <vt:lpstr>Εκπαιδευτική Τεχνολογία Τι έχουμε μάθει από το παρελθόν;</vt:lpstr>
      <vt:lpstr>Εκπαιδευτική Τεχνολογία Τι έχουμε μάθει από το παρελθόν;</vt:lpstr>
      <vt:lpstr>Εκπαιδευτική Τεχνολογία Τι έχουμε μάθει από το παρελθόν;</vt:lpstr>
      <vt:lpstr>Εκπαιδευτική Τεχνολογία Επιχειρήματα υπέρ της τεχνολογίας</vt:lpstr>
      <vt:lpstr>Εκπαιδευτική Τεχνολογία Επιχειρήματα υπέρ της τεχνολογίας</vt:lpstr>
      <vt:lpstr>Εκπαιδευτική Τεχνολογία Επιχειρήματα υπέρ της τεχνολογίας</vt:lpstr>
      <vt:lpstr>Εκπαιδευτική Τεχνολογία Επιχειρήματα υπέρ της τεχνολογίας</vt:lpstr>
      <vt:lpstr>Εκπαιδευτική Τεχνολογία Παράγοντες που επηρεάζουν τις απόψεις για την τεχνολογία στην εκπαίδευση</vt:lpstr>
      <vt:lpstr>Εκπαιδευτική Τεχνολογία Τρέχοντα συστήματα εκπαιδευτικής τεχνολογίας, σχηματισμοί και εφαρμογές</vt:lpstr>
      <vt:lpstr>Εκπαιδευτική Τεχνολογία Ο εξοπλισμός</vt:lpstr>
      <vt:lpstr>Εκπαιδευτική Τεχνολογία Ο εξοπλισμός</vt:lpstr>
      <vt:lpstr>Εκπαιδευτική Τεχνολογία Λογισμικό Διδακτικό</vt:lpstr>
      <vt:lpstr>Εκπαιδευτική Τεχνολογία Λογισμικό Παραγωγικό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Εκπαιδευτική Τεχνολογία-Πολυμέσα</dc:title>
  <dc:creator>spanetsos</dc:creator>
  <cp:lastModifiedBy>Spiros Panetsos</cp:lastModifiedBy>
  <cp:revision>70</cp:revision>
  <dcterms:created xsi:type="dcterms:W3CDTF">2021-10-11T16:14:56Z</dcterms:created>
  <dcterms:modified xsi:type="dcterms:W3CDTF">2022-10-25T03:53:34Z</dcterms:modified>
</cp:coreProperties>
</file>