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72" r:id="rId15"/>
    <p:sldId id="269" r:id="rId16"/>
    <p:sldId id="273" r:id="rId17"/>
    <p:sldId id="270" r:id="rId18"/>
    <p:sldId id="274" r:id="rId19"/>
    <p:sldId id="271" r:id="rId20"/>
    <p:sldId id="275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71" autoAdjust="0"/>
  </p:normalViewPr>
  <p:slideViewPr>
    <p:cSldViewPr>
      <p:cViewPr varScale="1">
        <p:scale>
          <a:sx n="67" d="100"/>
          <a:sy n="67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B5E51-C775-4615-AA11-53BDD44C70E5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4EC0D-6167-4C18-A6C0-17BFA0BFF3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888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88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17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55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280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48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21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54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607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66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44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3691-1614-428D-A707-4A5108673B3D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00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etschoolbook.gr/mavrogiorgos.html" TargetMode="External"/><Relationship Id="rId4" Type="http://schemas.openxmlformats.org/officeDocument/2006/relationships/hyperlink" Target="http://www.netschoolbook.g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 smtClean="0"/>
              <a:t>Εκπαιδευτική </a:t>
            </a:r>
            <a:r>
              <a:rPr lang="el-GR" b="1" dirty="0"/>
              <a:t>Τεχνολογία-Πολυμέσα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Σπύρος Λ. </a:t>
            </a:r>
            <a:r>
              <a:rPr lang="el-GR" dirty="0" err="1" smtClean="0">
                <a:solidFill>
                  <a:schemeClr val="tx2"/>
                </a:solidFill>
              </a:rPr>
              <a:t>Πανέτσος</a:t>
            </a: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Καθηγητής ΑΣΠΑΙΤΕ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spanetsos@aspete.gr</a:t>
            </a:r>
            <a:endParaRPr lang="el-GR" dirty="0" smtClean="0">
              <a:solidFill>
                <a:schemeClr val="tx2"/>
              </a:solidFill>
            </a:endParaRPr>
          </a:p>
          <a:p>
            <a:endParaRPr lang="el-GR" dirty="0"/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382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202</a:t>
            </a:r>
            <a:r>
              <a:rPr lang="en-US" b="1" dirty="0" smtClean="0">
                <a:solidFill>
                  <a:srgbClr val="000000"/>
                </a:solidFill>
                <a:latin typeface="+mn-lt"/>
                <a:cs typeface="UUMMPF+Calibri"/>
              </a:rPr>
              <a:t>2</a:t>
            </a: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 + 20 έτη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825907" y="2386335"/>
            <a:ext cx="77785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tx2"/>
                </a:solidFill>
              </a:rPr>
              <a:t>Σε 20 χρόνια από τώρα η έμφαση μπορεί να δίνεται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2"/>
                </a:solidFill>
              </a:rPr>
              <a:t>στα ευφυή συστήματα διδασκαλίας,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2"/>
                </a:solidFill>
              </a:rPr>
              <a:t>στην εικονική πραγματικότητα ή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2"/>
                </a:solidFill>
              </a:rPr>
              <a:t>όπως θα ονομάζονται οι τεχνολογίες στο μέλλον. </a:t>
            </a:r>
            <a:endParaRPr lang="el-G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ορισμός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object 6"/>
          <p:cNvSpPr txBox="1"/>
          <p:nvPr/>
        </p:nvSpPr>
        <p:spPr>
          <a:xfrm>
            <a:off x="467544" y="1987296"/>
            <a:ext cx="8352928" cy="4103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4"/>
              </a:lnSpc>
            </a:pPr>
            <a:r>
              <a:rPr lang="el-GR" sz="2800" dirty="0" smtClean="0">
                <a:solidFill>
                  <a:schemeClr val="tx2"/>
                </a:solidFill>
              </a:rPr>
              <a:t>Οι ορισμοί </a:t>
            </a:r>
            <a:r>
              <a:rPr lang="el-GR" sz="2800" dirty="0">
                <a:solidFill>
                  <a:schemeClr val="tx2"/>
                </a:solidFill>
              </a:rPr>
              <a:t>της εκπαιδευτικής τεχνολογίας </a:t>
            </a:r>
            <a:r>
              <a:rPr lang="el-GR" sz="2800" dirty="0" smtClean="0">
                <a:solidFill>
                  <a:schemeClr val="tx2"/>
                </a:solidFill>
              </a:rPr>
              <a:t>εστιάζουν </a:t>
            </a:r>
          </a:p>
          <a:p>
            <a:pPr marL="457200" indent="-457200">
              <a:lnSpc>
                <a:spcPts val="3204"/>
              </a:lnSpc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2"/>
                </a:solidFill>
              </a:rPr>
              <a:t>τόσο </a:t>
            </a:r>
            <a:r>
              <a:rPr lang="el-GR" sz="2800" dirty="0">
                <a:solidFill>
                  <a:schemeClr val="tx2"/>
                </a:solidFill>
              </a:rPr>
              <a:t>στη διαδικασία της εφαρμογής εργαλείων για εκπαιδευτικούς σκοπούς </a:t>
            </a:r>
            <a:endParaRPr lang="el-GR" sz="28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ts val="3204"/>
              </a:lnSpc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2"/>
                </a:solidFill>
              </a:rPr>
              <a:t>όσο </a:t>
            </a:r>
            <a:r>
              <a:rPr lang="el-GR" sz="2800" dirty="0">
                <a:solidFill>
                  <a:schemeClr val="tx2"/>
                </a:solidFill>
              </a:rPr>
              <a:t>και στα εργαλεία και στα υλικά που χρησιμοποιούνται. </a:t>
            </a:r>
            <a:endParaRPr lang="el-GR" sz="2800" dirty="0" smtClean="0">
              <a:solidFill>
                <a:schemeClr val="tx2"/>
              </a:solidFill>
            </a:endParaRPr>
          </a:p>
          <a:p>
            <a:pPr>
              <a:lnSpc>
                <a:spcPts val="3204"/>
              </a:lnSpc>
            </a:pPr>
            <a:endParaRPr lang="el-GR" sz="2800" dirty="0" smtClean="0">
              <a:solidFill>
                <a:schemeClr val="tx2"/>
              </a:solidFill>
            </a:endParaRPr>
          </a:p>
          <a:p>
            <a:pPr>
              <a:lnSpc>
                <a:spcPts val="3204"/>
              </a:lnSpc>
            </a:pPr>
            <a:r>
              <a:rPr lang="el-GR" sz="2800" dirty="0" smtClean="0">
                <a:solidFill>
                  <a:schemeClr val="tx2"/>
                </a:solidFill>
              </a:rPr>
              <a:t>Εκπαιδευτική </a:t>
            </a:r>
            <a:r>
              <a:rPr lang="el-GR" sz="2800" dirty="0">
                <a:solidFill>
                  <a:schemeClr val="tx2"/>
                </a:solidFill>
              </a:rPr>
              <a:t>Τεχνολογία είναι </a:t>
            </a:r>
            <a:r>
              <a:rPr lang="el-GR" sz="2800" dirty="0">
                <a:solidFill>
                  <a:srgbClr val="FF0000"/>
                </a:solidFill>
              </a:rPr>
              <a:t>«η εφαρμογή τεχνολογικών διαδικασιών και εργαλείων που μπορούν να χρησιμοποιηθούν για να λύσουν προβλήματα της διδασκαλίας και της μάθησης</a:t>
            </a:r>
            <a:r>
              <a:rPr lang="el-GR" sz="2800" dirty="0" smtClean="0">
                <a:solidFill>
                  <a:srgbClr val="FF0000"/>
                </a:solidFill>
              </a:rPr>
              <a:t>»</a:t>
            </a:r>
            <a:r>
              <a:rPr lang="el-GR" sz="2800" dirty="0" smtClean="0"/>
              <a:t> </a:t>
            </a:r>
            <a:r>
              <a:rPr lang="el-GR" sz="2800" dirty="0" err="1">
                <a:solidFill>
                  <a:schemeClr val="tx2"/>
                </a:solidFill>
              </a:rPr>
              <a:t>Seels</a:t>
            </a:r>
            <a:r>
              <a:rPr lang="el-GR" sz="2800" dirty="0">
                <a:solidFill>
                  <a:schemeClr val="tx2"/>
                </a:solidFill>
              </a:rPr>
              <a:t> &amp; </a:t>
            </a:r>
            <a:r>
              <a:rPr lang="el-GR" sz="2800" dirty="0" err="1">
                <a:solidFill>
                  <a:schemeClr val="tx2"/>
                </a:solidFill>
              </a:rPr>
              <a:t>Reachey</a:t>
            </a:r>
            <a:r>
              <a:rPr lang="el-GR" sz="2800" dirty="0">
                <a:solidFill>
                  <a:schemeClr val="tx2"/>
                </a:solidFill>
              </a:rPr>
              <a:t> (1994</a:t>
            </a:r>
            <a:r>
              <a:rPr lang="el-GR" sz="2800" dirty="0" smtClean="0">
                <a:solidFill>
                  <a:schemeClr val="tx2"/>
                </a:solidFill>
              </a:rPr>
              <a:t>).</a:t>
            </a:r>
            <a:endParaRPr sz="2800" dirty="0">
              <a:solidFill>
                <a:srgbClr val="000000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1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object 6"/>
          <p:cNvSpPr txBox="1"/>
          <p:nvPr/>
        </p:nvSpPr>
        <p:spPr>
          <a:xfrm>
            <a:off x="323528" y="1411152"/>
            <a:ext cx="8280920" cy="482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204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2"/>
                </a:solidFill>
              </a:rPr>
              <a:t>Η Εκπαιδευτική Τεχνολογία επηρεάζεται από </a:t>
            </a:r>
            <a:r>
              <a:rPr lang="el-GR" sz="2800" dirty="0">
                <a:solidFill>
                  <a:schemeClr val="tx2"/>
                </a:solidFill>
              </a:rPr>
              <a:t>τέσσερις διαφορετικές ιστορικές αντιλήψεις </a:t>
            </a:r>
            <a:r>
              <a:rPr lang="el-GR" sz="2800" dirty="0" smtClean="0">
                <a:solidFill>
                  <a:schemeClr val="tx2"/>
                </a:solidFill>
              </a:rPr>
              <a:t>σχετικών διαδικασιών </a:t>
            </a:r>
            <a:r>
              <a:rPr lang="el-GR" sz="2800" dirty="0">
                <a:solidFill>
                  <a:schemeClr val="tx2"/>
                </a:solidFill>
              </a:rPr>
              <a:t>και </a:t>
            </a:r>
            <a:r>
              <a:rPr lang="el-GR" sz="2800" dirty="0" smtClean="0">
                <a:solidFill>
                  <a:schemeClr val="tx2"/>
                </a:solidFill>
              </a:rPr>
              <a:t>εργαλείων. </a:t>
            </a:r>
          </a:p>
          <a:p>
            <a:pPr marL="457200" indent="-457200">
              <a:lnSpc>
                <a:spcPts val="3204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2"/>
                </a:solidFill>
              </a:rPr>
              <a:t>Αυτές οι αντιλήψεις βοήθησαν </a:t>
            </a:r>
            <a:r>
              <a:rPr lang="el-GR" sz="2800" dirty="0">
                <a:solidFill>
                  <a:schemeClr val="tx2"/>
                </a:solidFill>
              </a:rPr>
              <a:t>στη </a:t>
            </a:r>
            <a:r>
              <a:rPr lang="el-GR" sz="2800" dirty="0" smtClean="0">
                <a:solidFill>
                  <a:schemeClr val="tx2"/>
                </a:solidFill>
              </a:rPr>
              <a:t>διαμόρφωσή της. </a:t>
            </a:r>
          </a:p>
          <a:p>
            <a:pPr marL="457200" indent="-457200">
              <a:lnSpc>
                <a:spcPts val="3204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2"/>
                </a:solidFill>
              </a:rPr>
              <a:t>Οι </a:t>
            </a:r>
            <a:r>
              <a:rPr lang="el-GR" sz="2800" dirty="0">
                <a:solidFill>
                  <a:schemeClr val="tx2"/>
                </a:solidFill>
              </a:rPr>
              <a:t>επιρροές αυτές προέρχονται από τέσσερις διαφορετικές ομάδες επαγγελματιών της </a:t>
            </a:r>
            <a:r>
              <a:rPr lang="el-GR" sz="2800" dirty="0" smtClean="0">
                <a:solidFill>
                  <a:schemeClr val="tx2"/>
                </a:solidFill>
              </a:rPr>
              <a:t>εκπαίδευσης. Σε </a:t>
            </a:r>
            <a:r>
              <a:rPr lang="el-GR" sz="2800" dirty="0">
                <a:solidFill>
                  <a:schemeClr val="tx2"/>
                </a:solidFill>
              </a:rPr>
              <a:t>κάποιο βαθμό, οι απόψεις αυτές άρχισαν με τον καιρό να συγχωνεύονται, αλλά η κάθε μία διατηρεί το </a:t>
            </a:r>
            <a:r>
              <a:rPr lang="el-GR" sz="2800" dirty="0" smtClean="0">
                <a:solidFill>
                  <a:schemeClr val="tx2"/>
                </a:solidFill>
              </a:rPr>
              <a:t>σημείο </a:t>
            </a:r>
            <a:r>
              <a:rPr lang="el-GR" sz="2800" dirty="0">
                <a:solidFill>
                  <a:schemeClr val="tx2"/>
                </a:solidFill>
              </a:rPr>
              <a:t>εστίασής της που τείνει να διαμορφώνει τις πρακτικές ενσωμάτωσης της τεχνολογίας στην </a:t>
            </a:r>
            <a:r>
              <a:rPr lang="el-GR" sz="2800" dirty="0" smtClean="0">
                <a:solidFill>
                  <a:schemeClr val="tx2"/>
                </a:solidFill>
              </a:rPr>
              <a:t>εκπαίδευση. </a:t>
            </a:r>
            <a:endParaRPr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/>
              <a:t>Αντίληψη 1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9" name="object 4"/>
          <p:cNvSpPr txBox="1"/>
          <p:nvPr/>
        </p:nvSpPr>
        <p:spPr>
          <a:xfrm>
            <a:off x="1115616" y="2149090"/>
            <a:ext cx="6336704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 err="1" smtClean="0">
                <a:solidFill>
                  <a:srgbClr val="000000"/>
                </a:solidFill>
                <a:latin typeface="IPMOBW+Calibri,Bold"/>
                <a:cs typeface="IPMOBW+Calibri,Bold"/>
              </a:rPr>
              <a:t>Εκ</a:t>
            </a:r>
            <a:r>
              <a:rPr sz="2800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παιδευτική</a:t>
            </a:r>
            <a:r>
              <a:rPr sz="2800" spc="64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 </a:t>
            </a:r>
            <a:r>
              <a:rPr sz="2800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τεχνολογία</a:t>
            </a:r>
            <a:r>
              <a:rPr lang="el-GR" sz="2800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IPMOBW+Calibri,Bold"/>
                <a:cs typeface="IPMOBW+Calibri,Bold"/>
              </a:rPr>
              <a:t>ως</a:t>
            </a:r>
            <a:r>
              <a:rPr sz="2800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 </a:t>
            </a:r>
            <a:endParaRPr lang="el-GR" sz="2800" dirty="0" smtClean="0">
              <a:solidFill>
                <a:srgbClr val="000000"/>
              </a:solidFill>
              <a:latin typeface="IPMOBW+Calibri,Bold"/>
              <a:cs typeface="IPMOBW+Calibri,Bold"/>
            </a:endParaRPr>
          </a:p>
          <a:p>
            <a:pPr marL="457200" marR="0" indent="-457200">
              <a:lnSpc>
                <a:spcPts val="3096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2800" spc="-17" dirty="0" err="1" smtClean="0">
                <a:solidFill>
                  <a:srgbClr val="000000"/>
                </a:solidFill>
                <a:latin typeface="IPMOBW+Calibri,Bold"/>
                <a:cs typeface="IPMOBW+Calibri,Bold"/>
              </a:rPr>
              <a:t>μέσ</a:t>
            </a:r>
            <a:r>
              <a:rPr sz="2800" spc="-17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α</a:t>
            </a:r>
            <a:r>
              <a:rPr sz="2800" spc="26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 </a:t>
            </a:r>
            <a:r>
              <a:rPr sz="2800" spc="-52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και</a:t>
            </a:r>
          </a:p>
          <a:p>
            <a:pPr marL="457200" marR="0" indent="-457200">
              <a:lnSpc>
                <a:spcPts val="2976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800" spc="-15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ο</a:t>
            </a:r>
            <a:r>
              <a:rPr sz="2800" spc="-15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π</a:t>
            </a:r>
            <a:r>
              <a:rPr sz="2800" spc="-15" dirty="0" err="1" smtClean="0">
                <a:solidFill>
                  <a:srgbClr val="000000"/>
                </a:solidFill>
                <a:latin typeface="IPMOBW+Calibri,Bold"/>
                <a:cs typeface="IPMOBW+Calibri,Bold"/>
              </a:rPr>
              <a:t>τικο</a:t>
            </a:r>
            <a:r>
              <a:rPr sz="2800" spc="-15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ακουστικές</a:t>
            </a:r>
            <a:r>
              <a:rPr lang="el-GR" sz="2800" spc="-15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 </a:t>
            </a:r>
            <a:r>
              <a:rPr sz="2800" spc="-16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επ</a:t>
            </a:r>
            <a:r>
              <a:rPr sz="2800" spc="-16" dirty="0" err="1" smtClean="0">
                <a:solidFill>
                  <a:srgbClr val="000000"/>
                </a:solidFill>
                <a:latin typeface="IPMOBW+Calibri,Bold"/>
                <a:cs typeface="IPMOBW+Calibri,Bold"/>
              </a:rPr>
              <a:t>ικοινωνίες</a:t>
            </a:r>
            <a:endParaRPr sz="2800" spc="-16" dirty="0">
              <a:solidFill>
                <a:srgbClr val="000000"/>
              </a:solidFill>
              <a:latin typeface="IPMOBW+Calibri,Bold"/>
              <a:cs typeface="IPMOBW+Calibri,Bold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72456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0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/>
              <a:t>Αντίληψη 1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object 6"/>
          <p:cNvSpPr txBox="1"/>
          <p:nvPr/>
        </p:nvSpPr>
        <p:spPr>
          <a:xfrm>
            <a:off x="564357" y="2123442"/>
            <a:ext cx="7920880" cy="1603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sz="2500" spc="-11" dirty="0">
                <a:solidFill>
                  <a:schemeClr val="tx2"/>
                </a:solidFill>
                <a:latin typeface="UUMMPF+Calibri"/>
                <a:cs typeface="UUMMPF+Calibri"/>
              </a:rPr>
              <a:t>Κα</a:t>
            </a:r>
            <a:r>
              <a:rPr sz="2500" spc="-11" dirty="0" err="1">
                <a:solidFill>
                  <a:schemeClr val="tx2"/>
                </a:solidFill>
                <a:latin typeface="UUMMPF+Calibri"/>
                <a:cs typeface="UUMMPF+Calibri"/>
              </a:rPr>
              <a:t>θηγητές</a:t>
            </a:r>
            <a:r>
              <a:rPr sz="2500" spc="-11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πανεπιστημίων </a:t>
            </a:r>
            <a:r>
              <a:rPr sz="25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υπ</a:t>
            </a:r>
            <a:r>
              <a:rPr sz="25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έδειξ</a:t>
            </a:r>
            <a:r>
              <a:rPr sz="25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αν</a:t>
            </a:r>
            <a:r>
              <a:rPr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dirty="0">
                <a:solidFill>
                  <a:schemeClr val="tx2"/>
                </a:solidFill>
                <a:latin typeface="UUMMPF+Calibri"/>
                <a:cs typeface="UUMMPF+Calibri"/>
              </a:rPr>
              <a:t>ότι</a:t>
            </a:r>
            <a:r>
              <a:rPr sz="2500" spc="15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spc="-15" dirty="0" smtClean="0">
                <a:solidFill>
                  <a:schemeClr val="tx2"/>
                </a:solidFill>
                <a:latin typeface="UUMMPF+Calibri"/>
                <a:cs typeface="UUMMPF+Calibri"/>
              </a:rPr>
              <a:t>μέσα</a:t>
            </a:r>
            <a:r>
              <a:rPr lang="el-GR" sz="2500" spc="-15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όπ</a:t>
            </a:r>
            <a:r>
              <a:rPr sz="25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ως</a:t>
            </a:r>
            <a:r>
              <a:rPr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endParaRPr lang="el-GR" sz="250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marR="0" indent="-342900">
              <a:lnSpc>
                <a:spcPts val="2496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250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οι</a:t>
            </a:r>
            <a:r>
              <a:rPr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dirty="0">
                <a:solidFill>
                  <a:schemeClr val="tx2"/>
                </a:solidFill>
                <a:latin typeface="IPMOBW+Calibri,Bold"/>
                <a:cs typeface="IPMOBW+Calibri,Bold"/>
              </a:rPr>
              <a:t>διαφάνειες</a:t>
            </a:r>
            <a:r>
              <a:rPr sz="2500" spc="12" dirty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sz="2500" dirty="0">
                <a:solidFill>
                  <a:schemeClr val="tx2"/>
                </a:solidFill>
                <a:latin typeface="IPMOBW+Calibri,Bold"/>
                <a:cs typeface="IPMOBW+Calibri,Bold"/>
              </a:rPr>
              <a:t>(slides)</a:t>
            </a:r>
            <a:r>
              <a:rPr sz="2500" spc="-14" dirty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sz="2500" dirty="0">
                <a:solidFill>
                  <a:schemeClr val="tx2"/>
                </a:solidFill>
                <a:latin typeface="UUMMPF+Calibri"/>
                <a:cs typeface="UUMMPF+Calibri"/>
              </a:rPr>
              <a:t>ή</a:t>
            </a:r>
            <a:r>
              <a:rPr sz="2500" spc="-11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endParaRPr lang="el-GR" sz="2500" spc="-11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marR="0" indent="-342900">
              <a:lnSpc>
                <a:spcPts val="2496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ο</a:t>
            </a:r>
            <a:r>
              <a:rPr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ι</a:t>
            </a:r>
            <a:r>
              <a:rPr lang="el-GR"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spc="-1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τα</a:t>
            </a:r>
            <a:r>
              <a:rPr sz="2500" spc="-10" dirty="0" err="1" smtClean="0">
                <a:solidFill>
                  <a:schemeClr val="tx2"/>
                </a:solidFill>
                <a:latin typeface="IPMOBW+Calibri,Bold"/>
                <a:cs typeface="IPMOBW+Calibri,Bold"/>
              </a:rPr>
              <a:t>ινίες</a:t>
            </a:r>
            <a:r>
              <a:rPr sz="25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sz="2500" dirty="0">
                <a:solidFill>
                  <a:schemeClr val="tx2"/>
                </a:solidFill>
                <a:latin typeface="IPMOBW+Calibri,Bold"/>
                <a:cs typeface="IPMOBW+Calibri,Bold"/>
              </a:rPr>
              <a:t>(films) </a:t>
            </a:r>
            <a:endParaRPr lang="el-GR" sz="2500" dirty="0" smtClean="0">
              <a:solidFill>
                <a:schemeClr val="tx2"/>
              </a:solidFill>
              <a:latin typeface="IPMOBW+Calibri,Bold"/>
              <a:cs typeface="IPMOBW+Calibri,Bold"/>
            </a:endParaRPr>
          </a:p>
          <a:p>
            <a:pPr marL="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μ</a:t>
            </a:r>
            <a:r>
              <a:rPr sz="250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ετέδιδ</a:t>
            </a:r>
            <a:r>
              <a:rPr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αν</a:t>
            </a:r>
            <a:r>
              <a:rPr lang="el-GR"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π</a:t>
            </a:r>
            <a:r>
              <a:rPr sz="250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ληροφορίες</a:t>
            </a:r>
            <a:r>
              <a:rPr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dirty="0">
                <a:solidFill>
                  <a:schemeClr val="tx2"/>
                </a:solidFill>
                <a:latin typeface="UUMMPF+Calibri"/>
                <a:cs typeface="UUMMPF+Calibri"/>
              </a:rPr>
              <a:t>με π</a:t>
            </a:r>
            <a:r>
              <a:rPr sz="2500" dirty="0" err="1">
                <a:solidFill>
                  <a:schemeClr val="tx2"/>
                </a:solidFill>
                <a:latin typeface="UUMMPF+Calibri"/>
                <a:cs typeface="UUMMPF+Calibri"/>
              </a:rPr>
              <a:t>ιο</a:t>
            </a:r>
            <a:r>
              <a:rPr sz="2500" spc="28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χειρο</a:t>
            </a:r>
            <a:r>
              <a:rPr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πιαστό</a:t>
            </a:r>
            <a:r>
              <a:rPr lang="el-GR"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spc="-42" dirty="0" smtClean="0">
                <a:solidFill>
                  <a:schemeClr val="tx2"/>
                </a:solidFill>
                <a:latin typeface="UUMMPF+Calibri"/>
                <a:cs typeface="UUMMPF+Calibri"/>
              </a:rPr>
              <a:t>και</a:t>
            </a:r>
            <a:r>
              <a:rPr sz="2500" spc="4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π</a:t>
            </a:r>
            <a:r>
              <a:rPr sz="250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ιο</a:t>
            </a:r>
            <a:r>
              <a:rPr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απ</a:t>
            </a:r>
            <a:r>
              <a:rPr sz="2500" spc="-11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οδοτικό</a:t>
            </a:r>
            <a:r>
              <a:rPr lang="el-GR" sz="25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spc="-12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τρό</a:t>
            </a:r>
            <a:r>
              <a:rPr sz="2500" spc="-12" dirty="0" smtClean="0">
                <a:solidFill>
                  <a:schemeClr val="tx2"/>
                </a:solidFill>
                <a:latin typeface="UUMMPF+Calibri"/>
                <a:cs typeface="UUMMPF+Calibri"/>
              </a:rPr>
              <a:t>πο</a:t>
            </a:r>
            <a:r>
              <a:rPr sz="2500" spc="-12" dirty="0">
                <a:solidFill>
                  <a:schemeClr val="tx2"/>
                </a:solidFill>
                <a:latin typeface="UUMMPF+Calibri"/>
                <a:cs typeface="UUMMPF+Calibri"/>
              </a:rPr>
              <a:t>,</a:t>
            </a:r>
            <a:r>
              <a:rPr sz="2500" dirty="0">
                <a:solidFill>
                  <a:schemeClr val="tx2"/>
                </a:solidFill>
                <a:latin typeface="UUMMPF+Calibri"/>
                <a:cs typeface="UUMMPF+Calibri"/>
              </a:rPr>
              <a:t> απ’ ότι</a:t>
            </a:r>
            <a:r>
              <a:rPr sz="2500" spc="-14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dirty="0">
                <a:solidFill>
                  <a:schemeClr val="tx2"/>
                </a:solidFill>
                <a:latin typeface="UUMMPF+Calibri"/>
                <a:cs typeface="UUMMPF+Calibri"/>
              </a:rPr>
              <a:t>οι διαλέξεις</a:t>
            </a:r>
            <a:r>
              <a:rPr sz="2500" spc="22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spc="-42" dirty="0">
                <a:solidFill>
                  <a:schemeClr val="tx2"/>
                </a:solidFill>
                <a:latin typeface="UUMMPF+Calibri"/>
                <a:cs typeface="UUMMPF+Calibri"/>
              </a:rPr>
              <a:t>και</a:t>
            </a:r>
            <a:r>
              <a:rPr sz="2500" spc="39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</a:t>
            </a:r>
            <a:r>
              <a:rPr lang="el-GR"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βιβ</a:t>
            </a:r>
            <a:r>
              <a:rPr sz="250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λί</a:t>
            </a:r>
            <a:r>
              <a:rPr sz="2500" dirty="0" smtClean="0">
                <a:solidFill>
                  <a:schemeClr val="tx2"/>
                </a:solidFill>
                <a:latin typeface="UUMMPF+Calibri"/>
                <a:cs typeface="UUMMPF+Calibri"/>
              </a:rPr>
              <a:t>α</a:t>
            </a:r>
            <a:r>
              <a:rPr sz="2500" dirty="0">
                <a:solidFill>
                  <a:schemeClr val="tx2"/>
                </a:solidFill>
                <a:latin typeface="UUMMPF+Calibri"/>
                <a:cs typeface="UUMMPF+Calibri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61" y="4293096"/>
            <a:ext cx="319315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2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/>
              <a:t>Αντίληψη 2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683568" y="2067099"/>
            <a:ext cx="7592672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96"/>
              </a:lnSpc>
            </a:pPr>
            <a:r>
              <a:rPr lang="el-GR" sz="2800" dirty="0">
                <a:solidFill>
                  <a:srgbClr val="000000"/>
                </a:solidFill>
                <a:latin typeface="IPMOBW+Calibri,Bold"/>
                <a:cs typeface="IPMOBW+Calibri,Bold"/>
              </a:rPr>
              <a:t>Εκπαιδευτική </a:t>
            </a:r>
            <a:r>
              <a:rPr lang="el-GR" sz="2800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τεχνολογία ως </a:t>
            </a:r>
            <a:r>
              <a:rPr lang="el-GR" sz="2800" dirty="0">
                <a:solidFill>
                  <a:srgbClr val="000000"/>
                </a:solidFill>
                <a:latin typeface="IPMOBW+Calibri,Bold"/>
                <a:cs typeface="IPMOBW+Calibri,Bold"/>
              </a:rPr>
              <a:t>συστήματα διδασκαλίας και διδακτικός σχεδιασμός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20" y="3294276"/>
            <a:ext cx="5341952" cy="33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/>
              <a:t>Αντίληψη 2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323528" y="2348880"/>
            <a:ext cx="8464939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96"/>
              </a:lnSpc>
            </a:pPr>
            <a:r>
              <a:rPr lang="el-GR" sz="2400" spc="-11" dirty="0">
                <a:solidFill>
                  <a:schemeClr val="tx2"/>
                </a:solidFill>
                <a:latin typeface="UUMMPF+Calibri"/>
                <a:cs typeface="UUMMPF+Calibri"/>
              </a:rPr>
              <a:t>Στρατιωτικοί </a:t>
            </a:r>
            <a:r>
              <a:rPr lang="el-GR" sz="24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/ βιομηχανικοί εκπαιδευτές επιθυμώντας να εκπαιδεύσουν ή  να καταρτίσουν σε μικρό χρόνο μεγάλο αριθμό  εκπαιδευόμενων, συνηγορούσαν υπέρ της χρήσης περισσότερο </a:t>
            </a:r>
            <a:r>
              <a:rPr lang="el-GR" sz="2400" b="1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ομοιόμορφων</a:t>
            </a:r>
            <a:r>
              <a:rPr lang="el-GR" sz="2400" spc="-11" dirty="0" smtClean="0">
                <a:solidFill>
                  <a:srgbClr val="FF0000"/>
                </a:solidFill>
                <a:latin typeface="UUMMPF+Calibri"/>
                <a:cs typeface="UUMMPF+Calibri"/>
              </a:rPr>
              <a:t> </a:t>
            </a:r>
            <a:r>
              <a:rPr lang="el-GR" sz="24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και </a:t>
            </a:r>
            <a:r>
              <a:rPr lang="el-GR" sz="2400" b="1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αποδοτικών</a:t>
            </a:r>
            <a:r>
              <a:rPr lang="el-GR" sz="24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</a:p>
          <a:p>
            <a:pPr marL="457200" indent="-457200">
              <a:lnSpc>
                <a:spcPts val="2496"/>
              </a:lnSpc>
              <a:buFont typeface="+mj-lt"/>
              <a:buAutoNum type="arabicPeriod"/>
            </a:pPr>
            <a:r>
              <a:rPr lang="el-GR" sz="2400" spc="-11" dirty="0" smtClean="0">
                <a:solidFill>
                  <a:srgbClr val="FF0000"/>
                </a:solidFill>
                <a:latin typeface="UUMMPF+Calibri"/>
                <a:cs typeface="UUMMPF+Calibri"/>
              </a:rPr>
              <a:t>υλικών  </a:t>
            </a:r>
          </a:p>
          <a:p>
            <a:pPr marL="457200" indent="-457200">
              <a:lnSpc>
                <a:spcPts val="2496"/>
              </a:lnSpc>
              <a:buFont typeface="+mj-lt"/>
              <a:buAutoNum type="arabicPeriod"/>
            </a:pPr>
            <a:r>
              <a:rPr lang="el-GR" sz="2400" spc="-11" dirty="0" smtClean="0">
                <a:solidFill>
                  <a:srgbClr val="FF0000"/>
                </a:solidFill>
                <a:latin typeface="UUMMPF+Calibri"/>
                <a:cs typeface="UUMMPF+Calibri"/>
              </a:rPr>
              <a:t>εκπαιδευτικών διαδικασιών</a:t>
            </a:r>
            <a:r>
              <a:rPr lang="el-GR" sz="24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</a:p>
          <a:p>
            <a:pPr>
              <a:lnSpc>
                <a:spcPts val="2496"/>
              </a:lnSpc>
            </a:pPr>
            <a:r>
              <a:rPr lang="el-GR" sz="24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Η άποψή τους βασιζόταν στην πεποίθηση ότι όλοι οι πόροι, </a:t>
            </a:r>
            <a:r>
              <a:rPr lang="el-GR" sz="2400" spc="-11" dirty="0" smtClean="0">
                <a:solidFill>
                  <a:srgbClr val="FF0000"/>
                </a:solidFill>
                <a:latin typeface="UUMMPF+Calibri"/>
                <a:cs typeface="UUMMPF+Calibri"/>
              </a:rPr>
              <a:t>ανθρώπινοι (δάσκαλοι) </a:t>
            </a:r>
            <a:r>
              <a:rPr lang="el-GR" sz="24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και </a:t>
            </a:r>
            <a:r>
              <a:rPr lang="el-GR" sz="2400" spc="-11" dirty="0" smtClean="0">
                <a:solidFill>
                  <a:srgbClr val="FF0000"/>
                </a:solidFill>
                <a:latin typeface="UUMMPF+Calibri"/>
                <a:cs typeface="UUMMPF+Calibri"/>
              </a:rPr>
              <a:t>μη (μέσα) </a:t>
            </a:r>
            <a:r>
              <a:rPr lang="el-GR" sz="24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μπορούν να </a:t>
            </a:r>
            <a:r>
              <a:rPr lang="el-GR" sz="2400" b="1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αποτελούν τμήματα</a:t>
            </a:r>
            <a:r>
              <a:rPr lang="el-GR" sz="24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 ενός αποδοτικού συστήματος που να απευθύνεται σε οποιαδήποτε διδακτική ανάγκη. </a:t>
            </a:r>
            <a:endParaRPr lang="el-GR" sz="2400" spc="-11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19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/>
              <a:t>Αντίληψη 3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533782" y="2160632"/>
            <a:ext cx="713456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96"/>
              </a:lnSpc>
            </a:pPr>
            <a:r>
              <a:rPr lang="el-GR" sz="2800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Εκπαιδευτική τεχνολογία ως επαγγελματική </a:t>
            </a:r>
            <a:r>
              <a:rPr lang="el-GR" sz="2800" spc="-17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κατάρτιση (τεχνολογική εκπαίδευση)</a:t>
            </a:r>
            <a:endParaRPr lang="el-GR" sz="2800" dirty="0">
              <a:solidFill>
                <a:srgbClr val="000000"/>
              </a:solidFill>
              <a:latin typeface="IPMOBW+Calibri,Bold"/>
              <a:cs typeface="IPMOBW+Calibri,Bold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09611"/>
            <a:ext cx="5184576" cy="327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2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/>
              <a:t>Αντίληψη 3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251519" y="1772816"/>
            <a:ext cx="889247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Ξεκίνησε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 από </a:t>
            </a:r>
            <a:r>
              <a:rPr lang="el-GR" sz="2400" spc="-13" dirty="0" smtClean="0">
                <a:solidFill>
                  <a:schemeClr val="tx2"/>
                </a:solidFill>
                <a:latin typeface="UUMMPF+Calibri"/>
                <a:cs typeface="UUMMPF+Calibri"/>
              </a:rPr>
              <a:t>τους</a:t>
            </a:r>
            <a:r>
              <a:rPr lang="el-GR" sz="2400" spc="26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επαγγελματικούς εκπαιδευτές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 (1980).</a:t>
            </a:r>
          </a:p>
          <a:p>
            <a:pPr>
              <a:lnSpc>
                <a:spcPts val="2400"/>
              </a:lnSpc>
              <a:spcBef>
                <a:spcPts val="479"/>
              </a:spcBef>
            </a:pP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Αυτοί</a:t>
            </a:r>
            <a:r>
              <a:rPr lang="el-GR" sz="2400" spc="23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πίστευαν ότι:</a:t>
            </a:r>
          </a:p>
          <a:p>
            <a:pPr marL="342900" indent="-342900">
              <a:lnSpc>
                <a:spcPts val="2400"/>
              </a:lnSpc>
              <a:spcBef>
                <a:spcPts val="48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μια σημαντική λειτουργία</a:t>
            </a:r>
            <a:r>
              <a:rPr lang="el-GR" sz="2400" spc="49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της μάθησης</a:t>
            </a:r>
            <a:r>
              <a:rPr lang="el-GR" sz="2400" spc="26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στο σχολείο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είναι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 η 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προετοιμασία</a:t>
            </a:r>
            <a:r>
              <a:rPr lang="el-GR" sz="2400" spc="-25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lang="el-GR" sz="2400" spc="-16" dirty="0" smtClean="0">
                <a:solidFill>
                  <a:schemeClr val="tx2"/>
                </a:solidFill>
                <a:latin typeface="UUMMPF+Calibri"/>
                <a:cs typeface="UUMMPF+Calibri"/>
              </a:rPr>
              <a:t>των</a:t>
            </a:r>
            <a:r>
              <a:rPr lang="el-GR" sz="2400" spc="14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6" dirty="0" smtClean="0">
                <a:solidFill>
                  <a:schemeClr val="tx2"/>
                </a:solidFill>
                <a:latin typeface="UUMMPF+Calibri"/>
                <a:cs typeface="UUMMPF+Calibri"/>
              </a:rPr>
              <a:t>μαθητών</a:t>
            </a:r>
            <a:r>
              <a:rPr lang="el-GR" sz="2400" spc="35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για </a:t>
            </a:r>
            <a:r>
              <a:rPr lang="el-GR" sz="2400" spc="-17" dirty="0" smtClean="0">
                <a:solidFill>
                  <a:schemeClr val="tx2"/>
                </a:solidFill>
                <a:latin typeface="UUMMPF+Calibri"/>
                <a:cs typeface="UUMMPF+Calibri"/>
              </a:rPr>
              <a:t>τον </a:t>
            </a:r>
            <a:r>
              <a:rPr lang="el-GR" sz="2400" spc="-16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κόσμο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της</a:t>
            </a:r>
            <a:r>
              <a:rPr lang="el-GR" sz="2400" spc="-33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εργασίας</a:t>
            </a:r>
            <a:r>
              <a:rPr lang="el-GR" sz="2400" spc="29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όπου θα χρησιμοποιούν</a:t>
            </a:r>
            <a:r>
              <a:rPr lang="el-GR" sz="2400" spc="11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29" dirty="0" smtClean="0">
                <a:solidFill>
                  <a:schemeClr val="tx2"/>
                </a:solidFill>
                <a:latin typeface="UUMMPF+Calibri"/>
                <a:cs typeface="UUMMPF+Calibri"/>
              </a:rPr>
              <a:t>την</a:t>
            </a:r>
            <a:r>
              <a:rPr lang="el-GR" sz="2400" spc="27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τεχνολογία,</a:t>
            </a:r>
            <a:r>
              <a:rPr lang="el-GR" sz="2400" spc="13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38" dirty="0" smtClean="0">
                <a:solidFill>
                  <a:schemeClr val="tx2"/>
                </a:solidFill>
                <a:latin typeface="UUMMPF+Calibri"/>
                <a:cs typeface="UUMMPF+Calibri"/>
              </a:rPr>
              <a:t>και</a:t>
            </a:r>
          </a:p>
          <a:p>
            <a:pPr marL="342900" indent="-342900">
              <a:lnSpc>
                <a:spcPts val="2400"/>
              </a:lnSpc>
              <a:spcBef>
                <a:spcPts val="48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ότι η 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επαγγελματική</a:t>
            </a:r>
            <a:r>
              <a:rPr lang="el-GR" sz="2400" spc="-21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lang="el-GR" sz="2400" spc="-13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κατάρτιση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μπορεί</a:t>
            </a:r>
            <a:r>
              <a:rPr lang="el-GR" sz="2400" spc="-14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να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είναι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 ένα 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πρακτικό</a:t>
            </a:r>
            <a:r>
              <a:rPr lang="el-GR" sz="2400" spc="-14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μέσο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για </a:t>
            </a:r>
            <a:r>
              <a:rPr lang="el-GR" sz="2400" spc="-29" dirty="0" smtClean="0">
                <a:solidFill>
                  <a:schemeClr val="tx2"/>
                </a:solidFill>
                <a:latin typeface="UUMMPF+Calibri"/>
                <a:cs typeface="UUMMPF+Calibri"/>
              </a:rPr>
              <a:t>την</a:t>
            </a:r>
            <a:r>
              <a:rPr lang="el-GR" sz="2400" spc="15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5" dirty="0" smtClean="0">
                <a:solidFill>
                  <a:schemeClr val="tx2"/>
                </a:solidFill>
                <a:latin typeface="UUMMPF+Calibri"/>
                <a:cs typeface="UUMMPF+Calibri"/>
              </a:rPr>
              <a:t>διδασκαλία</a:t>
            </a:r>
            <a:r>
              <a:rPr lang="el-GR" sz="2400" spc="41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25" dirty="0" smtClean="0">
                <a:solidFill>
                  <a:schemeClr val="tx2"/>
                </a:solidFill>
                <a:latin typeface="UUMMPF+Calibri"/>
                <a:cs typeface="UUMMPF+Calibri"/>
              </a:rPr>
              <a:t>όλων</a:t>
            </a:r>
            <a:r>
              <a:rPr lang="el-GR" sz="2400" spc="23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6" dirty="0" smtClean="0">
                <a:solidFill>
                  <a:schemeClr val="tx2"/>
                </a:solidFill>
                <a:latin typeface="UUMMPF+Calibri"/>
                <a:cs typeface="UUMMPF+Calibri"/>
              </a:rPr>
              <a:t>των</a:t>
            </a:r>
            <a:r>
              <a:rPr lang="el-GR" sz="2400" spc="24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περιεχόμενων περιοχών όπως</a:t>
            </a:r>
            <a:r>
              <a:rPr lang="el-GR" sz="2400" spc="15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7" dirty="0" smtClean="0">
                <a:solidFill>
                  <a:schemeClr val="tx2"/>
                </a:solidFill>
                <a:latin typeface="UUMMPF+Calibri"/>
                <a:cs typeface="UUMMPF+Calibri"/>
              </a:rPr>
              <a:t>τα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2" dirty="0" smtClean="0">
                <a:solidFill>
                  <a:schemeClr val="tx2"/>
                </a:solidFill>
                <a:latin typeface="UUMMPF+Calibri"/>
                <a:cs typeface="UUMMPF+Calibri"/>
              </a:rPr>
              <a:t>μαθηματικά,</a:t>
            </a:r>
            <a:r>
              <a:rPr lang="el-GR" sz="2400" spc="42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οι επιστήμες </a:t>
            </a:r>
            <a:r>
              <a:rPr lang="el-GR" sz="2400" spc="-38" dirty="0" smtClean="0">
                <a:solidFill>
                  <a:schemeClr val="tx2"/>
                </a:solidFill>
                <a:latin typeface="UUMMPF+Calibri"/>
                <a:cs typeface="UUMMPF+Calibri"/>
              </a:rPr>
              <a:t>και</a:t>
            </a:r>
            <a:r>
              <a:rPr lang="el-GR" sz="2400" spc="35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η </a:t>
            </a:r>
            <a:r>
              <a:rPr lang="el-GR" sz="2400" spc="-17" dirty="0" smtClean="0">
                <a:solidFill>
                  <a:schemeClr val="tx2"/>
                </a:solidFill>
                <a:latin typeface="UUMMPF+Calibri"/>
                <a:cs typeface="UUMMPF+Calibri"/>
              </a:rPr>
              <a:t>γλώσσα.</a:t>
            </a:r>
          </a:p>
          <a:p>
            <a:pPr>
              <a:lnSpc>
                <a:spcPts val="2496"/>
              </a:lnSpc>
            </a:pPr>
            <a:r>
              <a:rPr lang="el-GR" sz="20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  <a:endParaRPr lang="el-GR" sz="2500" spc="-11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19251"/>
            <a:ext cx="35052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7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/>
              <a:t>Αντίληψη 4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126114" y="2060848"/>
            <a:ext cx="71182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87"/>
              </a:lnSpc>
            </a:pPr>
            <a:r>
              <a:rPr lang="el-GR" sz="2800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Εκπαιδευτική τεχνολογία ως</a:t>
            </a:r>
            <a:r>
              <a:rPr lang="el-GR" sz="2800" spc="17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 </a:t>
            </a:r>
          </a:p>
          <a:p>
            <a:pPr>
              <a:lnSpc>
                <a:spcPts val="2687"/>
              </a:lnSpc>
            </a:pPr>
            <a:r>
              <a:rPr lang="el-GR" sz="2800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συστήματα </a:t>
            </a:r>
            <a:r>
              <a:rPr lang="el-GR" sz="2800" spc="-11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ηλεκτρονικών</a:t>
            </a:r>
            <a:r>
              <a:rPr lang="el-GR" sz="2800" spc="47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IPMOBW+Calibri,Bold"/>
                <a:cs typeface="IPMOBW+Calibri,Bold"/>
              </a:rPr>
              <a:t>υπολογιστών</a:t>
            </a:r>
            <a:endParaRPr lang="el-GR" sz="2800" dirty="0">
              <a:solidFill>
                <a:srgbClr val="000000"/>
              </a:solidFill>
              <a:latin typeface="IPMOBW+Calibri,Bold"/>
              <a:cs typeface="IPMOBW+Calibri,Bold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924945"/>
            <a:ext cx="4784516" cy="3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0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34410" y="455408"/>
            <a:ext cx="6516216" cy="1080120"/>
          </a:xfrm>
        </p:spPr>
        <p:txBody>
          <a:bodyPr>
            <a:normAutofit/>
          </a:bodyPr>
          <a:lstStyle/>
          <a:p>
            <a:r>
              <a:rPr lang="el-GR" b="1" dirty="0" smtClean="0"/>
              <a:t>Περιεχόμενα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12968" cy="4896544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l-GR" sz="3400" dirty="0" smtClean="0">
                <a:solidFill>
                  <a:schemeClr val="tx2"/>
                </a:solidFill>
              </a:rPr>
              <a:t>Εισαγωγή </a:t>
            </a:r>
            <a:r>
              <a:rPr lang="el-GR" sz="3400" dirty="0">
                <a:solidFill>
                  <a:schemeClr val="tx2"/>
                </a:solidFill>
              </a:rPr>
              <a:t>στην Εκπαιδευτική </a:t>
            </a:r>
            <a:r>
              <a:rPr lang="el-GR" sz="3400" dirty="0" smtClean="0">
                <a:solidFill>
                  <a:schemeClr val="tx2"/>
                </a:solidFill>
              </a:rPr>
              <a:t>Τεχνολογία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l-GR" sz="3400" dirty="0" smtClean="0">
                <a:solidFill>
                  <a:schemeClr val="tx2"/>
                </a:solidFill>
              </a:rPr>
              <a:t>Ενσωμάτωση </a:t>
            </a:r>
            <a:r>
              <a:rPr lang="el-GR" sz="3400" dirty="0">
                <a:solidFill>
                  <a:schemeClr val="tx2"/>
                </a:solidFill>
              </a:rPr>
              <a:t>της Εκπαιδευτικής Τεχνολογίας στη Διδασκαλία και τη </a:t>
            </a:r>
            <a:r>
              <a:rPr lang="el-GR" sz="3400" dirty="0" smtClean="0">
                <a:solidFill>
                  <a:schemeClr val="tx2"/>
                </a:solidFill>
              </a:rPr>
              <a:t>Μάθηση - Θεωρίες </a:t>
            </a:r>
            <a:r>
              <a:rPr lang="el-GR" sz="3400" dirty="0">
                <a:solidFill>
                  <a:schemeClr val="tx2"/>
                </a:solidFill>
              </a:rPr>
              <a:t>Μάθησης </a:t>
            </a:r>
            <a:endParaRPr lang="el-GR" sz="3400" dirty="0" smtClean="0">
              <a:solidFill>
                <a:schemeClr val="tx2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l-GR" sz="3400" dirty="0" smtClean="0">
                <a:solidFill>
                  <a:schemeClr val="tx2"/>
                </a:solidFill>
              </a:rPr>
              <a:t>Ψηφιακές Τεχνολογίες και Αξιοποίησή τους στη Διδασκαλία και τη Μάθηση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l-GR" dirty="0" smtClean="0">
                <a:solidFill>
                  <a:schemeClr val="tx2"/>
                </a:solidFill>
              </a:rPr>
              <a:t>Εκπαιδευτικό λογισμικό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l-GR" dirty="0" smtClean="0">
                <a:solidFill>
                  <a:schemeClr val="tx2"/>
                </a:solidFill>
              </a:rPr>
              <a:t>Εργαλεία λογισμικού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l-GR" dirty="0" smtClean="0">
                <a:solidFill>
                  <a:schemeClr val="tx2"/>
                </a:solidFill>
              </a:rPr>
              <a:t>Εργαλεία πολυμέσων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l-GR" dirty="0" smtClean="0">
                <a:solidFill>
                  <a:schemeClr val="tx2"/>
                </a:solidFill>
              </a:rPr>
              <a:t>Διαδικτυακές τεχνολογίες</a:t>
            </a:r>
          </a:p>
          <a:p>
            <a:pPr marL="514350" indent="-514350" algn="l">
              <a:buFont typeface="+mj-lt"/>
              <a:buAutoNum type="arabicPeriod"/>
            </a:pPr>
            <a:r>
              <a:rPr lang="el-GR" sz="3400" dirty="0" smtClean="0">
                <a:solidFill>
                  <a:schemeClr val="tx2"/>
                </a:solidFill>
              </a:rPr>
              <a:t>Από Απόσταση Εκπαίδευση και ο ρόλος του Διαδικτύου</a:t>
            </a:r>
          </a:p>
          <a:p>
            <a:pPr marL="514350" indent="-514350" algn="l">
              <a:buFont typeface="+mj-lt"/>
              <a:buAutoNum type="arabicPeriod"/>
            </a:pPr>
            <a:endParaRPr lang="el-GR" dirty="0" smtClean="0">
              <a:solidFill>
                <a:schemeClr val="tx2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1134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/>
              <a:t>Αντίληψη 4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611560" y="2204864"/>
            <a:ext cx="8138581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Εκπαιδευτικοί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 είδαν </a:t>
            </a:r>
            <a:r>
              <a:rPr lang="el-GR" sz="2400" spc="-13" dirty="0" smtClean="0">
                <a:solidFill>
                  <a:schemeClr val="tx2"/>
                </a:solidFill>
                <a:latin typeface="UUMMPF+Calibri"/>
                <a:cs typeface="UUMMPF+Calibri"/>
              </a:rPr>
              <a:t>τους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υπολογιστές</a:t>
            </a:r>
            <a:r>
              <a:rPr lang="el-GR" sz="2400" spc="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ως τμήμα ενός</a:t>
            </a:r>
          </a:p>
          <a:p>
            <a:pPr>
              <a:lnSpc>
                <a:spcPts val="2303"/>
              </a:lnSpc>
            </a:pP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συνδυασμού</a:t>
            </a:r>
            <a:r>
              <a:rPr lang="el-GR" sz="2400" spc="-46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τεχνολογικών πόρων</a:t>
            </a:r>
            <a:r>
              <a:rPr lang="el-GR" sz="2400" spc="-12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που</a:t>
            </a:r>
            <a:r>
              <a:rPr lang="el-GR" sz="2400" spc="-14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περιλαμβάνουν:</a:t>
            </a:r>
          </a:p>
          <a:p>
            <a:pPr>
              <a:lnSpc>
                <a:spcPts val="2681"/>
              </a:lnSpc>
              <a:spcBef>
                <a:spcPts val="107"/>
              </a:spcBef>
            </a:pPr>
            <a:r>
              <a:rPr lang="el-GR" sz="2400" dirty="0" smtClean="0">
                <a:solidFill>
                  <a:srgbClr val="FF0000"/>
                </a:solidFill>
                <a:latin typeface="LSGTMM+Arial"/>
                <a:cs typeface="LSGTMM+Arial"/>
              </a:rPr>
              <a:t>•</a:t>
            </a:r>
            <a:r>
              <a:rPr lang="el-GR" sz="2400" spc="12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l-GR" sz="2400" spc="-12" dirty="0" smtClean="0">
                <a:solidFill>
                  <a:srgbClr val="FF0000"/>
                </a:solidFill>
                <a:latin typeface="UUMMPF+Calibri"/>
                <a:cs typeface="UUMMPF+Calibri"/>
              </a:rPr>
              <a:t>Μέσα</a:t>
            </a:r>
            <a:r>
              <a:rPr lang="el-GR" sz="2400" dirty="0" smtClean="0">
                <a:solidFill>
                  <a:srgbClr val="000000"/>
                </a:solidFill>
                <a:latin typeface="UUMMPF+Calibri"/>
                <a:cs typeface="UUMMPF+Calibri"/>
              </a:rPr>
              <a:t>,</a:t>
            </a:r>
          </a:p>
          <a:p>
            <a:pPr>
              <a:lnSpc>
                <a:spcPts val="2681"/>
              </a:lnSpc>
              <a:spcBef>
                <a:spcPts val="107"/>
              </a:spcBef>
            </a:pPr>
            <a:r>
              <a:rPr lang="el-GR" sz="2400" dirty="0" smtClean="0">
                <a:solidFill>
                  <a:srgbClr val="FF0000"/>
                </a:solidFill>
                <a:latin typeface="LSGTMM+Arial"/>
                <a:cs typeface="LSGTMM+Arial"/>
              </a:rPr>
              <a:t>•</a:t>
            </a:r>
            <a:r>
              <a:rPr lang="el-GR" sz="2400" spc="12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UUMMPF+Calibri"/>
                <a:cs typeface="UUMMPF+Calibri"/>
              </a:rPr>
              <a:t>Συστήματα</a:t>
            </a:r>
            <a:r>
              <a:rPr lang="el-GR" sz="2400" spc="17" dirty="0" smtClean="0">
                <a:solidFill>
                  <a:srgbClr val="FF0000"/>
                </a:solidFill>
                <a:latin typeface="UUMMPF+Calibri"/>
                <a:cs typeface="UUMMPF+Calibri"/>
              </a:rPr>
              <a:t> </a:t>
            </a:r>
            <a:r>
              <a:rPr lang="el-GR" sz="2400" spc="-14" dirty="0" smtClean="0">
                <a:solidFill>
                  <a:srgbClr val="FF0000"/>
                </a:solidFill>
                <a:latin typeface="UUMMPF+Calibri"/>
                <a:cs typeface="UUMMPF+Calibri"/>
              </a:rPr>
              <a:t>διδασκαλίας</a:t>
            </a:r>
            <a:r>
              <a:rPr lang="el-GR" sz="2400" spc="61" dirty="0" smtClean="0">
                <a:solidFill>
                  <a:srgbClr val="FF0000"/>
                </a:solidFill>
                <a:latin typeface="UUMMPF+Calibri"/>
                <a:cs typeface="UUMMPF+Calibri"/>
              </a:rPr>
              <a:t> </a:t>
            </a:r>
            <a:r>
              <a:rPr lang="el-GR" sz="2400" spc="-38" dirty="0" smtClean="0">
                <a:solidFill>
                  <a:srgbClr val="FF0000"/>
                </a:solidFill>
                <a:latin typeface="UUMMPF+Calibri"/>
                <a:cs typeface="UUMMPF+Calibri"/>
              </a:rPr>
              <a:t>και</a:t>
            </a:r>
          </a:p>
          <a:p>
            <a:pPr>
              <a:lnSpc>
                <a:spcPts val="2681"/>
              </a:lnSpc>
              <a:spcBef>
                <a:spcPts val="107"/>
              </a:spcBef>
            </a:pPr>
            <a:r>
              <a:rPr lang="el-GR" sz="2400" dirty="0" smtClean="0">
                <a:solidFill>
                  <a:srgbClr val="FF0000"/>
                </a:solidFill>
                <a:latin typeface="LSGTMM+Arial"/>
                <a:cs typeface="LSGTMM+Arial"/>
              </a:rPr>
              <a:t>•</a:t>
            </a:r>
            <a:r>
              <a:rPr lang="el-GR" sz="2400" spc="12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UUMMPF+Calibri"/>
                <a:cs typeface="UUMMPF+Calibri"/>
              </a:rPr>
              <a:t>Συστήματα</a:t>
            </a:r>
            <a:r>
              <a:rPr lang="el-GR" sz="2400" spc="24" dirty="0" smtClean="0">
                <a:solidFill>
                  <a:srgbClr val="FF0000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UUMMPF+Calibri"/>
                <a:cs typeface="UUMMPF+Calibri"/>
              </a:rPr>
              <a:t>υποστήριξης</a:t>
            </a:r>
          </a:p>
          <a:p>
            <a:pPr marL="341313" marR="0" indent="-341313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βασισμένα</a:t>
            </a:r>
            <a:r>
              <a:rPr lang="el-GR" sz="2400" spc="19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σε</a:t>
            </a:r>
            <a:r>
              <a:rPr lang="el-GR" sz="2400" spc="-12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υπολογιστή</a:t>
            </a:r>
            <a:r>
              <a:rPr lang="el-GR" sz="2400" dirty="0" smtClean="0">
                <a:solidFill>
                  <a:srgbClr val="000000"/>
                </a:solidFill>
                <a:latin typeface="UUMMPF+Calibri"/>
                <a:cs typeface="UUMMPF+Calibri"/>
              </a:rPr>
              <a:t>.</a:t>
            </a:r>
          </a:p>
          <a:p>
            <a:pPr>
              <a:lnSpc>
                <a:spcPts val="2400"/>
              </a:lnSpc>
              <a:spcBef>
                <a:spcPts val="479"/>
              </a:spcBef>
            </a:pPr>
            <a:endParaRPr lang="el-GR" sz="2400" spc="-14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>
              <a:lnSpc>
                <a:spcPts val="2400"/>
              </a:lnSpc>
              <a:spcBef>
                <a:spcPts val="479"/>
              </a:spcBef>
            </a:pPr>
            <a:r>
              <a:rPr lang="el-GR" sz="2400" spc="-14" dirty="0" smtClean="0">
                <a:solidFill>
                  <a:schemeClr val="tx2"/>
                </a:solidFill>
                <a:latin typeface="UUMMPF+Calibri"/>
                <a:cs typeface="UUMMPF+Calibri"/>
              </a:rPr>
              <a:t>Για τον λόγο </a:t>
            </a:r>
            <a:r>
              <a:rPr lang="el-GR" sz="2400" spc="-13" dirty="0" smtClean="0">
                <a:solidFill>
                  <a:schemeClr val="tx2"/>
                </a:solidFill>
                <a:latin typeface="UUMMPF+Calibri"/>
                <a:cs typeface="UUMMPF+Calibri"/>
              </a:rPr>
              <a:t>αυτό</a:t>
            </a:r>
            <a:r>
              <a:rPr lang="el-GR" sz="2400" spc="17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η</a:t>
            </a:r>
            <a:r>
              <a:rPr lang="el-GR" sz="2400" spc="-14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πληροφορική στην</a:t>
            </a:r>
            <a:r>
              <a:rPr lang="el-GR" sz="2400" spc="-15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εκπαίδευση</a:t>
            </a:r>
            <a:r>
              <a:rPr lang="el-GR" sz="2400" spc="-35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lang="el-GR" sz="2400" spc="-14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έγινε</a:t>
            </a:r>
            <a:r>
              <a:rPr lang="el-GR" sz="2400" spc="15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γνωστή ως</a:t>
            </a:r>
            <a:r>
              <a:rPr lang="el-GR" sz="2400" spc="-1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Εκπαιδευτική</a:t>
            </a:r>
            <a:r>
              <a:rPr lang="el-GR" sz="2400" spc="-45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IPMOBW+Calibri,Bold"/>
                <a:cs typeface="IPMOBW+Calibri,Bold"/>
              </a:rPr>
              <a:t>Τεχνολογία</a:t>
            </a:r>
            <a:r>
              <a:rPr lang="el-GR" sz="2400" dirty="0" smtClean="0">
                <a:solidFill>
                  <a:schemeClr val="tx2"/>
                </a:solidFill>
                <a:latin typeface="UUMMPF+Calibri"/>
                <a:cs typeface="UUMMPF+Calibri"/>
              </a:rPr>
              <a:t>.</a:t>
            </a:r>
          </a:p>
          <a:p>
            <a:pPr>
              <a:lnSpc>
                <a:spcPts val="2496"/>
              </a:lnSpc>
            </a:pPr>
            <a:r>
              <a:rPr lang="el-GR" sz="20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  <a:endParaRPr lang="el-GR" sz="2500" spc="-11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3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/>
              <a:t>Αντίληψη 4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467544" y="1844824"/>
            <a:ext cx="6395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Αντιλήψεις για το ρόλο των νέων τεχνολογιών: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825908" y="2828836"/>
            <a:ext cx="6698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Η εκδοχή της πανάκειας…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Η χρήση των Η/Υ ως απλά εργαλεία…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νέες τεχνολογίες εμπεριέχουν τη χρήση και τους σκοπούς τους…</a:t>
            </a:r>
          </a:p>
        </p:txBody>
      </p:sp>
    </p:spTree>
    <p:extLst>
      <p:ext uri="{BB962C8B-B14F-4D97-AF65-F5344CB8AC3E}">
        <p14:creationId xmlns:p14="http://schemas.microsoft.com/office/powerpoint/2010/main" val="34511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168695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/>
              <a:t>Αντίληψη 4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047964" y="1180135"/>
            <a:ext cx="5227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Επιχειρήματα των υποστηρικτών της </a:t>
            </a:r>
            <a:endParaRPr lang="el-GR" alt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εισαγωγής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ΤΠΕ στην εκπαίδευση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98959" y="2042537"/>
            <a:ext cx="8964488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Απαιτήσεις προσαρμογής του σχολείου στα νέα δεδομένα της τεχνολογικής εξέλιξης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Η </a:t>
            </a:r>
            <a:r>
              <a:rPr lang="el-GR" alt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Πληροφοριοποίηση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της κοινωνίας επιβάλλει νέες οικονομικές επιταγές.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Η εισαγωγή ΤΠΕ θα επιτρέψει την ισότητα των ευκαιριών και τον εκδημοκρατισμό των σπουδών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υπολογιστής επιτρέπει καλύτερη κατάρτιση πνεύματος και πειθαρχία σκέψης.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 νέα διδακτικά μέσα έχουν σημαντικά πλεονεκτήματα σε σχέση με τα παραδοσιακά εποπτικά μέσα.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υπολογιστές έχουν καινοτομικές και επαναστατικές πτυχές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Ελκυστικός τρόπος προσέγγισης - παιχνίδι ως κίνητρο</a:t>
            </a:r>
          </a:p>
        </p:txBody>
      </p:sp>
    </p:spTree>
    <p:extLst>
      <p:ext uri="{BB962C8B-B14F-4D97-AF65-F5344CB8AC3E}">
        <p14:creationId xmlns:p14="http://schemas.microsoft.com/office/powerpoint/2010/main" val="36236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/>
              <a:t>Αντίληψη 4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302215" y="1418821"/>
            <a:ext cx="4458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Τεκμηρίωση της θετικής στάσης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79512" y="2074750"/>
            <a:ext cx="8964488" cy="441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 υπολογιστής έχει απεριόριστη υπομονή και δεν κάνει κοινωνικές διακρίσεις.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Ευχάριστο και κατανοητό μάθημα.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Ρυθμός μαθήματος ανάλογος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με τις δυνατότητές του μαθητή.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Ανάδραση με άμεση αξιολόγηση της ορθότητας των απαντήσεών του.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Ανάπτυξη μεθοδικού τρόπου σκέψης.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Νέες διαστάσεις διδακτικής πράξης.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Δυνατότητα επικοινωνίας.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Δυνατότητα δια βίου επιμόρφωσης των δασκάλων εξ αποστάσεως</a:t>
            </a: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.</a:t>
            </a:r>
            <a:endParaRPr lang="el-GR" alt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3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/>
              <a:t>Αντίληψη 4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61308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«…γιατί ο </a:t>
            </a: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ΗΥ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προκαλεί </a:t>
            </a: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αντιδράσεις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και προβληματισμούς, αφού δεν είναι τίποτε άλλο από μια μηχανή;»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07504" y="2636912"/>
            <a:ext cx="903649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 </a:t>
            </a:r>
            <a:r>
              <a:rPr lang="el-GR" alt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Salomon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(1988) υποστηρίζει ότι οι παραδοσιακές μηχανές χωρίζονται σε δύο κατηγορίες:</a:t>
            </a:r>
          </a:p>
          <a:p>
            <a:pPr marL="174625" lvl="1">
              <a:lnSpc>
                <a:spcPct val="90000"/>
              </a:lnSpc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Α. Στις </a:t>
            </a:r>
            <a:r>
              <a:rPr lang="el-GR" altLang="el-GR" sz="2400" spc="-10" dirty="0">
                <a:solidFill>
                  <a:srgbClr val="FF0000"/>
                </a:solidFill>
                <a:latin typeface="UUMMPF+Calibri"/>
                <a:cs typeface="UUMMPF+Calibri"/>
              </a:rPr>
              <a:t>μηχανές-εργαλεία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που είναι κατά κάποιον τρόπο προέκταση του χεριού μας (πινέλο, σκαλιστήρι, γραφομηχανή </a:t>
            </a: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κ.α.)</a:t>
            </a:r>
            <a:endParaRPr lang="el-GR" alt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174625" lvl="1">
              <a:lnSpc>
                <a:spcPct val="90000"/>
              </a:lnSpc>
              <a:spcAft>
                <a:spcPts val="1200"/>
              </a:spcAft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Β. Στις μηχανές που κατασκευάζονται με σκοπό να </a:t>
            </a:r>
            <a:r>
              <a:rPr lang="el-GR" altLang="el-GR" sz="2400" spc="-10" dirty="0">
                <a:solidFill>
                  <a:srgbClr val="FF0000"/>
                </a:solidFill>
                <a:latin typeface="UUMMPF+Calibri"/>
                <a:cs typeface="UUMMPF+Calibri"/>
              </a:rPr>
              <a:t>δουλεύουν μαζί με εμάς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για μας (αυτοκίνητο, πλυντήριο, ρολόι </a:t>
            </a: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κ.α.)</a:t>
            </a:r>
          </a:p>
          <a:p>
            <a:pPr marL="0" lvl="1">
              <a:lnSpc>
                <a:spcPct val="90000"/>
              </a:lnSpc>
              <a:spcAft>
                <a:spcPts val="1200"/>
              </a:spcAft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συστήματα </a:t>
            </a: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ΗΥ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ανήκουν σε μια τρίτη κατηγορία, που εκτός του ότι περιλαμβάνει και τις δύο προηγούμενες, </a:t>
            </a: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έχει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και νέες ιδιότητες</a:t>
            </a: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: </a:t>
            </a:r>
          </a:p>
          <a:p>
            <a:pPr marL="0" lvl="1">
              <a:lnSpc>
                <a:spcPct val="90000"/>
              </a:lnSpc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Χρησιμοποιούνται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ως </a:t>
            </a:r>
            <a:r>
              <a:rPr lang="el-GR" altLang="el-GR" sz="2400" spc="-10" dirty="0">
                <a:solidFill>
                  <a:srgbClr val="FF0000"/>
                </a:solidFill>
                <a:latin typeface="UUMMPF+Calibri"/>
                <a:cs typeface="UUMMPF+Calibri"/>
              </a:rPr>
              <a:t>διαμεσολαβητές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για να επικοινωνούν οι άνθρωποι μεταξύ </a:t>
            </a: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τους. </a:t>
            </a:r>
            <a:endParaRPr lang="el-GR" alt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6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/>
              <a:t>Αντίληψη 4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547664" y="1613084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Τεκμηρίωση της αρνητικής στάσης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95536" y="2276872"/>
            <a:ext cx="8208912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Από τη φύση τους τα πακέτα λογισμικού είναι αυθαίρετα και ανεξιχνίαστα, επειδή αντιπροσωπεύουν την εσωτερική δομή και πολυπλοκότητα της σκέψης του προγραμματιστή.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Κοινωνική απομόνωση και μοναξιά του μαθητή.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Αίσθηση εξάρτησης του μαθητή από τον υπολογιστή και μείωση της εμπιστοσύνης στις δικές του δυνάμεις και στην κοινωνική του αποτελεσματικότητα.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Άνιση πρόσβαση της πληροφορίας στις ιεραρχημένες κοινωνικές τάξεις ή ομάδες.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Κόπωση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του μαθητή που εκφράζεται με πονοκέφαλο, κούραση ματιών και πόνους από την ακινησία.</a:t>
            </a:r>
          </a:p>
        </p:txBody>
      </p:sp>
    </p:spTree>
    <p:extLst>
      <p:ext uri="{BB962C8B-B14F-4D97-AF65-F5344CB8AC3E}">
        <p14:creationId xmlns:p14="http://schemas.microsoft.com/office/powerpoint/2010/main" val="28317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r>
              <a:rPr lang="el-GR" b="1" smtClean="0">
                <a:solidFill>
                  <a:srgbClr val="000000"/>
                </a:solidFill>
                <a:latin typeface="+mn-lt"/>
                <a:cs typeface="UUMMPF+Calibri"/>
              </a:rPr>
              <a:t/>
            </a:r>
            <a:br>
              <a:rPr lang="el-GR" b="1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smtClean="0"/>
              <a:t>Αντίληψη 4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663788" y="1815207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Άρθρα-εργασία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95536" y="2276872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dirty="0" smtClean="0"/>
              <a:t>Επισκεφθείτε το δικτυακό τόπο : </a:t>
            </a:r>
            <a:r>
              <a:rPr lang="en-US" altLang="el-GR" sz="2400" dirty="0" smtClean="0">
                <a:hlinkClick r:id="rId4"/>
              </a:rPr>
              <a:t>www</a:t>
            </a:r>
            <a:r>
              <a:rPr lang="el-GR" altLang="el-GR" sz="2400" dirty="0" smtClean="0">
                <a:hlinkClick r:id="rId4"/>
              </a:rPr>
              <a:t>.</a:t>
            </a:r>
            <a:r>
              <a:rPr lang="en-US" altLang="el-GR" sz="2400" dirty="0" err="1" smtClean="0">
                <a:hlinkClick r:id="rId4"/>
              </a:rPr>
              <a:t>netschoolbook</a:t>
            </a:r>
            <a:r>
              <a:rPr lang="el-GR" altLang="el-GR" sz="2400" dirty="0" smtClean="0">
                <a:hlinkClick r:id="rId4"/>
              </a:rPr>
              <a:t>.</a:t>
            </a:r>
            <a:r>
              <a:rPr lang="en-US" altLang="el-GR" sz="2400" dirty="0" smtClean="0">
                <a:hlinkClick r:id="rId4"/>
              </a:rPr>
              <a:t>gr</a:t>
            </a:r>
            <a:endParaRPr lang="el-GR" altLang="el-GR" sz="2400" dirty="0" smtClean="0"/>
          </a:p>
          <a:p>
            <a:r>
              <a:rPr lang="el-GR" altLang="el-GR" sz="2400" dirty="0" smtClean="0"/>
              <a:t>Επιλέξτε : «</a:t>
            </a:r>
            <a:r>
              <a:rPr lang="el-GR" altLang="el-GR" sz="2400" dirty="0" smtClean="0">
                <a:solidFill>
                  <a:srgbClr val="FF0000"/>
                </a:solidFill>
              </a:rPr>
              <a:t>Παιδαγωγικά</a:t>
            </a:r>
            <a:r>
              <a:rPr lang="el-GR" altLang="el-GR" sz="2400" dirty="0" smtClean="0"/>
              <a:t>» 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sz="2400" dirty="0" smtClean="0"/>
              <a:t>Επιλέξτε το άρθρο του Γ. </a:t>
            </a:r>
            <a:r>
              <a:rPr lang="el-GR" altLang="el-GR" sz="2400" dirty="0" err="1" smtClean="0"/>
              <a:t>Μαυρογιώργου</a:t>
            </a:r>
            <a:r>
              <a:rPr lang="el-GR" altLang="el-GR" sz="2400" dirty="0" smtClean="0"/>
              <a:t> «</a:t>
            </a:r>
            <a:r>
              <a:rPr lang="el-GR" altLang="el-GR" sz="2400" dirty="0" smtClean="0">
                <a:hlinkClick r:id="rId5"/>
              </a:rPr>
              <a:t>Νέες τεχνολογίες και εκπαίδευση</a:t>
            </a:r>
            <a:r>
              <a:rPr lang="el-GR" altLang="el-GR" sz="2400" dirty="0" smtClean="0"/>
              <a:t>»</a:t>
            </a:r>
          </a:p>
          <a:p>
            <a:r>
              <a:rPr lang="el-GR" altLang="el-GR" sz="2400" dirty="0" smtClean="0"/>
              <a:t>Καταγράψτε συνοπτικά πώς κατηγοριοποιεί ο αρθρογράφος τη στάση μας απέναντι στις νέες τεχνολογίες.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l-GR" altLang="el-GR" sz="2400" dirty="0" smtClean="0"/>
              <a:t>Επιλέξτε το άρθρο του Γ. Μπαμπινιώτη </a:t>
            </a:r>
            <a:r>
              <a:rPr lang="el-GR" altLang="el-GR" sz="2400" dirty="0" smtClean="0">
                <a:solidFill>
                  <a:schemeClr val="hlink"/>
                </a:solidFill>
              </a:rPr>
              <a:t>«Νέες τεχνολογίες και ποιοτική παιδεία». 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Καταγράψτε συνοπτικά ποια οφέλη θεωρεί ο αρθρογράφος ότι θα αποκομίσει η παιδεία από τη χρήση των νέων τεχνολογιών και ποιες δυσκολίες παρουσιάζονται</a:t>
            </a:r>
          </a:p>
          <a:p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9443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33072" y="455408"/>
            <a:ext cx="6810928" cy="1080120"/>
          </a:xfrm>
        </p:spPr>
        <p:txBody>
          <a:bodyPr>
            <a:noAutofit/>
          </a:bodyPr>
          <a:lstStyle/>
          <a:p>
            <a:pPr marL="514350" indent="-514350"/>
            <a:r>
              <a:rPr lang="el-GR" b="1" dirty="0" smtClean="0"/>
              <a:t>Εισαγωγή στην </a:t>
            </a:r>
            <a:br>
              <a:rPr lang="el-GR" b="1" dirty="0" smtClean="0"/>
            </a:br>
            <a:r>
              <a:rPr lang="el-GR" b="1" dirty="0" smtClean="0"/>
              <a:t>Εκπαιδευτική Τεχνολογία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12968" cy="4896544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3600" b="1" dirty="0" smtClean="0">
                <a:solidFill>
                  <a:schemeClr val="tx2"/>
                </a:solidFill>
              </a:rPr>
              <a:t>Ορισμοί</a:t>
            </a:r>
          </a:p>
          <a:p>
            <a:pPr algn="l"/>
            <a:r>
              <a:rPr lang="el-GR" sz="3600" b="1" dirty="0" smtClean="0">
                <a:solidFill>
                  <a:schemeClr val="tx2"/>
                </a:solidFill>
              </a:rPr>
              <a:t>Ιστορική αναδρομή</a:t>
            </a:r>
          </a:p>
          <a:p>
            <a:pPr algn="l"/>
            <a:r>
              <a:rPr lang="el-GR" sz="3600" b="1" dirty="0" smtClean="0">
                <a:solidFill>
                  <a:schemeClr val="tx2"/>
                </a:solidFill>
              </a:rPr>
              <a:t>Σύγχρονα </a:t>
            </a:r>
            <a:r>
              <a:rPr lang="el-GR" sz="3600" b="1" dirty="0">
                <a:solidFill>
                  <a:schemeClr val="tx2"/>
                </a:solidFill>
              </a:rPr>
              <a:t>συστήματα και </a:t>
            </a:r>
            <a:r>
              <a:rPr lang="el-GR" sz="3600" b="1" dirty="0" smtClean="0">
                <a:solidFill>
                  <a:schemeClr val="tx2"/>
                </a:solidFill>
              </a:rPr>
              <a:t>εφαρμογές</a:t>
            </a:r>
          </a:p>
          <a:p>
            <a:pPr algn="l"/>
            <a:r>
              <a:rPr lang="el-GR" sz="3600" b="1" dirty="0" smtClean="0">
                <a:solidFill>
                  <a:schemeClr val="tx2"/>
                </a:solidFill>
              </a:rPr>
              <a:t>Συνθήκες </a:t>
            </a:r>
            <a:r>
              <a:rPr lang="el-GR" sz="3600" b="1" dirty="0">
                <a:solidFill>
                  <a:schemeClr val="tx2"/>
                </a:solidFill>
              </a:rPr>
              <a:t>που διαμορφώνουν τις πρακτικές ενσωμάτωσης της τεχνολογίας στην </a:t>
            </a:r>
            <a:r>
              <a:rPr lang="el-GR" sz="3600" b="1" dirty="0" smtClean="0">
                <a:solidFill>
                  <a:schemeClr val="tx2"/>
                </a:solidFill>
              </a:rPr>
              <a:t>εκπαίδευση</a:t>
            </a:r>
          </a:p>
          <a:p>
            <a:pPr algn="l"/>
            <a:r>
              <a:rPr lang="el-GR" sz="3600" b="1" dirty="0" smtClean="0">
                <a:solidFill>
                  <a:schemeClr val="tx2"/>
                </a:solidFill>
              </a:rPr>
              <a:t>Αναδυόμενες </a:t>
            </a:r>
            <a:r>
              <a:rPr lang="el-GR" sz="3600" b="1" dirty="0">
                <a:solidFill>
                  <a:schemeClr val="tx2"/>
                </a:solidFill>
              </a:rPr>
              <a:t>τάσεις σε εργαλεία και εφαρμογές </a:t>
            </a:r>
            <a:endParaRPr lang="el-GR" dirty="0" smtClean="0">
              <a:solidFill>
                <a:schemeClr val="tx2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9705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1960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9" name="object 1"/>
          <p:cNvSpPr>
            <a:spLocks noGrp="1"/>
          </p:cNvSpPr>
          <p:nvPr>
            <p:ph type="subTitle" idx="1"/>
          </p:nvPr>
        </p:nvSpPr>
        <p:spPr>
          <a:xfrm>
            <a:off x="179388" y="1700213"/>
            <a:ext cx="8713787" cy="4897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04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1960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683568" y="2413338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tx2"/>
                </a:solidFill>
              </a:rPr>
              <a:t>Ο όρος Εκπαιδευτική Τεχνολογία εισήχθη για πρώτη φορά τη δεκαετία του 1960.</a:t>
            </a:r>
          </a:p>
          <a:p>
            <a:r>
              <a:rPr lang="el-GR" sz="2800" dirty="0" smtClean="0">
                <a:solidFill>
                  <a:schemeClr val="tx2"/>
                </a:solidFill>
              </a:rPr>
              <a:t>Οι ειδικοί έχουν προσδιορίσει το περιεχόμενο της έννοιας με διάφορους τρόπους. </a:t>
            </a:r>
          </a:p>
          <a:p>
            <a:r>
              <a:rPr lang="el-GR" sz="2800" dirty="0" smtClean="0">
                <a:solidFill>
                  <a:schemeClr val="tx2"/>
                </a:solidFill>
              </a:rPr>
              <a:t>Ακόμα, όμως, και σήμερα δεν υπάρχει μοναδικός και καθολικά αποδεκτός ορισμός για την έννοια αυτή. </a:t>
            </a:r>
            <a:endParaRPr lang="el-G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909393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3" y="1484783"/>
            <a:ext cx="8086725" cy="52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8300" y="2060848"/>
            <a:ext cx="166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/>
              <a:t>1990</a:t>
            </a:r>
            <a:endParaRPr lang="el-GR" sz="5400" b="1" dirty="0"/>
          </a:p>
        </p:txBody>
      </p:sp>
    </p:spTree>
    <p:extLst>
      <p:ext uri="{BB962C8B-B14F-4D97-AF65-F5344CB8AC3E}">
        <p14:creationId xmlns:p14="http://schemas.microsoft.com/office/powerpoint/2010/main" val="40905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1990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772816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chemeClr val="tx2"/>
                </a:solidFill>
              </a:rPr>
              <a:t>Οι εκπαιδευτικοί σκέπτονται την εκπαιδευτική τεχνολογία ως ηλεκτρονικό εξοπλισμό.</a:t>
            </a:r>
          </a:p>
          <a:p>
            <a:r>
              <a:rPr lang="el-GR" sz="2800" dirty="0" smtClean="0">
                <a:solidFill>
                  <a:schemeClr val="tx2"/>
                </a:solidFill>
              </a:rPr>
              <a:t>Ο </a:t>
            </a:r>
            <a:r>
              <a:rPr lang="el-GR" sz="2800" dirty="0" err="1" smtClean="0">
                <a:solidFill>
                  <a:schemeClr val="tx2"/>
                </a:solidFill>
              </a:rPr>
              <a:t>Saettler</a:t>
            </a:r>
            <a:r>
              <a:rPr lang="el-GR" sz="2800" dirty="0" smtClean="0">
                <a:solidFill>
                  <a:schemeClr val="tx2"/>
                </a:solidFill>
              </a:rPr>
              <a:t> (1990) υπενθυμίζει ότι ένας τέτοιος περιορισμένος ορισμός θα πρέπει να αλλάζει με το χρόνο, ακολουθώντας την αλλαγή των διαθέσιμων πόρων. </a:t>
            </a:r>
          </a:p>
          <a:p>
            <a:r>
              <a:rPr lang="el-GR" sz="2800" dirty="0" smtClean="0">
                <a:solidFill>
                  <a:schemeClr val="tx2"/>
                </a:solidFill>
              </a:rPr>
              <a:t>Το 2000 η έμφαση της εκπαιδευτικής τεχνολογίας δινόταν στο ραδιόφωνο και την τηλεόραση και δευτερευόντως στον ηλεκτρονικό υπολογιστή.</a:t>
            </a:r>
            <a:endParaRPr lang="el-G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909393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396466"/>
            <a:ext cx="827107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9497" y="2247503"/>
            <a:ext cx="2177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/>
              <a:t>ΣΗΜΕΡΑ</a:t>
            </a:r>
            <a:endParaRPr lang="el-GR" sz="4400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315615" y="6093296"/>
            <a:ext cx="6254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chemeClr val="tx2"/>
                </a:solidFill>
              </a:rPr>
              <a:t>Σήμερα η έμφαση δίνεται στο Διαδίκτυο</a:t>
            </a:r>
            <a:endParaRPr lang="el-G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909393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</a:t>
            </a:r>
            <a:r>
              <a:rPr lang="el-GR" b="1" dirty="0" smtClean="0"/>
              <a:t>ΑΘΗΝΑΣ</a:t>
            </a:r>
            <a:endParaRPr lang="el-G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64801"/>
            <a:ext cx="864096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6150</TotalTime>
  <Words>1303</Words>
  <Application>Microsoft Office PowerPoint</Application>
  <PresentationFormat>Προβολή στην οθόνη (4:3)</PresentationFormat>
  <Paragraphs>315</Paragraphs>
  <Slides>26</Slides>
  <Notes>26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3" baseType="lpstr">
      <vt:lpstr>IPMOBW+Calibri,Bold</vt:lpstr>
      <vt:lpstr>LSGTMM+Arial</vt:lpstr>
      <vt:lpstr>UUMMPF+Calibri</vt:lpstr>
      <vt:lpstr>Arial</vt:lpstr>
      <vt:lpstr>Calibri</vt:lpstr>
      <vt:lpstr>Times New Roman</vt:lpstr>
      <vt:lpstr>Θέμα του Office</vt:lpstr>
      <vt:lpstr>Εκπαιδευτική Τεχνολογία-Πολυμέσα </vt:lpstr>
      <vt:lpstr>Περιεχόμενα μαθήματος</vt:lpstr>
      <vt:lpstr>Εισαγωγή στην  Εκπαιδευτική Τεχνολογία </vt:lpstr>
      <vt:lpstr>Εκπαιδευτική Τεχνολογία 1960</vt:lpstr>
      <vt:lpstr>Εκπαιδευτική Τεχνολογία 1960</vt:lpstr>
      <vt:lpstr>Εκπαιδευτική Τεχνολογία </vt:lpstr>
      <vt:lpstr>Εκπαιδευτική Τεχνολογία 1990</vt:lpstr>
      <vt:lpstr>Εκπαιδευτική Τεχνολογία </vt:lpstr>
      <vt:lpstr>Εκπαιδευτική Τεχνολογία </vt:lpstr>
      <vt:lpstr>Εκπαιδευτική Τεχνολογία 2022 + 20 έτη</vt:lpstr>
      <vt:lpstr>Εκπαιδευτική Τεχνολογία ορισμός</vt:lpstr>
      <vt:lpstr>Εκπαιδευτική Τεχνολογία </vt:lpstr>
      <vt:lpstr>Εκπαιδευτική Τεχνολογία Αντίληψη 1</vt:lpstr>
      <vt:lpstr>Εκπαιδευτική Τεχνολογία Αντίληψη 1</vt:lpstr>
      <vt:lpstr>Εκπαιδευτική Τεχνολογία Αντίληψη 2</vt:lpstr>
      <vt:lpstr>Εκπαιδευτική Τεχνολογία Αντίληψη 2</vt:lpstr>
      <vt:lpstr>Εκπαιδευτική Τεχνολογία Αντίληψη 3</vt:lpstr>
      <vt:lpstr>Εκπαιδευτική Τεχνολογία Αντίληψη 3</vt:lpstr>
      <vt:lpstr>Εκπαιδευτική Τεχνολογία Αντίληψη 4</vt:lpstr>
      <vt:lpstr>Εκπαιδευτική Τεχνολογία Αντίληψη 4</vt:lpstr>
      <vt:lpstr>Εκπαιδευτική Τεχνολογία Αντίληψη 4</vt:lpstr>
      <vt:lpstr>Εκπαιδευτική Τεχνολογία Αντίληψη 4</vt:lpstr>
      <vt:lpstr>Εκπαιδευτική Τεχνολογία Αντίληψη 4</vt:lpstr>
      <vt:lpstr>Εκπαιδευτική Τεχνολογία Αντίληψη 4</vt:lpstr>
      <vt:lpstr>Εκπαιδευτική Τεχνολογία Αντίληψη 4</vt:lpstr>
      <vt:lpstr>Εκπαιδευτική Τεχνολογία Αντίληψη 4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Εκπαιδευτική Τεχνολογία-Πολυμέσα</dc:title>
  <dc:creator>spanetsos</dc:creator>
  <cp:lastModifiedBy>Spiros Panetsos</cp:lastModifiedBy>
  <cp:revision>47</cp:revision>
  <dcterms:created xsi:type="dcterms:W3CDTF">2021-10-11T16:14:56Z</dcterms:created>
  <dcterms:modified xsi:type="dcterms:W3CDTF">2022-10-17T04:26:28Z</dcterms:modified>
</cp:coreProperties>
</file>