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9"/>
  </p:notesMasterIdLst>
  <p:sldIdLst>
    <p:sldId id="256" r:id="rId2"/>
    <p:sldId id="383" r:id="rId3"/>
    <p:sldId id="384" r:id="rId4"/>
    <p:sldId id="415" r:id="rId5"/>
    <p:sldId id="416" r:id="rId6"/>
    <p:sldId id="417" r:id="rId7"/>
    <p:sldId id="418" r:id="rId8"/>
    <p:sldId id="419" r:id="rId9"/>
    <p:sldId id="420" r:id="rId10"/>
    <p:sldId id="421" r:id="rId11"/>
    <p:sldId id="422" r:id="rId12"/>
    <p:sldId id="423" r:id="rId13"/>
    <p:sldId id="424" r:id="rId14"/>
    <p:sldId id="426" r:id="rId15"/>
    <p:sldId id="428" r:id="rId16"/>
    <p:sldId id="429" r:id="rId17"/>
    <p:sldId id="430" r:id="rId18"/>
    <p:sldId id="431" r:id="rId19"/>
    <p:sldId id="432" r:id="rId20"/>
    <p:sldId id="433" r:id="rId21"/>
    <p:sldId id="434" r:id="rId22"/>
    <p:sldId id="435" r:id="rId23"/>
    <p:sldId id="436" r:id="rId24"/>
    <p:sldId id="437" r:id="rId25"/>
    <p:sldId id="438" r:id="rId26"/>
    <p:sldId id="439" r:id="rId27"/>
    <p:sldId id="440" r:id="rId28"/>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74" autoAdjust="0"/>
    <p:restoredTop sz="94671" autoAdjust="0"/>
  </p:normalViewPr>
  <p:slideViewPr>
    <p:cSldViewPr>
      <p:cViewPr varScale="1">
        <p:scale>
          <a:sx n="69" d="100"/>
          <a:sy n="69" d="100"/>
        </p:scale>
        <p:origin x="1434" y="7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53" d="100"/>
          <a:sy n="53" d="100"/>
        </p:scale>
        <p:origin x="-2868" y="-90"/>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Θέση ημερομηνίας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CBB5E51-C775-4615-AA11-53BDD44C70E5}" type="datetimeFigureOut">
              <a:rPr lang="el-GR" smtClean="0"/>
              <a:t>5/12/2022</a:t>
            </a:fld>
            <a:endParaRPr lang="el-GR"/>
          </a:p>
        </p:txBody>
      </p:sp>
      <p:sp>
        <p:nvSpPr>
          <p:cNvPr id="4" name="Θέση εικόνας διαφάνειας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a:p>
        </p:txBody>
      </p:sp>
      <p:sp>
        <p:nvSpPr>
          <p:cNvPr id="5" name="Θέση σημειώσεων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6" name="Θέση υποσέλιδου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7" name="Θέση αριθμού διαφάνειας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7E4EC0D-6167-4C18-A6C0-17BFA0BFF3AB}" type="slidenum">
              <a:rPr lang="el-GR" smtClean="0"/>
              <a:t>‹#›</a:t>
            </a:fld>
            <a:endParaRPr lang="el-GR"/>
          </a:p>
        </p:txBody>
      </p:sp>
    </p:spTree>
    <p:extLst>
      <p:ext uri="{BB962C8B-B14F-4D97-AF65-F5344CB8AC3E}">
        <p14:creationId xmlns:p14="http://schemas.microsoft.com/office/powerpoint/2010/main" val="2475272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87E4EC0D-6167-4C18-A6C0-17BFA0BFF3AB}" type="slidenum">
              <a:rPr lang="el-GR" smtClean="0"/>
              <a:t>1</a:t>
            </a:fld>
            <a:endParaRPr lang="el-GR"/>
          </a:p>
        </p:txBody>
      </p:sp>
    </p:spTree>
    <p:extLst>
      <p:ext uri="{BB962C8B-B14F-4D97-AF65-F5344CB8AC3E}">
        <p14:creationId xmlns:p14="http://schemas.microsoft.com/office/powerpoint/2010/main" val="202723118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87E4EC0D-6167-4C18-A6C0-17BFA0BFF3AB}" type="slidenum">
              <a:rPr lang="el-GR" smtClean="0"/>
              <a:t>10</a:t>
            </a:fld>
            <a:endParaRPr lang="el-GR"/>
          </a:p>
        </p:txBody>
      </p:sp>
    </p:spTree>
    <p:extLst>
      <p:ext uri="{BB962C8B-B14F-4D97-AF65-F5344CB8AC3E}">
        <p14:creationId xmlns:p14="http://schemas.microsoft.com/office/powerpoint/2010/main" val="20199844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87E4EC0D-6167-4C18-A6C0-17BFA0BFF3AB}" type="slidenum">
              <a:rPr lang="el-GR" smtClean="0"/>
              <a:t>11</a:t>
            </a:fld>
            <a:endParaRPr lang="el-GR"/>
          </a:p>
        </p:txBody>
      </p:sp>
    </p:spTree>
    <p:extLst>
      <p:ext uri="{BB962C8B-B14F-4D97-AF65-F5344CB8AC3E}">
        <p14:creationId xmlns:p14="http://schemas.microsoft.com/office/powerpoint/2010/main" val="148352848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87E4EC0D-6167-4C18-A6C0-17BFA0BFF3AB}" type="slidenum">
              <a:rPr lang="el-GR" smtClean="0"/>
              <a:t>12</a:t>
            </a:fld>
            <a:endParaRPr lang="el-GR"/>
          </a:p>
        </p:txBody>
      </p:sp>
    </p:spTree>
    <p:extLst>
      <p:ext uri="{BB962C8B-B14F-4D97-AF65-F5344CB8AC3E}">
        <p14:creationId xmlns:p14="http://schemas.microsoft.com/office/powerpoint/2010/main" val="117387165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87E4EC0D-6167-4C18-A6C0-17BFA0BFF3AB}" type="slidenum">
              <a:rPr lang="el-GR" smtClean="0"/>
              <a:t>13</a:t>
            </a:fld>
            <a:endParaRPr lang="el-GR"/>
          </a:p>
        </p:txBody>
      </p:sp>
    </p:spTree>
    <p:extLst>
      <p:ext uri="{BB962C8B-B14F-4D97-AF65-F5344CB8AC3E}">
        <p14:creationId xmlns:p14="http://schemas.microsoft.com/office/powerpoint/2010/main" val="119433375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87E4EC0D-6167-4C18-A6C0-17BFA0BFF3AB}" type="slidenum">
              <a:rPr lang="el-GR" smtClean="0"/>
              <a:t>14</a:t>
            </a:fld>
            <a:endParaRPr lang="el-GR"/>
          </a:p>
        </p:txBody>
      </p:sp>
    </p:spTree>
    <p:extLst>
      <p:ext uri="{BB962C8B-B14F-4D97-AF65-F5344CB8AC3E}">
        <p14:creationId xmlns:p14="http://schemas.microsoft.com/office/powerpoint/2010/main" val="247780913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87E4EC0D-6167-4C18-A6C0-17BFA0BFF3AB}" type="slidenum">
              <a:rPr lang="el-GR" smtClean="0"/>
              <a:t>15</a:t>
            </a:fld>
            <a:endParaRPr lang="el-GR"/>
          </a:p>
        </p:txBody>
      </p:sp>
    </p:spTree>
    <p:extLst>
      <p:ext uri="{BB962C8B-B14F-4D97-AF65-F5344CB8AC3E}">
        <p14:creationId xmlns:p14="http://schemas.microsoft.com/office/powerpoint/2010/main" val="87561074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87E4EC0D-6167-4C18-A6C0-17BFA0BFF3AB}" type="slidenum">
              <a:rPr lang="el-GR" smtClean="0"/>
              <a:t>16</a:t>
            </a:fld>
            <a:endParaRPr lang="el-GR"/>
          </a:p>
        </p:txBody>
      </p:sp>
    </p:spTree>
    <p:extLst>
      <p:ext uri="{BB962C8B-B14F-4D97-AF65-F5344CB8AC3E}">
        <p14:creationId xmlns:p14="http://schemas.microsoft.com/office/powerpoint/2010/main" val="396945596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87E4EC0D-6167-4C18-A6C0-17BFA0BFF3AB}" type="slidenum">
              <a:rPr lang="el-GR" smtClean="0"/>
              <a:t>17</a:t>
            </a:fld>
            <a:endParaRPr lang="el-GR"/>
          </a:p>
        </p:txBody>
      </p:sp>
    </p:spTree>
    <p:extLst>
      <p:ext uri="{BB962C8B-B14F-4D97-AF65-F5344CB8AC3E}">
        <p14:creationId xmlns:p14="http://schemas.microsoft.com/office/powerpoint/2010/main" val="303269731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87E4EC0D-6167-4C18-A6C0-17BFA0BFF3AB}" type="slidenum">
              <a:rPr lang="el-GR" smtClean="0"/>
              <a:t>18</a:t>
            </a:fld>
            <a:endParaRPr lang="el-GR"/>
          </a:p>
        </p:txBody>
      </p:sp>
    </p:spTree>
    <p:extLst>
      <p:ext uri="{BB962C8B-B14F-4D97-AF65-F5344CB8AC3E}">
        <p14:creationId xmlns:p14="http://schemas.microsoft.com/office/powerpoint/2010/main" val="156805545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87E4EC0D-6167-4C18-A6C0-17BFA0BFF3AB}" type="slidenum">
              <a:rPr lang="el-GR" smtClean="0"/>
              <a:t>19</a:t>
            </a:fld>
            <a:endParaRPr lang="el-GR"/>
          </a:p>
        </p:txBody>
      </p:sp>
    </p:spTree>
    <p:extLst>
      <p:ext uri="{BB962C8B-B14F-4D97-AF65-F5344CB8AC3E}">
        <p14:creationId xmlns:p14="http://schemas.microsoft.com/office/powerpoint/2010/main" val="283751733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87E4EC0D-6167-4C18-A6C0-17BFA0BFF3AB}" type="slidenum">
              <a:rPr lang="el-GR" smtClean="0"/>
              <a:t>2</a:t>
            </a:fld>
            <a:endParaRPr lang="el-GR"/>
          </a:p>
        </p:txBody>
      </p:sp>
    </p:spTree>
    <p:extLst>
      <p:ext uri="{BB962C8B-B14F-4D97-AF65-F5344CB8AC3E}">
        <p14:creationId xmlns:p14="http://schemas.microsoft.com/office/powerpoint/2010/main" val="53893276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87E4EC0D-6167-4C18-A6C0-17BFA0BFF3AB}" type="slidenum">
              <a:rPr lang="el-GR" smtClean="0"/>
              <a:t>20</a:t>
            </a:fld>
            <a:endParaRPr lang="el-GR"/>
          </a:p>
        </p:txBody>
      </p:sp>
    </p:spTree>
    <p:extLst>
      <p:ext uri="{BB962C8B-B14F-4D97-AF65-F5344CB8AC3E}">
        <p14:creationId xmlns:p14="http://schemas.microsoft.com/office/powerpoint/2010/main" val="380117392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87E4EC0D-6167-4C18-A6C0-17BFA0BFF3AB}" type="slidenum">
              <a:rPr lang="el-GR" smtClean="0"/>
              <a:t>21</a:t>
            </a:fld>
            <a:endParaRPr lang="el-GR"/>
          </a:p>
        </p:txBody>
      </p:sp>
    </p:spTree>
    <p:extLst>
      <p:ext uri="{BB962C8B-B14F-4D97-AF65-F5344CB8AC3E}">
        <p14:creationId xmlns:p14="http://schemas.microsoft.com/office/powerpoint/2010/main" val="136360508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87E4EC0D-6167-4C18-A6C0-17BFA0BFF3AB}" type="slidenum">
              <a:rPr lang="el-GR" smtClean="0"/>
              <a:t>22</a:t>
            </a:fld>
            <a:endParaRPr lang="el-GR"/>
          </a:p>
        </p:txBody>
      </p:sp>
    </p:spTree>
    <p:extLst>
      <p:ext uri="{BB962C8B-B14F-4D97-AF65-F5344CB8AC3E}">
        <p14:creationId xmlns:p14="http://schemas.microsoft.com/office/powerpoint/2010/main" val="70722046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87E4EC0D-6167-4C18-A6C0-17BFA0BFF3AB}" type="slidenum">
              <a:rPr lang="el-GR" smtClean="0"/>
              <a:t>23</a:t>
            </a:fld>
            <a:endParaRPr lang="el-GR"/>
          </a:p>
        </p:txBody>
      </p:sp>
    </p:spTree>
    <p:extLst>
      <p:ext uri="{BB962C8B-B14F-4D97-AF65-F5344CB8AC3E}">
        <p14:creationId xmlns:p14="http://schemas.microsoft.com/office/powerpoint/2010/main" val="150232276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87E4EC0D-6167-4C18-A6C0-17BFA0BFF3AB}" type="slidenum">
              <a:rPr lang="el-GR" smtClean="0"/>
              <a:t>24</a:t>
            </a:fld>
            <a:endParaRPr lang="el-GR"/>
          </a:p>
        </p:txBody>
      </p:sp>
    </p:spTree>
    <p:extLst>
      <p:ext uri="{BB962C8B-B14F-4D97-AF65-F5344CB8AC3E}">
        <p14:creationId xmlns:p14="http://schemas.microsoft.com/office/powerpoint/2010/main" val="3542291323"/>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87E4EC0D-6167-4C18-A6C0-17BFA0BFF3AB}" type="slidenum">
              <a:rPr lang="el-GR" smtClean="0"/>
              <a:t>25</a:t>
            </a:fld>
            <a:endParaRPr lang="el-GR"/>
          </a:p>
        </p:txBody>
      </p:sp>
    </p:spTree>
    <p:extLst>
      <p:ext uri="{BB962C8B-B14F-4D97-AF65-F5344CB8AC3E}">
        <p14:creationId xmlns:p14="http://schemas.microsoft.com/office/powerpoint/2010/main" val="330232940"/>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87E4EC0D-6167-4C18-A6C0-17BFA0BFF3AB}" type="slidenum">
              <a:rPr lang="el-GR" smtClean="0"/>
              <a:t>26</a:t>
            </a:fld>
            <a:endParaRPr lang="el-GR"/>
          </a:p>
        </p:txBody>
      </p:sp>
    </p:spTree>
    <p:extLst>
      <p:ext uri="{BB962C8B-B14F-4D97-AF65-F5344CB8AC3E}">
        <p14:creationId xmlns:p14="http://schemas.microsoft.com/office/powerpoint/2010/main" val="1143425334"/>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87E4EC0D-6167-4C18-A6C0-17BFA0BFF3AB}" type="slidenum">
              <a:rPr lang="el-GR" smtClean="0"/>
              <a:t>27</a:t>
            </a:fld>
            <a:endParaRPr lang="el-GR"/>
          </a:p>
        </p:txBody>
      </p:sp>
    </p:spTree>
    <p:extLst>
      <p:ext uri="{BB962C8B-B14F-4D97-AF65-F5344CB8AC3E}">
        <p14:creationId xmlns:p14="http://schemas.microsoft.com/office/powerpoint/2010/main" val="147718954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87E4EC0D-6167-4C18-A6C0-17BFA0BFF3AB}" type="slidenum">
              <a:rPr lang="el-GR" smtClean="0"/>
              <a:t>3</a:t>
            </a:fld>
            <a:endParaRPr lang="el-GR"/>
          </a:p>
        </p:txBody>
      </p:sp>
    </p:spTree>
    <p:extLst>
      <p:ext uri="{BB962C8B-B14F-4D97-AF65-F5344CB8AC3E}">
        <p14:creationId xmlns:p14="http://schemas.microsoft.com/office/powerpoint/2010/main" val="141032065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87E4EC0D-6167-4C18-A6C0-17BFA0BFF3AB}" type="slidenum">
              <a:rPr lang="el-GR" smtClean="0"/>
              <a:t>4</a:t>
            </a:fld>
            <a:endParaRPr lang="el-GR"/>
          </a:p>
        </p:txBody>
      </p:sp>
    </p:spTree>
    <p:extLst>
      <p:ext uri="{BB962C8B-B14F-4D97-AF65-F5344CB8AC3E}">
        <p14:creationId xmlns:p14="http://schemas.microsoft.com/office/powerpoint/2010/main" val="319439271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87E4EC0D-6167-4C18-A6C0-17BFA0BFF3AB}" type="slidenum">
              <a:rPr lang="el-GR" smtClean="0"/>
              <a:t>5</a:t>
            </a:fld>
            <a:endParaRPr lang="el-GR"/>
          </a:p>
        </p:txBody>
      </p:sp>
    </p:spTree>
    <p:extLst>
      <p:ext uri="{BB962C8B-B14F-4D97-AF65-F5344CB8AC3E}">
        <p14:creationId xmlns:p14="http://schemas.microsoft.com/office/powerpoint/2010/main" val="267308211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87E4EC0D-6167-4C18-A6C0-17BFA0BFF3AB}" type="slidenum">
              <a:rPr lang="el-GR" smtClean="0"/>
              <a:t>6</a:t>
            </a:fld>
            <a:endParaRPr lang="el-GR"/>
          </a:p>
        </p:txBody>
      </p:sp>
    </p:spTree>
    <p:extLst>
      <p:ext uri="{BB962C8B-B14F-4D97-AF65-F5344CB8AC3E}">
        <p14:creationId xmlns:p14="http://schemas.microsoft.com/office/powerpoint/2010/main" val="166600228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87E4EC0D-6167-4C18-A6C0-17BFA0BFF3AB}" type="slidenum">
              <a:rPr lang="el-GR" smtClean="0"/>
              <a:t>7</a:t>
            </a:fld>
            <a:endParaRPr lang="el-GR"/>
          </a:p>
        </p:txBody>
      </p:sp>
    </p:spTree>
    <p:extLst>
      <p:ext uri="{BB962C8B-B14F-4D97-AF65-F5344CB8AC3E}">
        <p14:creationId xmlns:p14="http://schemas.microsoft.com/office/powerpoint/2010/main" val="284588179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87E4EC0D-6167-4C18-A6C0-17BFA0BFF3AB}" type="slidenum">
              <a:rPr lang="el-GR" smtClean="0"/>
              <a:t>8</a:t>
            </a:fld>
            <a:endParaRPr lang="el-GR"/>
          </a:p>
        </p:txBody>
      </p:sp>
    </p:spTree>
    <p:extLst>
      <p:ext uri="{BB962C8B-B14F-4D97-AF65-F5344CB8AC3E}">
        <p14:creationId xmlns:p14="http://schemas.microsoft.com/office/powerpoint/2010/main" val="316861176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87E4EC0D-6167-4C18-A6C0-17BFA0BFF3AB}" type="slidenum">
              <a:rPr lang="el-GR" smtClean="0"/>
              <a:t>9</a:t>
            </a:fld>
            <a:endParaRPr lang="el-GR"/>
          </a:p>
        </p:txBody>
      </p:sp>
    </p:spTree>
    <p:extLst>
      <p:ext uri="{BB962C8B-B14F-4D97-AF65-F5344CB8AC3E}">
        <p14:creationId xmlns:p14="http://schemas.microsoft.com/office/powerpoint/2010/main" val="123743084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p:cNvSpPr>
            <a:spLocks noGrp="1"/>
          </p:cNvSpPr>
          <p:nvPr>
            <p:ph type="ctrTitle"/>
          </p:nvPr>
        </p:nvSpPr>
        <p:spPr>
          <a:xfrm>
            <a:off x="685800" y="2130425"/>
            <a:ext cx="7772400" cy="1470025"/>
          </a:xfrm>
        </p:spPr>
        <p:txBody>
          <a:bodyPr/>
          <a:lstStyle/>
          <a:p>
            <a:r>
              <a:rPr lang="el-GR" smtClean="0"/>
              <a:t>Στυλ κύριου τίτλου</a:t>
            </a:r>
            <a:endParaRPr lang="el-GR"/>
          </a:p>
        </p:txBody>
      </p:sp>
      <p:sp>
        <p:nvSpPr>
          <p:cNvPr id="3" name="Υπότιτλος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Στυλ κύριου υπότιτλου</a:t>
            </a:r>
            <a:endParaRPr lang="el-GR"/>
          </a:p>
        </p:txBody>
      </p:sp>
      <p:sp>
        <p:nvSpPr>
          <p:cNvPr id="4" name="Θέση ημερομηνίας 3"/>
          <p:cNvSpPr>
            <a:spLocks noGrp="1"/>
          </p:cNvSpPr>
          <p:nvPr>
            <p:ph type="dt" sz="half" idx="10"/>
          </p:nvPr>
        </p:nvSpPr>
        <p:spPr/>
        <p:txBody>
          <a:bodyPr/>
          <a:lstStyle/>
          <a:p>
            <a:fld id="{C7CD3691-1614-428D-A707-4A5108673B3D}" type="datetimeFigureOut">
              <a:rPr lang="el-GR" smtClean="0"/>
              <a:t>5/12/2022</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5C64023D-D84C-4ABB-93DF-090FC5EC88E5}" type="slidenum">
              <a:rPr lang="el-GR" smtClean="0"/>
              <a:t>‹#›</a:t>
            </a:fld>
            <a:endParaRPr lang="el-GR"/>
          </a:p>
        </p:txBody>
      </p:sp>
    </p:spTree>
    <p:extLst>
      <p:ext uri="{BB962C8B-B14F-4D97-AF65-F5344CB8AC3E}">
        <p14:creationId xmlns:p14="http://schemas.microsoft.com/office/powerpoint/2010/main" val="5688842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κατακόρυφου κειμένου 2"/>
          <p:cNvSpPr>
            <a:spLocks noGrp="1"/>
          </p:cNvSpPr>
          <p:nvPr>
            <p:ph type="body" orient="vert" idx="1"/>
          </p:nvPr>
        </p:nvSpPr>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C7CD3691-1614-428D-A707-4A5108673B3D}" type="datetimeFigureOut">
              <a:rPr lang="el-GR" smtClean="0"/>
              <a:t>5/12/2022</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5C64023D-D84C-4ABB-93DF-090FC5EC88E5}" type="slidenum">
              <a:rPr lang="el-GR" smtClean="0"/>
              <a:t>‹#›</a:t>
            </a:fld>
            <a:endParaRPr lang="el-GR"/>
          </a:p>
        </p:txBody>
      </p:sp>
    </p:spTree>
    <p:extLst>
      <p:ext uri="{BB962C8B-B14F-4D97-AF65-F5344CB8AC3E}">
        <p14:creationId xmlns:p14="http://schemas.microsoft.com/office/powerpoint/2010/main" val="37058869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6629400" y="274638"/>
            <a:ext cx="2057400" cy="5851525"/>
          </a:xfrm>
        </p:spPr>
        <p:txBody>
          <a:bodyPr vert="eaVert"/>
          <a:lstStyle/>
          <a:p>
            <a:r>
              <a:rPr lang="el-GR" smtClean="0"/>
              <a:t>Στυλ κύριου τίτλου</a:t>
            </a:r>
            <a:endParaRPr lang="el-GR"/>
          </a:p>
        </p:txBody>
      </p:sp>
      <p:sp>
        <p:nvSpPr>
          <p:cNvPr id="3" name="Θέση κατακόρυφου κειμένου 2"/>
          <p:cNvSpPr>
            <a:spLocks noGrp="1"/>
          </p:cNvSpPr>
          <p:nvPr>
            <p:ph type="body" orient="vert" idx="1"/>
          </p:nvPr>
        </p:nvSpPr>
        <p:spPr>
          <a:xfrm>
            <a:off x="457200" y="274638"/>
            <a:ext cx="6019800" cy="5851525"/>
          </a:xfrm>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C7CD3691-1614-428D-A707-4A5108673B3D}" type="datetimeFigureOut">
              <a:rPr lang="el-GR" smtClean="0"/>
              <a:t>5/12/2022</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5C64023D-D84C-4ABB-93DF-090FC5EC88E5}" type="slidenum">
              <a:rPr lang="el-GR" smtClean="0"/>
              <a:t>‹#›</a:t>
            </a:fld>
            <a:endParaRPr lang="el-GR"/>
          </a:p>
        </p:txBody>
      </p:sp>
    </p:spTree>
    <p:extLst>
      <p:ext uri="{BB962C8B-B14F-4D97-AF65-F5344CB8AC3E}">
        <p14:creationId xmlns:p14="http://schemas.microsoft.com/office/powerpoint/2010/main" val="4441749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περιεχομένου 2"/>
          <p:cNvSpPr>
            <a:spLocks noGrp="1"/>
          </p:cNvSpPr>
          <p:nvPr>
            <p:ph idx="1"/>
          </p:nvPr>
        </p:nvSpPr>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C7CD3691-1614-428D-A707-4A5108673B3D}" type="datetimeFigureOut">
              <a:rPr lang="el-GR" smtClean="0"/>
              <a:t>5/12/2022</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5C64023D-D84C-4ABB-93DF-090FC5EC88E5}" type="slidenum">
              <a:rPr lang="el-GR" smtClean="0"/>
              <a:t>‹#›</a:t>
            </a:fld>
            <a:endParaRPr lang="el-GR"/>
          </a:p>
        </p:txBody>
      </p:sp>
    </p:spTree>
    <p:extLst>
      <p:ext uri="{BB962C8B-B14F-4D97-AF65-F5344CB8AC3E}">
        <p14:creationId xmlns:p14="http://schemas.microsoft.com/office/powerpoint/2010/main" val="34025528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p:cNvSpPr>
            <a:spLocks noGrp="1"/>
          </p:cNvSpPr>
          <p:nvPr>
            <p:ph type="title"/>
          </p:nvPr>
        </p:nvSpPr>
        <p:spPr>
          <a:xfrm>
            <a:off x="722313" y="4406900"/>
            <a:ext cx="7772400" cy="1362075"/>
          </a:xfrm>
        </p:spPr>
        <p:txBody>
          <a:bodyPr anchor="t"/>
          <a:lstStyle>
            <a:lvl1pPr algn="l">
              <a:defRPr sz="4000" b="1" cap="all"/>
            </a:lvl1pPr>
          </a:lstStyle>
          <a:p>
            <a:r>
              <a:rPr lang="el-GR" smtClean="0"/>
              <a:t>Στυλ κύριου τίτλου</a:t>
            </a:r>
            <a:endParaRPr lang="el-GR"/>
          </a:p>
        </p:txBody>
      </p:sp>
      <p:sp>
        <p:nvSpPr>
          <p:cNvPr id="3" name="Θέση κειμένου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Στυλ υποδείγματος κειμένου</a:t>
            </a:r>
          </a:p>
        </p:txBody>
      </p:sp>
      <p:sp>
        <p:nvSpPr>
          <p:cNvPr id="4" name="Θέση ημερομηνίας 3"/>
          <p:cNvSpPr>
            <a:spLocks noGrp="1"/>
          </p:cNvSpPr>
          <p:nvPr>
            <p:ph type="dt" sz="half" idx="10"/>
          </p:nvPr>
        </p:nvSpPr>
        <p:spPr/>
        <p:txBody>
          <a:bodyPr/>
          <a:lstStyle/>
          <a:p>
            <a:fld id="{C7CD3691-1614-428D-A707-4A5108673B3D}" type="datetimeFigureOut">
              <a:rPr lang="el-GR" smtClean="0"/>
              <a:t>5/12/2022</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5C64023D-D84C-4ABB-93DF-090FC5EC88E5}" type="slidenum">
              <a:rPr lang="el-GR" smtClean="0"/>
              <a:t>‹#›</a:t>
            </a:fld>
            <a:endParaRPr lang="el-GR"/>
          </a:p>
        </p:txBody>
      </p:sp>
    </p:spTree>
    <p:extLst>
      <p:ext uri="{BB962C8B-B14F-4D97-AF65-F5344CB8AC3E}">
        <p14:creationId xmlns:p14="http://schemas.microsoft.com/office/powerpoint/2010/main" val="19928032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περιεχομένου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περιεχομένου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ημερομηνίας 4"/>
          <p:cNvSpPr>
            <a:spLocks noGrp="1"/>
          </p:cNvSpPr>
          <p:nvPr>
            <p:ph type="dt" sz="half" idx="10"/>
          </p:nvPr>
        </p:nvSpPr>
        <p:spPr/>
        <p:txBody>
          <a:bodyPr/>
          <a:lstStyle/>
          <a:p>
            <a:fld id="{C7CD3691-1614-428D-A707-4A5108673B3D}" type="datetimeFigureOut">
              <a:rPr lang="el-GR" smtClean="0"/>
              <a:t>5/12/2022</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5C64023D-D84C-4ABB-93DF-090FC5EC88E5}" type="slidenum">
              <a:rPr lang="el-GR" smtClean="0"/>
              <a:t>‹#›</a:t>
            </a:fld>
            <a:endParaRPr lang="el-GR"/>
          </a:p>
        </p:txBody>
      </p:sp>
    </p:spTree>
    <p:extLst>
      <p:ext uri="{BB962C8B-B14F-4D97-AF65-F5344CB8AC3E}">
        <p14:creationId xmlns:p14="http://schemas.microsoft.com/office/powerpoint/2010/main" val="12874835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a:lvl1pPr>
          </a:lstStyle>
          <a:p>
            <a:r>
              <a:rPr lang="el-GR" smtClean="0"/>
              <a:t>Στυλ κύριου τίτλου</a:t>
            </a:r>
            <a:endParaRPr lang="el-GR"/>
          </a:p>
        </p:txBody>
      </p:sp>
      <p:sp>
        <p:nvSpPr>
          <p:cNvPr id="3" name="Θέση κειμένου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4" name="Θέση περιεχομένου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κειμένου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6" name="Θέση περιεχομένου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Θέση ημερομηνίας 6"/>
          <p:cNvSpPr>
            <a:spLocks noGrp="1"/>
          </p:cNvSpPr>
          <p:nvPr>
            <p:ph type="dt" sz="half" idx="10"/>
          </p:nvPr>
        </p:nvSpPr>
        <p:spPr/>
        <p:txBody>
          <a:bodyPr/>
          <a:lstStyle/>
          <a:p>
            <a:fld id="{C7CD3691-1614-428D-A707-4A5108673B3D}" type="datetimeFigureOut">
              <a:rPr lang="el-GR" smtClean="0"/>
              <a:t>5/12/2022</a:t>
            </a:fld>
            <a:endParaRPr lang="el-GR"/>
          </a:p>
        </p:txBody>
      </p:sp>
      <p:sp>
        <p:nvSpPr>
          <p:cNvPr id="8" name="Θέση υποσέλιδου 7"/>
          <p:cNvSpPr>
            <a:spLocks noGrp="1"/>
          </p:cNvSpPr>
          <p:nvPr>
            <p:ph type="ftr" sz="quarter" idx="11"/>
          </p:nvPr>
        </p:nvSpPr>
        <p:spPr/>
        <p:txBody>
          <a:bodyPr/>
          <a:lstStyle/>
          <a:p>
            <a:endParaRPr lang="el-GR"/>
          </a:p>
        </p:txBody>
      </p:sp>
      <p:sp>
        <p:nvSpPr>
          <p:cNvPr id="9" name="Θέση αριθμού διαφάνειας 8"/>
          <p:cNvSpPr>
            <a:spLocks noGrp="1"/>
          </p:cNvSpPr>
          <p:nvPr>
            <p:ph type="sldNum" sz="quarter" idx="12"/>
          </p:nvPr>
        </p:nvSpPr>
        <p:spPr/>
        <p:txBody>
          <a:bodyPr/>
          <a:lstStyle/>
          <a:p>
            <a:fld id="{5C64023D-D84C-4ABB-93DF-090FC5EC88E5}" type="slidenum">
              <a:rPr lang="el-GR" smtClean="0"/>
              <a:t>‹#›</a:t>
            </a:fld>
            <a:endParaRPr lang="el-GR"/>
          </a:p>
        </p:txBody>
      </p:sp>
    </p:spTree>
    <p:extLst>
      <p:ext uri="{BB962C8B-B14F-4D97-AF65-F5344CB8AC3E}">
        <p14:creationId xmlns:p14="http://schemas.microsoft.com/office/powerpoint/2010/main" val="22302146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ημερομηνίας 2"/>
          <p:cNvSpPr>
            <a:spLocks noGrp="1"/>
          </p:cNvSpPr>
          <p:nvPr>
            <p:ph type="dt" sz="half" idx="10"/>
          </p:nvPr>
        </p:nvSpPr>
        <p:spPr/>
        <p:txBody>
          <a:bodyPr/>
          <a:lstStyle/>
          <a:p>
            <a:fld id="{C7CD3691-1614-428D-A707-4A5108673B3D}" type="datetimeFigureOut">
              <a:rPr lang="el-GR" smtClean="0"/>
              <a:t>5/12/2022</a:t>
            </a:fld>
            <a:endParaRPr lang="el-GR"/>
          </a:p>
        </p:txBody>
      </p:sp>
      <p:sp>
        <p:nvSpPr>
          <p:cNvPr id="4" name="Θέση υποσέλιδου 3"/>
          <p:cNvSpPr>
            <a:spLocks noGrp="1"/>
          </p:cNvSpPr>
          <p:nvPr>
            <p:ph type="ftr" sz="quarter" idx="11"/>
          </p:nvPr>
        </p:nvSpPr>
        <p:spPr/>
        <p:txBody>
          <a:bodyPr/>
          <a:lstStyle/>
          <a:p>
            <a:endParaRPr lang="el-GR"/>
          </a:p>
        </p:txBody>
      </p:sp>
      <p:sp>
        <p:nvSpPr>
          <p:cNvPr id="5" name="Θέση αριθμού διαφάνειας 4"/>
          <p:cNvSpPr>
            <a:spLocks noGrp="1"/>
          </p:cNvSpPr>
          <p:nvPr>
            <p:ph type="sldNum" sz="quarter" idx="12"/>
          </p:nvPr>
        </p:nvSpPr>
        <p:spPr/>
        <p:txBody>
          <a:bodyPr/>
          <a:lstStyle/>
          <a:p>
            <a:fld id="{5C64023D-D84C-4ABB-93DF-090FC5EC88E5}" type="slidenum">
              <a:rPr lang="el-GR" smtClean="0"/>
              <a:t>‹#›</a:t>
            </a:fld>
            <a:endParaRPr lang="el-GR"/>
          </a:p>
        </p:txBody>
      </p:sp>
    </p:spTree>
    <p:extLst>
      <p:ext uri="{BB962C8B-B14F-4D97-AF65-F5344CB8AC3E}">
        <p14:creationId xmlns:p14="http://schemas.microsoft.com/office/powerpoint/2010/main" val="17615439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Θέση ημερομηνίας 1"/>
          <p:cNvSpPr>
            <a:spLocks noGrp="1"/>
          </p:cNvSpPr>
          <p:nvPr>
            <p:ph type="dt" sz="half" idx="10"/>
          </p:nvPr>
        </p:nvSpPr>
        <p:spPr/>
        <p:txBody>
          <a:bodyPr/>
          <a:lstStyle/>
          <a:p>
            <a:fld id="{C7CD3691-1614-428D-A707-4A5108673B3D}" type="datetimeFigureOut">
              <a:rPr lang="el-GR" smtClean="0"/>
              <a:t>5/12/2022</a:t>
            </a:fld>
            <a:endParaRPr lang="el-GR"/>
          </a:p>
        </p:txBody>
      </p:sp>
      <p:sp>
        <p:nvSpPr>
          <p:cNvPr id="3" name="Θέση υποσέλιδου 2"/>
          <p:cNvSpPr>
            <a:spLocks noGrp="1"/>
          </p:cNvSpPr>
          <p:nvPr>
            <p:ph type="ftr" sz="quarter" idx="11"/>
          </p:nvPr>
        </p:nvSpPr>
        <p:spPr/>
        <p:txBody>
          <a:bodyPr/>
          <a:lstStyle/>
          <a:p>
            <a:endParaRPr lang="el-GR"/>
          </a:p>
        </p:txBody>
      </p:sp>
      <p:sp>
        <p:nvSpPr>
          <p:cNvPr id="4" name="Θέση αριθμού διαφάνειας 3"/>
          <p:cNvSpPr>
            <a:spLocks noGrp="1"/>
          </p:cNvSpPr>
          <p:nvPr>
            <p:ph type="sldNum" sz="quarter" idx="12"/>
          </p:nvPr>
        </p:nvSpPr>
        <p:spPr/>
        <p:txBody>
          <a:bodyPr/>
          <a:lstStyle/>
          <a:p>
            <a:fld id="{5C64023D-D84C-4ABB-93DF-090FC5EC88E5}" type="slidenum">
              <a:rPr lang="el-GR" smtClean="0"/>
              <a:t>‹#›</a:t>
            </a:fld>
            <a:endParaRPr lang="el-GR"/>
          </a:p>
        </p:txBody>
      </p:sp>
    </p:spTree>
    <p:extLst>
      <p:ext uri="{BB962C8B-B14F-4D97-AF65-F5344CB8AC3E}">
        <p14:creationId xmlns:p14="http://schemas.microsoft.com/office/powerpoint/2010/main" val="27360720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3050"/>
            <a:ext cx="3008313" cy="1162050"/>
          </a:xfrm>
        </p:spPr>
        <p:txBody>
          <a:bodyPr anchor="b"/>
          <a:lstStyle>
            <a:lvl1pPr algn="l">
              <a:defRPr sz="2000" b="1"/>
            </a:lvl1pPr>
          </a:lstStyle>
          <a:p>
            <a:r>
              <a:rPr lang="el-GR" smtClean="0"/>
              <a:t>Στυλ κύριου τίτλου</a:t>
            </a:r>
            <a:endParaRPr lang="el-GR"/>
          </a:p>
        </p:txBody>
      </p:sp>
      <p:sp>
        <p:nvSpPr>
          <p:cNvPr id="3" name="Θέση περιεχομένου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κειμένου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Θέση ημερομηνίας 4"/>
          <p:cNvSpPr>
            <a:spLocks noGrp="1"/>
          </p:cNvSpPr>
          <p:nvPr>
            <p:ph type="dt" sz="half" idx="10"/>
          </p:nvPr>
        </p:nvSpPr>
        <p:spPr/>
        <p:txBody>
          <a:bodyPr/>
          <a:lstStyle/>
          <a:p>
            <a:fld id="{C7CD3691-1614-428D-A707-4A5108673B3D}" type="datetimeFigureOut">
              <a:rPr lang="el-GR" smtClean="0"/>
              <a:t>5/12/2022</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5C64023D-D84C-4ABB-93DF-090FC5EC88E5}" type="slidenum">
              <a:rPr lang="el-GR" smtClean="0"/>
              <a:t>‹#›</a:t>
            </a:fld>
            <a:endParaRPr lang="el-GR"/>
          </a:p>
        </p:txBody>
      </p:sp>
    </p:spTree>
    <p:extLst>
      <p:ext uri="{BB962C8B-B14F-4D97-AF65-F5344CB8AC3E}">
        <p14:creationId xmlns:p14="http://schemas.microsoft.com/office/powerpoint/2010/main" val="9286667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1792288" y="4800600"/>
            <a:ext cx="5486400" cy="566738"/>
          </a:xfrm>
        </p:spPr>
        <p:txBody>
          <a:bodyPr anchor="b"/>
          <a:lstStyle>
            <a:lvl1pPr algn="l">
              <a:defRPr sz="2000" b="1"/>
            </a:lvl1pPr>
          </a:lstStyle>
          <a:p>
            <a:r>
              <a:rPr lang="el-GR" smtClean="0"/>
              <a:t>Στυλ κύριου τίτλου</a:t>
            </a:r>
            <a:endParaRPr lang="el-GR"/>
          </a:p>
        </p:txBody>
      </p:sp>
      <p:sp>
        <p:nvSpPr>
          <p:cNvPr id="3" name="Θέση εικόνας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Θέση ημερομηνίας 4"/>
          <p:cNvSpPr>
            <a:spLocks noGrp="1"/>
          </p:cNvSpPr>
          <p:nvPr>
            <p:ph type="dt" sz="half" idx="10"/>
          </p:nvPr>
        </p:nvSpPr>
        <p:spPr/>
        <p:txBody>
          <a:bodyPr/>
          <a:lstStyle/>
          <a:p>
            <a:fld id="{C7CD3691-1614-428D-A707-4A5108673B3D}" type="datetimeFigureOut">
              <a:rPr lang="el-GR" smtClean="0"/>
              <a:t>5/12/2022</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5C64023D-D84C-4ABB-93DF-090FC5EC88E5}" type="slidenum">
              <a:rPr lang="el-GR" smtClean="0"/>
              <a:t>‹#›</a:t>
            </a:fld>
            <a:endParaRPr lang="el-GR"/>
          </a:p>
        </p:txBody>
      </p:sp>
    </p:spTree>
    <p:extLst>
      <p:ext uri="{BB962C8B-B14F-4D97-AF65-F5344CB8AC3E}">
        <p14:creationId xmlns:p14="http://schemas.microsoft.com/office/powerpoint/2010/main" val="37514450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6"/>
        </a:solidFill>
        <a:effectLst/>
      </p:bgPr>
    </p:bg>
    <p:spTree>
      <p:nvGrpSpPr>
        <p:cNvPr id="1" name=""/>
        <p:cNvGrpSpPr/>
        <p:nvPr/>
      </p:nvGrpSpPr>
      <p:grpSpPr>
        <a:xfrm>
          <a:off x="0" y="0"/>
          <a:ext cx="0" cy="0"/>
          <a:chOff x="0" y="0"/>
          <a:chExt cx="0" cy="0"/>
        </a:xfrm>
      </p:grpSpPr>
      <p:sp>
        <p:nvSpPr>
          <p:cNvPr id="2" name="Θέση τίτλου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smtClean="0"/>
              <a:t>Στυλ κύριου τίτλου</a:t>
            </a:r>
            <a:endParaRPr lang="el-GR"/>
          </a:p>
        </p:txBody>
      </p:sp>
      <p:sp>
        <p:nvSpPr>
          <p:cNvPr id="3" name="Θέση κειμένου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7CD3691-1614-428D-A707-4A5108673B3D}" type="datetimeFigureOut">
              <a:rPr lang="el-GR" smtClean="0"/>
              <a:t>5/12/2022</a:t>
            </a:fld>
            <a:endParaRPr lang="el-GR"/>
          </a:p>
        </p:txBody>
      </p:sp>
      <p:sp>
        <p:nvSpPr>
          <p:cNvPr id="5" name="Θέση υποσέλιδου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Θέση αριθμού διαφάνειας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C64023D-D84C-4ABB-93DF-090FC5EC88E5}" type="slidenum">
              <a:rPr lang="el-GR" smtClean="0"/>
              <a:t>‹#›</a:t>
            </a:fld>
            <a:endParaRPr lang="el-GR"/>
          </a:p>
        </p:txBody>
      </p:sp>
    </p:spTree>
    <p:extLst>
      <p:ext uri="{BB962C8B-B14F-4D97-AF65-F5344CB8AC3E}">
        <p14:creationId xmlns:p14="http://schemas.microsoft.com/office/powerpoint/2010/main" val="210300897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hyperlink" Target="https://nemertes.lis.upatras.gr/jspui/bitstream/10889/5309/3/Nimertis_Apostolopoulou(math).pdf" TargetMode="External"/></Relationships>
</file>

<file path=ppt/slides/_rels/slide2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899592" y="1340768"/>
            <a:ext cx="7772400" cy="1470025"/>
          </a:xfrm>
        </p:spPr>
        <p:txBody>
          <a:bodyPr>
            <a:normAutofit/>
          </a:bodyPr>
          <a:lstStyle/>
          <a:p>
            <a:r>
              <a:rPr lang="el-GR" b="1" dirty="0" smtClean="0"/>
              <a:t>Εκπαιδευτική </a:t>
            </a:r>
            <a:r>
              <a:rPr lang="el-GR" b="1" dirty="0"/>
              <a:t>Τεχνολογία-Πολυμέσα </a:t>
            </a:r>
            <a:endParaRPr lang="el-GR" dirty="0"/>
          </a:p>
        </p:txBody>
      </p:sp>
      <p:sp>
        <p:nvSpPr>
          <p:cNvPr id="3" name="Υπότιτλος 2"/>
          <p:cNvSpPr>
            <a:spLocks noGrp="1"/>
          </p:cNvSpPr>
          <p:nvPr>
            <p:ph type="subTitle" idx="1"/>
          </p:nvPr>
        </p:nvSpPr>
        <p:spPr/>
        <p:txBody>
          <a:bodyPr/>
          <a:lstStyle/>
          <a:p>
            <a:r>
              <a:rPr lang="el-GR" dirty="0" smtClean="0">
                <a:solidFill>
                  <a:schemeClr val="tx2"/>
                </a:solidFill>
              </a:rPr>
              <a:t>Σπύρος Λ. </a:t>
            </a:r>
            <a:r>
              <a:rPr lang="el-GR" dirty="0" err="1" smtClean="0">
                <a:solidFill>
                  <a:schemeClr val="tx2"/>
                </a:solidFill>
              </a:rPr>
              <a:t>Πανέτσος</a:t>
            </a:r>
            <a:endParaRPr lang="el-GR" dirty="0" smtClean="0">
              <a:solidFill>
                <a:schemeClr val="tx2"/>
              </a:solidFill>
            </a:endParaRPr>
          </a:p>
          <a:p>
            <a:r>
              <a:rPr lang="el-GR" dirty="0" smtClean="0">
                <a:solidFill>
                  <a:schemeClr val="tx2"/>
                </a:solidFill>
              </a:rPr>
              <a:t>Καθηγητής ΑΣΠΑΙΤΕ</a:t>
            </a:r>
          </a:p>
          <a:p>
            <a:r>
              <a:rPr lang="en-US" dirty="0" smtClean="0">
                <a:solidFill>
                  <a:schemeClr val="tx2"/>
                </a:solidFill>
              </a:rPr>
              <a:t>spanetsos@aspete.gr</a:t>
            </a:r>
            <a:endParaRPr lang="el-GR" dirty="0" smtClean="0">
              <a:solidFill>
                <a:schemeClr val="tx2"/>
              </a:solidFill>
            </a:endParaRPr>
          </a:p>
          <a:p>
            <a:endParaRPr lang="el-GR" dirty="0"/>
          </a:p>
        </p:txBody>
      </p:sp>
      <p:pic>
        <p:nvPicPr>
          <p:cNvPr id="4" name="Εικόνα 3" descr="ΛΟΓΟΤΥΠΟ ΑΣΠΑΙΤΕ ΕΛΛΗΝΙΚΟ copy"/>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 y="-1"/>
            <a:ext cx="1678321" cy="995469"/>
          </a:xfrm>
          <a:prstGeom prst="rect">
            <a:avLst/>
          </a:prstGeom>
          <a:noFill/>
          <a:ln>
            <a:noFill/>
          </a:ln>
        </p:spPr>
      </p:pic>
      <p:sp>
        <p:nvSpPr>
          <p:cNvPr id="5" name="TextBox 4"/>
          <p:cNvSpPr txBox="1"/>
          <p:nvPr/>
        </p:nvSpPr>
        <p:spPr>
          <a:xfrm>
            <a:off x="1678320" y="0"/>
            <a:ext cx="1309504" cy="1015663"/>
          </a:xfrm>
          <a:prstGeom prst="rect">
            <a:avLst/>
          </a:prstGeom>
          <a:noFill/>
        </p:spPr>
        <p:txBody>
          <a:bodyPr wrap="square" rtlCol="0">
            <a:spAutoFit/>
          </a:bodyPr>
          <a:lstStyle/>
          <a:p>
            <a:r>
              <a:rPr lang="el-GR" sz="1200" b="1" dirty="0"/>
              <a:t>Α</a:t>
            </a:r>
            <a:r>
              <a:rPr lang="el-GR" sz="1200" dirty="0"/>
              <a:t>ΝΩΤΑΤΗ </a:t>
            </a:r>
            <a:endParaRPr lang="el-GR" sz="1200" dirty="0" smtClean="0"/>
          </a:p>
          <a:p>
            <a:r>
              <a:rPr lang="el-GR" sz="1200" b="1" dirty="0" smtClean="0"/>
              <a:t>Σ</a:t>
            </a:r>
            <a:r>
              <a:rPr lang="el-GR" sz="1200" dirty="0" smtClean="0"/>
              <a:t>ΧΟΛΗ</a:t>
            </a:r>
          </a:p>
          <a:p>
            <a:r>
              <a:rPr lang="el-GR" sz="1200" b="1" dirty="0" smtClean="0"/>
              <a:t>ΠΑ</a:t>
            </a:r>
            <a:r>
              <a:rPr lang="el-GR" sz="1200" dirty="0" smtClean="0"/>
              <a:t>ΙΔΑΓΩΓΙΚΗΣ &amp;</a:t>
            </a:r>
          </a:p>
          <a:p>
            <a:r>
              <a:rPr lang="el-GR" sz="1200" b="1" dirty="0" smtClean="0"/>
              <a:t>Τ</a:t>
            </a:r>
            <a:r>
              <a:rPr lang="el-GR" sz="1200" dirty="0" smtClean="0"/>
              <a:t>ΕΧΝΟΛΟΓΙΚΗΣ</a:t>
            </a:r>
          </a:p>
          <a:p>
            <a:r>
              <a:rPr lang="el-GR" sz="1200" b="1" dirty="0" smtClean="0"/>
              <a:t>Ε</a:t>
            </a:r>
            <a:r>
              <a:rPr lang="el-GR" sz="1200" dirty="0" smtClean="0"/>
              <a:t>ΚΠΑΙΔΕΥΣΗΣ</a:t>
            </a:r>
            <a:endParaRPr lang="el-GR" sz="1200" dirty="0"/>
          </a:p>
        </p:txBody>
      </p:sp>
      <p:sp>
        <p:nvSpPr>
          <p:cNvPr id="6" name="TextBox 5"/>
          <p:cNvSpPr txBox="1"/>
          <p:nvPr/>
        </p:nvSpPr>
        <p:spPr>
          <a:xfrm>
            <a:off x="-26505" y="995469"/>
            <a:ext cx="1804918" cy="369332"/>
          </a:xfrm>
          <a:prstGeom prst="rect">
            <a:avLst/>
          </a:prstGeom>
          <a:noFill/>
        </p:spPr>
        <p:txBody>
          <a:bodyPr wrap="none" rtlCol="0">
            <a:spAutoFit/>
          </a:bodyPr>
          <a:lstStyle/>
          <a:p>
            <a:r>
              <a:rPr lang="el-GR" b="1" dirty="0" smtClean="0"/>
              <a:t>ΕΠΠΑΙΚ ΑΘΗΝΑΣ</a:t>
            </a:r>
            <a:endParaRPr lang="el-GR" b="1" dirty="0"/>
          </a:p>
        </p:txBody>
      </p:sp>
    </p:spTree>
    <p:extLst>
      <p:ext uri="{BB962C8B-B14F-4D97-AF65-F5344CB8AC3E}">
        <p14:creationId xmlns:p14="http://schemas.microsoft.com/office/powerpoint/2010/main" val="263828434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2843808" y="-1"/>
            <a:ext cx="6300192" cy="1484786"/>
          </a:xfrm>
        </p:spPr>
        <p:txBody>
          <a:bodyPr>
            <a:noAutofit/>
          </a:bodyPr>
          <a:lstStyle/>
          <a:p>
            <a:r>
              <a:rPr lang="el-GR" b="1" dirty="0" smtClean="0">
                <a:solidFill>
                  <a:srgbClr val="000000"/>
                </a:solidFill>
                <a:latin typeface="+mn-lt"/>
                <a:cs typeface="UUMMPF+Calibri"/>
              </a:rPr>
              <a:t>Εκπαιδευτική Τεχνολογία</a:t>
            </a:r>
            <a:br>
              <a:rPr lang="el-GR" b="1" dirty="0" smtClean="0">
                <a:solidFill>
                  <a:srgbClr val="000000"/>
                </a:solidFill>
                <a:latin typeface="+mn-lt"/>
                <a:cs typeface="UUMMPF+Calibri"/>
              </a:rPr>
            </a:br>
            <a:r>
              <a:rPr lang="el-GR" altLang="el-GR" sz="2800" b="1" dirty="0">
                <a:solidFill>
                  <a:srgbClr val="002060"/>
                </a:solidFill>
                <a:latin typeface="Times New Roman" panose="02020603050405020304" pitchFamily="18" charset="0"/>
              </a:rPr>
              <a:t>Το Εκπαιδευτικό Λογισμικό</a:t>
            </a:r>
            <a:r>
              <a:rPr lang="en-US" altLang="el-GR" sz="2800" b="1" dirty="0">
                <a:solidFill>
                  <a:srgbClr val="002060"/>
                </a:solidFill>
                <a:latin typeface="Times New Roman" panose="02020603050405020304" pitchFamily="18" charset="0"/>
              </a:rPr>
              <a:t> </a:t>
            </a:r>
            <a:r>
              <a:rPr lang="el-GR" altLang="el-GR" sz="2800" b="1" dirty="0">
                <a:solidFill>
                  <a:srgbClr val="002060"/>
                </a:solidFill>
                <a:latin typeface="Times New Roman" panose="02020603050405020304" pitchFamily="18" charset="0"/>
              </a:rPr>
              <a:t>(ΕΛ)</a:t>
            </a:r>
            <a:r>
              <a:rPr lang="en-US" altLang="el-GR" sz="2800" b="1" dirty="0">
                <a:solidFill>
                  <a:srgbClr val="002060"/>
                </a:solidFill>
                <a:latin typeface="Times New Roman" panose="02020603050405020304" pitchFamily="18" charset="0"/>
              </a:rPr>
              <a:t/>
            </a:r>
            <a:br>
              <a:rPr lang="en-US" altLang="el-GR" sz="2800" b="1" dirty="0">
                <a:solidFill>
                  <a:srgbClr val="002060"/>
                </a:solidFill>
                <a:latin typeface="Times New Roman" panose="02020603050405020304" pitchFamily="18" charset="0"/>
              </a:rPr>
            </a:br>
            <a:r>
              <a:rPr lang="el-GR" sz="2800" b="1" dirty="0">
                <a:solidFill>
                  <a:srgbClr val="002060"/>
                </a:solidFill>
                <a:latin typeface="Times New Roman" panose="02020603050405020304" pitchFamily="18" charset="0"/>
              </a:rPr>
              <a:t>Επιθυμητά Χαρακτηριστικά </a:t>
            </a:r>
          </a:p>
        </p:txBody>
      </p:sp>
      <p:pic>
        <p:nvPicPr>
          <p:cNvPr id="4" name="Εικόνα 3" descr="ΛΟΓΟΤΥΠΟ ΑΣΠΑΙΤΕ ΕΛΛΗΝΙΚΟ copy"/>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 y="-1"/>
            <a:ext cx="1678321" cy="995469"/>
          </a:xfrm>
          <a:prstGeom prst="rect">
            <a:avLst/>
          </a:prstGeom>
          <a:noFill/>
          <a:ln>
            <a:noFill/>
          </a:ln>
        </p:spPr>
      </p:pic>
      <p:sp>
        <p:nvSpPr>
          <p:cNvPr id="5" name="TextBox 4"/>
          <p:cNvSpPr txBox="1"/>
          <p:nvPr/>
        </p:nvSpPr>
        <p:spPr>
          <a:xfrm>
            <a:off x="1678320" y="0"/>
            <a:ext cx="1309504" cy="1015663"/>
          </a:xfrm>
          <a:prstGeom prst="rect">
            <a:avLst/>
          </a:prstGeom>
          <a:noFill/>
        </p:spPr>
        <p:txBody>
          <a:bodyPr wrap="square" rtlCol="0">
            <a:spAutoFit/>
          </a:bodyPr>
          <a:lstStyle/>
          <a:p>
            <a:r>
              <a:rPr lang="el-GR" sz="1200" b="1" dirty="0"/>
              <a:t>Α</a:t>
            </a:r>
            <a:r>
              <a:rPr lang="el-GR" sz="1200" dirty="0"/>
              <a:t>ΝΩΤΑΤΗ </a:t>
            </a:r>
            <a:endParaRPr lang="el-GR" sz="1200" dirty="0" smtClean="0"/>
          </a:p>
          <a:p>
            <a:r>
              <a:rPr lang="el-GR" sz="1200" b="1" dirty="0" smtClean="0"/>
              <a:t>Σ</a:t>
            </a:r>
            <a:r>
              <a:rPr lang="el-GR" sz="1200" dirty="0" smtClean="0"/>
              <a:t>ΧΟΛΗ</a:t>
            </a:r>
          </a:p>
          <a:p>
            <a:r>
              <a:rPr lang="el-GR" sz="1200" b="1" dirty="0" smtClean="0"/>
              <a:t>ΠΑ</a:t>
            </a:r>
            <a:r>
              <a:rPr lang="el-GR" sz="1200" dirty="0" smtClean="0"/>
              <a:t>ΙΔΑΓΩΓΙΚΗΣ &amp;</a:t>
            </a:r>
          </a:p>
          <a:p>
            <a:r>
              <a:rPr lang="el-GR" sz="1200" b="1" dirty="0" smtClean="0"/>
              <a:t>Τ</a:t>
            </a:r>
            <a:r>
              <a:rPr lang="el-GR" sz="1200" dirty="0" smtClean="0"/>
              <a:t>ΕΧΝΟΛΟΓΙΚΗΣ</a:t>
            </a:r>
          </a:p>
          <a:p>
            <a:r>
              <a:rPr lang="el-GR" sz="1200" b="1" dirty="0" smtClean="0"/>
              <a:t>Ε</a:t>
            </a:r>
            <a:r>
              <a:rPr lang="el-GR" sz="1200" dirty="0" smtClean="0"/>
              <a:t>ΚΠΑΙΔΕΥΣΗΣ</a:t>
            </a:r>
            <a:endParaRPr lang="el-GR" sz="1200" dirty="0"/>
          </a:p>
        </p:txBody>
      </p:sp>
      <p:sp>
        <p:nvSpPr>
          <p:cNvPr id="6" name="TextBox 5"/>
          <p:cNvSpPr txBox="1"/>
          <p:nvPr/>
        </p:nvSpPr>
        <p:spPr>
          <a:xfrm>
            <a:off x="-26505" y="995469"/>
            <a:ext cx="1804918" cy="369332"/>
          </a:xfrm>
          <a:prstGeom prst="rect">
            <a:avLst/>
          </a:prstGeom>
          <a:noFill/>
        </p:spPr>
        <p:txBody>
          <a:bodyPr wrap="none" rtlCol="0">
            <a:spAutoFit/>
          </a:bodyPr>
          <a:lstStyle/>
          <a:p>
            <a:r>
              <a:rPr lang="el-GR" b="1" dirty="0" smtClean="0"/>
              <a:t>ΕΠΠΑΙΚ ΑΘΗΝΑΣ</a:t>
            </a:r>
            <a:endParaRPr lang="el-GR" b="1" dirty="0"/>
          </a:p>
        </p:txBody>
      </p:sp>
      <p:sp>
        <p:nvSpPr>
          <p:cNvPr id="3" name="TextBox 2"/>
          <p:cNvSpPr txBox="1"/>
          <p:nvPr/>
        </p:nvSpPr>
        <p:spPr>
          <a:xfrm>
            <a:off x="2987824" y="2924944"/>
            <a:ext cx="184731" cy="369332"/>
          </a:xfrm>
          <a:prstGeom prst="rect">
            <a:avLst/>
          </a:prstGeom>
          <a:noFill/>
        </p:spPr>
        <p:txBody>
          <a:bodyPr wrap="none" rtlCol="0">
            <a:spAutoFit/>
          </a:bodyPr>
          <a:lstStyle/>
          <a:p>
            <a:endParaRPr lang="el-GR" dirty="0"/>
          </a:p>
        </p:txBody>
      </p:sp>
      <p:sp>
        <p:nvSpPr>
          <p:cNvPr id="7" name="Ορθογώνιο 6"/>
          <p:cNvSpPr/>
          <p:nvPr/>
        </p:nvSpPr>
        <p:spPr>
          <a:xfrm>
            <a:off x="251520" y="1772816"/>
            <a:ext cx="8784976" cy="4170372"/>
          </a:xfrm>
          <a:prstGeom prst="rect">
            <a:avLst/>
          </a:prstGeom>
        </p:spPr>
        <p:txBody>
          <a:bodyPr wrap="square">
            <a:spAutoFit/>
          </a:bodyPr>
          <a:lstStyle/>
          <a:p>
            <a:r>
              <a:rPr lang="el-GR" sz="2400" spc="-10" dirty="0">
                <a:solidFill>
                  <a:srgbClr val="FF0000"/>
                </a:solidFill>
                <a:latin typeface="Carlito"/>
                <a:cs typeface="Carlito"/>
              </a:rPr>
              <a:t>Λειτουργία του Λογισμικού </a:t>
            </a:r>
          </a:p>
          <a:p>
            <a:pPr marL="342900" indent="-342900">
              <a:spcAft>
                <a:spcPts val="600"/>
              </a:spcAft>
              <a:buFont typeface="Arial" panose="020B0604020202020204" pitchFamily="34" charset="0"/>
              <a:buChar char="•"/>
            </a:pPr>
            <a:r>
              <a:rPr lang="el-GR" sz="2400" spc="-10" dirty="0" err="1" smtClean="0">
                <a:solidFill>
                  <a:srgbClr val="001F5F"/>
                </a:solidFill>
                <a:latin typeface="Carlito"/>
                <a:cs typeface="Carlito"/>
              </a:rPr>
              <a:t>Καταλληλότητα</a:t>
            </a:r>
            <a:r>
              <a:rPr lang="el-GR" sz="2400" spc="-10" dirty="0" smtClean="0">
                <a:solidFill>
                  <a:srgbClr val="001F5F"/>
                </a:solidFill>
                <a:latin typeface="Carlito"/>
                <a:cs typeface="Carlito"/>
              </a:rPr>
              <a:t> </a:t>
            </a:r>
            <a:r>
              <a:rPr lang="el-GR" sz="2400" spc="-10" dirty="0">
                <a:solidFill>
                  <a:srgbClr val="001F5F"/>
                </a:solidFill>
                <a:latin typeface="Carlito"/>
                <a:cs typeface="Carlito"/>
              </a:rPr>
              <a:t>(</a:t>
            </a:r>
            <a:r>
              <a:rPr lang="el-GR" sz="2400" spc="-10" dirty="0" err="1">
                <a:solidFill>
                  <a:srgbClr val="001F5F"/>
                </a:solidFill>
                <a:latin typeface="Carlito"/>
                <a:cs typeface="Carlito"/>
              </a:rPr>
              <a:t>Suitability</a:t>
            </a:r>
            <a:r>
              <a:rPr lang="el-GR" sz="2400" spc="-10" dirty="0">
                <a:solidFill>
                  <a:srgbClr val="001F5F"/>
                </a:solidFill>
                <a:latin typeface="Carlito"/>
                <a:cs typeface="Carlito"/>
              </a:rPr>
              <a:t>). Κάνει αυτό που θέλω; </a:t>
            </a:r>
          </a:p>
          <a:p>
            <a:pPr marL="342900" indent="-342900">
              <a:spcAft>
                <a:spcPts val="600"/>
              </a:spcAft>
              <a:buFont typeface="Arial" panose="020B0604020202020204" pitchFamily="34" charset="0"/>
              <a:buChar char="•"/>
            </a:pPr>
            <a:r>
              <a:rPr lang="el-GR" sz="2400" spc="-10" dirty="0" smtClean="0">
                <a:solidFill>
                  <a:srgbClr val="001F5F"/>
                </a:solidFill>
                <a:latin typeface="Carlito"/>
                <a:cs typeface="Carlito"/>
              </a:rPr>
              <a:t>Αξιοπιστία </a:t>
            </a:r>
            <a:r>
              <a:rPr lang="el-GR" sz="2400" spc="-10" dirty="0">
                <a:solidFill>
                  <a:srgbClr val="001F5F"/>
                </a:solidFill>
                <a:latin typeface="Carlito"/>
                <a:cs typeface="Carlito"/>
              </a:rPr>
              <a:t>(</a:t>
            </a:r>
            <a:r>
              <a:rPr lang="el-GR" sz="2400" spc="-10" dirty="0" err="1">
                <a:solidFill>
                  <a:srgbClr val="001F5F"/>
                </a:solidFill>
                <a:latin typeface="Carlito"/>
                <a:cs typeface="Carlito"/>
              </a:rPr>
              <a:t>Reliability</a:t>
            </a:r>
            <a:r>
              <a:rPr lang="el-GR" sz="2400" spc="-10" dirty="0">
                <a:solidFill>
                  <a:srgbClr val="001F5F"/>
                </a:solidFill>
                <a:latin typeface="Carlito"/>
                <a:cs typeface="Carlito"/>
              </a:rPr>
              <a:t>). Λειτουργεί χωρίς προβλήματα; </a:t>
            </a:r>
          </a:p>
          <a:p>
            <a:pPr marL="342900" indent="-342900">
              <a:spcAft>
                <a:spcPts val="600"/>
              </a:spcAft>
              <a:buFont typeface="Arial" panose="020B0604020202020204" pitchFamily="34" charset="0"/>
              <a:buChar char="•"/>
            </a:pPr>
            <a:r>
              <a:rPr lang="el-GR" sz="2400" spc="-10" dirty="0" smtClean="0">
                <a:solidFill>
                  <a:srgbClr val="001F5F"/>
                </a:solidFill>
                <a:latin typeface="Carlito"/>
                <a:cs typeface="Carlito"/>
              </a:rPr>
              <a:t>Αποδοτικότητα</a:t>
            </a:r>
            <a:r>
              <a:rPr lang="el-GR" sz="2400" spc="-10" dirty="0">
                <a:solidFill>
                  <a:srgbClr val="001F5F"/>
                </a:solidFill>
                <a:latin typeface="Carlito"/>
                <a:cs typeface="Carlito"/>
              </a:rPr>
              <a:t>( </a:t>
            </a:r>
            <a:r>
              <a:rPr lang="el-GR" sz="2400" spc="-10" dirty="0" err="1">
                <a:solidFill>
                  <a:srgbClr val="001F5F"/>
                </a:solidFill>
                <a:latin typeface="Carlito"/>
                <a:cs typeface="Carlito"/>
              </a:rPr>
              <a:t>Εfficiency</a:t>
            </a:r>
            <a:r>
              <a:rPr lang="el-GR" sz="2400" spc="-10" dirty="0">
                <a:solidFill>
                  <a:srgbClr val="001F5F"/>
                </a:solidFill>
                <a:latin typeface="Carlito"/>
                <a:cs typeface="Carlito"/>
              </a:rPr>
              <a:t>). Είναι ικανοποιητικοί οι χρόνοι απόκρισης; </a:t>
            </a:r>
          </a:p>
          <a:p>
            <a:pPr marL="342900" indent="-342900">
              <a:spcAft>
                <a:spcPts val="600"/>
              </a:spcAft>
              <a:buFont typeface="Arial" panose="020B0604020202020204" pitchFamily="34" charset="0"/>
              <a:buChar char="•"/>
            </a:pPr>
            <a:r>
              <a:rPr lang="el-GR" sz="2400" spc="-10" dirty="0" smtClean="0">
                <a:solidFill>
                  <a:srgbClr val="001F5F"/>
                </a:solidFill>
                <a:latin typeface="Carlito"/>
                <a:cs typeface="Carlito"/>
              </a:rPr>
              <a:t>Χρηστικότητα </a:t>
            </a:r>
            <a:r>
              <a:rPr lang="el-GR" sz="2400" spc="-10" dirty="0">
                <a:solidFill>
                  <a:srgbClr val="001F5F"/>
                </a:solidFill>
                <a:latin typeface="Carlito"/>
                <a:cs typeface="Carlito"/>
              </a:rPr>
              <a:t>(</a:t>
            </a:r>
            <a:r>
              <a:rPr lang="el-GR" sz="2400" spc="-10" dirty="0" err="1">
                <a:solidFill>
                  <a:srgbClr val="001F5F"/>
                </a:solidFill>
                <a:latin typeface="Carlito"/>
                <a:cs typeface="Carlito"/>
              </a:rPr>
              <a:t>Usability</a:t>
            </a:r>
            <a:r>
              <a:rPr lang="el-GR" sz="2400" spc="-10" dirty="0">
                <a:solidFill>
                  <a:srgbClr val="001F5F"/>
                </a:solidFill>
                <a:latin typeface="Carlito"/>
                <a:cs typeface="Carlito"/>
              </a:rPr>
              <a:t>). </a:t>
            </a:r>
            <a:r>
              <a:rPr lang="el-GR" sz="2400" spc="-10" dirty="0" smtClean="0">
                <a:solidFill>
                  <a:srgbClr val="001F5F"/>
                </a:solidFill>
                <a:latin typeface="Carlito"/>
                <a:cs typeface="Carlito"/>
              </a:rPr>
              <a:t>Χρησιμοποιείται </a:t>
            </a:r>
            <a:r>
              <a:rPr lang="el-GR" sz="2400" spc="-10" dirty="0">
                <a:solidFill>
                  <a:srgbClr val="001F5F"/>
                </a:solidFill>
                <a:latin typeface="Carlito"/>
                <a:cs typeface="Carlito"/>
              </a:rPr>
              <a:t>εύκολα; </a:t>
            </a:r>
          </a:p>
          <a:p>
            <a:pPr marL="342900" indent="-342900">
              <a:spcAft>
                <a:spcPts val="600"/>
              </a:spcAft>
              <a:buFont typeface="Arial" panose="020B0604020202020204" pitchFamily="34" charset="0"/>
              <a:buChar char="•"/>
            </a:pPr>
            <a:r>
              <a:rPr lang="el-GR" sz="2400" spc="-10" dirty="0" smtClean="0">
                <a:solidFill>
                  <a:srgbClr val="001F5F"/>
                </a:solidFill>
                <a:latin typeface="Carlito"/>
                <a:cs typeface="Carlito"/>
              </a:rPr>
              <a:t>Ασφάλεια </a:t>
            </a:r>
            <a:r>
              <a:rPr lang="el-GR" sz="2400" spc="-10" dirty="0">
                <a:solidFill>
                  <a:srgbClr val="001F5F"/>
                </a:solidFill>
                <a:latin typeface="Carlito"/>
                <a:cs typeface="Carlito"/>
              </a:rPr>
              <a:t>( </a:t>
            </a:r>
            <a:r>
              <a:rPr lang="el-GR" sz="2400" spc="-10" dirty="0" err="1">
                <a:solidFill>
                  <a:srgbClr val="001F5F"/>
                </a:solidFill>
                <a:latin typeface="Carlito"/>
                <a:cs typeface="Carlito"/>
              </a:rPr>
              <a:t>Security</a:t>
            </a:r>
            <a:r>
              <a:rPr lang="el-GR" sz="2400" spc="-10" dirty="0">
                <a:solidFill>
                  <a:srgbClr val="001F5F"/>
                </a:solidFill>
                <a:latin typeface="Carlito"/>
                <a:cs typeface="Carlito"/>
              </a:rPr>
              <a:t>). Προστατεύεται από μη εξουσιοδοτημένους χρήστες; </a:t>
            </a:r>
          </a:p>
          <a:p>
            <a:pPr marL="342900" indent="-342900">
              <a:spcAft>
                <a:spcPts val="600"/>
              </a:spcAft>
              <a:buFont typeface="Arial" panose="020B0604020202020204" pitchFamily="34" charset="0"/>
              <a:buChar char="•"/>
            </a:pPr>
            <a:r>
              <a:rPr lang="el-GR" sz="2400" spc="-10" dirty="0" smtClean="0">
                <a:solidFill>
                  <a:srgbClr val="001F5F"/>
                </a:solidFill>
                <a:latin typeface="Carlito"/>
                <a:cs typeface="Carlito"/>
              </a:rPr>
              <a:t>Συμμόρφωση </a:t>
            </a:r>
            <a:r>
              <a:rPr lang="el-GR" sz="2400" spc="-10" dirty="0">
                <a:solidFill>
                  <a:srgbClr val="001F5F"/>
                </a:solidFill>
                <a:latin typeface="Carlito"/>
                <a:cs typeface="Carlito"/>
              </a:rPr>
              <a:t>(</a:t>
            </a:r>
            <a:r>
              <a:rPr lang="el-GR" sz="2400" spc="-10" dirty="0" err="1">
                <a:solidFill>
                  <a:srgbClr val="001F5F"/>
                </a:solidFill>
                <a:latin typeface="Carlito"/>
                <a:cs typeface="Carlito"/>
              </a:rPr>
              <a:t>Compliance</a:t>
            </a:r>
            <a:r>
              <a:rPr lang="el-GR" sz="2400" spc="-10" dirty="0">
                <a:solidFill>
                  <a:srgbClr val="001F5F"/>
                </a:solidFill>
                <a:latin typeface="Carlito"/>
                <a:cs typeface="Carlito"/>
              </a:rPr>
              <a:t>). Συμμορφώνεται με τους κανονισμούς; </a:t>
            </a:r>
          </a:p>
        </p:txBody>
      </p:sp>
    </p:spTree>
    <p:extLst>
      <p:ext uri="{BB962C8B-B14F-4D97-AF65-F5344CB8AC3E}">
        <p14:creationId xmlns:p14="http://schemas.microsoft.com/office/powerpoint/2010/main" val="48231131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2843808" y="-1"/>
            <a:ext cx="6300192" cy="1484786"/>
          </a:xfrm>
        </p:spPr>
        <p:txBody>
          <a:bodyPr>
            <a:noAutofit/>
          </a:bodyPr>
          <a:lstStyle/>
          <a:p>
            <a:r>
              <a:rPr lang="el-GR" b="1" dirty="0" smtClean="0">
                <a:solidFill>
                  <a:srgbClr val="000000"/>
                </a:solidFill>
                <a:latin typeface="+mn-lt"/>
                <a:cs typeface="UUMMPF+Calibri"/>
              </a:rPr>
              <a:t>Εκπαιδευτική Τεχνολογία</a:t>
            </a:r>
            <a:br>
              <a:rPr lang="el-GR" b="1" dirty="0" smtClean="0">
                <a:solidFill>
                  <a:srgbClr val="000000"/>
                </a:solidFill>
                <a:latin typeface="+mn-lt"/>
                <a:cs typeface="UUMMPF+Calibri"/>
              </a:rPr>
            </a:br>
            <a:r>
              <a:rPr lang="el-GR" altLang="el-GR" sz="2800" b="1" dirty="0">
                <a:solidFill>
                  <a:srgbClr val="002060"/>
                </a:solidFill>
                <a:latin typeface="Times New Roman" panose="02020603050405020304" pitchFamily="18" charset="0"/>
              </a:rPr>
              <a:t>Το Εκπαιδευτικό Λογισμικό</a:t>
            </a:r>
            <a:r>
              <a:rPr lang="en-US" altLang="el-GR" sz="2800" b="1" dirty="0">
                <a:solidFill>
                  <a:srgbClr val="002060"/>
                </a:solidFill>
                <a:latin typeface="Times New Roman" panose="02020603050405020304" pitchFamily="18" charset="0"/>
              </a:rPr>
              <a:t> </a:t>
            </a:r>
            <a:r>
              <a:rPr lang="el-GR" altLang="el-GR" sz="2800" b="1" dirty="0">
                <a:solidFill>
                  <a:srgbClr val="002060"/>
                </a:solidFill>
                <a:latin typeface="Times New Roman" panose="02020603050405020304" pitchFamily="18" charset="0"/>
              </a:rPr>
              <a:t>(ΕΛ)</a:t>
            </a:r>
            <a:r>
              <a:rPr lang="en-US" altLang="el-GR" sz="2800" b="1" dirty="0">
                <a:solidFill>
                  <a:srgbClr val="002060"/>
                </a:solidFill>
                <a:latin typeface="Times New Roman" panose="02020603050405020304" pitchFamily="18" charset="0"/>
              </a:rPr>
              <a:t/>
            </a:r>
            <a:br>
              <a:rPr lang="en-US" altLang="el-GR" sz="2800" b="1" dirty="0">
                <a:solidFill>
                  <a:srgbClr val="002060"/>
                </a:solidFill>
                <a:latin typeface="Times New Roman" panose="02020603050405020304" pitchFamily="18" charset="0"/>
              </a:rPr>
            </a:br>
            <a:r>
              <a:rPr lang="el-GR" sz="2800" b="1" dirty="0">
                <a:solidFill>
                  <a:srgbClr val="002060"/>
                </a:solidFill>
                <a:latin typeface="Times New Roman" panose="02020603050405020304" pitchFamily="18" charset="0"/>
              </a:rPr>
              <a:t>Επιθυμητά Χαρακτηριστικά </a:t>
            </a:r>
          </a:p>
        </p:txBody>
      </p:sp>
      <p:pic>
        <p:nvPicPr>
          <p:cNvPr id="4" name="Εικόνα 3" descr="ΛΟΓΟΤΥΠΟ ΑΣΠΑΙΤΕ ΕΛΛΗΝΙΚΟ copy"/>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 y="-1"/>
            <a:ext cx="1678321" cy="995469"/>
          </a:xfrm>
          <a:prstGeom prst="rect">
            <a:avLst/>
          </a:prstGeom>
          <a:noFill/>
          <a:ln>
            <a:noFill/>
          </a:ln>
        </p:spPr>
      </p:pic>
      <p:sp>
        <p:nvSpPr>
          <p:cNvPr id="5" name="TextBox 4"/>
          <p:cNvSpPr txBox="1"/>
          <p:nvPr/>
        </p:nvSpPr>
        <p:spPr>
          <a:xfrm>
            <a:off x="1678320" y="0"/>
            <a:ext cx="1309504" cy="1015663"/>
          </a:xfrm>
          <a:prstGeom prst="rect">
            <a:avLst/>
          </a:prstGeom>
          <a:noFill/>
        </p:spPr>
        <p:txBody>
          <a:bodyPr wrap="square" rtlCol="0">
            <a:spAutoFit/>
          </a:bodyPr>
          <a:lstStyle/>
          <a:p>
            <a:r>
              <a:rPr lang="el-GR" sz="1200" b="1" dirty="0"/>
              <a:t>Α</a:t>
            </a:r>
            <a:r>
              <a:rPr lang="el-GR" sz="1200" dirty="0"/>
              <a:t>ΝΩΤΑΤΗ </a:t>
            </a:r>
            <a:endParaRPr lang="el-GR" sz="1200" dirty="0" smtClean="0"/>
          </a:p>
          <a:p>
            <a:r>
              <a:rPr lang="el-GR" sz="1200" b="1" dirty="0" smtClean="0"/>
              <a:t>Σ</a:t>
            </a:r>
            <a:r>
              <a:rPr lang="el-GR" sz="1200" dirty="0" smtClean="0"/>
              <a:t>ΧΟΛΗ</a:t>
            </a:r>
          </a:p>
          <a:p>
            <a:r>
              <a:rPr lang="el-GR" sz="1200" b="1" dirty="0" smtClean="0"/>
              <a:t>ΠΑ</a:t>
            </a:r>
            <a:r>
              <a:rPr lang="el-GR" sz="1200" dirty="0" smtClean="0"/>
              <a:t>ΙΔΑΓΩΓΙΚΗΣ &amp;</a:t>
            </a:r>
          </a:p>
          <a:p>
            <a:r>
              <a:rPr lang="el-GR" sz="1200" b="1" dirty="0" smtClean="0"/>
              <a:t>Τ</a:t>
            </a:r>
            <a:r>
              <a:rPr lang="el-GR" sz="1200" dirty="0" smtClean="0"/>
              <a:t>ΕΧΝΟΛΟΓΙΚΗΣ</a:t>
            </a:r>
          </a:p>
          <a:p>
            <a:r>
              <a:rPr lang="el-GR" sz="1200" b="1" dirty="0" smtClean="0"/>
              <a:t>Ε</a:t>
            </a:r>
            <a:r>
              <a:rPr lang="el-GR" sz="1200" dirty="0" smtClean="0"/>
              <a:t>ΚΠΑΙΔΕΥΣΗΣ</a:t>
            </a:r>
            <a:endParaRPr lang="el-GR" sz="1200" dirty="0"/>
          </a:p>
        </p:txBody>
      </p:sp>
      <p:sp>
        <p:nvSpPr>
          <p:cNvPr id="6" name="TextBox 5"/>
          <p:cNvSpPr txBox="1"/>
          <p:nvPr/>
        </p:nvSpPr>
        <p:spPr>
          <a:xfrm>
            <a:off x="-26505" y="995469"/>
            <a:ext cx="1804918" cy="369332"/>
          </a:xfrm>
          <a:prstGeom prst="rect">
            <a:avLst/>
          </a:prstGeom>
          <a:noFill/>
        </p:spPr>
        <p:txBody>
          <a:bodyPr wrap="none" rtlCol="0">
            <a:spAutoFit/>
          </a:bodyPr>
          <a:lstStyle/>
          <a:p>
            <a:r>
              <a:rPr lang="el-GR" b="1" dirty="0" smtClean="0"/>
              <a:t>ΕΠΠΑΙΚ ΑΘΗΝΑΣ</a:t>
            </a:r>
            <a:endParaRPr lang="el-GR" b="1" dirty="0"/>
          </a:p>
        </p:txBody>
      </p:sp>
      <p:sp>
        <p:nvSpPr>
          <p:cNvPr id="3" name="TextBox 2"/>
          <p:cNvSpPr txBox="1"/>
          <p:nvPr/>
        </p:nvSpPr>
        <p:spPr>
          <a:xfrm>
            <a:off x="2987824" y="2924944"/>
            <a:ext cx="184731" cy="369332"/>
          </a:xfrm>
          <a:prstGeom prst="rect">
            <a:avLst/>
          </a:prstGeom>
          <a:noFill/>
        </p:spPr>
        <p:txBody>
          <a:bodyPr wrap="none" rtlCol="0">
            <a:spAutoFit/>
          </a:bodyPr>
          <a:lstStyle/>
          <a:p>
            <a:endParaRPr lang="el-GR" dirty="0"/>
          </a:p>
        </p:txBody>
      </p:sp>
      <p:sp>
        <p:nvSpPr>
          <p:cNvPr id="7" name="Ορθογώνιο 6"/>
          <p:cNvSpPr/>
          <p:nvPr/>
        </p:nvSpPr>
        <p:spPr>
          <a:xfrm>
            <a:off x="251520" y="1772816"/>
            <a:ext cx="8784976" cy="3647152"/>
          </a:xfrm>
          <a:prstGeom prst="rect">
            <a:avLst/>
          </a:prstGeom>
        </p:spPr>
        <p:txBody>
          <a:bodyPr wrap="square">
            <a:spAutoFit/>
          </a:bodyPr>
          <a:lstStyle/>
          <a:p>
            <a:r>
              <a:rPr lang="el-GR" sz="2400" spc="-10" dirty="0" smtClean="0">
                <a:solidFill>
                  <a:srgbClr val="FF0000"/>
                </a:solidFill>
                <a:latin typeface="Carlito"/>
                <a:cs typeface="Carlito"/>
              </a:rPr>
              <a:t>Υποστήριξη </a:t>
            </a:r>
            <a:r>
              <a:rPr lang="el-GR" sz="2400" spc="-10" dirty="0">
                <a:solidFill>
                  <a:srgbClr val="FF0000"/>
                </a:solidFill>
                <a:latin typeface="Carlito"/>
                <a:cs typeface="Carlito"/>
              </a:rPr>
              <a:t>του Λογισμικού </a:t>
            </a:r>
          </a:p>
          <a:p>
            <a:pPr marL="342900" indent="-342900">
              <a:spcAft>
                <a:spcPts val="600"/>
              </a:spcAft>
              <a:buFont typeface="Arial" panose="020B0604020202020204" pitchFamily="34" charset="0"/>
              <a:buChar char="•"/>
            </a:pPr>
            <a:r>
              <a:rPr lang="el-GR" sz="2400" spc="-10" dirty="0" smtClean="0">
                <a:solidFill>
                  <a:srgbClr val="001F5F"/>
                </a:solidFill>
                <a:latin typeface="Carlito"/>
                <a:cs typeface="Carlito"/>
              </a:rPr>
              <a:t>Αναλυτικότητα </a:t>
            </a:r>
            <a:r>
              <a:rPr lang="el-GR" sz="2400" spc="-10" dirty="0">
                <a:solidFill>
                  <a:srgbClr val="001F5F"/>
                </a:solidFill>
                <a:latin typeface="Carlito"/>
                <a:cs typeface="Carlito"/>
              </a:rPr>
              <a:t>( </a:t>
            </a:r>
            <a:r>
              <a:rPr lang="el-GR" sz="2400" spc="-10" dirty="0" err="1">
                <a:solidFill>
                  <a:srgbClr val="001F5F"/>
                </a:solidFill>
                <a:latin typeface="Carlito"/>
                <a:cs typeface="Carlito"/>
              </a:rPr>
              <a:t>Analyzability</a:t>
            </a:r>
            <a:r>
              <a:rPr lang="el-GR" sz="2400" spc="-10" dirty="0">
                <a:solidFill>
                  <a:srgbClr val="001F5F"/>
                </a:solidFill>
                <a:latin typeface="Carlito"/>
                <a:cs typeface="Carlito"/>
              </a:rPr>
              <a:t>). </a:t>
            </a:r>
            <a:r>
              <a:rPr lang="el-GR" sz="2400" spc="-10" dirty="0" smtClean="0">
                <a:solidFill>
                  <a:srgbClr val="001F5F"/>
                </a:solidFill>
                <a:latin typeface="Carlito"/>
                <a:cs typeface="Carlito"/>
              </a:rPr>
              <a:t>Διάγνωση ελαττωμάτων χωρίς </a:t>
            </a:r>
            <a:r>
              <a:rPr lang="el-GR" sz="2400" spc="-10" dirty="0">
                <a:solidFill>
                  <a:srgbClr val="001F5F"/>
                </a:solidFill>
                <a:latin typeface="Carlito"/>
                <a:cs typeface="Carlito"/>
              </a:rPr>
              <a:t>μεγάλη </a:t>
            </a:r>
            <a:r>
              <a:rPr lang="el-GR" sz="2400" spc="-10" dirty="0" smtClean="0">
                <a:solidFill>
                  <a:srgbClr val="001F5F"/>
                </a:solidFill>
                <a:latin typeface="Carlito"/>
                <a:cs typeface="Carlito"/>
              </a:rPr>
              <a:t>προσπάθεια</a:t>
            </a:r>
            <a:endParaRPr lang="el-GR" sz="2400" spc="-10" dirty="0">
              <a:solidFill>
                <a:srgbClr val="001F5F"/>
              </a:solidFill>
              <a:latin typeface="Carlito"/>
              <a:cs typeface="Carlito"/>
            </a:endParaRPr>
          </a:p>
          <a:p>
            <a:pPr marL="342900" indent="-342900">
              <a:spcAft>
                <a:spcPts val="600"/>
              </a:spcAft>
              <a:buFont typeface="Arial" panose="020B0604020202020204" pitchFamily="34" charset="0"/>
              <a:buChar char="•"/>
            </a:pPr>
            <a:r>
              <a:rPr lang="el-GR" sz="2400" spc="-10" dirty="0" smtClean="0">
                <a:solidFill>
                  <a:srgbClr val="001F5F"/>
                </a:solidFill>
                <a:latin typeface="Carlito"/>
                <a:cs typeface="Carlito"/>
              </a:rPr>
              <a:t>Δυνατότητα </a:t>
            </a:r>
            <a:r>
              <a:rPr lang="el-GR" sz="2400" spc="-10" dirty="0">
                <a:solidFill>
                  <a:srgbClr val="001F5F"/>
                </a:solidFill>
                <a:latin typeface="Carlito"/>
                <a:cs typeface="Carlito"/>
              </a:rPr>
              <a:t>αλλαγής (</a:t>
            </a:r>
            <a:r>
              <a:rPr lang="el-GR" sz="2400" spc="-10" dirty="0" err="1">
                <a:solidFill>
                  <a:srgbClr val="001F5F"/>
                </a:solidFill>
                <a:latin typeface="Carlito"/>
                <a:cs typeface="Carlito"/>
              </a:rPr>
              <a:t>Changeability</a:t>
            </a:r>
            <a:r>
              <a:rPr lang="el-GR" sz="2400" spc="-10" dirty="0">
                <a:solidFill>
                  <a:srgbClr val="001F5F"/>
                </a:solidFill>
                <a:latin typeface="Carlito"/>
                <a:cs typeface="Carlito"/>
              </a:rPr>
              <a:t>). </a:t>
            </a:r>
            <a:r>
              <a:rPr lang="el-GR" sz="2400" spc="-10" dirty="0" smtClean="0">
                <a:solidFill>
                  <a:srgbClr val="001F5F"/>
                </a:solidFill>
                <a:latin typeface="Carlito"/>
                <a:cs typeface="Carlito"/>
              </a:rPr>
              <a:t>Μικρότερη </a:t>
            </a:r>
            <a:r>
              <a:rPr lang="el-GR" sz="2400" spc="-10" dirty="0">
                <a:solidFill>
                  <a:srgbClr val="001F5F"/>
                </a:solidFill>
                <a:latin typeface="Carlito"/>
                <a:cs typeface="Carlito"/>
              </a:rPr>
              <a:t>δυνατή </a:t>
            </a:r>
            <a:r>
              <a:rPr lang="el-GR" sz="2400" spc="-10" dirty="0" smtClean="0">
                <a:solidFill>
                  <a:srgbClr val="001F5F"/>
                </a:solidFill>
                <a:latin typeface="Carlito"/>
                <a:cs typeface="Carlito"/>
              </a:rPr>
              <a:t>προσπάθεια για </a:t>
            </a:r>
            <a:r>
              <a:rPr lang="el-GR" sz="2400" spc="-10" dirty="0">
                <a:solidFill>
                  <a:srgbClr val="001F5F"/>
                </a:solidFill>
                <a:latin typeface="Carlito"/>
                <a:cs typeface="Carlito"/>
              </a:rPr>
              <a:t>ενδεχόμενες αλλαγές που απαιτούνται </a:t>
            </a:r>
            <a:endParaRPr lang="el-GR" sz="2400" spc="-10" dirty="0" smtClean="0">
              <a:solidFill>
                <a:srgbClr val="001F5F"/>
              </a:solidFill>
              <a:latin typeface="Carlito"/>
              <a:cs typeface="Carlito"/>
            </a:endParaRPr>
          </a:p>
          <a:p>
            <a:pPr marL="342900" indent="-342900">
              <a:spcAft>
                <a:spcPts val="600"/>
              </a:spcAft>
              <a:buFont typeface="Arial" panose="020B0604020202020204" pitchFamily="34" charset="0"/>
              <a:buChar char="•"/>
            </a:pPr>
            <a:r>
              <a:rPr lang="el-GR" sz="2400" spc="-10" dirty="0" smtClean="0">
                <a:solidFill>
                  <a:srgbClr val="001F5F"/>
                </a:solidFill>
                <a:latin typeface="Carlito"/>
                <a:cs typeface="Carlito"/>
              </a:rPr>
              <a:t>Σταθερότητα </a:t>
            </a:r>
            <a:r>
              <a:rPr lang="el-GR" sz="2400" spc="-10" dirty="0">
                <a:solidFill>
                  <a:srgbClr val="001F5F"/>
                </a:solidFill>
                <a:latin typeface="Carlito"/>
                <a:cs typeface="Carlito"/>
              </a:rPr>
              <a:t>(</a:t>
            </a:r>
            <a:r>
              <a:rPr lang="el-GR" sz="2400" spc="-10" dirty="0" err="1">
                <a:solidFill>
                  <a:srgbClr val="001F5F"/>
                </a:solidFill>
                <a:latin typeface="Carlito"/>
                <a:cs typeface="Carlito"/>
              </a:rPr>
              <a:t>Stability</a:t>
            </a:r>
            <a:r>
              <a:rPr lang="el-GR" sz="2400" spc="-10" dirty="0">
                <a:solidFill>
                  <a:srgbClr val="001F5F"/>
                </a:solidFill>
                <a:latin typeface="Carlito"/>
                <a:cs typeface="Carlito"/>
              </a:rPr>
              <a:t>). </a:t>
            </a:r>
            <a:r>
              <a:rPr lang="el-GR" sz="2400" spc="-10" dirty="0" smtClean="0">
                <a:solidFill>
                  <a:srgbClr val="001F5F"/>
                </a:solidFill>
                <a:latin typeface="Carlito"/>
                <a:cs typeface="Carlito"/>
              </a:rPr>
              <a:t>Ελαχιστοποίηση κίνδυνου απρόσμενων </a:t>
            </a:r>
            <a:r>
              <a:rPr lang="el-GR" sz="2400" spc="-10" dirty="0">
                <a:solidFill>
                  <a:srgbClr val="001F5F"/>
                </a:solidFill>
                <a:latin typeface="Carlito"/>
                <a:cs typeface="Carlito"/>
              </a:rPr>
              <a:t>αποτελεσμάτων μετά από τροποποιήσεις </a:t>
            </a:r>
            <a:endParaRPr lang="el-GR" sz="2400" spc="-10" dirty="0" smtClean="0">
              <a:solidFill>
                <a:srgbClr val="001F5F"/>
              </a:solidFill>
              <a:latin typeface="Carlito"/>
              <a:cs typeface="Carlito"/>
            </a:endParaRPr>
          </a:p>
          <a:p>
            <a:pPr marL="342900" indent="-342900">
              <a:spcAft>
                <a:spcPts val="600"/>
              </a:spcAft>
              <a:buFont typeface="Arial" panose="020B0604020202020204" pitchFamily="34" charset="0"/>
              <a:buChar char="•"/>
            </a:pPr>
            <a:r>
              <a:rPr lang="el-GR" sz="2400" spc="-10" dirty="0" smtClean="0">
                <a:solidFill>
                  <a:srgbClr val="001F5F"/>
                </a:solidFill>
                <a:latin typeface="Carlito"/>
                <a:cs typeface="Carlito"/>
              </a:rPr>
              <a:t>Δυνατότητα </a:t>
            </a:r>
            <a:r>
              <a:rPr lang="el-GR" sz="2400" spc="-10" dirty="0">
                <a:solidFill>
                  <a:srgbClr val="001F5F"/>
                </a:solidFill>
                <a:latin typeface="Carlito"/>
                <a:cs typeface="Carlito"/>
              </a:rPr>
              <a:t>δοκιμών (</a:t>
            </a:r>
            <a:r>
              <a:rPr lang="el-GR" sz="2400" spc="-10" dirty="0" err="1">
                <a:solidFill>
                  <a:srgbClr val="001F5F"/>
                </a:solidFill>
                <a:latin typeface="Carlito"/>
                <a:cs typeface="Carlito"/>
              </a:rPr>
              <a:t>testability</a:t>
            </a:r>
            <a:r>
              <a:rPr lang="el-GR" sz="2400" spc="-10" dirty="0">
                <a:solidFill>
                  <a:srgbClr val="001F5F"/>
                </a:solidFill>
                <a:latin typeface="Carlito"/>
                <a:cs typeface="Carlito"/>
              </a:rPr>
              <a:t>). Πρέπει να ελέγχεται εύκολα η εγκυρότητά του. </a:t>
            </a:r>
          </a:p>
        </p:txBody>
      </p:sp>
    </p:spTree>
    <p:extLst>
      <p:ext uri="{BB962C8B-B14F-4D97-AF65-F5344CB8AC3E}">
        <p14:creationId xmlns:p14="http://schemas.microsoft.com/office/powerpoint/2010/main" val="296045569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2843808" y="-1"/>
            <a:ext cx="6300192" cy="1484786"/>
          </a:xfrm>
        </p:spPr>
        <p:txBody>
          <a:bodyPr>
            <a:noAutofit/>
          </a:bodyPr>
          <a:lstStyle/>
          <a:p>
            <a:r>
              <a:rPr lang="el-GR" b="1" dirty="0" smtClean="0">
                <a:solidFill>
                  <a:srgbClr val="000000"/>
                </a:solidFill>
                <a:latin typeface="+mn-lt"/>
                <a:cs typeface="UUMMPF+Calibri"/>
              </a:rPr>
              <a:t>Εκπαιδευτική Τεχνολογία</a:t>
            </a:r>
            <a:br>
              <a:rPr lang="el-GR" b="1" dirty="0" smtClean="0">
                <a:solidFill>
                  <a:srgbClr val="000000"/>
                </a:solidFill>
                <a:latin typeface="+mn-lt"/>
                <a:cs typeface="UUMMPF+Calibri"/>
              </a:rPr>
            </a:br>
            <a:r>
              <a:rPr lang="el-GR" altLang="el-GR" sz="2800" b="1" dirty="0">
                <a:solidFill>
                  <a:srgbClr val="002060"/>
                </a:solidFill>
                <a:latin typeface="Times New Roman" panose="02020603050405020304" pitchFamily="18" charset="0"/>
              </a:rPr>
              <a:t>Το Εκπαιδευτικό Λογισμικό</a:t>
            </a:r>
            <a:r>
              <a:rPr lang="en-US" altLang="el-GR" sz="2800" b="1" dirty="0">
                <a:solidFill>
                  <a:srgbClr val="002060"/>
                </a:solidFill>
                <a:latin typeface="Times New Roman" panose="02020603050405020304" pitchFamily="18" charset="0"/>
              </a:rPr>
              <a:t> </a:t>
            </a:r>
            <a:r>
              <a:rPr lang="el-GR" altLang="el-GR" sz="2800" b="1" dirty="0">
                <a:solidFill>
                  <a:srgbClr val="002060"/>
                </a:solidFill>
                <a:latin typeface="Times New Roman" panose="02020603050405020304" pitchFamily="18" charset="0"/>
              </a:rPr>
              <a:t>(ΕΛ)</a:t>
            </a:r>
            <a:r>
              <a:rPr lang="en-US" altLang="el-GR" sz="2800" b="1" dirty="0">
                <a:solidFill>
                  <a:srgbClr val="002060"/>
                </a:solidFill>
                <a:latin typeface="Times New Roman" panose="02020603050405020304" pitchFamily="18" charset="0"/>
              </a:rPr>
              <a:t/>
            </a:r>
            <a:br>
              <a:rPr lang="en-US" altLang="el-GR" sz="2800" b="1" dirty="0">
                <a:solidFill>
                  <a:srgbClr val="002060"/>
                </a:solidFill>
                <a:latin typeface="Times New Roman" panose="02020603050405020304" pitchFamily="18" charset="0"/>
              </a:rPr>
            </a:br>
            <a:r>
              <a:rPr lang="el-GR" sz="2800" b="1" dirty="0">
                <a:solidFill>
                  <a:srgbClr val="002060"/>
                </a:solidFill>
                <a:latin typeface="Times New Roman" panose="02020603050405020304" pitchFamily="18" charset="0"/>
              </a:rPr>
              <a:t>Επιθυμητά Χαρακτηριστικά </a:t>
            </a:r>
          </a:p>
        </p:txBody>
      </p:sp>
      <p:pic>
        <p:nvPicPr>
          <p:cNvPr id="4" name="Εικόνα 3" descr="ΛΟΓΟΤΥΠΟ ΑΣΠΑΙΤΕ ΕΛΛΗΝΙΚΟ copy"/>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 y="-1"/>
            <a:ext cx="1678321" cy="995469"/>
          </a:xfrm>
          <a:prstGeom prst="rect">
            <a:avLst/>
          </a:prstGeom>
          <a:noFill/>
          <a:ln>
            <a:noFill/>
          </a:ln>
        </p:spPr>
      </p:pic>
      <p:sp>
        <p:nvSpPr>
          <p:cNvPr id="5" name="TextBox 4"/>
          <p:cNvSpPr txBox="1"/>
          <p:nvPr/>
        </p:nvSpPr>
        <p:spPr>
          <a:xfrm>
            <a:off x="1678320" y="0"/>
            <a:ext cx="1309504" cy="1015663"/>
          </a:xfrm>
          <a:prstGeom prst="rect">
            <a:avLst/>
          </a:prstGeom>
          <a:noFill/>
        </p:spPr>
        <p:txBody>
          <a:bodyPr wrap="square" rtlCol="0">
            <a:spAutoFit/>
          </a:bodyPr>
          <a:lstStyle/>
          <a:p>
            <a:r>
              <a:rPr lang="el-GR" sz="1200" b="1" dirty="0"/>
              <a:t>Α</a:t>
            </a:r>
            <a:r>
              <a:rPr lang="el-GR" sz="1200" dirty="0"/>
              <a:t>ΝΩΤΑΤΗ </a:t>
            </a:r>
            <a:endParaRPr lang="el-GR" sz="1200" dirty="0" smtClean="0"/>
          </a:p>
          <a:p>
            <a:r>
              <a:rPr lang="el-GR" sz="1200" b="1" dirty="0" smtClean="0"/>
              <a:t>Σ</a:t>
            </a:r>
            <a:r>
              <a:rPr lang="el-GR" sz="1200" dirty="0" smtClean="0"/>
              <a:t>ΧΟΛΗ</a:t>
            </a:r>
          </a:p>
          <a:p>
            <a:r>
              <a:rPr lang="el-GR" sz="1200" b="1" dirty="0" smtClean="0"/>
              <a:t>ΠΑ</a:t>
            </a:r>
            <a:r>
              <a:rPr lang="el-GR" sz="1200" dirty="0" smtClean="0"/>
              <a:t>ΙΔΑΓΩΓΙΚΗΣ &amp;</a:t>
            </a:r>
          </a:p>
          <a:p>
            <a:r>
              <a:rPr lang="el-GR" sz="1200" b="1" dirty="0" smtClean="0"/>
              <a:t>Τ</a:t>
            </a:r>
            <a:r>
              <a:rPr lang="el-GR" sz="1200" dirty="0" smtClean="0"/>
              <a:t>ΕΧΝΟΛΟΓΙΚΗΣ</a:t>
            </a:r>
          </a:p>
          <a:p>
            <a:r>
              <a:rPr lang="el-GR" sz="1200" b="1" dirty="0" smtClean="0"/>
              <a:t>Ε</a:t>
            </a:r>
            <a:r>
              <a:rPr lang="el-GR" sz="1200" dirty="0" smtClean="0"/>
              <a:t>ΚΠΑΙΔΕΥΣΗΣ</a:t>
            </a:r>
            <a:endParaRPr lang="el-GR" sz="1200" dirty="0"/>
          </a:p>
        </p:txBody>
      </p:sp>
      <p:sp>
        <p:nvSpPr>
          <p:cNvPr id="6" name="TextBox 5"/>
          <p:cNvSpPr txBox="1"/>
          <p:nvPr/>
        </p:nvSpPr>
        <p:spPr>
          <a:xfrm>
            <a:off x="-26505" y="995469"/>
            <a:ext cx="1804918" cy="369332"/>
          </a:xfrm>
          <a:prstGeom prst="rect">
            <a:avLst/>
          </a:prstGeom>
          <a:noFill/>
        </p:spPr>
        <p:txBody>
          <a:bodyPr wrap="none" rtlCol="0">
            <a:spAutoFit/>
          </a:bodyPr>
          <a:lstStyle/>
          <a:p>
            <a:r>
              <a:rPr lang="el-GR" b="1" dirty="0" smtClean="0"/>
              <a:t>ΕΠΠΑΙΚ ΑΘΗΝΑΣ</a:t>
            </a:r>
            <a:endParaRPr lang="el-GR" b="1" dirty="0"/>
          </a:p>
        </p:txBody>
      </p:sp>
      <p:sp>
        <p:nvSpPr>
          <p:cNvPr id="3" name="TextBox 2"/>
          <p:cNvSpPr txBox="1"/>
          <p:nvPr/>
        </p:nvSpPr>
        <p:spPr>
          <a:xfrm>
            <a:off x="2987824" y="2924944"/>
            <a:ext cx="184731" cy="369332"/>
          </a:xfrm>
          <a:prstGeom prst="rect">
            <a:avLst/>
          </a:prstGeom>
          <a:noFill/>
        </p:spPr>
        <p:txBody>
          <a:bodyPr wrap="none" rtlCol="0">
            <a:spAutoFit/>
          </a:bodyPr>
          <a:lstStyle/>
          <a:p>
            <a:endParaRPr lang="el-GR" dirty="0"/>
          </a:p>
        </p:txBody>
      </p:sp>
      <p:sp>
        <p:nvSpPr>
          <p:cNvPr id="7" name="Ορθογώνιο 6"/>
          <p:cNvSpPr/>
          <p:nvPr/>
        </p:nvSpPr>
        <p:spPr>
          <a:xfrm>
            <a:off x="179512" y="1700808"/>
            <a:ext cx="8784976" cy="3570208"/>
          </a:xfrm>
          <a:prstGeom prst="rect">
            <a:avLst/>
          </a:prstGeom>
        </p:spPr>
        <p:txBody>
          <a:bodyPr wrap="square">
            <a:spAutoFit/>
          </a:bodyPr>
          <a:lstStyle/>
          <a:p>
            <a:r>
              <a:rPr lang="el-GR" sz="2400" spc="-10" dirty="0" smtClean="0">
                <a:solidFill>
                  <a:srgbClr val="FF0000"/>
                </a:solidFill>
                <a:latin typeface="Carlito"/>
                <a:cs typeface="Carlito"/>
              </a:rPr>
              <a:t>Συμβατότητα </a:t>
            </a:r>
            <a:r>
              <a:rPr lang="el-GR" sz="2400" spc="-10" dirty="0">
                <a:solidFill>
                  <a:srgbClr val="FF0000"/>
                </a:solidFill>
                <a:latin typeface="Carlito"/>
                <a:cs typeface="Carlito"/>
              </a:rPr>
              <a:t>του Λογισμικού </a:t>
            </a:r>
          </a:p>
          <a:p>
            <a:pPr marL="342900" indent="-342900">
              <a:spcAft>
                <a:spcPts val="600"/>
              </a:spcAft>
              <a:buFont typeface="Arial" panose="020B0604020202020204" pitchFamily="34" charset="0"/>
              <a:buChar char="•"/>
            </a:pPr>
            <a:r>
              <a:rPr lang="el-GR" sz="2400" spc="-10" dirty="0" smtClean="0">
                <a:solidFill>
                  <a:srgbClr val="001F5F"/>
                </a:solidFill>
                <a:latin typeface="Carlito"/>
                <a:cs typeface="Carlito"/>
              </a:rPr>
              <a:t>Δυνατότητα </a:t>
            </a:r>
            <a:r>
              <a:rPr lang="el-GR" sz="2400" spc="-10" dirty="0">
                <a:solidFill>
                  <a:srgbClr val="001F5F"/>
                </a:solidFill>
                <a:latin typeface="Carlito"/>
                <a:cs typeface="Carlito"/>
              </a:rPr>
              <a:t>μεταφοράς (</a:t>
            </a:r>
            <a:r>
              <a:rPr lang="el-GR" sz="2400" spc="-10" dirty="0" err="1">
                <a:solidFill>
                  <a:srgbClr val="001F5F"/>
                </a:solidFill>
                <a:latin typeface="Carlito"/>
                <a:cs typeface="Carlito"/>
              </a:rPr>
              <a:t>Portability</a:t>
            </a:r>
            <a:r>
              <a:rPr lang="el-GR" sz="2400" spc="-10" dirty="0">
                <a:solidFill>
                  <a:srgbClr val="001F5F"/>
                </a:solidFill>
                <a:latin typeface="Carlito"/>
                <a:cs typeface="Carlito"/>
              </a:rPr>
              <a:t>). </a:t>
            </a:r>
            <a:r>
              <a:rPr lang="el-GR" sz="2400" spc="-10" dirty="0" smtClean="0">
                <a:solidFill>
                  <a:srgbClr val="001F5F"/>
                </a:solidFill>
                <a:latin typeface="Carlito"/>
                <a:cs typeface="Carlito"/>
              </a:rPr>
              <a:t>Να μπορεί να εγκατασταθεί </a:t>
            </a:r>
            <a:r>
              <a:rPr lang="el-GR" sz="2400" spc="-10" dirty="0">
                <a:solidFill>
                  <a:srgbClr val="001F5F"/>
                </a:solidFill>
                <a:latin typeface="Carlito"/>
                <a:cs typeface="Carlito"/>
              </a:rPr>
              <a:t>σε διαφορετικά εργαστηριακά </a:t>
            </a:r>
            <a:r>
              <a:rPr lang="el-GR" sz="2400" spc="-10" dirty="0" smtClean="0">
                <a:solidFill>
                  <a:srgbClr val="001F5F"/>
                </a:solidFill>
                <a:latin typeface="Carlito"/>
                <a:cs typeface="Carlito"/>
              </a:rPr>
              <a:t>περιβάλλοντα</a:t>
            </a:r>
            <a:endParaRPr lang="el-GR" sz="2400" spc="-10" dirty="0">
              <a:solidFill>
                <a:srgbClr val="001F5F"/>
              </a:solidFill>
              <a:latin typeface="Carlito"/>
              <a:cs typeface="Carlito"/>
            </a:endParaRPr>
          </a:p>
          <a:p>
            <a:pPr marL="342900" indent="-342900">
              <a:spcAft>
                <a:spcPts val="600"/>
              </a:spcAft>
              <a:buFont typeface="Arial" panose="020B0604020202020204" pitchFamily="34" charset="0"/>
              <a:buChar char="•"/>
            </a:pPr>
            <a:r>
              <a:rPr lang="el-GR" sz="2400" spc="-10" dirty="0">
                <a:solidFill>
                  <a:srgbClr val="001F5F"/>
                </a:solidFill>
                <a:latin typeface="Carlito"/>
                <a:cs typeface="Carlito"/>
              </a:rPr>
              <a:t>Δ</a:t>
            </a:r>
            <a:r>
              <a:rPr lang="el-GR" sz="2400" spc="-10" dirty="0" smtClean="0">
                <a:solidFill>
                  <a:srgbClr val="001F5F"/>
                </a:solidFill>
                <a:latin typeface="Carlito"/>
                <a:cs typeface="Carlito"/>
              </a:rPr>
              <a:t>υνατότητα </a:t>
            </a:r>
            <a:r>
              <a:rPr lang="el-GR" sz="2400" spc="-10" dirty="0">
                <a:solidFill>
                  <a:srgbClr val="001F5F"/>
                </a:solidFill>
                <a:latin typeface="Carlito"/>
                <a:cs typeface="Carlito"/>
              </a:rPr>
              <a:t>Επαναχρησιμοποίησης (</a:t>
            </a:r>
            <a:r>
              <a:rPr lang="el-GR" sz="2400" spc="-10" dirty="0" err="1">
                <a:solidFill>
                  <a:srgbClr val="001F5F"/>
                </a:solidFill>
                <a:latin typeface="Carlito"/>
                <a:cs typeface="Carlito"/>
              </a:rPr>
              <a:t>Reusability</a:t>
            </a:r>
            <a:r>
              <a:rPr lang="el-GR" sz="2400" spc="-10" dirty="0">
                <a:solidFill>
                  <a:srgbClr val="001F5F"/>
                </a:solidFill>
                <a:latin typeface="Carlito"/>
                <a:cs typeface="Carlito"/>
              </a:rPr>
              <a:t>). Μέρος του λογισμικού να μπορεί να χρησιμοποιηθεί </a:t>
            </a:r>
            <a:r>
              <a:rPr lang="el-GR" sz="2400" spc="-10" dirty="0" smtClean="0">
                <a:solidFill>
                  <a:srgbClr val="001F5F"/>
                </a:solidFill>
                <a:latin typeface="Carlito"/>
                <a:cs typeface="Carlito"/>
              </a:rPr>
              <a:t>από άλλη </a:t>
            </a:r>
            <a:r>
              <a:rPr lang="el-GR" sz="2400" spc="-10" dirty="0">
                <a:solidFill>
                  <a:srgbClr val="001F5F"/>
                </a:solidFill>
                <a:latin typeface="Carlito"/>
                <a:cs typeface="Carlito"/>
              </a:rPr>
              <a:t>εφαρμογή </a:t>
            </a:r>
          </a:p>
          <a:p>
            <a:pPr marL="342900" indent="-342900">
              <a:spcAft>
                <a:spcPts val="600"/>
              </a:spcAft>
              <a:buFont typeface="Arial" panose="020B0604020202020204" pitchFamily="34" charset="0"/>
              <a:buChar char="•"/>
            </a:pPr>
            <a:r>
              <a:rPr lang="el-GR" sz="2400" spc="-10" dirty="0" err="1" smtClean="0">
                <a:solidFill>
                  <a:srgbClr val="001F5F"/>
                </a:solidFill>
                <a:latin typeface="Carlito"/>
                <a:cs typeface="Carlito"/>
              </a:rPr>
              <a:t>Διαλειτουργικότητα</a:t>
            </a:r>
            <a:r>
              <a:rPr lang="el-GR" sz="2400" spc="-10" dirty="0" smtClean="0">
                <a:solidFill>
                  <a:srgbClr val="001F5F"/>
                </a:solidFill>
                <a:latin typeface="Carlito"/>
                <a:cs typeface="Carlito"/>
              </a:rPr>
              <a:t> </a:t>
            </a:r>
            <a:r>
              <a:rPr lang="el-GR" sz="2400" spc="-10" dirty="0">
                <a:solidFill>
                  <a:srgbClr val="001F5F"/>
                </a:solidFill>
                <a:latin typeface="Carlito"/>
                <a:cs typeface="Carlito"/>
              </a:rPr>
              <a:t>(</a:t>
            </a:r>
            <a:r>
              <a:rPr lang="el-GR" sz="2400" spc="-10" dirty="0" err="1">
                <a:solidFill>
                  <a:srgbClr val="001F5F"/>
                </a:solidFill>
                <a:latin typeface="Carlito"/>
                <a:cs typeface="Carlito"/>
              </a:rPr>
              <a:t>Interoperability</a:t>
            </a:r>
            <a:r>
              <a:rPr lang="el-GR" sz="2400" spc="-10" dirty="0">
                <a:solidFill>
                  <a:srgbClr val="001F5F"/>
                </a:solidFill>
                <a:latin typeface="Carlito"/>
                <a:cs typeface="Carlito"/>
              </a:rPr>
              <a:t>). Να μπορεί να επικοινωνεί σε επίπεδο ανταλλαγής δεδομένων και με άλλες εφαρμογές (επεξεργαστές κειμένου κ.λπ.). Να ενσωματώνει την δυνατότητα πρόσβασης στον παγκόσμιο ιστό </a:t>
            </a:r>
          </a:p>
        </p:txBody>
      </p:sp>
    </p:spTree>
    <p:extLst>
      <p:ext uri="{BB962C8B-B14F-4D97-AF65-F5344CB8AC3E}">
        <p14:creationId xmlns:p14="http://schemas.microsoft.com/office/powerpoint/2010/main" val="81024866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2843808" y="-1"/>
            <a:ext cx="6300192" cy="1990372"/>
          </a:xfrm>
        </p:spPr>
        <p:txBody>
          <a:bodyPr>
            <a:noAutofit/>
          </a:bodyPr>
          <a:lstStyle/>
          <a:p>
            <a:r>
              <a:rPr lang="el-GR" b="1" dirty="0" smtClean="0">
                <a:solidFill>
                  <a:srgbClr val="000000"/>
                </a:solidFill>
                <a:latin typeface="+mn-lt"/>
                <a:cs typeface="UUMMPF+Calibri"/>
              </a:rPr>
              <a:t>Εκπαιδευτική Τεχνολογία</a:t>
            </a:r>
            <a:br>
              <a:rPr lang="el-GR" b="1" dirty="0" smtClean="0">
                <a:solidFill>
                  <a:srgbClr val="000000"/>
                </a:solidFill>
                <a:latin typeface="+mn-lt"/>
                <a:cs typeface="UUMMPF+Calibri"/>
              </a:rPr>
            </a:br>
            <a:r>
              <a:rPr lang="el-GR" altLang="el-GR" sz="2800" b="1" dirty="0">
                <a:solidFill>
                  <a:srgbClr val="002060"/>
                </a:solidFill>
                <a:latin typeface="Times New Roman" panose="02020603050405020304" pitchFamily="18" charset="0"/>
              </a:rPr>
              <a:t>Το Εκπαιδευτικό Λογισμικό</a:t>
            </a:r>
            <a:r>
              <a:rPr lang="en-US" altLang="el-GR" sz="2800" b="1" dirty="0">
                <a:solidFill>
                  <a:srgbClr val="002060"/>
                </a:solidFill>
                <a:latin typeface="Times New Roman" panose="02020603050405020304" pitchFamily="18" charset="0"/>
              </a:rPr>
              <a:t> </a:t>
            </a:r>
            <a:r>
              <a:rPr lang="el-GR" altLang="el-GR" sz="2800" b="1" dirty="0">
                <a:solidFill>
                  <a:srgbClr val="002060"/>
                </a:solidFill>
                <a:latin typeface="Times New Roman" panose="02020603050405020304" pitchFamily="18" charset="0"/>
              </a:rPr>
              <a:t>(ΕΛ)</a:t>
            </a:r>
            <a:r>
              <a:rPr lang="en-US" altLang="el-GR" sz="2800" b="1" dirty="0">
                <a:solidFill>
                  <a:srgbClr val="002060"/>
                </a:solidFill>
                <a:latin typeface="Times New Roman" panose="02020603050405020304" pitchFamily="18" charset="0"/>
              </a:rPr>
              <a:t/>
            </a:r>
            <a:br>
              <a:rPr lang="en-US" altLang="el-GR" sz="2800" b="1" dirty="0">
                <a:solidFill>
                  <a:srgbClr val="002060"/>
                </a:solidFill>
                <a:latin typeface="Times New Roman" panose="02020603050405020304" pitchFamily="18" charset="0"/>
              </a:rPr>
            </a:br>
            <a:r>
              <a:rPr lang="el-GR" sz="2800" b="1" dirty="0">
                <a:solidFill>
                  <a:srgbClr val="002060"/>
                </a:solidFill>
                <a:latin typeface="Times New Roman" panose="02020603050405020304" pitchFamily="18" charset="0"/>
              </a:rPr>
              <a:t>Προδιαγραφές Αλληλεπίδρασης και Περιβάλλοντος Διεπαφής </a:t>
            </a:r>
            <a:r>
              <a:rPr lang="el-GR" sz="2800" dirty="0"/>
              <a:t/>
            </a:r>
            <a:br>
              <a:rPr lang="el-GR" sz="2800" dirty="0"/>
            </a:br>
            <a:endParaRPr lang="el-GR" sz="2800" b="1" dirty="0">
              <a:solidFill>
                <a:srgbClr val="002060"/>
              </a:solidFill>
              <a:latin typeface="Times New Roman" panose="02020603050405020304" pitchFamily="18" charset="0"/>
            </a:endParaRPr>
          </a:p>
        </p:txBody>
      </p:sp>
      <p:pic>
        <p:nvPicPr>
          <p:cNvPr id="4" name="Εικόνα 3" descr="ΛΟΓΟΤΥΠΟ ΑΣΠΑΙΤΕ ΕΛΛΗΝΙΚΟ copy"/>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 y="-1"/>
            <a:ext cx="1678321" cy="995469"/>
          </a:xfrm>
          <a:prstGeom prst="rect">
            <a:avLst/>
          </a:prstGeom>
          <a:noFill/>
          <a:ln>
            <a:noFill/>
          </a:ln>
        </p:spPr>
      </p:pic>
      <p:sp>
        <p:nvSpPr>
          <p:cNvPr id="5" name="TextBox 4"/>
          <p:cNvSpPr txBox="1"/>
          <p:nvPr/>
        </p:nvSpPr>
        <p:spPr>
          <a:xfrm>
            <a:off x="1678320" y="0"/>
            <a:ext cx="1309504" cy="1015663"/>
          </a:xfrm>
          <a:prstGeom prst="rect">
            <a:avLst/>
          </a:prstGeom>
          <a:noFill/>
        </p:spPr>
        <p:txBody>
          <a:bodyPr wrap="square" rtlCol="0">
            <a:spAutoFit/>
          </a:bodyPr>
          <a:lstStyle/>
          <a:p>
            <a:r>
              <a:rPr lang="el-GR" sz="1200" b="1" dirty="0"/>
              <a:t>Α</a:t>
            </a:r>
            <a:r>
              <a:rPr lang="el-GR" sz="1200" dirty="0"/>
              <a:t>ΝΩΤΑΤΗ </a:t>
            </a:r>
            <a:endParaRPr lang="el-GR" sz="1200" dirty="0" smtClean="0"/>
          </a:p>
          <a:p>
            <a:r>
              <a:rPr lang="el-GR" sz="1200" b="1" dirty="0" smtClean="0"/>
              <a:t>Σ</a:t>
            </a:r>
            <a:r>
              <a:rPr lang="el-GR" sz="1200" dirty="0" smtClean="0"/>
              <a:t>ΧΟΛΗ</a:t>
            </a:r>
          </a:p>
          <a:p>
            <a:r>
              <a:rPr lang="el-GR" sz="1200" b="1" dirty="0" smtClean="0"/>
              <a:t>ΠΑ</a:t>
            </a:r>
            <a:r>
              <a:rPr lang="el-GR" sz="1200" dirty="0" smtClean="0"/>
              <a:t>ΙΔΑΓΩΓΙΚΗΣ &amp;</a:t>
            </a:r>
          </a:p>
          <a:p>
            <a:r>
              <a:rPr lang="el-GR" sz="1200" b="1" dirty="0" smtClean="0"/>
              <a:t>Τ</a:t>
            </a:r>
            <a:r>
              <a:rPr lang="el-GR" sz="1200" dirty="0" smtClean="0"/>
              <a:t>ΕΧΝΟΛΟΓΙΚΗΣ</a:t>
            </a:r>
          </a:p>
          <a:p>
            <a:r>
              <a:rPr lang="el-GR" sz="1200" b="1" dirty="0" smtClean="0"/>
              <a:t>Ε</a:t>
            </a:r>
            <a:r>
              <a:rPr lang="el-GR" sz="1200" dirty="0" smtClean="0"/>
              <a:t>ΚΠΑΙΔΕΥΣΗΣ</a:t>
            </a:r>
            <a:endParaRPr lang="el-GR" sz="1200" dirty="0"/>
          </a:p>
        </p:txBody>
      </p:sp>
      <p:sp>
        <p:nvSpPr>
          <p:cNvPr id="6" name="TextBox 5"/>
          <p:cNvSpPr txBox="1"/>
          <p:nvPr/>
        </p:nvSpPr>
        <p:spPr>
          <a:xfrm>
            <a:off x="-26505" y="995469"/>
            <a:ext cx="1804918" cy="369332"/>
          </a:xfrm>
          <a:prstGeom prst="rect">
            <a:avLst/>
          </a:prstGeom>
          <a:noFill/>
        </p:spPr>
        <p:txBody>
          <a:bodyPr wrap="none" rtlCol="0">
            <a:spAutoFit/>
          </a:bodyPr>
          <a:lstStyle/>
          <a:p>
            <a:r>
              <a:rPr lang="el-GR" b="1" dirty="0" smtClean="0"/>
              <a:t>ΕΠΠΑΙΚ ΑΘΗΝΑΣ</a:t>
            </a:r>
            <a:endParaRPr lang="el-GR" b="1" dirty="0"/>
          </a:p>
        </p:txBody>
      </p:sp>
      <p:sp>
        <p:nvSpPr>
          <p:cNvPr id="3" name="TextBox 2"/>
          <p:cNvSpPr txBox="1"/>
          <p:nvPr/>
        </p:nvSpPr>
        <p:spPr>
          <a:xfrm>
            <a:off x="2987824" y="2924944"/>
            <a:ext cx="184731" cy="369332"/>
          </a:xfrm>
          <a:prstGeom prst="rect">
            <a:avLst/>
          </a:prstGeom>
          <a:noFill/>
        </p:spPr>
        <p:txBody>
          <a:bodyPr wrap="none" rtlCol="0">
            <a:spAutoFit/>
          </a:bodyPr>
          <a:lstStyle/>
          <a:p>
            <a:endParaRPr lang="el-GR" dirty="0"/>
          </a:p>
        </p:txBody>
      </p:sp>
      <p:sp>
        <p:nvSpPr>
          <p:cNvPr id="7" name="Ορθογώνιο 6"/>
          <p:cNvSpPr/>
          <p:nvPr/>
        </p:nvSpPr>
        <p:spPr>
          <a:xfrm>
            <a:off x="359024" y="1990371"/>
            <a:ext cx="8784976" cy="4170372"/>
          </a:xfrm>
          <a:prstGeom prst="rect">
            <a:avLst/>
          </a:prstGeom>
        </p:spPr>
        <p:txBody>
          <a:bodyPr wrap="square">
            <a:spAutoFit/>
          </a:bodyPr>
          <a:lstStyle/>
          <a:p>
            <a:pPr marL="342900" indent="-342900">
              <a:spcAft>
                <a:spcPts val="600"/>
              </a:spcAft>
              <a:buFont typeface="Arial" panose="020B0604020202020204" pitchFamily="34" charset="0"/>
              <a:buChar char="•"/>
            </a:pPr>
            <a:r>
              <a:rPr lang="el-GR" sz="2400" spc="-10" dirty="0" smtClean="0">
                <a:solidFill>
                  <a:srgbClr val="001F5F"/>
                </a:solidFill>
                <a:latin typeface="Carlito"/>
                <a:cs typeface="Carlito"/>
              </a:rPr>
              <a:t>Γλώσσα </a:t>
            </a:r>
            <a:r>
              <a:rPr lang="el-GR" sz="2400" spc="-10" dirty="0">
                <a:solidFill>
                  <a:srgbClr val="001F5F"/>
                </a:solidFill>
                <a:latin typeface="Carlito"/>
                <a:cs typeface="Carlito"/>
              </a:rPr>
              <a:t>– </a:t>
            </a:r>
            <a:r>
              <a:rPr lang="el-GR" sz="2400" spc="-10" dirty="0" smtClean="0">
                <a:solidFill>
                  <a:srgbClr val="001F5F"/>
                </a:solidFill>
                <a:latin typeface="Carlito"/>
                <a:cs typeface="Carlito"/>
              </a:rPr>
              <a:t>Ορολογία  </a:t>
            </a:r>
            <a:r>
              <a:rPr lang="el-GR" sz="2400" spc="-10" dirty="0">
                <a:solidFill>
                  <a:srgbClr val="001F5F"/>
                </a:solidFill>
                <a:latin typeface="Carlito"/>
                <a:cs typeface="Carlito"/>
              </a:rPr>
              <a:t>απλή και κατανοητή. </a:t>
            </a:r>
            <a:endParaRPr lang="el-GR" sz="2400" spc="-10" dirty="0" smtClean="0">
              <a:solidFill>
                <a:srgbClr val="001F5F"/>
              </a:solidFill>
              <a:latin typeface="Carlito"/>
              <a:cs typeface="Carlito"/>
            </a:endParaRPr>
          </a:p>
          <a:p>
            <a:pPr marL="342900" indent="-342900">
              <a:spcAft>
                <a:spcPts val="600"/>
              </a:spcAft>
              <a:buFont typeface="Arial" panose="020B0604020202020204" pitchFamily="34" charset="0"/>
              <a:buChar char="•"/>
            </a:pPr>
            <a:r>
              <a:rPr lang="el-GR" sz="2400" spc="-10" dirty="0" smtClean="0">
                <a:solidFill>
                  <a:srgbClr val="001F5F"/>
                </a:solidFill>
                <a:latin typeface="Carlito"/>
                <a:cs typeface="Carlito"/>
              </a:rPr>
              <a:t>Δομή  με σχεδίαση σπονδυλωτή </a:t>
            </a:r>
            <a:r>
              <a:rPr lang="el-GR" sz="2400" spc="-10" dirty="0">
                <a:solidFill>
                  <a:srgbClr val="001F5F"/>
                </a:solidFill>
                <a:latin typeface="Carlito"/>
                <a:cs typeface="Carlito"/>
              </a:rPr>
              <a:t>και </a:t>
            </a:r>
            <a:r>
              <a:rPr lang="el-GR" sz="2400" spc="-10" dirty="0" smtClean="0">
                <a:solidFill>
                  <a:srgbClr val="001F5F"/>
                </a:solidFill>
                <a:latin typeface="Carlito"/>
                <a:cs typeface="Carlito"/>
              </a:rPr>
              <a:t>μηνύματα </a:t>
            </a:r>
            <a:r>
              <a:rPr lang="el-GR" sz="2400" spc="-10" dirty="0">
                <a:solidFill>
                  <a:srgbClr val="001F5F"/>
                </a:solidFill>
                <a:latin typeface="Carlito"/>
                <a:cs typeface="Carlito"/>
              </a:rPr>
              <a:t>μετάβασης από ενότητα σε ενότητα σαφή και κατανοητά. </a:t>
            </a:r>
          </a:p>
          <a:p>
            <a:pPr marL="342900" indent="-342900">
              <a:spcAft>
                <a:spcPts val="600"/>
              </a:spcAft>
              <a:buFont typeface="Arial" panose="020B0604020202020204" pitchFamily="34" charset="0"/>
              <a:buChar char="•"/>
            </a:pPr>
            <a:r>
              <a:rPr lang="el-GR" sz="2400" spc="-10" dirty="0" smtClean="0">
                <a:solidFill>
                  <a:srgbClr val="001F5F"/>
                </a:solidFill>
                <a:latin typeface="Carlito"/>
                <a:cs typeface="Carlito"/>
              </a:rPr>
              <a:t>Επίπεδο Αλληλεπίδρασης τουλάχιστον </a:t>
            </a:r>
            <a:r>
              <a:rPr lang="el-GR" sz="2400" spc="-10" dirty="0">
                <a:solidFill>
                  <a:srgbClr val="001F5F"/>
                </a:solidFill>
                <a:latin typeface="Carlito"/>
                <a:cs typeface="Carlito"/>
              </a:rPr>
              <a:t>δύο (2) </a:t>
            </a:r>
            <a:r>
              <a:rPr lang="el-GR" sz="2400" spc="-10" dirty="0" smtClean="0">
                <a:solidFill>
                  <a:srgbClr val="001F5F"/>
                </a:solidFill>
                <a:latin typeface="Carlito"/>
                <a:cs typeface="Carlito"/>
              </a:rPr>
              <a:t>επιπέδων </a:t>
            </a:r>
            <a:endParaRPr lang="el-GR" sz="2400" spc="-10" dirty="0">
              <a:solidFill>
                <a:srgbClr val="001F5F"/>
              </a:solidFill>
              <a:latin typeface="Carlito"/>
              <a:cs typeface="Carlito"/>
            </a:endParaRPr>
          </a:p>
          <a:p>
            <a:pPr marL="342900" indent="-342900">
              <a:spcAft>
                <a:spcPts val="600"/>
              </a:spcAft>
              <a:buFont typeface="Arial" panose="020B0604020202020204" pitchFamily="34" charset="0"/>
              <a:buChar char="•"/>
            </a:pPr>
            <a:r>
              <a:rPr lang="el-GR" sz="2400" spc="-10" dirty="0" smtClean="0">
                <a:solidFill>
                  <a:srgbClr val="001F5F"/>
                </a:solidFill>
                <a:latin typeface="Carlito"/>
                <a:cs typeface="Carlito"/>
              </a:rPr>
              <a:t>Δυνατότητα </a:t>
            </a:r>
            <a:r>
              <a:rPr lang="el-GR" sz="2400" spc="-10" dirty="0">
                <a:solidFill>
                  <a:srgbClr val="001F5F"/>
                </a:solidFill>
                <a:latin typeface="Carlito"/>
                <a:cs typeface="Carlito"/>
              </a:rPr>
              <a:t>αποθήκευσης – </a:t>
            </a:r>
            <a:r>
              <a:rPr lang="el-GR" sz="2400" spc="-10" dirty="0" smtClean="0">
                <a:solidFill>
                  <a:srgbClr val="001F5F"/>
                </a:solidFill>
                <a:latin typeface="Carlito"/>
                <a:cs typeface="Carlito"/>
              </a:rPr>
              <a:t>εκτύπωσης αποτελεσμάτων </a:t>
            </a:r>
            <a:r>
              <a:rPr lang="el-GR" sz="2400" spc="-10" dirty="0">
                <a:solidFill>
                  <a:srgbClr val="001F5F"/>
                </a:solidFill>
                <a:latin typeface="Carlito"/>
                <a:cs typeface="Carlito"/>
              </a:rPr>
              <a:t>και των ασκήσεων </a:t>
            </a:r>
            <a:r>
              <a:rPr lang="el-GR" sz="2400" spc="-10" dirty="0" smtClean="0">
                <a:solidFill>
                  <a:srgbClr val="001F5F"/>
                </a:solidFill>
                <a:latin typeface="Carlito"/>
                <a:cs typeface="Carlito"/>
              </a:rPr>
              <a:t>εξάσκησης</a:t>
            </a:r>
            <a:r>
              <a:rPr lang="el-GR" sz="2400" spc="-10" dirty="0">
                <a:solidFill>
                  <a:srgbClr val="001F5F"/>
                </a:solidFill>
                <a:latin typeface="Carlito"/>
                <a:cs typeface="Carlito"/>
              </a:rPr>
              <a:t>.</a:t>
            </a:r>
          </a:p>
          <a:p>
            <a:pPr marL="342900" indent="-342900">
              <a:spcAft>
                <a:spcPts val="600"/>
              </a:spcAft>
              <a:buFont typeface="Arial" panose="020B0604020202020204" pitchFamily="34" charset="0"/>
              <a:buChar char="•"/>
            </a:pPr>
            <a:r>
              <a:rPr lang="el-GR" sz="2400" spc="-10" dirty="0">
                <a:solidFill>
                  <a:srgbClr val="001F5F"/>
                </a:solidFill>
                <a:latin typeface="Carlito"/>
                <a:cs typeface="Carlito"/>
              </a:rPr>
              <a:t>Δυνατότητα αποθήκευσης από τον καθηγητή νέων ερωτήσεων, ασκήσεων, </a:t>
            </a:r>
            <a:r>
              <a:rPr lang="el-GR" sz="2400" spc="-10" dirty="0" smtClean="0">
                <a:solidFill>
                  <a:srgbClr val="001F5F"/>
                </a:solidFill>
                <a:latin typeface="Carlito"/>
                <a:cs typeface="Carlito"/>
              </a:rPr>
              <a:t>σημειώσεων </a:t>
            </a:r>
            <a:r>
              <a:rPr lang="el-GR" sz="2400" spc="-10" dirty="0">
                <a:solidFill>
                  <a:srgbClr val="001F5F"/>
                </a:solidFill>
                <a:latin typeface="Carlito"/>
                <a:cs typeface="Carlito"/>
              </a:rPr>
              <a:t>καθώς και σεναρίων. </a:t>
            </a:r>
            <a:endParaRPr lang="el-GR" sz="2400" spc="-10" dirty="0" smtClean="0">
              <a:solidFill>
                <a:srgbClr val="001F5F"/>
              </a:solidFill>
              <a:latin typeface="Carlito"/>
              <a:cs typeface="Carlito"/>
            </a:endParaRPr>
          </a:p>
          <a:p>
            <a:pPr marL="342900" indent="-342900">
              <a:spcAft>
                <a:spcPts val="600"/>
              </a:spcAft>
              <a:buFont typeface="Arial" panose="020B0604020202020204" pitchFamily="34" charset="0"/>
              <a:buChar char="•"/>
            </a:pPr>
            <a:r>
              <a:rPr lang="el-GR" sz="2400" spc="-10" dirty="0" smtClean="0">
                <a:solidFill>
                  <a:srgbClr val="001F5F"/>
                </a:solidFill>
                <a:latin typeface="Carlito"/>
                <a:cs typeface="Carlito"/>
              </a:rPr>
              <a:t> Βοήθεια, σύστημα </a:t>
            </a:r>
            <a:r>
              <a:rPr lang="el-GR" sz="2400" spc="-10" dirty="0">
                <a:solidFill>
                  <a:srgbClr val="001F5F"/>
                </a:solidFill>
                <a:latin typeface="Carlito"/>
                <a:cs typeface="Carlito"/>
              </a:rPr>
              <a:t>άμεσης βοήθειας, σύστημα χάρτη πλοήγησης, καθώς και λεξικό όρων και ονομασιών. </a:t>
            </a:r>
          </a:p>
        </p:txBody>
      </p:sp>
    </p:spTree>
    <p:extLst>
      <p:ext uri="{BB962C8B-B14F-4D97-AF65-F5344CB8AC3E}">
        <p14:creationId xmlns:p14="http://schemas.microsoft.com/office/powerpoint/2010/main" val="278133124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2843808" y="-2"/>
            <a:ext cx="6300192" cy="1772817"/>
          </a:xfrm>
        </p:spPr>
        <p:txBody>
          <a:bodyPr>
            <a:noAutofit/>
          </a:bodyPr>
          <a:lstStyle/>
          <a:p>
            <a:r>
              <a:rPr lang="el-GR" b="1" dirty="0" smtClean="0">
                <a:solidFill>
                  <a:srgbClr val="000000"/>
                </a:solidFill>
                <a:latin typeface="+mn-lt"/>
                <a:cs typeface="UUMMPF+Calibri"/>
              </a:rPr>
              <a:t>Εκπαιδευτική Τεχνολογία</a:t>
            </a:r>
            <a:br>
              <a:rPr lang="el-GR" b="1" dirty="0" smtClean="0">
                <a:solidFill>
                  <a:srgbClr val="000000"/>
                </a:solidFill>
                <a:latin typeface="+mn-lt"/>
                <a:cs typeface="UUMMPF+Calibri"/>
              </a:rPr>
            </a:br>
            <a:r>
              <a:rPr lang="el-GR" altLang="el-GR" sz="2800" b="1" dirty="0">
                <a:solidFill>
                  <a:srgbClr val="002060"/>
                </a:solidFill>
                <a:latin typeface="Times New Roman" panose="02020603050405020304" pitchFamily="18" charset="0"/>
              </a:rPr>
              <a:t>Το Εκπαιδευτικό Λογισμικό</a:t>
            </a:r>
            <a:r>
              <a:rPr lang="en-US" altLang="el-GR" sz="2800" b="1" dirty="0">
                <a:solidFill>
                  <a:srgbClr val="002060"/>
                </a:solidFill>
                <a:latin typeface="Times New Roman" panose="02020603050405020304" pitchFamily="18" charset="0"/>
              </a:rPr>
              <a:t> </a:t>
            </a:r>
            <a:r>
              <a:rPr lang="el-GR" altLang="el-GR" sz="2800" b="1" dirty="0">
                <a:solidFill>
                  <a:srgbClr val="002060"/>
                </a:solidFill>
                <a:latin typeface="Times New Roman" panose="02020603050405020304" pitchFamily="18" charset="0"/>
              </a:rPr>
              <a:t>(ΕΛ)</a:t>
            </a:r>
            <a:r>
              <a:rPr lang="en-US" altLang="el-GR" sz="2800" b="1" dirty="0">
                <a:solidFill>
                  <a:srgbClr val="002060"/>
                </a:solidFill>
                <a:latin typeface="Times New Roman" panose="02020603050405020304" pitchFamily="18" charset="0"/>
              </a:rPr>
              <a:t/>
            </a:r>
            <a:br>
              <a:rPr lang="en-US" altLang="el-GR" sz="2800" b="1" dirty="0">
                <a:solidFill>
                  <a:srgbClr val="002060"/>
                </a:solidFill>
                <a:latin typeface="Times New Roman" panose="02020603050405020304" pitchFamily="18" charset="0"/>
              </a:rPr>
            </a:br>
            <a:r>
              <a:rPr lang="el-GR" sz="2800" b="1" dirty="0">
                <a:solidFill>
                  <a:srgbClr val="002060"/>
                </a:solidFill>
                <a:latin typeface="Times New Roman" panose="02020603050405020304" pitchFamily="18" charset="0"/>
              </a:rPr>
              <a:t>&amp; Θεωρίες </a:t>
            </a:r>
            <a:r>
              <a:rPr lang="el-GR" sz="2800" b="1" dirty="0" smtClean="0">
                <a:solidFill>
                  <a:srgbClr val="002060"/>
                </a:solidFill>
                <a:latin typeface="Times New Roman" panose="02020603050405020304" pitchFamily="18" charset="0"/>
              </a:rPr>
              <a:t>Μάθησης</a:t>
            </a:r>
            <a:endParaRPr lang="el-GR" sz="2800" b="1" dirty="0">
              <a:solidFill>
                <a:srgbClr val="002060"/>
              </a:solidFill>
              <a:latin typeface="Times New Roman" panose="02020603050405020304" pitchFamily="18" charset="0"/>
            </a:endParaRPr>
          </a:p>
        </p:txBody>
      </p:sp>
      <p:pic>
        <p:nvPicPr>
          <p:cNvPr id="4" name="Εικόνα 3" descr="ΛΟΓΟΤΥΠΟ ΑΣΠΑΙΤΕ ΕΛΛΗΝΙΚΟ copy"/>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 y="-1"/>
            <a:ext cx="1678321" cy="995469"/>
          </a:xfrm>
          <a:prstGeom prst="rect">
            <a:avLst/>
          </a:prstGeom>
          <a:noFill/>
          <a:ln>
            <a:noFill/>
          </a:ln>
        </p:spPr>
      </p:pic>
      <p:sp>
        <p:nvSpPr>
          <p:cNvPr id="5" name="TextBox 4"/>
          <p:cNvSpPr txBox="1"/>
          <p:nvPr/>
        </p:nvSpPr>
        <p:spPr>
          <a:xfrm>
            <a:off x="1678320" y="0"/>
            <a:ext cx="1309504" cy="1015663"/>
          </a:xfrm>
          <a:prstGeom prst="rect">
            <a:avLst/>
          </a:prstGeom>
          <a:noFill/>
        </p:spPr>
        <p:txBody>
          <a:bodyPr wrap="square" rtlCol="0">
            <a:spAutoFit/>
          </a:bodyPr>
          <a:lstStyle/>
          <a:p>
            <a:r>
              <a:rPr lang="el-GR" sz="1200" b="1" dirty="0"/>
              <a:t>Α</a:t>
            </a:r>
            <a:r>
              <a:rPr lang="el-GR" sz="1200" dirty="0"/>
              <a:t>ΝΩΤΑΤΗ </a:t>
            </a:r>
            <a:endParaRPr lang="el-GR" sz="1200" dirty="0" smtClean="0"/>
          </a:p>
          <a:p>
            <a:r>
              <a:rPr lang="el-GR" sz="1200" b="1" dirty="0" smtClean="0"/>
              <a:t>Σ</a:t>
            </a:r>
            <a:r>
              <a:rPr lang="el-GR" sz="1200" dirty="0" smtClean="0"/>
              <a:t>ΧΟΛΗ</a:t>
            </a:r>
          </a:p>
          <a:p>
            <a:r>
              <a:rPr lang="el-GR" sz="1200" b="1" dirty="0" smtClean="0"/>
              <a:t>ΠΑ</a:t>
            </a:r>
            <a:r>
              <a:rPr lang="el-GR" sz="1200" dirty="0" smtClean="0"/>
              <a:t>ΙΔΑΓΩΓΙΚΗΣ &amp;</a:t>
            </a:r>
          </a:p>
          <a:p>
            <a:r>
              <a:rPr lang="el-GR" sz="1200" b="1" dirty="0" smtClean="0"/>
              <a:t>Τ</a:t>
            </a:r>
            <a:r>
              <a:rPr lang="el-GR" sz="1200" dirty="0" smtClean="0"/>
              <a:t>ΕΧΝΟΛΟΓΙΚΗΣ</a:t>
            </a:r>
          </a:p>
          <a:p>
            <a:r>
              <a:rPr lang="el-GR" sz="1200" b="1" dirty="0" smtClean="0"/>
              <a:t>Ε</a:t>
            </a:r>
            <a:r>
              <a:rPr lang="el-GR" sz="1200" dirty="0" smtClean="0"/>
              <a:t>ΚΠΑΙΔΕΥΣΗΣ</a:t>
            </a:r>
            <a:endParaRPr lang="el-GR" sz="1200" dirty="0"/>
          </a:p>
        </p:txBody>
      </p:sp>
      <p:sp>
        <p:nvSpPr>
          <p:cNvPr id="6" name="TextBox 5"/>
          <p:cNvSpPr txBox="1"/>
          <p:nvPr/>
        </p:nvSpPr>
        <p:spPr>
          <a:xfrm>
            <a:off x="-26505" y="995469"/>
            <a:ext cx="1804918" cy="369332"/>
          </a:xfrm>
          <a:prstGeom prst="rect">
            <a:avLst/>
          </a:prstGeom>
          <a:noFill/>
        </p:spPr>
        <p:txBody>
          <a:bodyPr wrap="none" rtlCol="0">
            <a:spAutoFit/>
          </a:bodyPr>
          <a:lstStyle/>
          <a:p>
            <a:r>
              <a:rPr lang="el-GR" b="1" dirty="0" smtClean="0"/>
              <a:t>ΕΠΠΑΙΚ ΑΘΗΝΑΣ</a:t>
            </a:r>
            <a:endParaRPr lang="el-GR" b="1" dirty="0"/>
          </a:p>
        </p:txBody>
      </p:sp>
      <p:sp>
        <p:nvSpPr>
          <p:cNvPr id="3" name="TextBox 2"/>
          <p:cNvSpPr txBox="1"/>
          <p:nvPr/>
        </p:nvSpPr>
        <p:spPr>
          <a:xfrm>
            <a:off x="2987824" y="2924944"/>
            <a:ext cx="184731" cy="369332"/>
          </a:xfrm>
          <a:prstGeom prst="rect">
            <a:avLst/>
          </a:prstGeom>
          <a:noFill/>
        </p:spPr>
        <p:txBody>
          <a:bodyPr wrap="none" rtlCol="0">
            <a:spAutoFit/>
          </a:bodyPr>
          <a:lstStyle/>
          <a:p>
            <a:endParaRPr lang="el-GR" dirty="0"/>
          </a:p>
        </p:txBody>
      </p:sp>
      <p:sp>
        <p:nvSpPr>
          <p:cNvPr id="7" name="Ορθογώνιο 6"/>
          <p:cNvSpPr/>
          <p:nvPr/>
        </p:nvSpPr>
        <p:spPr>
          <a:xfrm>
            <a:off x="359024" y="1772815"/>
            <a:ext cx="8389440" cy="4939814"/>
          </a:xfrm>
          <a:prstGeom prst="rect">
            <a:avLst/>
          </a:prstGeom>
        </p:spPr>
        <p:txBody>
          <a:bodyPr wrap="square">
            <a:spAutoFit/>
          </a:bodyPr>
          <a:lstStyle/>
          <a:p>
            <a:pPr>
              <a:spcAft>
                <a:spcPts val="600"/>
              </a:spcAft>
            </a:pPr>
            <a:r>
              <a:rPr lang="el-GR" sz="2400" spc="-10" dirty="0" smtClean="0">
                <a:solidFill>
                  <a:srgbClr val="001F5F"/>
                </a:solidFill>
                <a:latin typeface="Carlito"/>
                <a:cs typeface="Carlito"/>
              </a:rPr>
              <a:t>Κατηγοριοποίηση ΕΛ </a:t>
            </a:r>
            <a:r>
              <a:rPr lang="el-GR" sz="2400" spc="-10" dirty="0">
                <a:solidFill>
                  <a:srgbClr val="001F5F"/>
                </a:solidFill>
                <a:latin typeface="Carlito"/>
                <a:cs typeface="Carlito"/>
              </a:rPr>
              <a:t>με άξονα </a:t>
            </a:r>
            <a:endParaRPr lang="el-GR" sz="2400" spc="-10" dirty="0" smtClean="0">
              <a:solidFill>
                <a:srgbClr val="001F5F"/>
              </a:solidFill>
              <a:latin typeface="Carlito"/>
              <a:cs typeface="Carlito"/>
            </a:endParaRPr>
          </a:p>
          <a:p>
            <a:pPr marL="342900" indent="-342900">
              <a:spcAft>
                <a:spcPts val="600"/>
              </a:spcAft>
              <a:buFont typeface="Arial" panose="020B0604020202020204" pitchFamily="34" charset="0"/>
              <a:buChar char="•"/>
            </a:pPr>
            <a:r>
              <a:rPr lang="el-GR" sz="2400" spc="-10" dirty="0" smtClean="0">
                <a:solidFill>
                  <a:srgbClr val="001F5F"/>
                </a:solidFill>
                <a:latin typeface="Carlito"/>
                <a:cs typeface="Carlito"/>
              </a:rPr>
              <a:t>τη </a:t>
            </a:r>
            <a:r>
              <a:rPr lang="el-GR" sz="2400" spc="-10" dirty="0">
                <a:solidFill>
                  <a:srgbClr val="001F5F"/>
                </a:solidFill>
                <a:latin typeface="Carlito"/>
                <a:cs typeface="Carlito"/>
              </a:rPr>
              <a:t>διδακτική προσέγγιση που ακολουθεί </a:t>
            </a:r>
            <a:endParaRPr lang="el-GR" sz="2400" spc="-10" dirty="0" smtClean="0">
              <a:solidFill>
                <a:srgbClr val="001F5F"/>
              </a:solidFill>
              <a:latin typeface="Carlito"/>
              <a:cs typeface="Carlito"/>
            </a:endParaRPr>
          </a:p>
          <a:p>
            <a:pPr marL="342900" indent="-342900">
              <a:spcAft>
                <a:spcPts val="600"/>
              </a:spcAft>
              <a:buFont typeface="Arial" panose="020B0604020202020204" pitchFamily="34" charset="0"/>
              <a:buChar char="•"/>
            </a:pPr>
            <a:r>
              <a:rPr lang="el-GR" sz="2400" spc="-10" dirty="0" smtClean="0">
                <a:solidFill>
                  <a:srgbClr val="001F5F"/>
                </a:solidFill>
                <a:latin typeface="Carlito"/>
                <a:cs typeface="Carlito"/>
              </a:rPr>
              <a:t>τις </a:t>
            </a:r>
            <a:r>
              <a:rPr lang="el-GR" sz="2400" spc="-10" dirty="0">
                <a:solidFill>
                  <a:srgbClr val="001F5F"/>
                </a:solidFill>
                <a:latin typeface="Carlito"/>
                <a:cs typeface="Carlito"/>
              </a:rPr>
              <a:t>παιδαγωγικές θεωρίες και </a:t>
            </a:r>
            <a:endParaRPr lang="el-GR" sz="2400" spc="-10" dirty="0" smtClean="0">
              <a:solidFill>
                <a:srgbClr val="001F5F"/>
              </a:solidFill>
              <a:latin typeface="Carlito"/>
              <a:cs typeface="Carlito"/>
            </a:endParaRPr>
          </a:p>
          <a:p>
            <a:pPr marL="342900" indent="-342900">
              <a:spcAft>
                <a:spcPts val="600"/>
              </a:spcAft>
              <a:buFont typeface="Arial" panose="020B0604020202020204" pitchFamily="34" charset="0"/>
              <a:buChar char="•"/>
            </a:pPr>
            <a:r>
              <a:rPr lang="el-GR" sz="2400" spc="-10" dirty="0" smtClean="0">
                <a:solidFill>
                  <a:srgbClr val="001F5F"/>
                </a:solidFill>
                <a:latin typeface="Carlito"/>
                <a:cs typeface="Carlito"/>
              </a:rPr>
              <a:t>τις </a:t>
            </a:r>
            <a:r>
              <a:rPr lang="el-GR" sz="2400" spc="-10" dirty="0">
                <a:solidFill>
                  <a:srgbClr val="001F5F"/>
                </a:solidFill>
                <a:latin typeface="Carlito"/>
                <a:cs typeface="Carlito"/>
              </a:rPr>
              <a:t>Θεωρίες Μάθησης πάνω στις οποίες </a:t>
            </a:r>
            <a:r>
              <a:rPr lang="el-GR" sz="2400" spc="-10" dirty="0" smtClean="0">
                <a:solidFill>
                  <a:srgbClr val="001F5F"/>
                </a:solidFill>
                <a:latin typeface="Carlito"/>
                <a:cs typeface="Carlito"/>
              </a:rPr>
              <a:t>στηρίζεται: </a:t>
            </a:r>
            <a:endParaRPr lang="el-GR" sz="2400" spc="-10" dirty="0">
              <a:solidFill>
                <a:srgbClr val="001F5F"/>
              </a:solidFill>
              <a:latin typeface="Carlito"/>
              <a:cs typeface="Carlito"/>
            </a:endParaRPr>
          </a:p>
          <a:p>
            <a:pPr marL="914400" lvl="1" indent="-457200">
              <a:spcAft>
                <a:spcPts val="600"/>
              </a:spcAft>
              <a:buFont typeface="+mj-lt"/>
              <a:buAutoNum type="arabicPeriod"/>
            </a:pPr>
            <a:r>
              <a:rPr lang="el-GR" sz="2000" spc="-10" dirty="0" smtClean="0">
                <a:solidFill>
                  <a:srgbClr val="FF0000"/>
                </a:solidFill>
                <a:latin typeface="Carlito"/>
                <a:cs typeface="Carlito"/>
              </a:rPr>
              <a:t>Περιβάλλοντα </a:t>
            </a:r>
            <a:r>
              <a:rPr lang="el-GR" sz="2000" spc="-10" dirty="0">
                <a:solidFill>
                  <a:srgbClr val="FF0000"/>
                </a:solidFill>
                <a:latin typeface="Carlito"/>
                <a:cs typeface="Carlito"/>
              </a:rPr>
              <a:t>Καθοδηγούμενης Διδασκαλίας </a:t>
            </a:r>
            <a:r>
              <a:rPr lang="el-GR" sz="2000" spc="-10" dirty="0">
                <a:solidFill>
                  <a:srgbClr val="001F5F"/>
                </a:solidFill>
                <a:latin typeface="Carlito"/>
                <a:cs typeface="Carlito"/>
              </a:rPr>
              <a:t>που στηρίζονται κυρίως στις Θεωρίες Συμπεριφοράς </a:t>
            </a:r>
          </a:p>
          <a:p>
            <a:pPr marL="914400" lvl="1" indent="-457200">
              <a:spcAft>
                <a:spcPts val="600"/>
              </a:spcAft>
              <a:buFont typeface="+mj-lt"/>
              <a:buAutoNum type="arabicPeriod"/>
            </a:pPr>
            <a:r>
              <a:rPr lang="el-GR" sz="2000" spc="-10" dirty="0" smtClean="0">
                <a:solidFill>
                  <a:srgbClr val="FF0000"/>
                </a:solidFill>
                <a:latin typeface="Carlito"/>
                <a:cs typeface="Carlito"/>
              </a:rPr>
              <a:t>Περιβάλλοντα </a:t>
            </a:r>
            <a:r>
              <a:rPr lang="el-GR" sz="2000" spc="-10" dirty="0">
                <a:solidFill>
                  <a:srgbClr val="FF0000"/>
                </a:solidFill>
                <a:latin typeface="Carlito"/>
                <a:cs typeface="Carlito"/>
              </a:rPr>
              <a:t>Μάθησης μέσω (καθοδηγούμενης ή όχι) Ανακάλυψης και Διερεύνησης </a:t>
            </a:r>
            <a:r>
              <a:rPr lang="el-GR" sz="2000" spc="-10" dirty="0">
                <a:solidFill>
                  <a:srgbClr val="001F5F"/>
                </a:solidFill>
                <a:latin typeface="Carlito"/>
                <a:cs typeface="Carlito"/>
              </a:rPr>
              <a:t>που στηρίζονται κυρίως στις Γνωστικές Θεωρίες και στις Θεωρίες Οικοδόμησης της Γνώσης </a:t>
            </a:r>
          </a:p>
          <a:p>
            <a:pPr marL="914400" lvl="1" indent="-457200">
              <a:spcAft>
                <a:spcPts val="600"/>
              </a:spcAft>
              <a:buFont typeface="+mj-lt"/>
              <a:buAutoNum type="arabicPeriod"/>
            </a:pPr>
            <a:r>
              <a:rPr lang="el-GR" sz="2000" spc="-10" dirty="0" smtClean="0">
                <a:solidFill>
                  <a:srgbClr val="FF0000"/>
                </a:solidFill>
                <a:latin typeface="Carlito"/>
                <a:cs typeface="Carlito"/>
              </a:rPr>
              <a:t>Περιβάλλοντα </a:t>
            </a:r>
            <a:r>
              <a:rPr lang="el-GR" sz="2000" spc="-10" dirty="0">
                <a:solidFill>
                  <a:srgbClr val="FF0000"/>
                </a:solidFill>
                <a:latin typeface="Carlito"/>
                <a:cs typeface="Carlito"/>
              </a:rPr>
              <a:t>Έκφρασης, Οικοδόμησης, Επικοινωνίας και Αναζήτησης της Πληροφορίας</a:t>
            </a:r>
            <a:r>
              <a:rPr lang="el-GR" sz="2000" spc="-10" dirty="0">
                <a:solidFill>
                  <a:srgbClr val="001F5F"/>
                </a:solidFill>
                <a:latin typeface="Carlito"/>
                <a:cs typeface="Carlito"/>
              </a:rPr>
              <a:t> που στηρίζονται στις Θεωρίες Οικοδόμησης της </a:t>
            </a:r>
            <a:r>
              <a:rPr lang="el-GR" sz="2000" spc="-10" dirty="0" smtClean="0">
                <a:solidFill>
                  <a:srgbClr val="001F5F"/>
                </a:solidFill>
                <a:latin typeface="Carlito"/>
                <a:cs typeface="Carlito"/>
              </a:rPr>
              <a:t>Γνώσης. </a:t>
            </a:r>
            <a:endParaRPr lang="el-GR" sz="2000" spc="-10" dirty="0">
              <a:solidFill>
                <a:srgbClr val="001F5F"/>
              </a:solidFill>
              <a:latin typeface="Carlito"/>
              <a:cs typeface="Carlito"/>
            </a:endParaRPr>
          </a:p>
          <a:p>
            <a:pPr marL="914400" lvl="1" indent="-457200">
              <a:spcAft>
                <a:spcPts val="600"/>
              </a:spcAft>
              <a:buFont typeface="+mj-lt"/>
              <a:buAutoNum type="arabicPeriod"/>
            </a:pPr>
            <a:endParaRPr lang="el-GR" sz="2400" spc="-10" dirty="0">
              <a:solidFill>
                <a:srgbClr val="001F5F"/>
              </a:solidFill>
              <a:latin typeface="Carlito"/>
              <a:cs typeface="Carlito"/>
            </a:endParaRPr>
          </a:p>
        </p:txBody>
      </p:sp>
    </p:spTree>
    <p:extLst>
      <p:ext uri="{BB962C8B-B14F-4D97-AF65-F5344CB8AC3E}">
        <p14:creationId xmlns:p14="http://schemas.microsoft.com/office/powerpoint/2010/main" val="428655436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2843808" y="-2"/>
            <a:ext cx="6300192" cy="1772817"/>
          </a:xfrm>
        </p:spPr>
        <p:txBody>
          <a:bodyPr>
            <a:noAutofit/>
          </a:bodyPr>
          <a:lstStyle/>
          <a:p>
            <a:r>
              <a:rPr lang="el-GR" b="1" dirty="0" smtClean="0">
                <a:solidFill>
                  <a:srgbClr val="000000"/>
                </a:solidFill>
                <a:latin typeface="+mn-lt"/>
                <a:cs typeface="UUMMPF+Calibri"/>
              </a:rPr>
              <a:t>Εκπαιδευτική Τεχνολογία</a:t>
            </a:r>
            <a:br>
              <a:rPr lang="el-GR" b="1" dirty="0" smtClean="0">
                <a:solidFill>
                  <a:srgbClr val="000000"/>
                </a:solidFill>
                <a:latin typeface="+mn-lt"/>
                <a:cs typeface="UUMMPF+Calibri"/>
              </a:rPr>
            </a:br>
            <a:r>
              <a:rPr lang="el-GR" altLang="el-GR" sz="2800" b="1" dirty="0">
                <a:solidFill>
                  <a:srgbClr val="002060"/>
                </a:solidFill>
                <a:latin typeface="Times New Roman" panose="02020603050405020304" pitchFamily="18" charset="0"/>
              </a:rPr>
              <a:t>Το Εκπαιδευτικό Λογισμικό</a:t>
            </a:r>
            <a:r>
              <a:rPr lang="en-US" altLang="el-GR" sz="2800" b="1" dirty="0">
                <a:solidFill>
                  <a:srgbClr val="002060"/>
                </a:solidFill>
                <a:latin typeface="Times New Roman" panose="02020603050405020304" pitchFamily="18" charset="0"/>
              </a:rPr>
              <a:t> </a:t>
            </a:r>
            <a:r>
              <a:rPr lang="el-GR" altLang="el-GR" sz="2800" b="1" dirty="0">
                <a:solidFill>
                  <a:srgbClr val="002060"/>
                </a:solidFill>
                <a:latin typeface="Times New Roman" panose="02020603050405020304" pitchFamily="18" charset="0"/>
              </a:rPr>
              <a:t>(ΕΛ)</a:t>
            </a:r>
            <a:r>
              <a:rPr lang="en-US" altLang="el-GR" sz="2800" b="1" dirty="0">
                <a:solidFill>
                  <a:srgbClr val="002060"/>
                </a:solidFill>
                <a:latin typeface="Times New Roman" panose="02020603050405020304" pitchFamily="18" charset="0"/>
              </a:rPr>
              <a:t/>
            </a:r>
            <a:br>
              <a:rPr lang="en-US" altLang="el-GR" sz="2800" b="1" dirty="0">
                <a:solidFill>
                  <a:srgbClr val="002060"/>
                </a:solidFill>
                <a:latin typeface="Times New Roman" panose="02020603050405020304" pitchFamily="18" charset="0"/>
              </a:rPr>
            </a:br>
            <a:r>
              <a:rPr lang="el-GR" sz="2800" b="1" dirty="0" smtClean="0">
                <a:solidFill>
                  <a:srgbClr val="002060"/>
                </a:solidFill>
                <a:latin typeface="Times New Roman" panose="02020603050405020304" pitchFamily="18" charset="0"/>
              </a:rPr>
              <a:t>Περιβάλλοντα Καθοδηγούμενης Διδασκαλίας </a:t>
            </a:r>
            <a:endParaRPr lang="el-GR" sz="2800" b="1" dirty="0">
              <a:solidFill>
                <a:srgbClr val="002060"/>
              </a:solidFill>
              <a:latin typeface="Times New Roman" panose="02020603050405020304" pitchFamily="18" charset="0"/>
            </a:endParaRPr>
          </a:p>
        </p:txBody>
      </p:sp>
      <p:pic>
        <p:nvPicPr>
          <p:cNvPr id="4" name="Εικόνα 3" descr="ΛΟΓΟΤΥΠΟ ΑΣΠΑΙΤΕ ΕΛΛΗΝΙΚΟ copy"/>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 y="-1"/>
            <a:ext cx="1678321" cy="995469"/>
          </a:xfrm>
          <a:prstGeom prst="rect">
            <a:avLst/>
          </a:prstGeom>
          <a:noFill/>
          <a:ln>
            <a:noFill/>
          </a:ln>
        </p:spPr>
      </p:pic>
      <p:sp>
        <p:nvSpPr>
          <p:cNvPr id="5" name="TextBox 4"/>
          <p:cNvSpPr txBox="1"/>
          <p:nvPr/>
        </p:nvSpPr>
        <p:spPr>
          <a:xfrm>
            <a:off x="1678320" y="0"/>
            <a:ext cx="1309504" cy="1015663"/>
          </a:xfrm>
          <a:prstGeom prst="rect">
            <a:avLst/>
          </a:prstGeom>
          <a:noFill/>
        </p:spPr>
        <p:txBody>
          <a:bodyPr wrap="square" rtlCol="0">
            <a:spAutoFit/>
          </a:bodyPr>
          <a:lstStyle/>
          <a:p>
            <a:r>
              <a:rPr lang="el-GR" sz="1200" b="1" dirty="0"/>
              <a:t>Α</a:t>
            </a:r>
            <a:r>
              <a:rPr lang="el-GR" sz="1200" dirty="0"/>
              <a:t>ΝΩΤΑΤΗ </a:t>
            </a:r>
            <a:endParaRPr lang="el-GR" sz="1200" dirty="0" smtClean="0"/>
          </a:p>
          <a:p>
            <a:r>
              <a:rPr lang="el-GR" sz="1200" b="1" dirty="0" smtClean="0"/>
              <a:t>Σ</a:t>
            </a:r>
            <a:r>
              <a:rPr lang="el-GR" sz="1200" dirty="0" smtClean="0"/>
              <a:t>ΧΟΛΗ</a:t>
            </a:r>
          </a:p>
          <a:p>
            <a:r>
              <a:rPr lang="el-GR" sz="1200" b="1" dirty="0" smtClean="0"/>
              <a:t>ΠΑ</a:t>
            </a:r>
            <a:r>
              <a:rPr lang="el-GR" sz="1200" dirty="0" smtClean="0"/>
              <a:t>ΙΔΑΓΩΓΙΚΗΣ &amp;</a:t>
            </a:r>
          </a:p>
          <a:p>
            <a:r>
              <a:rPr lang="el-GR" sz="1200" b="1" dirty="0" smtClean="0"/>
              <a:t>Τ</a:t>
            </a:r>
            <a:r>
              <a:rPr lang="el-GR" sz="1200" dirty="0" smtClean="0"/>
              <a:t>ΕΧΝΟΛΟΓΙΚΗΣ</a:t>
            </a:r>
          </a:p>
          <a:p>
            <a:r>
              <a:rPr lang="el-GR" sz="1200" b="1" dirty="0" smtClean="0"/>
              <a:t>Ε</a:t>
            </a:r>
            <a:r>
              <a:rPr lang="el-GR" sz="1200" dirty="0" smtClean="0"/>
              <a:t>ΚΠΑΙΔΕΥΣΗΣ</a:t>
            </a:r>
            <a:endParaRPr lang="el-GR" sz="1200" dirty="0"/>
          </a:p>
        </p:txBody>
      </p:sp>
      <p:sp>
        <p:nvSpPr>
          <p:cNvPr id="6" name="TextBox 5"/>
          <p:cNvSpPr txBox="1"/>
          <p:nvPr/>
        </p:nvSpPr>
        <p:spPr>
          <a:xfrm>
            <a:off x="-26505" y="995469"/>
            <a:ext cx="1804918" cy="369332"/>
          </a:xfrm>
          <a:prstGeom prst="rect">
            <a:avLst/>
          </a:prstGeom>
          <a:noFill/>
        </p:spPr>
        <p:txBody>
          <a:bodyPr wrap="none" rtlCol="0">
            <a:spAutoFit/>
          </a:bodyPr>
          <a:lstStyle/>
          <a:p>
            <a:r>
              <a:rPr lang="el-GR" b="1" dirty="0" smtClean="0"/>
              <a:t>ΕΠΠΑΙΚ ΑΘΗΝΑΣ</a:t>
            </a:r>
            <a:endParaRPr lang="el-GR" b="1" dirty="0"/>
          </a:p>
        </p:txBody>
      </p:sp>
      <p:sp>
        <p:nvSpPr>
          <p:cNvPr id="3" name="TextBox 2"/>
          <p:cNvSpPr txBox="1"/>
          <p:nvPr/>
        </p:nvSpPr>
        <p:spPr>
          <a:xfrm>
            <a:off x="2987824" y="2924944"/>
            <a:ext cx="184731" cy="369332"/>
          </a:xfrm>
          <a:prstGeom prst="rect">
            <a:avLst/>
          </a:prstGeom>
          <a:noFill/>
        </p:spPr>
        <p:txBody>
          <a:bodyPr wrap="none" rtlCol="0">
            <a:spAutoFit/>
          </a:bodyPr>
          <a:lstStyle/>
          <a:p>
            <a:endParaRPr lang="el-GR" dirty="0"/>
          </a:p>
        </p:txBody>
      </p:sp>
      <p:sp>
        <p:nvSpPr>
          <p:cNvPr id="7" name="Ορθογώνιο 6"/>
          <p:cNvSpPr/>
          <p:nvPr/>
        </p:nvSpPr>
        <p:spPr>
          <a:xfrm>
            <a:off x="323528" y="1987458"/>
            <a:ext cx="8820472" cy="4324261"/>
          </a:xfrm>
          <a:prstGeom prst="rect">
            <a:avLst/>
          </a:prstGeom>
        </p:spPr>
        <p:txBody>
          <a:bodyPr wrap="square">
            <a:spAutoFit/>
          </a:bodyPr>
          <a:lstStyle/>
          <a:p>
            <a:pPr>
              <a:spcAft>
                <a:spcPts val="600"/>
              </a:spcAft>
            </a:pPr>
            <a:r>
              <a:rPr lang="el-GR" sz="2400" spc="-10" dirty="0" smtClean="0">
                <a:solidFill>
                  <a:srgbClr val="001F5F"/>
                </a:solidFill>
                <a:latin typeface="Carlito"/>
                <a:cs typeface="Carlito"/>
              </a:rPr>
              <a:t>Στα </a:t>
            </a:r>
            <a:r>
              <a:rPr lang="el-GR" sz="2400" spc="-10" dirty="0">
                <a:solidFill>
                  <a:srgbClr val="001F5F"/>
                </a:solidFill>
                <a:latin typeface="Carlito"/>
                <a:cs typeface="Carlito"/>
              </a:rPr>
              <a:t>συστήματα διδασκαλίας με τη βοήθεια υπολογιστή </a:t>
            </a:r>
            <a:r>
              <a:rPr lang="el-GR" sz="2400" spc="-10" dirty="0" smtClean="0">
                <a:solidFill>
                  <a:srgbClr val="001F5F"/>
                </a:solidFill>
                <a:latin typeface="Carlito"/>
                <a:cs typeface="Carlito"/>
              </a:rPr>
              <a:t>χρησιμοποιείται </a:t>
            </a:r>
            <a:r>
              <a:rPr lang="el-GR" sz="2400" spc="-10" dirty="0" smtClean="0">
                <a:solidFill>
                  <a:srgbClr val="FF0000"/>
                </a:solidFill>
                <a:latin typeface="Carlito"/>
                <a:cs typeface="Carlito"/>
              </a:rPr>
              <a:t>η </a:t>
            </a:r>
            <a:r>
              <a:rPr lang="el-GR" sz="2400" spc="-10" dirty="0">
                <a:solidFill>
                  <a:srgbClr val="FF0000"/>
                </a:solidFill>
                <a:latin typeface="Carlito"/>
                <a:cs typeface="Carlito"/>
              </a:rPr>
              <a:t>λογική της θετικής ενίσχυσης </a:t>
            </a:r>
            <a:r>
              <a:rPr lang="el-GR" sz="2400" spc="-10" dirty="0" smtClean="0">
                <a:solidFill>
                  <a:srgbClr val="FF0000"/>
                </a:solidFill>
                <a:latin typeface="Carlito"/>
                <a:cs typeface="Carlito"/>
              </a:rPr>
              <a:t>και </a:t>
            </a:r>
            <a:r>
              <a:rPr lang="el-GR" sz="2400" spc="-10" dirty="0">
                <a:solidFill>
                  <a:srgbClr val="FF0000"/>
                </a:solidFill>
                <a:latin typeface="Carlito"/>
                <a:cs typeface="Carlito"/>
              </a:rPr>
              <a:t>ακολουθείται </a:t>
            </a:r>
            <a:r>
              <a:rPr lang="el-GR" sz="2400" spc="-10" dirty="0" smtClean="0">
                <a:solidFill>
                  <a:srgbClr val="FF0000"/>
                </a:solidFill>
                <a:latin typeface="Carlito"/>
                <a:cs typeface="Carlito"/>
              </a:rPr>
              <a:t>γραμμική πορεία </a:t>
            </a:r>
            <a:r>
              <a:rPr lang="el-GR" sz="2400" spc="-10" dirty="0">
                <a:solidFill>
                  <a:srgbClr val="FF0000"/>
                </a:solidFill>
                <a:latin typeface="Carlito"/>
                <a:cs typeface="Carlito"/>
              </a:rPr>
              <a:t>κλιμακούμενης δυσκολίας</a:t>
            </a:r>
            <a:r>
              <a:rPr lang="el-GR" sz="2400" spc="-10" dirty="0">
                <a:solidFill>
                  <a:srgbClr val="001F5F"/>
                </a:solidFill>
                <a:latin typeface="Carlito"/>
                <a:cs typeface="Carlito"/>
              </a:rPr>
              <a:t>. Χωρίζονται </a:t>
            </a:r>
            <a:r>
              <a:rPr lang="el-GR" sz="2400" spc="-10" dirty="0" smtClean="0">
                <a:solidFill>
                  <a:srgbClr val="001F5F"/>
                </a:solidFill>
                <a:latin typeface="Carlito"/>
                <a:cs typeface="Carlito"/>
              </a:rPr>
              <a:t>σε: </a:t>
            </a:r>
            <a:endParaRPr lang="el-GR" sz="2400" spc="-10" dirty="0">
              <a:solidFill>
                <a:srgbClr val="001F5F"/>
              </a:solidFill>
              <a:latin typeface="Carlito"/>
              <a:cs typeface="Carlito"/>
            </a:endParaRPr>
          </a:p>
          <a:p>
            <a:pPr marL="342900" indent="-342900">
              <a:spcAft>
                <a:spcPts val="600"/>
              </a:spcAft>
              <a:buFont typeface="Arial" panose="020B0604020202020204" pitchFamily="34" charset="0"/>
              <a:buChar char="•"/>
            </a:pPr>
            <a:r>
              <a:rPr lang="el-GR" sz="2400" spc="-10" dirty="0">
                <a:solidFill>
                  <a:srgbClr val="001F5F"/>
                </a:solidFill>
                <a:latin typeface="Carlito"/>
                <a:cs typeface="Carlito"/>
              </a:rPr>
              <a:t>συστήματα εξάσκησης και πρακτικής (</a:t>
            </a:r>
            <a:r>
              <a:rPr lang="el-GR" sz="2400" spc="-10" dirty="0" err="1">
                <a:solidFill>
                  <a:srgbClr val="001F5F"/>
                </a:solidFill>
                <a:latin typeface="Carlito"/>
                <a:cs typeface="Carlito"/>
              </a:rPr>
              <a:t>drill</a:t>
            </a:r>
            <a:r>
              <a:rPr lang="el-GR" sz="2400" spc="-10" dirty="0">
                <a:solidFill>
                  <a:srgbClr val="001F5F"/>
                </a:solidFill>
                <a:latin typeface="Carlito"/>
                <a:cs typeface="Carlito"/>
              </a:rPr>
              <a:t> &amp; </a:t>
            </a:r>
            <a:r>
              <a:rPr lang="el-GR" sz="2400" spc="-10" dirty="0" err="1">
                <a:solidFill>
                  <a:srgbClr val="001F5F"/>
                </a:solidFill>
                <a:latin typeface="Carlito"/>
                <a:cs typeface="Carlito"/>
              </a:rPr>
              <a:t>practice</a:t>
            </a:r>
            <a:r>
              <a:rPr lang="el-GR" sz="2400" spc="-10" dirty="0">
                <a:solidFill>
                  <a:srgbClr val="001F5F"/>
                </a:solidFill>
                <a:latin typeface="Carlito"/>
                <a:cs typeface="Carlito"/>
              </a:rPr>
              <a:t>) </a:t>
            </a:r>
          </a:p>
          <a:p>
            <a:pPr marL="342900" indent="-342900">
              <a:spcAft>
                <a:spcPts val="600"/>
              </a:spcAft>
              <a:buFont typeface="Arial" panose="020B0604020202020204" pitchFamily="34" charset="0"/>
              <a:buChar char="•"/>
            </a:pPr>
            <a:r>
              <a:rPr lang="el-GR" sz="2400" spc="-10" dirty="0">
                <a:solidFill>
                  <a:srgbClr val="001F5F"/>
                </a:solidFill>
                <a:latin typeface="Carlito"/>
                <a:cs typeface="Carlito"/>
              </a:rPr>
              <a:t>συστήματα καθοδήγησης (</a:t>
            </a:r>
            <a:r>
              <a:rPr lang="en-US" sz="2400" spc="-10" dirty="0">
                <a:solidFill>
                  <a:srgbClr val="001F5F"/>
                </a:solidFill>
                <a:latin typeface="Carlito"/>
                <a:cs typeface="Carlito"/>
              </a:rPr>
              <a:t>tutorials) </a:t>
            </a:r>
          </a:p>
          <a:p>
            <a:pPr marL="342900" indent="-342900">
              <a:spcAft>
                <a:spcPts val="600"/>
              </a:spcAft>
              <a:buFont typeface="Arial" panose="020B0604020202020204" pitchFamily="34" charset="0"/>
              <a:buChar char="•"/>
            </a:pPr>
            <a:r>
              <a:rPr lang="el-GR" sz="2400" spc="-10" dirty="0">
                <a:solidFill>
                  <a:srgbClr val="001F5F"/>
                </a:solidFill>
                <a:latin typeface="Carlito"/>
                <a:cs typeface="Carlito"/>
              </a:rPr>
              <a:t>διαλογικές ιστορίες και παραμύθια πολυμέσων. </a:t>
            </a:r>
          </a:p>
          <a:p>
            <a:pPr>
              <a:spcAft>
                <a:spcPts val="600"/>
              </a:spcAft>
            </a:pPr>
            <a:r>
              <a:rPr lang="el-GR" sz="2400" spc="-10" dirty="0" smtClean="0">
                <a:solidFill>
                  <a:srgbClr val="001F5F"/>
                </a:solidFill>
                <a:latin typeface="Carlito"/>
                <a:cs typeface="Carlito"/>
              </a:rPr>
              <a:t>Ο </a:t>
            </a:r>
            <a:r>
              <a:rPr lang="el-GR" sz="2400" spc="-10" dirty="0">
                <a:solidFill>
                  <a:srgbClr val="001F5F"/>
                </a:solidFill>
                <a:latin typeface="Carlito"/>
                <a:cs typeface="Carlito"/>
              </a:rPr>
              <a:t>κάθε μαθητής μπορεί να ακολουθεί το δικό του </a:t>
            </a:r>
            <a:r>
              <a:rPr lang="el-GR" sz="2400" spc="-10" dirty="0" smtClean="0">
                <a:solidFill>
                  <a:srgbClr val="001F5F"/>
                </a:solidFill>
                <a:latin typeface="Carlito"/>
                <a:cs typeface="Carlito"/>
              </a:rPr>
              <a:t>ρυθμό.</a:t>
            </a:r>
          </a:p>
          <a:p>
            <a:pPr>
              <a:spcAft>
                <a:spcPts val="600"/>
              </a:spcAft>
            </a:pPr>
            <a:r>
              <a:rPr lang="el-GR" sz="2400" spc="-10" dirty="0" smtClean="0">
                <a:solidFill>
                  <a:srgbClr val="001F5F"/>
                </a:solidFill>
                <a:latin typeface="Carlito"/>
                <a:cs typeface="Carlito"/>
              </a:rPr>
              <a:t>Μικρή </a:t>
            </a:r>
            <a:r>
              <a:rPr lang="el-GR" sz="2400" spc="-10" dirty="0">
                <a:solidFill>
                  <a:srgbClr val="001F5F"/>
                </a:solidFill>
                <a:latin typeface="Carlito"/>
                <a:cs typeface="Carlito"/>
              </a:rPr>
              <a:t>δυνατότητα προσαρμογής στις </a:t>
            </a:r>
            <a:r>
              <a:rPr lang="el-GR" sz="2400" spc="-10" dirty="0" smtClean="0">
                <a:solidFill>
                  <a:srgbClr val="001F5F"/>
                </a:solidFill>
                <a:latin typeface="Carlito"/>
                <a:cs typeface="Carlito"/>
              </a:rPr>
              <a:t>γνώσεις </a:t>
            </a:r>
            <a:r>
              <a:rPr lang="el-GR" sz="2400" spc="-10" dirty="0">
                <a:solidFill>
                  <a:srgbClr val="001F5F"/>
                </a:solidFill>
                <a:latin typeface="Carlito"/>
                <a:cs typeface="Carlito"/>
              </a:rPr>
              <a:t>κάθε μαθητή. </a:t>
            </a:r>
            <a:endParaRPr lang="el-GR" sz="2400" spc="-10" dirty="0" smtClean="0">
              <a:solidFill>
                <a:srgbClr val="001F5F"/>
              </a:solidFill>
              <a:latin typeface="Carlito"/>
              <a:cs typeface="Carlito"/>
            </a:endParaRPr>
          </a:p>
          <a:p>
            <a:pPr>
              <a:spcAft>
                <a:spcPts val="600"/>
              </a:spcAft>
            </a:pPr>
            <a:r>
              <a:rPr lang="el-GR" sz="2400" spc="-10" dirty="0" smtClean="0">
                <a:solidFill>
                  <a:srgbClr val="001F5F"/>
                </a:solidFill>
                <a:latin typeface="Carlito"/>
                <a:cs typeface="Carlito"/>
              </a:rPr>
              <a:t>«Νομιμοποίηση</a:t>
            </a:r>
            <a:r>
              <a:rPr lang="el-GR" sz="2400" spc="-10" dirty="0">
                <a:solidFill>
                  <a:srgbClr val="001F5F"/>
                </a:solidFill>
                <a:latin typeface="Carlito"/>
                <a:cs typeface="Carlito"/>
              </a:rPr>
              <a:t>» του μαθητή να κάνει λάθος (δοκιμή και πλάνη</a:t>
            </a:r>
            <a:r>
              <a:rPr lang="el-GR" sz="2400" spc="-10" dirty="0" smtClean="0">
                <a:solidFill>
                  <a:srgbClr val="001F5F"/>
                </a:solidFill>
                <a:latin typeface="Carlito"/>
                <a:cs typeface="Carlito"/>
              </a:rPr>
              <a:t>).</a:t>
            </a:r>
          </a:p>
          <a:p>
            <a:pPr>
              <a:spcAft>
                <a:spcPts val="600"/>
              </a:spcAft>
            </a:pPr>
            <a:r>
              <a:rPr lang="el-GR" sz="2400" spc="-10" dirty="0" smtClean="0">
                <a:solidFill>
                  <a:srgbClr val="001F5F"/>
                </a:solidFill>
                <a:latin typeface="Carlito"/>
                <a:cs typeface="Carlito"/>
              </a:rPr>
              <a:t> Άμεση </a:t>
            </a:r>
            <a:r>
              <a:rPr lang="el-GR" sz="2400" spc="-10" dirty="0">
                <a:solidFill>
                  <a:srgbClr val="001F5F"/>
                </a:solidFill>
                <a:latin typeface="Carlito"/>
                <a:cs typeface="Carlito"/>
              </a:rPr>
              <a:t>αξιολόγηση της </a:t>
            </a:r>
            <a:r>
              <a:rPr lang="el-GR" sz="2400" spc="-10" dirty="0" smtClean="0">
                <a:solidFill>
                  <a:srgbClr val="001F5F"/>
                </a:solidFill>
                <a:latin typeface="Carlito"/>
                <a:cs typeface="Carlito"/>
              </a:rPr>
              <a:t>πράξης. </a:t>
            </a:r>
          </a:p>
        </p:txBody>
      </p:sp>
    </p:spTree>
    <p:extLst>
      <p:ext uri="{BB962C8B-B14F-4D97-AF65-F5344CB8AC3E}">
        <p14:creationId xmlns:p14="http://schemas.microsoft.com/office/powerpoint/2010/main" val="147150551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2843808" y="-2"/>
            <a:ext cx="6300192" cy="1772817"/>
          </a:xfrm>
        </p:spPr>
        <p:txBody>
          <a:bodyPr>
            <a:noAutofit/>
          </a:bodyPr>
          <a:lstStyle/>
          <a:p>
            <a:r>
              <a:rPr lang="el-GR" b="1" dirty="0" smtClean="0">
                <a:solidFill>
                  <a:srgbClr val="000000"/>
                </a:solidFill>
                <a:latin typeface="+mn-lt"/>
                <a:cs typeface="UUMMPF+Calibri"/>
              </a:rPr>
              <a:t>Εκπαιδευτική Τεχνολογία</a:t>
            </a:r>
            <a:br>
              <a:rPr lang="el-GR" b="1" dirty="0" smtClean="0">
                <a:solidFill>
                  <a:srgbClr val="000000"/>
                </a:solidFill>
                <a:latin typeface="+mn-lt"/>
                <a:cs typeface="UUMMPF+Calibri"/>
              </a:rPr>
            </a:br>
            <a:r>
              <a:rPr lang="el-GR" altLang="el-GR" sz="2800" b="1" dirty="0">
                <a:solidFill>
                  <a:srgbClr val="002060"/>
                </a:solidFill>
                <a:latin typeface="Times New Roman" panose="02020603050405020304" pitchFamily="18" charset="0"/>
              </a:rPr>
              <a:t>Το Εκπαιδευτικό Λογισμικό</a:t>
            </a:r>
            <a:r>
              <a:rPr lang="en-US" altLang="el-GR" sz="2800" b="1" dirty="0">
                <a:solidFill>
                  <a:srgbClr val="002060"/>
                </a:solidFill>
                <a:latin typeface="Times New Roman" panose="02020603050405020304" pitchFamily="18" charset="0"/>
              </a:rPr>
              <a:t> </a:t>
            </a:r>
            <a:r>
              <a:rPr lang="el-GR" altLang="el-GR" sz="2800" b="1" dirty="0">
                <a:solidFill>
                  <a:srgbClr val="002060"/>
                </a:solidFill>
                <a:latin typeface="Times New Roman" panose="02020603050405020304" pitchFamily="18" charset="0"/>
              </a:rPr>
              <a:t>(ΕΛ)</a:t>
            </a:r>
            <a:r>
              <a:rPr lang="en-US" altLang="el-GR" sz="2800" b="1" dirty="0">
                <a:solidFill>
                  <a:srgbClr val="002060"/>
                </a:solidFill>
                <a:latin typeface="Times New Roman" panose="02020603050405020304" pitchFamily="18" charset="0"/>
              </a:rPr>
              <a:t/>
            </a:r>
            <a:br>
              <a:rPr lang="en-US" altLang="el-GR" sz="2800" b="1" dirty="0">
                <a:solidFill>
                  <a:srgbClr val="002060"/>
                </a:solidFill>
                <a:latin typeface="Times New Roman" panose="02020603050405020304" pitchFamily="18" charset="0"/>
              </a:rPr>
            </a:br>
            <a:r>
              <a:rPr lang="el-GR" sz="2800" b="1" dirty="0" smtClean="0">
                <a:solidFill>
                  <a:srgbClr val="002060"/>
                </a:solidFill>
                <a:latin typeface="Times New Roman" panose="02020603050405020304" pitchFamily="18" charset="0"/>
              </a:rPr>
              <a:t>Περιβάλλοντα </a:t>
            </a:r>
            <a:r>
              <a:rPr lang="el-GR" sz="2800" b="1" dirty="0">
                <a:solidFill>
                  <a:srgbClr val="002060"/>
                </a:solidFill>
                <a:latin typeface="Times New Roman" panose="02020603050405020304" pitchFamily="18" charset="0"/>
              </a:rPr>
              <a:t>μάθησης μέσω Ανακάλυψης και Διερεύνησης </a:t>
            </a:r>
          </a:p>
        </p:txBody>
      </p:sp>
      <p:pic>
        <p:nvPicPr>
          <p:cNvPr id="4" name="Εικόνα 3" descr="ΛΟΓΟΤΥΠΟ ΑΣΠΑΙΤΕ ΕΛΛΗΝΙΚΟ copy"/>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 y="-1"/>
            <a:ext cx="1678321" cy="995469"/>
          </a:xfrm>
          <a:prstGeom prst="rect">
            <a:avLst/>
          </a:prstGeom>
          <a:noFill/>
          <a:ln>
            <a:noFill/>
          </a:ln>
        </p:spPr>
      </p:pic>
      <p:sp>
        <p:nvSpPr>
          <p:cNvPr id="5" name="TextBox 4"/>
          <p:cNvSpPr txBox="1"/>
          <p:nvPr/>
        </p:nvSpPr>
        <p:spPr>
          <a:xfrm>
            <a:off x="1678320" y="0"/>
            <a:ext cx="1309504" cy="1015663"/>
          </a:xfrm>
          <a:prstGeom prst="rect">
            <a:avLst/>
          </a:prstGeom>
          <a:noFill/>
        </p:spPr>
        <p:txBody>
          <a:bodyPr wrap="square" rtlCol="0">
            <a:spAutoFit/>
          </a:bodyPr>
          <a:lstStyle/>
          <a:p>
            <a:r>
              <a:rPr lang="el-GR" sz="1200" b="1" dirty="0"/>
              <a:t>Α</a:t>
            </a:r>
            <a:r>
              <a:rPr lang="el-GR" sz="1200" dirty="0"/>
              <a:t>ΝΩΤΑΤΗ </a:t>
            </a:r>
            <a:endParaRPr lang="el-GR" sz="1200" dirty="0" smtClean="0"/>
          </a:p>
          <a:p>
            <a:r>
              <a:rPr lang="el-GR" sz="1200" b="1" dirty="0" smtClean="0"/>
              <a:t>Σ</a:t>
            </a:r>
            <a:r>
              <a:rPr lang="el-GR" sz="1200" dirty="0" smtClean="0"/>
              <a:t>ΧΟΛΗ</a:t>
            </a:r>
          </a:p>
          <a:p>
            <a:r>
              <a:rPr lang="el-GR" sz="1200" b="1" dirty="0" smtClean="0"/>
              <a:t>ΠΑ</a:t>
            </a:r>
            <a:r>
              <a:rPr lang="el-GR" sz="1200" dirty="0" smtClean="0"/>
              <a:t>ΙΔΑΓΩΓΙΚΗΣ &amp;</a:t>
            </a:r>
          </a:p>
          <a:p>
            <a:r>
              <a:rPr lang="el-GR" sz="1200" b="1" dirty="0" smtClean="0"/>
              <a:t>Τ</a:t>
            </a:r>
            <a:r>
              <a:rPr lang="el-GR" sz="1200" dirty="0" smtClean="0"/>
              <a:t>ΕΧΝΟΛΟΓΙΚΗΣ</a:t>
            </a:r>
          </a:p>
          <a:p>
            <a:r>
              <a:rPr lang="el-GR" sz="1200" b="1" dirty="0" smtClean="0"/>
              <a:t>Ε</a:t>
            </a:r>
            <a:r>
              <a:rPr lang="el-GR" sz="1200" dirty="0" smtClean="0"/>
              <a:t>ΚΠΑΙΔΕΥΣΗΣ</a:t>
            </a:r>
            <a:endParaRPr lang="el-GR" sz="1200" dirty="0"/>
          </a:p>
        </p:txBody>
      </p:sp>
      <p:sp>
        <p:nvSpPr>
          <p:cNvPr id="6" name="TextBox 5"/>
          <p:cNvSpPr txBox="1"/>
          <p:nvPr/>
        </p:nvSpPr>
        <p:spPr>
          <a:xfrm>
            <a:off x="-26505" y="995469"/>
            <a:ext cx="1804918" cy="369332"/>
          </a:xfrm>
          <a:prstGeom prst="rect">
            <a:avLst/>
          </a:prstGeom>
          <a:noFill/>
        </p:spPr>
        <p:txBody>
          <a:bodyPr wrap="none" rtlCol="0">
            <a:spAutoFit/>
          </a:bodyPr>
          <a:lstStyle/>
          <a:p>
            <a:r>
              <a:rPr lang="el-GR" b="1" dirty="0" smtClean="0"/>
              <a:t>ΕΠΠΑΙΚ ΑΘΗΝΑΣ</a:t>
            </a:r>
            <a:endParaRPr lang="el-GR" b="1" dirty="0"/>
          </a:p>
        </p:txBody>
      </p:sp>
      <p:sp>
        <p:nvSpPr>
          <p:cNvPr id="3" name="TextBox 2"/>
          <p:cNvSpPr txBox="1"/>
          <p:nvPr/>
        </p:nvSpPr>
        <p:spPr>
          <a:xfrm>
            <a:off x="2987824" y="2924944"/>
            <a:ext cx="184731" cy="369332"/>
          </a:xfrm>
          <a:prstGeom prst="rect">
            <a:avLst/>
          </a:prstGeom>
          <a:noFill/>
        </p:spPr>
        <p:txBody>
          <a:bodyPr wrap="none" rtlCol="0">
            <a:spAutoFit/>
          </a:bodyPr>
          <a:lstStyle/>
          <a:p>
            <a:endParaRPr lang="el-GR" dirty="0"/>
          </a:p>
        </p:txBody>
      </p:sp>
      <p:sp>
        <p:nvSpPr>
          <p:cNvPr id="7" name="Ορθογώνιο 6"/>
          <p:cNvSpPr/>
          <p:nvPr/>
        </p:nvSpPr>
        <p:spPr>
          <a:xfrm>
            <a:off x="323528" y="1982856"/>
            <a:ext cx="8389440" cy="4339650"/>
          </a:xfrm>
          <a:prstGeom prst="rect">
            <a:avLst/>
          </a:prstGeom>
        </p:spPr>
        <p:txBody>
          <a:bodyPr wrap="square">
            <a:spAutoFit/>
          </a:bodyPr>
          <a:lstStyle/>
          <a:p>
            <a:r>
              <a:rPr lang="el-GR" sz="2400" spc="-10" dirty="0" smtClean="0">
                <a:solidFill>
                  <a:srgbClr val="001F5F"/>
                </a:solidFill>
                <a:latin typeface="Carlito"/>
                <a:cs typeface="Carlito"/>
              </a:rPr>
              <a:t>Αυτά τα </a:t>
            </a:r>
            <a:r>
              <a:rPr lang="el-GR" sz="2400" spc="-10" dirty="0">
                <a:solidFill>
                  <a:srgbClr val="001F5F"/>
                </a:solidFill>
                <a:latin typeface="Carlito"/>
                <a:cs typeface="Carlito"/>
              </a:rPr>
              <a:t>περιβάλλοντα </a:t>
            </a:r>
            <a:r>
              <a:rPr lang="el-GR" sz="2400" spc="-10" dirty="0" smtClean="0">
                <a:solidFill>
                  <a:srgbClr val="FF0000"/>
                </a:solidFill>
                <a:latin typeface="Carlito"/>
                <a:cs typeface="Carlito"/>
              </a:rPr>
              <a:t>εστιάζουν στο </a:t>
            </a:r>
            <a:r>
              <a:rPr lang="el-GR" sz="2400" spc="-10" dirty="0">
                <a:solidFill>
                  <a:srgbClr val="FF0000"/>
                </a:solidFill>
                <a:latin typeface="Carlito"/>
                <a:cs typeface="Carlito"/>
              </a:rPr>
              <a:t>μαθητή και στους τρόπους με τους οποίους </a:t>
            </a:r>
            <a:r>
              <a:rPr lang="el-GR" sz="2400" spc="-10" dirty="0" err="1" smtClean="0">
                <a:solidFill>
                  <a:srgbClr val="FF0000"/>
                </a:solidFill>
                <a:latin typeface="Carlito"/>
                <a:cs typeface="Carlito"/>
              </a:rPr>
              <a:t>οικοδομεί</a:t>
            </a:r>
            <a:r>
              <a:rPr lang="el-GR" sz="2400" spc="-10" dirty="0" smtClean="0">
                <a:solidFill>
                  <a:srgbClr val="FF0000"/>
                </a:solidFill>
                <a:latin typeface="Carlito"/>
                <a:cs typeface="Carlito"/>
              </a:rPr>
              <a:t> </a:t>
            </a:r>
            <a:r>
              <a:rPr lang="el-GR" sz="2400" spc="-10" dirty="0">
                <a:solidFill>
                  <a:srgbClr val="FF0000"/>
                </a:solidFill>
                <a:latin typeface="Carlito"/>
                <a:cs typeface="Carlito"/>
              </a:rPr>
              <a:t>τις γνώσεις του</a:t>
            </a:r>
            <a:r>
              <a:rPr lang="el-GR" sz="2400" spc="-10" dirty="0">
                <a:solidFill>
                  <a:srgbClr val="001F5F"/>
                </a:solidFill>
                <a:latin typeface="Carlito"/>
                <a:cs typeface="Carlito"/>
              </a:rPr>
              <a:t>. </a:t>
            </a:r>
            <a:endParaRPr lang="el-GR" sz="2400" spc="-10" dirty="0" smtClean="0">
              <a:solidFill>
                <a:srgbClr val="001F5F"/>
              </a:solidFill>
              <a:latin typeface="Carlito"/>
              <a:cs typeface="Carlito"/>
            </a:endParaRPr>
          </a:p>
          <a:p>
            <a:r>
              <a:rPr lang="el-GR" sz="2400" spc="-10" dirty="0" smtClean="0">
                <a:solidFill>
                  <a:srgbClr val="001F5F"/>
                </a:solidFill>
                <a:latin typeface="Carlito"/>
                <a:cs typeface="Carlito"/>
              </a:rPr>
              <a:t>Τέτοιου </a:t>
            </a:r>
            <a:r>
              <a:rPr lang="el-GR" sz="2400" spc="-10" dirty="0">
                <a:solidFill>
                  <a:srgbClr val="001F5F"/>
                </a:solidFill>
                <a:latin typeface="Carlito"/>
                <a:cs typeface="Carlito"/>
              </a:rPr>
              <a:t>είδους λογισμικά είναι τα προγράμματα </a:t>
            </a:r>
            <a:endParaRPr lang="el-GR" sz="2400" spc="-10" dirty="0" smtClean="0">
              <a:solidFill>
                <a:srgbClr val="001F5F"/>
              </a:solidFill>
              <a:latin typeface="Carlito"/>
              <a:cs typeface="Carlito"/>
            </a:endParaRPr>
          </a:p>
          <a:p>
            <a:pPr marL="342900" indent="-342900">
              <a:buFont typeface="Arial" panose="020B0604020202020204" pitchFamily="34" charset="0"/>
              <a:buChar char="•"/>
            </a:pPr>
            <a:r>
              <a:rPr lang="el-GR" sz="2400" spc="-10" dirty="0" smtClean="0">
                <a:solidFill>
                  <a:srgbClr val="001F5F"/>
                </a:solidFill>
                <a:latin typeface="Carlito"/>
                <a:cs typeface="Carlito"/>
              </a:rPr>
              <a:t>προσομοιώσεων </a:t>
            </a:r>
            <a:r>
              <a:rPr lang="el-GR" sz="2400" spc="-10" dirty="0">
                <a:solidFill>
                  <a:srgbClr val="001F5F"/>
                </a:solidFill>
                <a:latin typeface="Carlito"/>
                <a:cs typeface="Carlito"/>
              </a:rPr>
              <a:t>και </a:t>
            </a:r>
            <a:r>
              <a:rPr lang="el-GR" sz="2400" spc="-10" dirty="0" err="1">
                <a:solidFill>
                  <a:srgbClr val="001F5F"/>
                </a:solidFill>
                <a:latin typeface="Carlito"/>
                <a:cs typeface="Carlito"/>
              </a:rPr>
              <a:t>μοντελοποιήσεων</a:t>
            </a:r>
            <a:r>
              <a:rPr lang="el-GR" sz="2400" spc="-10" dirty="0">
                <a:solidFill>
                  <a:srgbClr val="001F5F"/>
                </a:solidFill>
                <a:latin typeface="Carlito"/>
                <a:cs typeface="Carlito"/>
              </a:rPr>
              <a:t>, </a:t>
            </a:r>
            <a:endParaRPr lang="el-GR" sz="2400" spc="-10" dirty="0" smtClean="0">
              <a:solidFill>
                <a:srgbClr val="001F5F"/>
              </a:solidFill>
              <a:latin typeface="Carlito"/>
              <a:cs typeface="Carlito"/>
            </a:endParaRPr>
          </a:p>
          <a:p>
            <a:pPr marL="342900" indent="-342900">
              <a:buFont typeface="Arial" panose="020B0604020202020204" pitchFamily="34" charset="0"/>
              <a:buChar char="•"/>
            </a:pPr>
            <a:r>
              <a:rPr lang="el-GR" sz="2400" spc="-10" dirty="0" smtClean="0">
                <a:solidFill>
                  <a:srgbClr val="001F5F"/>
                </a:solidFill>
                <a:latin typeface="Carlito"/>
                <a:cs typeface="Carlito"/>
              </a:rPr>
              <a:t>«</a:t>
            </a:r>
            <a:r>
              <a:rPr lang="el-GR" sz="2400" spc="-10" dirty="0">
                <a:solidFill>
                  <a:srgbClr val="001F5F"/>
                </a:solidFill>
                <a:latin typeface="Carlito"/>
                <a:cs typeface="Carlito"/>
              </a:rPr>
              <a:t>κατασκευής» μικρόκοσμων, </a:t>
            </a:r>
            <a:endParaRPr lang="el-GR" sz="2400" spc="-10" dirty="0" smtClean="0">
              <a:solidFill>
                <a:srgbClr val="001F5F"/>
              </a:solidFill>
              <a:latin typeface="Carlito"/>
              <a:cs typeface="Carlito"/>
            </a:endParaRPr>
          </a:p>
          <a:p>
            <a:pPr marL="342900" indent="-342900">
              <a:buFont typeface="Arial" panose="020B0604020202020204" pitchFamily="34" charset="0"/>
              <a:buChar char="•"/>
            </a:pPr>
            <a:r>
              <a:rPr lang="el-GR" sz="2400" spc="-10" dirty="0" smtClean="0">
                <a:solidFill>
                  <a:srgbClr val="001F5F"/>
                </a:solidFill>
                <a:latin typeface="Carlito"/>
                <a:cs typeface="Carlito"/>
              </a:rPr>
              <a:t>επίλυσης </a:t>
            </a:r>
            <a:r>
              <a:rPr lang="el-GR" sz="2400" spc="-10" dirty="0">
                <a:solidFill>
                  <a:srgbClr val="001F5F"/>
                </a:solidFill>
                <a:latin typeface="Carlito"/>
                <a:cs typeface="Carlito"/>
              </a:rPr>
              <a:t>προβλημάτων, </a:t>
            </a:r>
            <a:endParaRPr lang="el-GR" sz="2400" spc="-10" dirty="0" smtClean="0">
              <a:solidFill>
                <a:srgbClr val="001F5F"/>
              </a:solidFill>
              <a:latin typeface="Carlito"/>
              <a:cs typeface="Carlito"/>
            </a:endParaRPr>
          </a:p>
          <a:p>
            <a:pPr marL="342900" indent="-342900">
              <a:buFont typeface="Arial" panose="020B0604020202020204" pitchFamily="34" charset="0"/>
              <a:buChar char="•"/>
            </a:pPr>
            <a:r>
              <a:rPr lang="el-GR" sz="2400" spc="-10" dirty="0" smtClean="0">
                <a:solidFill>
                  <a:srgbClr val="001F5F"/>
                </a:solidFill>
                <a:latin typeface="Carlito"/>
                <a:cs typeface="Carlito"/>
              </a:rPr>
              <a:t>ανοιχτά </a:t>
            </a:r>
            <a:r>
              <a:rPr lang="el-GR" sz="2400" spc="-10" dirty="0">
                <a:solidFill>
                  <a:srgbClr val="001F5F"/>
                </a:solidFill>
                <a:latin typeface="Carlito"/>
                <a:cs typeface="Carlito"/>
              </a:rPr>
              <a:t>περιβάλλοντα μάθησης που επιτρέπουν </a:t>
            </a:r>
            <a:endParaRPr lang="el-GR" sz="2400" spc="-10" dirty="0" smtClean="0">
              <a:solidFill>
                <a:srgbClr val="001F5F"/>
              </a:solidFill>
              <a:latin typeface="Carlito"/>
              <a:cs typeface="Carlito"/>
            </a:endParaRPr>
          </a:p>
          <a:p>
            <a:pPr marL="800100" lvl="1" indent="-342900">
              <a:buFont typeface="Arial" panose="020B0604020202020204" pitchFamily="34" charset="0"/>
              <a:buChar char="•"/>
            </a:pPr>
            <a:r>
              <a:rPr lang="el-GR" sz="2000" spc="-10" dirty="0" smtClean="0">
                <a:solidFill>
                  <a:srgbClr val="001F5F"/>
                </a:solidFill>
                <a:latin typeface="Carlito"/>
                <a:cs typeface="Carlito"/>
              </a:rPr>
              <a:t>στον </a:t>
            </a:r>
            <a:r>
              <a:rPr lang="el-GR" sz="2000" spc="-10" dirty="0">
                <a:solidFill>
                  <a:srgbClr val="001F5F"/>
                </a:solidFill>
                <a:latin typeface="Carlito"/>
                <a:cs typeface="Carlito"/>
              </a:rPr>
              <a:t>εκπαιδευτικό να παρέμβει και να τα προσαρμόσει </a:t>
            </a:r>
            <a:endParaRPr lang="el-GR" sz="2000" spc="-10" dirty="0" smtClean="0">
              <a:solidFill>
                <a:srgbClr val="001F5F"/>
              </a:solidFill>
              <a:latin typeface="Carlito"/>
              <a:cs typeface="Carlito"/>
            </a:endParaRPr>
          </a:p>
          <a:p>
            <a:pPr marL="800100" lvl="1" indent="-342900">
              <a:buFont typeface="Arial" panose="020B0604020202020204" pitchFamily="34" charset="0"/>
              <a:buChar char="•"/>
            </a:pPr>
            <a:r>
              <a:rPr lang="el-GR" sz="2000" spc="-10" dirty="0" smtClean="0">
                <a:solidFill>
                  <a:srgbClr val="001F5F"/>
                </a:solidFill>
                <a:latin typeface="Carlito"/>
                <a:cs typeface="Carlito"/>
              </a:rPr>
              <a:t>στο </a:t>
            </a:r>
            <a:r>
              <a:rPr lang="el-GR" sz="2000" spc="-10" dirty="0">
                <a:solidFill>
                  <a:srgbClr val="001F5F"/>
                </a:solidFill>
                <a:latin typeface="Carlito"/>
                <a:cs typeface="Carlito"/>
              </a:rPr>
              <a:t>μαθητή να παρέμβει ώστε να ελέγξει την πορεία της μαθησιακής διαδικασίας, </a:t>
            </a:r>
            <a:endParaRPr lang="el-GR" sz="2000" spc="-10" dirty="0" smtClean="0">
              <a:solidFill>
                <a:srgbClr val="001F5F"/>
              </a:solidFill>
              <a:latin typeface="Carlito"/>
              <a:cs typeface="Carlito"/>
            </a:endParaRPr>
          </a:p>
          <a:p>
            <a:pPr marL="342900" indent="-342900">
              <a:buFont typeface="Arial" panose="020B0604020202020204" pitchFamily="34" charset="0"/>
              <a:buChar char="•"/>
            </a:pPr>
            <a:r>
              <a:rPr lang="el-GR" sz="2400" spc="-10" dirty="0" smtClean="0">
                <a:solidFill>
                  <a:srgbClr val="001F5F"/>
                </a:solidFill>
                <a:latin typeface="Carlito"/>
                <a:cs typeface="Carlito"/>
              </a:rPr>
              <a:t>προγράμματα </a:t>
            </a:r>
            <a:r>
              <a:rPr lang="el-GR" sz="2400" spc="-10" dirty="0">
                <a:solidFill>
                  <a:srgbClr val="001F5F"/>
                </a:solidFill>
                <a:latin typeface="Carlito"/>
                <a:cs typeface="Carlito"/>
              </a:rPr>
              <a:t>που προσφέρουν πολλαπλές αναπαραστάσεις των </a:t>
            </a:r>
            <a:r>
              <a:rPr lang="el-GR" sz="2400" spc="-10" dirty="0" smtClean="0">
                <a:solidFill>
                  <a:srgbClr val="001F5F"/>
                </a:solidFill>
                <a:latin typeface="Carlito"/>
                <a:cs typeface="Carlito"/>
              </a:rPr>
              <a:t>εννοιών. </a:t>
            </a:r>
            <a:endParaRPr lang="el-GR" sz="2400" spc="-10" dirty="0">
              <a:solidFill>
                <a:srgbClr val="001F5F"/>
              </a:solidFill>
              <a:latin typeface="Carlito"/>
              <a:cs typeface="Carlito"/>
            </a:endParaRPr>
          </a:p>
        </p:txBody>
      </p:sp>
    </p:spTree>
    <p:extLst>
      <p:ext uri="{BB962C8B-B14F-4D97-AF65-F5344CB8AC3E}">
        <p14:creationId xmlns:p14="http://schemas.microsoft.com/office/powerpoint/2010/main" val="166877644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2843808" y="-2"/>
            <a:ext cx="6300192" cy="1772817"/>
          </a:xfrm>
        </p:spPr>
        <p:txBody>
          <a:bodyPr>
            <a:noAutofit/>
          </a:bodyPr>
          <a:lstStyle/>
          <a:p>
            <a:r>
              <a:rPr lang="el-GR" b="1" dirty="0" smtClean="0">
                <a:solidFill>
                  <a:srgbClr val="000000"/>
                </a:solidFill>
                <a:latin typeface="+mn-lt"/>
                <a:cs typeface="UUMMPF+Calibri"/>
              </a:rPr>
              <a:t>Εκπαιδευτική Τεχνολογία</a:t>
            </a:r>
            <a:br>
              <a:rPr lang="el-GR" b="1" dirty="0" smtClean="0">
                <a:solidFill>
                  <a:srgbClr val="000000"/>
                </a:solidFill>
                <a:latin typeface="+mn-lt"/>
                <a:cs typeface="UUMMPF+Calibri"/>
              </a:rPr>
            </a:br>
            <a:r>
              <a:rPr lang="el-GR" altLang="el-GR" sz="2800" b="1" dirty="0">
                <a:solidFill>
                  <a:srgbClr val="002060"/>
                </a:solidFill>
                <a:latin typeface="Times New Roman" panose="02020603050405020304" pitchFamily="18" charset="0"/>
              </a:rPr>
              <a:t>Το Εκπαιδευτικό Λογισμικό</a:t>
            </a:r>
            <a:r>
              <a:rPr lang="en-US" altLang="el-GR" sz="2800" b="1" dirty="0">
                <a:solidFill>
                  <a:srgbClr val="002060"/>
                </a:solidFill>
                <a:latin typeface="Times New Roman" panose="02020603050405020304" pitchFamily="18" charset="0"/>
              </a:rPr>
              <a:t> </a:t>
            </a:r>
            <a:r>
              <a:rPr lang="el-GR" altLang="el-GR" sz="2800" b="1" dirty="0">
                <a:solidFill>
                  <a:srgbClr val="002060"/>
                </a:solidFill>
                <a:latin typeface="Times New Roman" panose="02020603050405020304" pitchFamily="18" charset="0"/>
              </a:rPr>
              <a:t>(ΕΛ)</a:t>
            </a:r>
            <a:r>
              <a:rPr lang="en-US" altLang="el-GR" sz="2800" b="1" dirty="0">
                <a:solidFill>
                  <a:srgbClr val="002060"/>
                </a:solidFill>
                <a:latin typeface="Times New Roman" panose="02020603050405020304" pitchFamily="18" charset="0"/>
              </a:rPr>
              <a:t/>
            </a:r>
            <a:br>
              <a:rPr lang="en-US" altLang="el-GR" sz="2800" b="1" dirty="0">
                <a:solidFill>
                  <a:srgbClr val="002060"/>
                </a:solidFill>
                <a:latin typeface="Times New Roman" panose="02020603050405020304" pitchFamily="18" charset="0"/>
              </a:rPr>
            </a:br>
            <a:r>
              <a:rPr lang="el-GR" sz="2800" b="1" dirty="0" smtClean="0">
                <a:solidFill>
                  <a:srgbClr val="002060"/>
                </a:solidFill>
                <a:latin typeface="Times New Roman" panose="02020603050405020304" pitchFamily="18" charset="0"/>
              </a:rPr>
              <a:t>Περιβάλλοντα </a:t>
            </a:r>
            <a:r>
              <a:rPr lang="el-GR" sz="2800" b="1" dirty="0">
                <a:solidFill>
                  <a:srgbClr val="002060"/>
                </a:solidFill>
                <a:latin typeface="Times New Roman" panose="02020603050405020304" pitchFamily="18" charset="0"/>
              </a:rPr>
              <a:t>μάθησης μέσω Ανακάλυψης και Διερεύνησης </a:t>
            </a:r>
          </a:p>
        </p:txBody>
      </p:sp>
      <p:pic>
        <p:nvPicPr>
          <p:cNvPr id="4" name="Εικόνα 3" descr="ΛΟΓΟΤΥΠΟ ΑΣΠΑΙΤΕ ΕΛΛΗΝΙΚΟ copy"/>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 y="-1"/>
            <a:ext cx="1678321" cy="995469"/>
          </a:xfrm>
          <a:prstGeom prst="rect">
            <a:avLst/>
          </a:prstGeom>
          <a:noFill/>
          <a:ln>
            <a:noFill/>
          </a:ln>
        </p:spPr>
      </p:pic>
      <p:sp>
        <p:nvSpPr>
          <p:cNvPr id="5" name="TextBox 4"/>
          <p:cNvSpPr txBox="1"/>
          <p:nvPr/>
        </p:nvSpPr>
        <p:spPr>
          <a:xfrm>
            <a:off x="1678320" y="0"/>
            <a:ext cx="1309504" cy="1015663"/>
          </a:xfrm>
          <a:prstGeom prst="rect">
            <a:avLst/>
          </a:prstGeom>
          <a:noFill/>
        </p:spPr>
        <p:txBody>
          <a:bodyPr wrap="square" rtlCol="0">
            <a:spAutoFit/>
          </a:bodyPr>
          <a:lstStyle/>
          <a:p>
            <a:r>
              <a:rPr lang="el-GR" sz="1200" b="1" dirty="0"/>
              <a:t>Α</a:t>
            </a:r>
            <a:r>
              <a:rPr lang="el-GR" sz="1200" dirty="0"/>
              <a:t>ΝΩΤΑΤΗ </a:t>
            </a:r>
            <a:endParaRPr lang="el-GR" sz="1200" dirty="0" smtClean="0"/>
          </a:p>
          <a:p>
            <a:r>
              <a:rPr lang="el-GR" sz="1200" b="1" dirty="0" smtClean="0"/>
              <a:t>Σ</a:t>
            </a:r>
            <a:r>
              <a:rPr lang="el-GR" sz="1200" dirty="0" smtClean="0"/>
              <a:t>ΧΟΛΗ</a:t>
            </a:r>
          </a:p>
          <a:p>
            <a:r>
              <a:rPr lang="el-GR" sz="1200" b="1" dirty="0" smtClean="0"/>
              <a:t>ΠΑ</a:t>
            </a:r>
            <a:r>
              <a:rPr lang="el-GR" sz="1200" dirty="0" smtClean="0"/>
              <a:t>ΙΔΑΓΩΓΙΚΗΣ &amp;</a:t>
            </a:r>
          </a:p>
          <a:p>
            <a:r>
              <a:rPr lang="el-GR" sz="1200" b="1" dirty="0" smtClean="0"/>
              <a:t>Τ</a:t>
            </a:r>
            <a:r>
              <a:rPr lang="el-GR" sz="1200" dirty="0" smtClean="0"/>
              <a:t>ΕΧΝΟΛΟΓΙΚΗΣ</a:t>
            </a:r>
          </a:p>
          <a:p>
            <a:r>
              <a:rPr lang="el-GR" sz="1200" b="1" dirty="0" smtClean="0"/>
              <a:t>Ε</a:t>
            </a:r>
            <a:r>
              <a:rPr lang="el-GR" sz="1200" dirty="0" smtClean="0"/>
              <a:t>ΚΠΑΙΔΕΥΣΗΣ</a:t>
            </a:r>
            <a:endParaRPr lang="el-GR" sz="1200" dirty="0"/>
          </a:p>
        </p:txBody>
      </p:sp>
      <p:sp>
        <p:nvSpPr>
          <p:cNvPr id="6" name="TextBox 5"/>
          <p:cNvSpPr txBox="1"/>
          <p:nvPr/>
        </p:nvSpPr>
        <p:spPr>
          <a:xfrm>
            <a:off x="-26505" y="995469"/>
            <a:ext cx="1804918" cy="369332"/>
          </a:xfrm>
          <a:prstGeom prst="rect">
            <a:avLst/>
          </a:prstGeom>
          <a:noFill/>
        </p:spPr>
        <p:txBody>
          <a:bodyPr wrap="none" rtlCol="0">
            <a:spAutoFit/>
          </a:bodyPr>
          <a:lstStyle/>
          <a:p>
            <a:r>
              <a:rPr lang="el-GR" b="1" dirty="0" smtClean="0"/>
              <a:t>ΕΠΠΑΙΚ ΑΘΗΝΑΣ</a:t>
            </a:r>
            <a:endParaRPr lang="el-GR" b="1" dirty="0"/>
          </a:p>
        </p:txBody>
      </p:sp>
      <p:sp>
        <p:nvSpPr>
          <p:cNvPr id="3" name="TextBox 2"/>
          <p:cNvSpPr txBox="1"/>
          <p:nvPr/>
        </p:nvSpPr>
        <p:spPr>
          <a:xfrm>
            <a:off x="2987824" y="2924944"/>
            <a:ext cx="184731" cy="369332"/>
          </a:xfrm>
          <a:prstGeom prst="rect">
            <a:avLst/>
          </a:prstGeom>
          <a:noFill/>
        </p:spPr>
        <p:txBody>
          <a:bodyPr wrap="none" rtlCol="0">
            <a:spAutoFit/>
          </a:bodyPr>
          <a:lstStyle/>
          <a:p>
            <a:endParaRPr lang="el-GR" dirty="0"/>
          </a:p>
        </p:txBody>
      </p:sp>
      <p:sp>
        <p:nvSpPr>
          <p:cNvPr id="7" name="Ορθογώνιο 6"/>
          <p:cNvSpPr/>
          <p:nvPr/>
        </p:nvSpPr>
        <p:spPr>
          <a:xfrm>
            <a:off x="107504" y="1744539"/>
            <a:ext cx="8568952" cy="5170646"/>
          </a:xfrm>
          <a:prstGeom prst="rect">
            <a:avLst/>
          </a:prstGeom>
        </p:spPr>
        <p:txBody>
          <a:bodyPr wrap="square">
            <a:spAutoFit/>
          </a:bodyPr>
          <a:lstStyle/>
          <a:p>
            <a:r>
              <a:rPr lang="el-GR" sz="2400" spc="-10" dirty="0">
                <a:solidFill>
                  <a:srgbClr val="001F5F"/>
                </a:solidFill>
                <a:latin typeface="Carlito"/>
                <a:cs typeface="Carlito"/>
              </a:rPr>
              <a:t>Δ</a:t>
            </a:r>
            <a:r>
              <a:rPr lang="el-GR" sz="2400" spc="-10" dirty="0" smtClean="0">
                <a:solidFill>
                  <a:srgbClr val="001F5F"/>
                </a:solidFill>
                <a:latin typeface="Carlito"/>
                <a:cs typeface="Carlito"/>
              </a:rPr>
              <a:t>ιακρίνονται </a:t>
            </a:r>
            <a:r>
              <a:rPr lang="el-GR" sz="2400" spc="-10" dirty="0">
                <a:solidFill>
                  <a:srgbClr val="001F5F"/>
                </a:solidFill>
                <a:latin typeface="Carlito"/>
                <a:cs typeface="Carlito"/>
              </a:rPr>
              <a:t>σε συστήματα </a:t>
            </a:r>
            <a:endParaRPr lang="el-GR" sz="2400" spc="-10" dirty="0" smtClean="0">
              <a:solidFill>
                <a:srgbClr val="001F5F"/>
              </a:solidFill>
              <a:latin typeface="Carlito"/>
              <a:cs typeface="Carlito"/>
            </a:endParaRPr>
          </a:p>
          <a:p>
            <a:pPr marL="914400" lvl="1" indent="-457200">
              <a:buFont typeface="+mj-lt"/>
              <a:buAutoNum type="arabicPeriod"/>
            </a:pPr>
            <a:r>
              <a:rPr lang="el-GR" sz="2400" spc="-10" dirty="0" smtClean="0">
                <a:solidFill>
                  <a:srgbClr val="001F5F"/>
                </a:solidFill>
                <a:latin typeface="Carlito"/>
                <a:cs typeface="Carlito"/>
              </a:rPr>
              <a:t>καθοδηγούμενης </a:t>
            </a:r>
            <a:r>
              <a:rPr lang="el-GR" sz="2400" spc="-10" dirty="0">
                <a:solidFill>
                  <a:srgbClr val="001F5F"/>
                </a:solidFill>
                <a:latin typeface="Carlito"/>
                <a:cs typeface="Carlito"/>
              </a:rPr>
              <a:t>ανακάλυψης (</a:t>
            </a:r>
            <a:r>
              <a:rPr lang="el-GR" sz="2400" spc="-10" dirty="0" err="1">
                <a:solidFill>
                  <a:srgbClr val="001F5F"/>
                </a:solidFill>
                <a:latin typeface="Carlito"/>
                <a:cs typeface="Carlito"/>
              </a:rPr>
              <a:t>discovery</a:t>
            </a:r>
            <a:r>
              <a:rPr lang="el-GR" sz="2400" spc="-10" dirty="0">
                <a:solidFill>
                  <a:srgbClr val="001F5F"/>
                </a:solidFill>
                <a:latin typeface="Carlito"/>
                <a:cs typeface="Carlito"/>
              </a:rPr>
              <a:t> </a:t>
            </a:r>
            <a:r>
              <a:rPr lang="el-GR" sz="2400" spc="-10" dirty="0" err="1">
                <a:solidFill>
                  <a:srgbClr val="001F5F"/>
                </a:solidFill>
                <a:latin typeface="Carlito"/>
                <a:cs typeface="Carlito"/>
              </a:rPr>
              <a:t>model</a:t>
            </a:r>
            <a:r>
              <a:rPr lang="el-GR" sz="2400" spc="-10" dirty="0">
                <a:solidFill>
                  <a:srgbClr val="001F5F"/>
                </a:solidFill>
                <a:latin typeface="Carlito"/>
                <a:cs typeface="Carlito"/>
              </a:rPr>
              <a:t>) και </a:t>
            </a:r>
            <a:endParaRPr lang="el-GR" sz="2400" spc="-10" dirty="0" smtClean="0">
              <a:solidFill>
                <a:srgbClr val="001F5F"/>
              </a:solidFill>
              <a:latin typeface="Carlito"/>
              <a:cs typeface="Carlito"/>
            </a:endParaRPr>
          </a:p>
          <a:p>
            <a:pPr marL="914400" lvl="1" indent="-457200">
              <a:buFont typeface="+mj-lt"/>
              <a:buAutoNum type="arabicPeriod"/>
            </a:pPr>
            <a:r>
              <a:rPr lang="el-GR" sz="2400" spc="-10" dirty="0" smtClean="0">
                <a:solidFill>
                  <a:srgbClr val="001F5F"/>
                </a:solidFill>
                <a:latin typeface="Carlito"/>
                <a:cs typeface="Carlito"/>
              </a:rPr>
              <a:t>διερεύνησης </a:t>
            </a:r>
            <a:r>
              <a:rPr lang="el-GR" sz="2400" spc="-10" dirty="0">
                <a:solidFill>
                  <a:srgbClr val="001F5F"/>
                </a:solidFill>
                <a:latin typeface="Carlito"/>
                <a:cs typeface="Carlito"/>
              </a:rPr>
              <a:t>(</a:t>
            </a:r>
            <a:r>
              <a:rPr lang="el-GR" sz="2400" spc="-10" dirty="0" err="1">
                <a:solidFill>
                  <a:srgbClr val="001F5F"/>
                </a:solidFill>
                <a:latin typeface="Carlito"/>
                <a:cs typeface="Carlito"/>
              </a:rPr>
              <a:t>exploratory</a:t>
            </a:r>
            <a:r>
              <a:rPr lang="el-GR" sz="2400" spc="-10" dirty="0">
                <a:solidFill>
                  <a:srgbClr val="001F5F"/>
                </a:solidFill>
                <a:latin typeface="Carlito"/>
                <a:cs typeface="Carlito"/>
              </a:rPr>
              <a:t> </a:t>
            </a:r>
            <a:r>
              <a:rPr lang="el-GR" sz="2400" spc="-10" dirty="0" err="1">
                <a:solidFill>
                  <a:srgbClr val="001F5F"/>
                </a:solidFill>
                <a:latin typeface="Carlito"/>
                <a:cs typeface="Carlito"/>
              </a:rPr>
              <a:t>model</a:t>
            </a:r>
            <a:r>
              <a:rPr lang="el-GR" sz="2400" spc="-10" dirty="0">
                <a:solidFill>
                  <a:srgbClr val="001F5F"/>
                </a:solidFill>
                <a:latin typeface="Carlito"/>
                <a:cs typeface="Carlito"/>
              </a:rPr>
              <a:t>). </a:t>
            </a:r>
            <a:endParaRPr lang="el-GR" sz="2400" spc="-10" dirty="0" smtClean="0">
              <a:solidFill>
                <a:srgbClr val="001F5F"/>
              </a:solidFill>
              <a:latin typeface="Carlito"/>
              <a:cs typeface="Carlito"/>
            </a:endParaRPr>
          </a:p>
          <a:p>
            <a:r>
              <a:rPr lang="el-GR" sz="2400" spc="-10" dirty="0" smtClean="0">
                <a:solidFill>
                  <a:srgbClr val="001F5F"/>
                </a:solidFill>
                <a:latin typeface="Carlito"/>
                <a:cs typeface="Carlito"/>
              </a:rPr>
              <a:t>Τέτοιες </a:t>
            </a:r>
            <a:r>
              <a:rPr lang="el-GR" sz="2400" spc="-10" dirty="0">
                <a:solidFill>
                  <a:srgbClr val="001F5F"/>
                </a:solidFill>
                <a:latin typeface="Carlito"/>
                <a:cs typeface="Carlito"/>
              </a:rPr>
              <a:t>εφαρμογές είναι: </a:t>
            </a:r>
          </a:p>
          <a:p>
            <a:pPr marL="342900" indent="-342900">
              <a:buFont typeface="Arial" panose="020B0604020202020204" pitchFamily="34" charset="0"/>
              <a:buChar char="•"/>
            </a:pPr>
            <a:r>
              <a:rPr lang="el-GR" spc="-10" dirty="0" smtClean="0">
                <a:solidFill>
                  <a:srgbClr val="001F5F"/>
                </a:solidFill>
                <a:latin typeface="Carlito"/>
                <a:cs typeface="Carlito"/>
              </a:rPr>
              <a:t>συστήματα </a:t>
            </a:r>
            <a:r>
              <a:rPr lang="el-GR" spc="-10" dirty="0">
                <a:solidFill>
                  <a:srgbClr val="001F5F"/>
                </a:solidFill>
                <a:latin typeface="Carlito"/>
                <a:cs typeface="Carlito"/>
              </a:rPr>
              <a:t>που στηρίζουν εργαστηριακές δραστηριότητες μέσω </a:t>
            </a:r>
            <a:r>
              <a:rPr lang="el-GR" spc="-10" dirty="0" smtClean="0">
                <a:solidFill>
                  <a:srgbClr val="001F5F"/>
                </a:solidFill>
                <a:latin typeface="Carlito"/>
                <a:cs typeface="Carlito"/>
              </a:rPr>
              <a:t>υπολογιστή</a:t>
            </a:r>
            <a:endParaRPr lang="el-GR" spc="-10" dirty="0">
              <a:solidFill>
                <a:srgbClr val="001F5F"/>
              </a:solidFill>
              <a:latin typeface="Carlito"/>
              <a:cs typeface="Carlito"/>
            </a:endParaRPr>
          </a:p>
          <a:p>
            <a:pPr marL="342900" indent="-342900">
              <a:buFont typeface="Arial" panose="020B0604020202020204" pitchFamily="34" charset="0"/>
              <a:buChar char="•"/>
            </a:pPr>
            <a:r>
              <a:rPr lang="el-GR" spc="-10" dirty="0" smtClean="0">
                <a:solidFill>
                  <a:srgbClr val="001F5F"/>
                </a:solidFill>
                <a:latin typeface="Carlito"/>
                <a:cs typeface="Carlito"/>
              </a:rPr>
              <a:t>συστήματα </a:t>
            </a:r>
            <a:r>
              <a:rPr lang="el-GR" spc="-10" dirty="0">
                <a:solidFill>
                  <a:srgbClr val="001F5F"/>
                </a:solidFill>
                <a:latin typeface="Carlito"/>
                <a:cs typeface="Carlito"/>
              </a:rPr>
              <a:t>που συνδέονται και αντλούν δεδομένα από το φυσικό </a:t>
            </a:r>
            <a:r>
              <a:rPr lang="el-GR" spc="-10" dirty="0" smtClean="0">
                <a:solidFill>
                  <a:srgbClr val="001F5F"/>
                </a:solidFill>
                <a:latin typeface="Carlito"/>
                <a:cs typeface="Carlito"/>
              </a:rPr>
              <a:t>περιβάλλον (με αξιοποίηση συσκευών ασύρματης επικοινωνίας) </a:t>
            </a:r>
            <a:endParaRPr lang="el-GR" spc="-10" dirty="0">
              <a:solidFill>
                <a:srgbClr val="001F5F"/>
              </a:solidFill>
              <a:latin typeface="Carlito"/>
              <a:cs typeface="Carlito"/>
            </a:endParaRPr>
          </a:p>
          <a:p>
            <a:pPr marL="342900" indent="-342900">
              <a:buFont typeface="Arial" panose="020B0604020202020204" pitchFamily="34" charset="0"/>
              <a:buChar char="•"/>
            </a:pPr>
            <a:r>
              <a:rPr lang="el-GR" spc="-10" dirty="0" smtClean="0">
                <a:solidFill>
                  <a:srgbClr val="001F5F"/>
                </a:solidFill>
                <a:latin typeface="Carlito"/>
                <a:cs typeface="Carlito"/>
              </a:rPr>
              <a:t>συστήματα </a:t>
            </a:r>
            <a:r>
              <a:rPr lang="el-GR" spc="-10" dirty="0">
                <a:solidFill>
                  <a:srgbClr val="001F5F"/>
                </a:solidFill>
                <a:latin typeface="Carlito"/>
                <a:cs typeface="Carlito"/>
              </a:rPr>
              <a:t>εκπαιδευτικής ρομποτικής (</a:t>
            </a:r>
            <a:r>
              <a:rPr lang="el-GR" spc="-10" dirty="0" err="1">
                <a:solidFill>
                  <a:srgbClr val="001F5F"/>
                </a:solidFill>
                <a:latin typeface="Carlito"/>
                <a:cs typeface="Carlito"/>
              </a:rPr>
              <a:t>educational</a:t>
            </a:r>
            <a:r>
              <a:rPr lang="el-GR" spc="-10" dirty="0">
                <a:solidFill>
                  <a:srgbClr val="001F5F"/>
                </a:solidFill>
                <a:latin typeface="Carlito"/>
                <a:cs typeface="Carlito"/>
              </a:rPr>
              <a:t> </a:t>
            </a:r>
            <a:r>
              <a:rPr lang="el-GR" spc="-10" dirty="0" err="1">
                <a:solidFill>
                  <a:srgbClr val="001F5F"/>
                </a:solidFill>
                <a:latin typeface="Carlito"/>
                <a:cs typeface="Carlito"/>
              </a:rPr>
              <a:t>robotics</a:t>
            </a:r>
            <a:r>
              <a:rPr lang="el-GR" spc="-10" dirty="0">
                <a:solidFill>
                  <a:srgbClr val="001F5F"/>
                </a:solidFill>
                <a:latin typeface="Carlito"/>
                <a:cs typeface="Carlito"/>
              </a:rPr>
              <a:t>) </a:t>
            </a:r>
          </a:p>
          <a:p>
            <a:pPr marL="342900" indent="-342900">
              <a:buFont typeface="Arial" panose="020B0604020202020204" pitchFamily="34" charset="0"/>
              <a:buChar char="•"/>
            </a:pPr>
            <a:r>
              <a:rPr lang="el-GR" spc="-10" dirty="0" smtClean="0">
                <a:solidFill>
                  <a:srgbClr val="001F5F"/>
                </a:solidFill>
                <a:latin typeface="Carlito"/>
                <a:cs typeface="Carlito"/>
              </a:rPr>
              <a:t>«</a:t>
            </a:r>
            <a:r>
              <a:rPr lang="el-GR" spc="-10" dirty="0">
                <a:solidFill>
                  <a:srgbClr val="001F5F"/>
                </a:solidFill>
                <a:latin typeface="Carlito"/>
                <a:cs typeface="Carlito"/>
              </a:rPr>
              <a:t>Έμπειρα Συστήματα» επίλυσης προβλημάτων </a:t>
            </a:r>
            <a:r>
              <a:rPr lang="el-GR" spc="-10" dirty="0" smtClean="0">
                <a:solidFill>
                  <a:srgbClr val="001F5F"/>
                </a:solidFill>
                <a:latin typeface="Carlito"/>
                <a:cs typeface="Carlito"/>
              </a:rPr>
              <a:t>που έχουν </a:t>
            </a:r>
            <a:r>
              <a:rPr lang="el-GR" spc="-10" dirty="0">
                <a:solidFill>
                  <a:srgbClr val="001F5F"/>
                </a:solidFill>
                <a:latin typeface="Carlito"/>
                <a:cs typeface="Carlito"/>
              </a:rPr>
              <a:t>μοντέλα μαθητή </a:t>
            </a:r>
          </a:p>
          <a:p>
            <a:pPr marL="342900" indent="-342900">
              <a:buFont typeface="Arial" panose="020B0604020202020204" pitchFamily="34" charset="0"/>
              <a:buChar char="•"/>
            </a:pPr>
            <a:r>
              <a:rPr lang="el-GR" spc="-10" dirty="0" smtClean="0">
                <a:solidFill>
                  <a:srgbClr val="001F5F"/>
                </a:solidFill>
                <a:latin typeface="Carlito"/>
                <a:cs typeface="Carlito"/>
              </a:rPr>
              <a:t>ανοιχτά </a:t>
            </a:r>
            <a:r>
              <a:rPr lang="el-GR" spc="-10" dirty="0">
                <a:solidFill>
                  <a:srgbClr val="001F5F"/>
                </a:solidFill>
                <a:latin typeface="Carlito"/>
                <a:cs typeface="Carlito"/>
              </a:rPr>
              <a:t>συστήματα </a:t>
            </a:r>
            <a:r>
              <a:rPr lang="el-GR" spc="-10" dirty="0" smtClean="0">
                <a:solidFill>
                  <a:srgbClr val="001F5F"/>
                </a:solidFill>
                <a:latin typeface="Carlito"/>
                <a:cs typeface="Carlito"/>
              </a:rPr>
              <a:t>μάθησης </a:t>
            </a:r>
            <a:r>
              <a:rPr lang="el-GR" spc="-10" dirty="0">
                <a:solidFill>
                  <a:srgbClr val="001F5F"/>
                </a:solidFill>
                <a:latin typeface="Carlito"/>
                <a:cs typeface="Carlito"/>
              </a:rPr>
              <a:t>για δραστηριότητες εκμάθησης προγραμματισμού και </a:t>
            </a:r>
            <a:r>
              <a:rPr lang="el-GR" spc="-10" dirty="0" smtClean="0">
                <a:solidFill>
                  <a:srgbClr val="001F5F"/>
                </a:solidFill>
                <a:latin typeface="Carlito"/>
                <a:cs typeface="Carlito"/>
              </a:rPr>
              <a:t>επίλυσης προβλημάτων </a:t>
            </a:r>
            <a:endParaRPr lang="el-GR" spc="-10" dirty="0">
              <a:solidFill>
                <a:srgbClr val="001F5F"/>
              </a:solidFill>
              <a:latin typeface="Carlito"/>
              <a:cs typeface="Carlito"/>
            </a:endParaRPr>
          </a:p>
          <a:p>
            <a:pPr marL="342900" indent="-342900">
              <a:buFont typeface="Arial" panose="020B0604020202020204" pitchFamily="34" charset="0"/>
              <a:buChar char="•"/>
            </a:pPr>
            <a:r>
              <a:rPr lang="el-GR" spc="-10" dirty="0" smtClean="0">
                <a:solidFill>
                  <a:srgbClr val="001F5F"/>
                </a:solidFill>
                <a:latin typeface="Carlito"/>
                <a:cs typeface="Carlito"/>
              </a:rPr>
              <a:t>προσομοιώσεις </a:t>
            </a:r>
            <a:r>
              <a:rPr lang="el-GR" spc="-10" dirty="0">
                <a:solidFill>
                  <a:srgbClr val="001F5F"/>
                </a:solidFill>
                <a:latin typeface="Carlito"/>
                <a:cs typeface="Carlito"/>
              </a:rPr>
              <a:t>(</a:t>
            </a:r>
            <a:r>
              <a:rPr lang="en-US" spc="-10" dirty="0">
                <a:solidFill>
                  <a:srgbClr val="001F5F"/>
                </a:solidFill>
                <a:latin typeface="Carlito"/>
                <a:cs typeface="Carlito"/>
              </a:rPr>
              <a:t>Simulations) </a:t>
            </a:r>
          </a:p>
          <a:p>
            <a:pPr marL="342900" indent="-342900">
              <a:buFont typeface="Arial" panose="020B0604020202020204" pitchFamily="34" charset="0"/>
              <a:buChar char="•"/>
            </a:pPr>
            <a:r>
              <a:rPr lang="el-GR" spc="-10" dirty="0" smtClean="0">
                <a:solidFill>
                  <a:srgbClr val="001F5F"/>
                </a:solidFill>
                <a:latin typeface="Carlito"/>
                <a:cs typeface="Carlito"/>
              </a:rPr>
              <a:t>μικρόκοσμοι </a:t>
            </a:r>
            <a:r>
              <a:rPr lang="el-GR" spc="-10" dirty="0">
                <a:solidFill>
                  <a:srgbClr val="001F5F"/>
                </a:solidFill>
                <a:latin typeface="Carlito"/>
                <a:cs typeface="Carlito"/>
              </a:rPr>
              <a:t>(</a:t>
            </a:r>
            <a:r>
              <a:rPr lang="en-US" spc="-10" dirty="0">
                <a:solidFill>
                  <a:srgbClr val="001F5F"/>
                </a:solidFill>
                <a:latin typeface="Carlito"/>
                <a:cs typeface="Carlito"/>
              </a:rPr>
              <a:t>micro- worlds) </a:t>
            </a:r>
          </a:p>
          <a:p>
            <a:pPr marL="342900" indent="-342900">
              <a:buFont typeface="Arial" panose="020B0604020202020204" pitchFamily="34" charset="0"/>
              <a:buChar char="•"/>
            </a:pPr>
            <a:r>
              <a:rPr lang="el-GR" spc="-10" dirty="0" err="1" smtClean="0">
                <a:solidFill>
                  <a:srgbClr val="001F5F"/>
                </a:solidFill>
                <a:latin typeface="Carlito"/>
                <a:cs typeface="Carlito"/>
              </a:rPr>
              <a:t>μοντελοποιήσεις</a:t>
            </a:r>
            <a:r>
              <a:rPr lang="el-GR" spc="-10" dirty="0" smtClean="0">
                <a:solidFill>
                  <a:srgbClr val="001F5F"/>
                </a:solidFill>
                <a:latin typeface="Carlito"/>
                <a:cs typeface="Carlito"/>
              </a:rPr>
              <a:t> </a:t>
            </a:r>
            <a:r>
              <a:rPr lang="el-GR" spc="-10" dirty="0">
                <a:solidFill>
                  <a:srgbClr val="001F5F"/>
                </a:solidFill>
                <a:latin typeface="Carlito"/>
                <a:cs typeface="Carlito"/>
              </a:rPr>
              <a:t>και δυναμικές </a:t>
            </a:r>
            <a:r>
              <a:rPr lang="el-GR" spc="-10" dirty="0" err="1">
                <a:solidFill>
                  <a:srgbClr val="001F5F"/>
                </a:solidFill>
                <a:latin typeface="Carlito"/>
                <a:cs typeface="Carlito"/>
              </a:rPr>
              <a:t>μοντελοποιήσεις</a:t>
            </a:r>
            <a:r>
              <a:rPr lang="el-GR" spc="-10" dirty="0">
                <a:solidFill>
                  <a:srgbClr val="001F5F"/>
                </a:solidFill>
                <a:latin typeface="Carlito"/>
                <a:cs typeface="Carlito"/>
              </a:rPr>
              <a:t> </a:t>
            </a:r>
          </a:p>
          <a:p>
            <a:pPr marL="342900" indent="-342900">
              <a:buFont typeface="Arial" panose="020B0604020202020204" pitchFamily="34" charset="0"/>
              <a:buChar char="•"/>
            </a:pPr>
            <a:r>
              <a:rPr lang="el-GR" spc="-10" dirty="0" smtClean="0">
                <a:solidFill>
                  <a:srgbClr val="001F5F"/>
                </a:solidFill>
                <a:latin typeface="Carlito"/>
                <a:cs typeface="Carlito"/>
              </a:rPr>
              <a:t>λογισμικό </a:t>
            </a:r>
            <a:r>
              <a:rPr lang="el-GR" spc="-10" dirty="0">
                <a:solidFill>
                  <a:srgbClr val="001F5F"/>
                </a:solidFill>
                <a:latin typeface="Carlito"/>
                <a:cs typeface="Carlito"/>
              </a:rPr>
              <a:t>νοητικής χαρτογράφησης (</a:t>
            </a:r>
            <a:r>
              <a:rPr lang="el-GR" spc="-10" dirty="0" err="1">
                <a:solidFill>
                  <a:srgbClr val="001F5F"/>
                </a:solidFill>
                <a:latin typeface="Carlito"/>
                <a:cs typeface="Carlito"/>
              </a:rPr>
              <a:t>concept</a:t>
            </a:r>
            <a:r>
              <a:rPr lang="el-GR" spc="-10" dirty="0">
                <a:solidFill>
                  <a:srgbClr val="001F5F"/>
                </a:solidFill>
                <a:latin typeface="Carlito"/>
                <a:cs typeface="Carlito"/>
              </a:rPr>
              <a:t> </a:t>
            </a:r>
            <a:r>
              <a:rPr lang="el-GR" spc="-10" dirty="0" err="1">
                <a:solidFill>
                  <a:srgbClr val="001F5F"/>
                </a:solidFill>
                <a:latin typeface="Carlito"/>
                <a:cs typeface="Carlito"/>
              </a:rPr>
              <a:t>mapping</a:t>
            </a:r>
            <a:r>
              <a:rPr lang="el-GR" spc="-10" dirty="0">
                <a:solidFill>
                  <a:srgbClr val="001F5F"/>
                </a:solidFill>
                <a:latin typeface="Carlito"/>
                <a:cs typeface="Carlito"/>
              </a:rPr>
              <a:t>) </a:t>
            </a:r>
          </a:p>
          <a:p>
            <a:pPr marL="342900" indent="-342900">
              <a:buFont typeface="Arial" panose="020B0604020202020204" pitchFamily="34" charset="0"/>
              <a:buChar char="•"/>
            </a:pPr>
            <a:r>
              <a:rPr lang="el-GR" spc="-10" dirty="0" smtClean="0">
                <a:solidFill>
                  <a:srgbClr val="001F5F"/>
                </a:solidFill>
                <a:latin typeface="Carlito"/>
                <a:cs typeface="Carlito"/>
              </a:rPr>
              <a:t>συστήματα </a:t>
            </a:r>
            <a:r>
              <a:rPr lang="el-GR" spc="-10" dirty="0">
                <a:solidFill>
                  <a:srgbClr val="001F5F"/>
                </a:solidFill>
                <a:latin typeface="Carlito"/>
                <a:cs typeface="Carlito"/>
              </a:rPr>
              <a:t>συνεργασίας και επικοινωνίας από απόσταση, που υποστηρίζουν τη </a:t>
            </a:r>
            <a:r>
              <a:rPr lang="el-GR" spc="-10" dirty="0" smtClean="0">
                <a:solidFill>
                  <a:srgbClr val="001F5F"/>
                </a:solidFill>
                <a:latin typeface="Carlito"/>
                <a:cs typeface="Carlito"/>
              </a:rPr>
              <a:t>μάθηση. </a:t>
            </a:r>
            <a:endParaRPr lang="el-GR" spc="-10" dirty="0">
              <a:solidFill>
                <a:srgbClr val="001F5F"/>
              </a:solidFill>
              <a:latin typeface="Carlito"/>
              <a:cs typeface="Carlito"/>
            </a:endParaRPr>
          </a:p>
        </p:txBody>
      </p:sp>
    </p:spTree>
    <p:extLst>
      <p:ext uri="{BB962C8B-B14F-4D97-AF65-F5344CB8AC3E}">
        <p14:creationId xmlns:p14="http://schemas.microsoft.com/office/powerpoint/2010/main" val="426832873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2483768" y="-2"/>
            <a:ext cx="6660232" cy="1556794"/>
          </a:xfrm>
        </p:spPr>
        <p:txBody>
          <a:bodyPr>
            <a:noAutofit/>
          </a:bodyPr>
          <a:lstStyle/>
          <a:p>
            <a:r>
              <a:rPr lang="el-GR" b="1" dirty="0" smtClean="0">
                <a:solidFill>
                  <a:srgbClr val="000000"/>
                </a:solidFill>
                <a:latin typeface="+mn-lt"/>
                <a:cs typeface="UUMMPF+Calibri"/>
              </a:rPr>
              <a:t>Εκπαιδευτική Τεχνολογία</a:t>
            </a:r>
            <a:br>
              <a:rPr lang="el-GR" b="1" dirty="0" smtClean="0">
                <a:solidFill>
                  <a:srgbClr val="000000"/>
                </a:solidFill>
                <a:latin typeface="+mn-lt"/>
                <a:cs typeface="UUMMPF+Calibri"/>
              </a:rPr>
            </a:br>
            <a:r>
              <a:rPr lang="el-GR" altLang="el-GR" sz="2800" b="1" dirty="0">
                <a:solidFill>
                  <a:srgbClr val="002060"/>
                </a:solidFill>
                <a:latin typeface="Times New Roman" panose="02020603050405020304" pitchFamily="18" charset="0"/>
              </a:rPr>
              <a:t>Το Εκπαιδευτικό Λογισμικό</a:t>
            </a:r>
            <a:r>
              <a:rPr lang="en-US" altLang="el-GR" sz="2800" b="1" dirty="0">
                <a:solidFill>
                  <a:srgbClr val="002060"/>
                </a:solidFill>
                <a:latin typeface="Times New Roman" panose="02020603050405020304" pitchFamily="18" charset="0"/>
              </a:rPr>
              <a:t> </a:t>
            </a:r>
            <a:r>
              <a:rPr lang="el-GR" altLang="el-GR" sz="2800" b="1" dirty="0">
                <a:solidFill>
                  <a:srgbClr val="002060"/>
                </a:solidFill>
                <a:latin typeface="Times New Roman" panose="02020603050405020304" pitchFamily="18" charset="0"/>
              </a:rPr>
              <a:t>(ΕΛ)</a:t>
            </a:r>
            <a:r>
              <a:rPr lang="en-US" altLang="el-GR" sz="2800" b="1" dirty="0">
                <a:solidFill>
                  <a:srgbClr val="002060"/>
                </a:solidFill>
                <a:latin typeface="Times New Roman" panose="02020603050405020304" pitchFamily="18" charset="0"/>
              </a:rPr>
              <a:t/>
            </a:r>
            <a:br>
              <a:rPr lang="en-US" altLang="el-GR" sz="2800" b="1" dirty="0">
                <a:solidFill>
                  <a:srgbClr val="002060"/>
                </a:solidFill>
                <a:latin typeface="Times New Roman" panose="02020603050405020304" pitchFamily="18" charset="0"/>
              </a:rPr>
            </a:br>
            <a:r>
              <a:rPr lang="el-GR" sz="2800" b="1" dirty="0" smtClean="0">
                <a:solidFill>
                  <a:srgbClr val="002060"/>
                </a:solidFill>
                <a:latin typeface="Times New Roman" panose="02020603050405020304" pitchFamily="18" charset="0"/>
              </a:rPr>
              <a:t>Περιβάλλοντα έκφρασης </a:t>
            </a:r>
            <a:r>
              <a:rPr lang="el-GR" sz="2800" b="1" dirty="0">
                <a:solidFill>
                  <a:srgbClr val="002060"/>
                </a:solidFill>
                <a:latin typeface="Times New Roman" panose="02020603050405020304" pitchFamily="18" charset="0"/>
              </a:rPr>
              <a:t>και </a:t>
            </a:r>
            <a:r>
              <a:rPr lang="el-GR" sz="2800" b="1" dirty="0" smtClean="0">
                <a:solidFill>
                  <a:srgbClr val="002060"/>
                </a:solidFill>
                <a:latin typeface="Times New Roman" panose="02020603050405020304" pitchFamily="18" charset="0"/>
              </a:rPr>
              <a:t>οικοδόμησης </a:t>
            </a:r>
            <a:endParaRPr lang="el-GR" sz="2800" b="1" dirty="0">
              <a:solidFill>
                <a:srgbClr val="002060"/>
              </a:solidFill>
              <a:latin typeface="Times New Roman" panose="02020603050405020304" pitchFamily="18" charset="0"/>
            </a:endParaRPr>
          </a:p>
        </p:txBody>
      </p:sp>
      <p:pic>
        <p:nvPicPr>
          <p:cNvPr id="4" name="Εικόνα 3" descr="ΛΟΓΟΤΥΠΟ ΑΣΠΑΙΤΕ ΕΛΛΗΝΙΚΟ copy"/>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 y="-1"/>
            <a:ext cx="1678321" cy="995469"/>
          </a:xfrm>
          <a:prstGeom prst="rect">
            <a:avLst/>
          </a:prstGeom>
          <a:noFill/>
          <a:ln>
            <a:noFill/>
          </a:ln>
        </p:spPr>
      </p:pic>
      <p:sp>
        <p:nvSpPr>
          <p:cNvPr id="5" name="TextBox 4"/>
          <p:cNvSpPr txBox="1"/>
          <p:nvPr/>
        </p:nvSpPr>
        <p:spPr>
          <a:xfrm>
            <a:off x="1678320" y="0"/>
            <a:ext cx="1309504" cy="1015663"/>
          </a:xfrm>
          <a:prstGeom prst="rect">
            <a:avLst/>
          </a:prstGeom>
          <a:noFill/>
        </p:spPr>
        <p:txBody>
          <a:bodyPr wrap="square" rtlCol="0">
            <a:spAutoFit/>
          </a:bodyPr>
          <a:lstStyle/>
          <a:p>
            <a:r>
              <a:rPr lang="el-GR" sz="1200" b="1" dirty="0"/>
              <a:t>Α</a:t>
            </a:r>
            <a:r>
              <a:rPr lang="el-GR" sz="1200" dirty="0"/>
              <a:t>ΝΩΤΑΤΗ </a:t>
            </a:r>
            <a:endParaRPr lang="el-GR" sz="1200" dirty="0" smtClean="0"/>
          </a:p>
          <a:p>
            <a:r>
              <a:rPr lang="el-GR" sz="1200" b="1" dirty="0" smtClean="0"/>
              <a:t>Σ</a:t>
            </a:r>
            <a:r>
              <a:rPr lang="el-GR" sz="1200" dirty="0" smtClean="0"/>
              <a:t>ΧΟΛΗ</a:t>
            </a:r>
          </a:p>
          <a:p>
            <a:r>
              <a:rPr lang="el-GR" sz="1200" b="1" dirty="0" smtClean="0"/>
              <a:t>ΠΑ</a:t>
            </a:r>
            <a:r>
              <a:rPr lang="el-GR" sz="1200" dirty="0" smtClean="0"/>
              <a:t>ΙΔΑΓΩΓΙΚΗΣ &amp;</a:t>
            </a:r>
          </a:p>
          <a:p>
            <a:r>
              <a:rPr lang="el-GR" sz="1200" b="1" dirty="0" smtClean="0"/>
              <a:t>Τ</a:t>
            </a:r>
            <a:r>
              <a:rPr lang="el-GR" sz="1200" dirty="0" smtClean="0"/>
              <a:t>ΕΧΝΟΛΟΓΙΚΗΣ</a:t>
            </a:r>
          </a:p>
          <a:p>
            <a:r>
              <a:rPr lang="el-GR" sz="1200" b="1" dirty="0" smtClean="0"/>
              <a:t>Ε</a:t>
            </a:r>
            <a:r>
              <a:rPr lang="el-GR" sz="1200" dirty="0" smtClean="0"/>
              <a:t>ΚΠΑΙΔΕΥΣΗΣ</a:t>
            </a:r>
            <a:endParaRPr lang="el-GR" sz="1200" dirty="0"/>
          </a:p>
        </p:txBody>
      </p:sp>
      <p:sp>
        <p:nvSpPr>
          <p:cNvPr id="6" name="TextBox 5"/>
          <p:cNvSpPr txBox="1"/>
          <p:nvPr/>
        </p:nvSpPr>
        <p:spPr>
          <a:xfrm>
            <a:off x="-26505" y="995469"/>
            <a:ext cx="1804918" cy="369332"/>
          </a:xfrm>
          <a:prstGeom prst="rect">
            <a:avLst/>
          </a:prstGeom>
          <a:noFill/>
        </p:spPr>
        <p:txBody>
          <a:bodyPr wrap="none" rtlCol="0">
            <a:spAutoFit/>
          </a:bodyPr>
          <a:lstStyle/>
          <a:p>
            <a:r>
              <a:rPr lang="el-GR" b="1" dirty="0" smtClean="0"/>
              <a:t>ΕΠΠΑΙΚ ΑΘΗΝΑΣ</a:t>
            </a:r>
            <a:endParaRPr lang="el-GR" b="1" dirty="0"/>
          </a:p>
        </p:txBody>
      </p:sp>
      <p:sp>
        <p:nvSpPr>
          <p:cNvPr id="3" name="TextBox 2"/>
          <p:cNvSpPr txBox="1"/>
          <p:nvPr/>
        </p:nvSpPr>
        <p:spPr>
          <a:xfrm>
            <a:off x="2987824" y="2924944"/>
            <a:ext cx="184731" cy="369332"/>
          </a:xfrm>
          <a:prstGeom prst="rect">
            <a:avLst/>
          </a:prstGeom>
          <a:noFill/>
        </p:spPr>
        <p:txBody>
          <a:bodyPr wrap="none" rtlCol="0">
            <a:spAutoFit/>
          </a:bodyPr>
          <a:lstStyle/>
          <a:p>
            <a:endParaRPr lang="el-GR" dirty="0"/>
          </a:p>
        </p:txBody>
      </p:sp>
      <p:sp>
        <p:nvSpPr>
          <p:cNvPr id="7" name="Ορθογώνιο 6"/>
          <p:cNvSpPr/>
          <p:nvPr/>
        </p:nvSpPr>
        <p:spPr>
          <a:xfrm>
            <a:off x="395536" y="1744539"/>
            <a:ext cx="8280920" cy="4585871"/>
          </a:xfrm>
          <a:prstGeom prst="rect">
            <a:avLst/>
          </a:prstGeom>
        </p:spPr>
        <p:txBody>
          <a:bodyPr wrap="square">
            <a:spAutoFit/>
          </a:bodyPr>
          <a:lstStyle/>
          <a:p>
            <a:r>
              <a:rPr lang="el-GR" sz="2400" spc="-10" dirty="0" smtClean="0">
                <a:solidFill>
                  <a:srgbClr val="001F5F"/>
                </a:solidFill>
                <a:latin typeface="Carlito"/>
                <a:cs typeface="Carlito"/>
              </a:rPr>
              <a:t>Στα </a:t>
            </a:r>
            <a:r>
              <a:rPr lang="el-GR" sz="2400" spc="-10" dirty="0">
                <a:solidFill>
                  <a:srgbClr val="001F5F"/>
                </a:solidFill>
                <a:latin typeface="Carlito"/>
                <a:cs typeface="Carlito"/>
              </a:rPr>
              <a:t>περιβάλλοντα </a:t>
            </a:r>
            <a:r>
              <a:rPr lang="el-GR" sz="2400" spc="-10" dirty="0" smtClean="0">
                <a:solidFill>
                  <a:srgbClr val="001F5F"/>
                </a:solidFill>
                <a:latin typeface="Carlito"/>
                <a:cs typeface="Carlito"/>
              </a:rPr>
              <a:t>αυτά εμπεριέχονται </a:t>
            </a:r>
            <a:r>
              <a:rPr lang="el-GR" sz="2400" spc="-10" dirty="0" smtClean="0">
                <a:solidFill>
                  <a:srgbClr val="FF0000"/>
                </a:solidFill>
                <a:latin typeface="Carlito"/>
                <a:cs typeface="Carlito"/>
              </a:rPr>
              <a:t>τα γνωστικά </a:t>
            </a:r>
            <a:r>
              <a:rPr lang="el-GR" sz="2400" spc="-10" dirty="0">
                <a:solidFill>
                  <a:srgbClr val="FF0000"/>
                </a:solidFill>
                <a:latin typeface="Carlito"/>
                <a:cs typeface="Carlito"/>
              </a:rPr>
              <a:t>εργαλεία και </a:t>
            </a:r>
            <a:r>
              <a:rPr lang="el-GR" sz="2400" spc="-10" dirty="0" smtClean="0">
                <a:solidFill>
                  <a:srgbClr val="FF0000"/>
                </a:solidFill>
                <a:latin typeface="Carlito"/>
                <a:cs typeface="Carlito"/>
              </a:rPr>
              <a:t>τα συστήματα </a:t>
            </a:r>
            <a:r>
              <a:rPr lang="el-GR" sz="2400" spc="-10" dirty="0">
                <a:solidFill>
                  <a:srgbClr val="FF0000"/>
                </a:solidFill>
                <a:latin typeface="Carlito"/>
                <a:cs typeface="Carlito"/>
              </a:rPr>
              <a:t>που επιτρέπουν τη συμβολική έκφραση και οικοδόμηση εννοιών και </a:t>
            </a:r>
            <a:r>
              <a:rPr lang="el-GR" sz="2400" spc="-10" dirty="0" smtClean="0">
                <a:solidFill>
                  <a:srgbClr val="FF0000"/>
                </a:solidFill>
                <a:latin typeface="Carlito"/>
                <a:cs typeface="Carlito"/>
              </a:rPr>
              <a:t>ιδεών</a:t>
            </a:r>
            <a:r>
              <a:rPr lang="el-GR" sz="2400" spc="-10" dirty="0">
                <a:solidFill>
                  <a:srgbClr val="001F5F"/>
                </a:solidFill>
                <a:latin typeface="Carlito"/>
                <a:cs typeface="Carlito"/>
              </a:rPr>
              <a:t> </a:t>
            </a:r>
            <a:r>
              <a:rPr lang="el-GR" sz="2400" spc="-10" dirty="0" smtClean="0">
                <a:solidFill>
                  <a:srgbClr val="001F5F"/>
                </a:solidFill>
                <a:latin typeface="Carlito"/>
                <a:cs typeface="Carlito"/>
              </a:rPr>
              <a:t>και είναι</a:t>
            </a:r>
            <a:r>
              <a:rPr lang="el-GR" sz="2400" spc="-10" dirty="0">
                <a:solidFill>
                  <a:srgbClr val="001F5F"/>
                </a:solidFill>
                <a:latin typeface="Carlito"/>
                <a:cs typeface="Carlito"/>
              </a:rPr>
              <a:t>: </a:t>
            </a:r>
          </a:p>
          <a:p>
            <a:pPr marL="342900" indent="-342900">
              <a:buFont typeface="Arial" panose="020B0604020202020204" pitchFamily="34" charset="0"/>
              <a:buChar char="•"/>
            </a:pPr>
            <a:r>
              <a:rPr lang="el-GR" sz="2000" spc="-10" dirty="0" smtClean="0">
                <a:solidFill>
                  <a:srgbClr val="001F5F"/>
                </a:solidFill>
                <a:latin typeface="Carlito"/>
                <a:cs typeface="Carlito"/>
              </a:rPr>
              <a:t>επεξεργαστές </a:t>
            </a:r>
            <a:r>
              <a:rPr lang="el-GR" sz="2000" spc="-10" dirty="0">
                <a:solidFill>
                  <a:srgbClr val="001F5F"/>
                </a:solidFill>
                <a:latin typeface="Carlito"/>
                <a:cs typeface="Carlito"/>
              </a:rPr>
              <a:t>κειμένου </a:t>
            </a:r>
          </a:p>
          <a:p>
            <a:pPr marL="342900" indent="-342900">
              <a:buFont typeface="Arial" panose="020B0604020202020204" pitchFamily="34" charset="0"/>
              <a:buChar char="•"/>
            </a:pPr>
            <a:r>
              <a:rPr lang="el-GR" sz="2000" spc="-10" dirty="0" smtClean="0">
                <a:solidFill>
                  <a:srgbClr val="001F5F"/>
                </a:solidFill>
                <a:latin typeface="Carlito"/>
                <a:cs typeface="Carlito"/>
              </a:rPr>
              <a:t>πίνακες </a:t>
            </a:r>
            <a:r>
              <a:rPr lang="el-GR" sz="2000" spc="-10" dirty="0">
                <a:solidFill>
                  <a:srgbClr val="001F5F"/>
                </a:solidFill>
                <a:latin typeface="Carlito"/>
                <a:cs typeface="Carlito"/>
              </a:rPr>
              <a:t>και λογιστικά φύλλα </a:t>
            </a:r>
          </a:p>
          <a:p>
            <a:pPr marL="342900" indent="-342900">
              <a:buFont typeface="Arial" panose="020B0604020202020204" pitchFamily="34" charset="0"/>
              <a:buChar char="•"/>
            </a:pPr>
            <a:r>
              <a:rPr lang="el-GR" sz="2000" spc="-10" dirty="0" smtClean="0">
                <a:solidFill>
                  <a:srgbClr val="001F5F"/>
                </a:solidFill>
                <a:latin typeface="Carlito"/>
                <a:cs typeface="Carlito"/>
              </a:rPr>
              <a:t>συστήματα </a:t>
            </a:r>
            <a:r>
              <a:rPr lang="el-GR" sz="2000" spc="-10" dirty="0">
                <a:solidFill>
                  <a:srgbClr val="001F5F"/>
                </a:solidFill>
                <a:latin typeface="Carlito"/>
                <a:cs typeface="Carlito"/>
              </a:rPr>
              <a:t>διαχείρισης βάσεων δεδομένων </a:t>
            </a:r>
          </a:p>
          <a:p>
            <a:pPr marL="342900" indent="-342900">
              <a:buFont typeface="Arial" panose="020B0604020202020204" pitchFamily="34" charset="0"/>
              <a:buChar char="•"/>
            </a:pPr>
            <a:r>
              <a:rPr lang="el-GR" sz="2000" spc="-10" dirty="0" smtClean="0">
                <a:solidFill>
                  <a:srgbClr val="001F5F"/>
                </a:solidFill>
                <a:latin typeface="Carlito"/>
                <a:cs typeface="Carlito"/>
              </a:rPr>
              <a:t>εργαλεία </a:t>
            </a:r>
            <a:r>
              <a:rPr lang="el-GR" sz="2000" spc="-10" dirty="0">
                <a:solidFill>
                  <a:srgbClr val="001F5F"/>
                </a:solidFill>
                <a:latin typeface="Carlito"/>
                <a:cs typeface="Carlito"/>
              </a:rPr>
              <a:t>σχεδιασμού και γραφικών </a:t>
            </a:r>
          </a:p>
          <a:p>
            <a:pPr marL="342900" indent="-342900">
              <a:buFont typeface="Arial" panose="020B0604020202020204" pitchFamily="34" charset="0"/>
              <a:buChar char="•"/>
            </a:pPr>
            <a:r>
              <a:rPr lang="el-GR" sz="2000" spc="-10" dirty="0" smtClean="0">
                <a:solidFill>
                  <a:srgbClr val="001F5F"/>
                </a:solidFill>
                <a:latin typeface="Carlito"/>
                <a:cs typeface="Carlito"/>
              </a:rPr>
              <a:t>λογισμικό </a:t>
            </a:r>
            <a:r>
              <a:rPr lang="el-GR" sz="2000" spc="-10" dirty="0">
                <a:solidFill>
                  <a:srgbClr val="001F5F"/>
                </a:solidFill>
                <a:latin typeface="Carlito"/>
                <a:cs typeface="Carlito"/>
              </a:rPr>
              <a:t>στατιστικής επεξεργασίας </a:t>
            </a:r>
          </a:p>
          <a:p>
            <a:pPr marL="342900" indent="-342900">
              <a:buFont typeface="Arial" panose="020B0604020202020204" pitchFamily="34" charset="0"/>
              <a:buChar char="•"/>
            </a:pPr>
            <a:r>
              <a:rPr lang="el-GR" sz="2000" spc="-10" dirty="0" smtClean="0">
                <a:solidFill>
                  <a:srgbClr val="001F5F"/>
                </a:solidFill>
                <a:latin typeface="Carlito"/>
                <a:cs typeface="Carlito"/>
              </a:rPr>
              <a:t>λογισμικό </a:t>
            </a:r>
            <a:r>
              <a:rPr lang="el-GR" sz="2000" spc="-10" dirty="0">
                <a:solidFill>
                  <a:srgbClr val="001F5F"/>
                </a:solidFill>
                <a:latin typeface="Carlito"/>
                <a:cs typeface="Carlito"/>
              </a:rPr>
              <a:t>παραγωγής διαγραμμάτων </a:t>
            </a:r>
          </a:p>
          <a:p>
            <a:pPr marL="342900" indent="-342900">
              <a:buFont typeface="Arial" panose="020B0604020202020204" pitchFamily="34" charset="0"/>
              <a:buChar char="•"/>
            </a:pPr>
            <a:r>
              <a:rPr lang="el-GR" sz="2000" spc="-10" dirty="0" smtClean="0">
                <a:solidFill>
                  <a:srgbClr val="001F5F"/>
                </a:solidFill>
                <a:latin typeface="Carlito"/>
                <a:cs typeface="Carlito"/>
              </a:rPr>
              <a:t>επιτραπέζια </a:t>
            </a:r>
            <a:r>
              <a:rPr lang="el-GR" sz="2000" spc="-10" dirty="0">
                <a:solidFill>
                  <a:srgbClr val="001F5F"/>
                </a:solidFill>
                <a:latin typeface="Carlito"/>
                <a:cs typeface="Carlito"/>
              </a:rPr>
              <a:t>συστήματα εκδόσεων (π.χ. για δημιουργία σχολικών εφημερίδων) </a:t>
            </a:r>
          </a:p>
          <a:p>
            <a:pPr marL="342900" indent="-342900">
              <a:buFont typeface="Arial" panose="020B0604020202020204" pitchFamily="34" charset="0"/>
              <a:buChar char="•"/>
            </a:pPr>
            <a:r>
              <a:rPr lang="el-GR" sz="2000" spc="-10" dirty="0" smtClean="0">
                <a:solidFill>
                  <a:srgbClr val="001F5F"/>
                </a:solidFill>
                <a:latin typeface="Carlito"/>
                <a:cs typeface="Carlito"/>
              </a:rPr>
              <a:t>εργαλεία </a:t>
            </a:r>
            <a:r>
              <a:rPr lang="el-GR" sz="2000" spc="-10" dirty="0">
                <a:solidFill>
                  <a:srgbClr val="001F5F"/>
                </a:solidFill>
                <a:latin typeface="Carlito"/>
                <a:cs typeface="Carlito"/>
              </a:rPr>
              <a:t>δημιουργίας </a:t>
            </a:r>
            <a:r>
              <a:rPr lang="el-GR" sz="2000" spc="-10" dirty="0" err="1">
                <a:solidFill>
                  <a:srgbClr val="001F5F"/>
                </a:solidFill>
                <a:latin typeface="Carlito"/>
                <a:cs typeface="Carlito"/>
              </a:rPr>
              <a:t>υπερμέσων</a:t>
            </a:r>
            <a:r>
              <a:rPr lang="el-GR" sz="2000" spc="-10" dirty="0">
                <a:solidFill>
                  <a:srgbClr val="001F5F"/>
                </a:solidFill>
                <a:latin typeface="Carlito"/>
                <a:cs typeface="Carlito"/>
              </a:rPr>
              <a:t>, πολυμέσων, ιστοσελίδων (για παρουσίαση εργασιών) </a:t>
            </a:r>
          </a:p>
          <a:p>
            <a:pPr marL="342900" indent="-342900">
              <a:buFont typeface="Arial" panose="020B0604020202020204" pitchFamily="34" charset="0"/>
              <a:buChar char="•"/>
            </a:pPr>
            <a:r>
              <a:rPr lang="el-GR" sz="2000" spc="-10" dirty="0" smtClean="0">
                <a:solidFill>
                  <a:srgbClr val="001F5F"/>
                </a:solidFill>
                <a:latin typeface="Carlito"/>
                <a:cs typeface="Carlito"/>
              </a:rPr>
              <a:t>εργαλεία </a:t>
            </a:r>
            <a:r>
              <a:rPr lang="el-GR" sz="2000" spc="-10" dirty="0">
                <a:solidFill>
                  <a:srgbClr val="001F5F"/>
                </a:solidFill>
                <a:latin typeface="Carlito"/>
                <a:cs typeface="Carlito"/>
              </a:rPr>
              <a:t>δημιουργίας βάσεων δεδομένων </a:t>
            </a:r>
          </a:p>
        </p:txBody>
      </p:sp>
    </p:spTree>
    <p:extLst>
      <p:ext uri="{BB962C8B-B14F-4D97-AF65-F5344CB8AC3E}">
        <p14:creationId xmlns:p14="http://schemas.microsoft.com/office/powerpoint/2010/main" val="26162948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2483768" y="-3"/>
            <a:ext cx="6660232" cy="1744541"/>
          </a:xfrm>
        </p:spPr>
        <p:txBody>
          <a:bodyPr>
            <a:noAutofit/>
          </a:bodyPr>
          <a:lstStyle/>
          <a:p>
            <a:r>
              <a:rPr lang="el-GR" b="1" dirty="0" smtClean="0">
                <a:solidFill>
                  <a:srgbClr val="000000"/>
                </a:solidFill>
                <a:latin typeface="+mn-lt"/>
                <a:cs typeface="UUMMPF+Calibri"/>
              </a:rPr>
              <a:t>Εκπαιδευτική Τεχνολογία</a:t>
            </a:r>
            <a:br>
              <a:rPr lang="el-GR" b="1" dirty="0" smtClean="0">
                <a:solidFill>
                  <a:srgbClr val="000000"/>
                </a:solidFill>
                <a:latin typeface="+mn-lt"/>
                <a:cs typeface="UUMMPF+Calibri"/>
              </a:rPr>
            </a:br>
            <a:r>
              <a:rPr lang="el-GR" altLang="el-GR" sz="2800" b="1" dirty="0">
                <a:solidFill>
                  <a:srgbClr val="002060"/>
                </a:solidFill>
                <a:latin typeface="Times New Roman" panose="02020603050405020304" pitchFamily="18" charset="0"/>
              </a:rPr>
              <a:t>Το Εκπαιδευτικό Λογισμικό</a:t>
            </a:r>
            <a:r>
              <a:rPr lang="en-US" altLang="el-GR" sz="2800" b="1" dirty="0">
                <a:solidFill>
                  <a:srgbClr val="002060"/>
                </a:solidFill>
                <a:latin typeface="Times New Roman" panose="02020603050405020304" pitchFamily="18" charset="0"/>
              </a:rPr>
              <a:t> </a:t>
            </a:r>
            <a:r>
              <a:rPr lang="el-GR" altLang="el-GR" sz="2800" b="1" dirty="0">
                <a:solidFill>
                  <a:srgbClr val="002060"/>
                </a:solidFill>
                <a:latin typeface="Times New Roman" panose="02020603050405020304" pitchFamily="18" charset="0"/>
              </a:rPr>
              <a:t>(ΕΛ)</a:t>
            </a:r>
            <a:r>
              <a:rPr lang="en-US" altLang="el-GR" sz="2800" b="1" dirty="0">
                <a:solidFill>
                  <a:srgbClr val="002060"/>
                </a:solidFill>
                <a:latin typeface="Times New Roman" panose="02020603050405020304" pitchFamily="18" charset="0"/>
              </a:rPr>
              <a:t/>
            </a:r>
            <a:br>
              <a:rPr lang="en-US" altLang="el-GR" sz="2800" b="1" dirty="0">
                <a:solidFill>
                  <a:srgbClr val="002060"/>
                </a:solidFill>
                <a:latin typeface="Times New Roman" panose="02020603050405020304" pitchFamily="18" charset="0"/>
              </a:rPr>
            </a:br>
            <a:r>
              <a:rPr lang="el-GR" sz="2800" b="1" dirty="0" smtClean="0">
                <a:solidFill>
                  <a:srgbClr val="002060"/>
                </a:solidFill>
                <a:latin typeface="Times New Roman" panose="02020603050405020304" pitchFamily="18" charset="0"/>
              </a:rPr>
              <a:t>Περιβάλλοντα </a:t>
            </a:r>
            <a:r>
              <a:rPr lang="el-GR" sz="2800" b="1" dirty="0">
                <a:solidFill>
                  <a:srgbClr val="002060"/>
                </a:solidFill>
                <a:latin typeface="Times New Roman" panose="02020603050405020304" pitchFamily="18" charset="0"/>
              </a:rPr>
              <a:t>παρουσίασης, αναζήτησης, διάδοσης της </a:t>
            </a:r>
            <a:r>
              <a:rPr lang="el-GR" sz="2800" b="1" dirty="0" smtClean="0">
                <a:solidFill>
                  <a:srgbClr val="002060"/>
                </a:solidFill>
                <a:latin typeface="Times New Roman" panose="02020603050405020304" pitchFamily="18" charset="0"/>
              </a:rPr>
              <a:t>πληροφορίας </a:t>
            </a:r>
            <a:endParaRPr lang="el-GR" sz="2800" b="1" dirty="0">
              <a:solidFill>
                <a:srgbClr val="002060"/>
              </a:solidFill>
              <a:latin typeface="Times New Roman" panose="02020603050405020304" pitchFamily="18" charset="0"/>
            </a:endParaRPr>
          </a:p>
        </p:txBody>
      </p:sp>
      <p:pic>
        <p:nvPicPr>
          <p:cNvPr id="4" name="Εικόνα 3" descr="ΛΟΓΟΤΥΠΟ ΑΣΠΑΙΤΕ ΕΛΛΗΝΙΚΟ copy"/>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 y="-1"/>
            <a:ext cx="1678321" cy="995469"/>
          </a:xfrm>
          <a:prstGeom prst="rect">
            <a:avLst/>
          </a:prstGeom>
          <a:noFill/>
          <a:ln>
            <a:noFill/>
          </a:ln>
        </p:spPr>
      </p:pic>
      <p:sp>
        <p:nvSpPr>
          <p:cNvPr id="5" name="TextBox 4"/>
          <p:cNvSpPr txBox="1"/>
          <p:nvPr/>
        </p:nvSpPr>
        <p:spPr>
          <a:xfrm>
            <a:off x="1678320" y="0"/>
            <a:ext cx="1309504" cy="1015663"/>
          </a:xfrm>
          <a:prstGeom prst="rect">
            <a:avLst/>
          </a:prstGeom>
          <a:noFill/>
        </p:spPr>
        <p:txBody>
          <a:bodyPr wrap="square" rtlCol="0">
            <a:spAutoFit/>
          </a:bodyPr>
          <a:lstStyle/>
          <a:p>
            <a:r>
              <a:rPr lang="el-GR" sz="1200" b="1" dirty="0"/>
              <a:t>Α</a:t>
            </a:r>
            <a:r>
              <a:rPr lang="el-GR" sz="1200" dirty="0"/>
              <a:t>ΝΩΤΑΤΗ </a:t>
            </a:r>
            <a:endParaRPr lang="el-GR" sz="1200" dirty="0" smtClean="0"/>
          </a:p>
          <a:p>
            <a:r>
              <a:rPr lang="el-GR" sz="1200" b="1" dirty="0" smtClean="0"/>
              <a:t>Σ</a:t>
            </a:r>
            <a:r>
              <a:rPr lang="el-GR" sz="1200" dirty="0" smtClean="0"/>
              <a:t>ΧΟΛΗ</a:t>
            </a:r>
          </a:p>
          <a:p>
            <a:r>
              <a:rPr lang="el-GR" sz="1200" b="1" dirty="0" smtClean="0"/>
              <a:t>ΠΑ</a:t>
            </a:r>
            <a:r>
              <a:rPr lang="el-GR" sz="1200" dirty="0" smtClean="0"/>
              <a:t>ΙΔΑΓΩΓΙΚΗΣ &amp;</a:t>
            </a:r>
          </a:p>
          <a:p>
            <a:r>
              <a:rPr lang="el-GR" sz="1200" b="1" dirty="0" smtClean="0"/>
              <a:t>Τ</a:t>
            </a:r>
            <a:r>
              <a:rPr lang="el-GR" sz="1200" dirty="0" smtClean="0"/>
              <a:t>ΕΧΝΟΛΟΓΙΚΗΣ</a:t>
            </a:r>
          </a:p>
          <a:p>
            <a:r>
              <a:rPr lang="el-GR" sz="1200" b="1" dirty="0" smtClean="0"/>
              <a:t>Ε</a:t>
            </a:r>
            <a:r>
              <a:rPr lang="el-GR" sz="1200" dirty="0" smtClean="0"/>
              <a:t>ΚΠΑΙΔΕΥΣΗΣ</a:t>
            </a:r>
            <a:endParaRPr lang="el-GR" sz="1200" dirty="0"/>
          </a:p>
        </p:txBody>
      </p:sp>
      <p:sp>
        <p:nvSpPr>
          <p:cNvPr id="6" name="TextBox 5"/>
          <p:cNvSpPr txBox="1"/>
          <p:nvPr/>
        </p:nvSpPr>
        <p:spPr>
          <a:xfrm>
            <a:off x="-26505" y="995469"/>
            <a:ext cx="1804918" cy="369332"/>
          </a:xfrm>
          <a:prstGeom prst="rect">
            <a:avLst/>
          </a:prstGeom>
          <a:noFill/>
        </p:spPr>
        <p:txBody>
          <a:bodyPr wrap="none" rtlCol="0">
            <a:spAutoFit/>
          </a:bodyPr>
          <a:lstStyle/>
          <a:p>
            <a:r>
              <a:rPr lang="el-GR" b="1" dirty="0" smtClean="0"/>
              <a:t>ΕΠΠΑΙΚ ΑΘΗΝΑΣ</a:t>
            </a:r>
            <a:endParaRPr lang="el-GR" b="1" dirty="0"/>
          </a:p>
        </p:txBody>
      </p:sp>
      <p:sp>
        <p:nvSpPr>
          <p:cNvPr id="3" name="TextBox 2"/>
          <p:cNvSpPr txBox="1"/>
          <p:nvPr/>
        </p:nvSpPr>
        <p:spPr>
          <a:xfrm>
            <a:off x="2987824" y="2924944"/>
            <a:ext cx="184731" cy="369332"/>
          </a:xfrm>
          <a:prstGeom prst="rect">
            <a:avLst/>
          </a:prstGeom>
          <a:noFill/>
        </p:spPr>
        <p:txBody>
          <a:bodyPr wrap="none" rtlCol="0">
            <a:spAutoFit/>
          </a:bodyPr>
          <a:lstStyle/>
          <a:p>
            <a:endParaRPr lang="el-GR" dirty="0"/>
          </a:p>
        </p:txBody>
      </p:sp>
      <p:sp>
        <p:nvSpPr>
          <p:cNvPr id="7" name="Ορθογώνιο 6"/>
          <p:cNvSpPr/>
          <p:nvPr/>
        </p:nvSpPr>
        <p:spPr>
          <a:xfrm>
            <a:off x="395536" y="1963218"/>
            <a:ext cx="8280920" cy="3785652"/>
          </a:xfrm>
          <a:prstGeom prst="rect">
            <a:avLst/>
          </a:prstGeom>
        </p:spPr>
        <p:txBody>
          <a:bodyPr wrap="square">
            <a:spAutoFit/>
          </a:bodyPr>
          <a:lstStyle/>
          <a:p>
            <a:r>
              <a:rPr lang="el-GR" sz="2400" spc="-10" dirty="0" smtClean="0">
                <a:solidFill>
                  <a:srgbClr val="001F5F"/>
                </a:solidFill>
                <a:latin typeface="Carlito"/>
                <a:cs typeface="Carlito"/>
              </a:rPr>
              <a:t>Με </a:t>
            </a:r>
            <a:r>
              <a:rPr lang="el-GR" sz="2400" spc="-10" dirty="0">
                <a:solidFill>
                  <a:srgbClr val="001F5F"/>
                </a:solidFill>
                <a:latin typeface="Carlito"/>
                <a:cs typeface="Carlito"/>
              </a:rPr>
              <a:t>τα συστήματα αυτά </a:t>
            </a:r>
            <a:r>
              <a:rPr lang="el-GR" sz="2400" spc="-10" dirty="0">
                <a:solidFill>
                  <a:srgbClr val="FF0000"/>
                </a:solidFill>
                <a:latin typeface="Carlito"/>
                <a:cs typeface="Carlito"/>
              </a:rPr>
              <a:t>καθίσταται εύκολη και λειτουργικά αποτελεσματική η παρουσίαση, η αναζήτηση και γενικότερα η διαχείριση της πληροφορίας</a:t>
            </a:r>
            <a:r>
              <a:rPr lang="el-GR" sz="2400" spc="-10" dirty="0">
                <a:solidFill>
                  <a:srgbClr val="001F5F"/>
                </a:solidFill>
                <a:latin typeface="Carlito"/>
                <a:cs typeface="Carlito"/>
              </a:rPr>
              <a:t>. Οδηγούν </a:t>
            </a:r>
            <a:r>
              <a:rPr lang="el-GR" sz="2400" spc="-10" dirty="0" smtClean="0">
                <a:solidFill>
                  <a:srgbClr val="001F5F"/>
                </a:solidFill>
                <a:latin typeface="Carlito"/>
                <a:cs typeface="Carlito"/>
              </a:rPr>
              <a:t>στην </a:t>
            </a:r>
            <a:r>
              <a:rPr lang="el-GR" sz="2400" spc="-10" dirty="0">
                <a:solidFill>
                  <a:srgbClr val="001F5F"/>
                </a:solidFill>
                <a:latin typeface="Carlito"/>
                <a:cs typeface="Carlito"/>
              </a:rPr>
              <a:t>απεξάρτηση του χρήστη από δυσχέρειες χώρου και χρόνου πρόσβασης. Τέτοια συστήματα είναι: </a:t>
            </a:r>
          </a:p>
          <a:p>
            <a:pPr marL="342900" indent="-342900">
              <a:buFont typeface="Arial" panose="020B0604020202020204" pitchFamily="34" charset="0"/>
              <a:buChar char="•"/>
            </a:pPr>
            <a:r>
              <a:rPr lang="el-GR" sz="2400" spc="-10" dirty="0" smtClean="0">
                <a:solidFill>
                  <a:srgbClr val="001F5F"/>
                </a:solidFill>
                <a:latin typeface="Carlito"/>
                <a:cs typeface="Carlito"/>
              </a:rPr>
              <a:t>ψηφιακές </a:t>
            </a:r>
            <a:r>
              <a:rPr lang="el-GR" sz="2400" spc="-10" dirty="0">
                <a:solidFill>
                  <a:srgbClr val="001F5F"/>
                </a:solidFill>
                <a:latin typeface="Carlito"/>
                <a:cs typeface="Carlito"/>
              </a:rPr>
              <a:t>εγκυκλοπαίδειες </a:t>
            </a:r>
          </a:p>
          <a:p>
            <a:pPr marL="342900" indent="-342900">
              <a:buFont typeface="Arial" panose="020B0604020202020204" pitchFamily="34" charset="0"/>
              <a:buChar char="•"/>
            </a:pPr>
            <a:r>
              <a:rPr lang="el-GR" sz="2400" spc="-10" dirty="0" smtClean="0">
                <a:solidFill>
                  <a:srgbClr val="001F5F"/>
                </a:solidFill>
                <a:latin typeface="Carlito"/>
                <a:cs typeface="Carlito"/>
              </a:rPr>
              <a:t>ηλεκτρονικά </a:t>
            </a:r>
            <a:r>
              <a:rPr lang="el-GR" sz="2400" spc="-10" dirty="0">
                <a:solidFill>
                  <a:srgbClr val="001F5F"/>
                </a:solidFill>
                <a:latin typeface="Carlito"/>
                <a:cs typeface="Carlito"/>
              </a:rPr>
              <a:t>λεξικά </a:t>
            </a:r>
          </a:p>
          <a:p>
            <a:pPr marL="342900" indent="-342900">
              <a:buFont typeface="Arial" panose="020B0604020202020204" pitchFamily="34" charset="0"/>
              <a:buChar char="•"/>
            </a:pPr>
            <a:r>
              <a:rPr lang="el-GR" sz="2400" spc="-10" dirty="0" smtClean="0">
                <a:solidFill>
                  <a:srgbClr val="001F5F"/>
                </a:solidFill>
                <a:latin typeface="Carlito"/>
                <a:cs typeface="Carlito"/>
              </a:rPr>
              <a:t>βάσεις </a:t>
            </a:r>
            <a:r>
              <a:rPr lang="el-GR" sz="2400" spc="-10" dirty="0">
                <a:solidFill>
                  <a:srgbClr val="001F5F"/>
                </a:solidFill>
                <a:latin typeface="Carlito"/>
                <a:cs typeface="Carlito"/>
              </a:rPr>
              <a:t>δεδομένων </a:t>
            </a:r>
          </a:p>
          <a:p>
            <a:pPr marL="342900" indent="-342900">
              <a:buFont typeface="Arial" panose="020B0604020202020204" pitchFamily="34" charset="0"/>
              <a:buChar char="•"/>
            </a:pPr>
            <a:r>
              <a:rPr lang="el-GR" sz="2400" spc="-10" dirty="0" smtClean="0">
                <a:solidFill>
                  <a:srgbClr val="001F5F"/>
                </a:solidFill>
                <a:latin typeface="Carlito"/>
                <a:cs typeface="Carlito"/>
              </a:rPr>
              <a:t>ψηφιακές </a:t>
            </a:r>
            <a:r>
              <a:rPr lang="el-GR" sz="2400" spc="-10" dirty="0">
                <a:solidFill>
                  <a:srgbClr val="001F5F"/>
                </a:solidFill>
                <a:latin typeface="Carlito"/>
                <a:cs typeface="Carlito"/>
              </a:rPr>
              <a:t>βιβλιοθήκες </a:t>
            </a:r>
          </a:p>
          <a:p>
            <a:pPr marL="342900" indent="-342900">
              <a:buFont typeface="Arial" panose="020B0604020202020204" pitchFamily="34" charset="0"/>
              <a:buChar char="•"/>
            </a:pPr>
            <a:r>
              <a:rPr lang="el-GR" sz="2400" spc="-10" dirty="0" smtClean="0">
                <a:solidFill>
                  <a:srgbClr val="001F5F"/>
                </a:solidFill>
                <a:latin typeface="Carlito"/>
                <a:cs typeface="Carlito"/>
              </a:rPr>
              <a:t>δικτυακοί </a:t>
            </a:r>
            <a:r>
              <a:rPr lang="el-GR" sz="2400" spc="-10" dirty="0">
                <a:solidFill>
                  <a:srgbClr val="001F5F"/>
                </a:solidFill>
                <a:latin typeface="Carlito"/>
                <a:cs typeface="Carlito"/>
              </a:rPr>
              <a:t>τόποι εκπαιδευτικού περιεχομένου </a:t>
            </a:r>
          </a:p>
        </p:txBody>
      </p:sp>
    </p:spTree>
    <p:extLst>
      <p:ext uri="{BB962C8B-B14F-4D97-AF65-F5344CB8AC3E}">
        <p14:creationId xmlns:p14="http://schemas.microsoft.com/office/powerpoint/2010/main" val="289804337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2843808" y="-2"/>
            <a:ext cx="6300192" cy="1364803"/>
          </a:xfrm>
        </p:spPr>
        <p:txBody>
          <a:bodyPr>
            <a:noAutofit/>
          </a:bodyPr>
          <a:lstStyle/>
          <a:p>
            <a:r>
              <a:rPr lang="el-GR" b="1" dirty="0" smtClean="0">
                <a:solidFill>
                  <a:srgbClr val="000000"/>
                </a:solidFill>
                <a:latin typeface="+mn-lt"/>
                <a:cs typeface="UUMMPF+Calibri"/>
              </a:rPr>
              <a:t>Εκπαιδευτική Τεχνολογία</a:t>
            </a:r>
            <a:br>
              <a:rPr lang="el-GR" b="1" dirty="0" smtClean="0">
                <a:solidFill>
                  <a:srgbClr val="000000"/>
                </a:solidFill>
                <a:latin typeface="+mn-lt"/>
                <a:cs typeface="UUMMPF+Calibri"/>
              </a:rPr>
            </a:br>
            <a:r>
              <a:rPr lang="el-GR" altLang="el-GR" sz="2800" b="1" dirty="0">
                <a:solidFill>
                  <a:srgbClr val="002060"/>
                </a:solidFill>
                <a:latin typeface="Times New Roman" panose="02020603050405020304" pitchFamily="18" charset="0"/>
              </a:rPr>
              <a:t>Το Εκπαιδευτικό Λογισμικό</a:t>
            </a:r>
            <a:r>
              <a:rPr lang="en-US" altLang="el-GR" sz="2800" b="1" dirty="0">
                <a:solidFill>
                  <a:srgbClr val="002060"/>
                </a:solidFill>
                <a:latin typeface="Times New Roman" panose="02020603050405020304" pitchFamily="18" charset="0"/>
              </a:rPr>
              <a:t> </a:t>
            </a:r>
            <a:r>
              <a:rPr lang="el-GR" altLang="el-GR" sz="2800" b="1" dirty="0">
                <a:solidFill>
                  <a:srgbClr val="002060"/>
                </a:solidFill>
                <a:latin typeface="Times New Roman" panose="02020603050405020304" pitchFamily="18" charset="0"/>
              </a:rPr>
              <a:t>(ΕΛ)</a:t>
            </a:r>
            <a:r>
              <a:rPr lang="en-US" altLang="el-GR" sz="2800" b="1" dirty="0">
                <a:solidFill>
                  <a:srgbClr val="002060"/>
                </a:solidFill>
                <a:latin typeface="Times New Roman" panose="02020603050405020304" pitchFamily="18" charset="0"/>
              </a:rPr>
              <a:t/>
            </a:r>
            <a:br>
              <a:rPr lang="en-US" altLang="el-GR" sz="2800" b="1" dirty="0">
                <a:solidFill>
                  <a:srgbClr val="002060"/>
                </a:solidFill>
                <a:latin typeface="Times New Roman" panose="02020603050405020304" pitchFamily="18" charset="0"/>
              </a:rPr>
            </a:br>
            <a:r>
              <a:rPr lang="el-GR" altLang="el-GR" sz="2800" b="1" dirty="0" smtClean="0">
                <a:solidFill>
                  <a:srgbClr val="002060"/>
                </a:solidFill>
                <a:latin typeface="Times New Roman" panose="02020603050405020304" pitchFamily="18" charset="0"/>
              </a:rPr>
              <a:t>Πεδία </a:t>
            </a:r>
            <a:r>
              <a:rPr lang="el-GR" altLang="el-GR" sz="2800" b="1" dirty="0">
                <a:solidFill>
                  <a:srgbClr val="002060"/>
                </a:solidFill>
                <a:latin typeface="Times New Roman" panose="02020603050405020304" pitchFamily="18" charset="0"/>
              </a:rPr>
              <a:t>Έρευνας της Διδακτικής</a:t>
            </a:r>
            <a:r>
              <a:rPr lang="el-GR" altLang="el-GR" sz="2800" b="1" dirty="0">
                <a:solidFill>
                  <a:srgbClr val="FF0000"/>
                </a:solidFill>
                <a:latin typeface="Times New Roman" panose="02020603050405020304" pitchFamily="18" charset="0"/>
              </a:rPr>
              <a:t> </a:t>
            </a:r>
          </a:p>
        </p:txBody>
      </p:sp>
      <p:pic>
        <p:nvPicPr>
          <p:cNvPr id="4" name="Εικόνα 3" descr="ΛΟΓΟΤΥΠΟ ΑΣΠΑΙΤΕ ΕΛΛΗΝΙΚΟ copy"/>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 y="-1"/>
            <a:ext cx="1678321" cy="995469"/>
          </a:xfrm>
          <a:prstGeom prst="rect">
            <a:avLst/>
          </a:prstGeom>
          <a:noFill/>
          <a:ln>
            <a:noFill/>
          </a:ln>
        </p:spPr>
      </p:pic>
      <p:sp>
        <p:nvSpPr>
          <p:cNvPr id="5" name="TextBox 4"/>
          <p:cNvSpPr txBox="1"/>
          <p:nvPr/>
        </p:nvSpPr>
        <p:spPr>
          <a:xfrm>
            <a:off x="1678320" y="0"/>
            <a:ext cx="1309504" cy="1015663"/>
          </a:xfrm>
          <a:prstGeom prst="rect">
            <a:avLst/>
          </a:prstGeom>
          <a:noFill/>
        </p:spPr>
        <p:txBody>
          <a:bodyPr wrap="square" rtlCol="0">
            <a:spAutoFit/>
          </a:bodyPr>
          <a:lstStyle/>
          <a:p>
            <a:r>
              <a:rPr lang="el-GR" sz="1200" b="1" dirty="0"/>
              <a:t>Α</a:t>
            </a:r>
            <a:r>
              <a:rPr lang="el-GR" sz="1200" dirty="0"/>
              <a:t>ΝΩΤΑΤΗ </a:t>
            </a:r>
            <a:endParaRPr lang="el-GR" sz="1200" dirty="0" smtClean="0"/>
          </a:p>
          <a:p>
            <a:r>
              <a:rPr lang="el-GR" sz="1200" b="1" dirty="0" smtClean="0"/>
              <a:t>Σ</a:t>
            </a:r>
            <a:r>
              <a:rPr lang="el-GR" sz="1200" dirty="0" smtClean="0"/>
              <a:t>ΧΟΛΗ</a:t>
            </a:r>
          </a:p>
          <a:p>
            <a:r>
              <a:rPr lang="el-GR" sz="1200" b="1" dirty="0" smtClean="0"/>
              <a:t>ΠΑ</a:t>
            </a:r>
            <a:r>
              <a:rPr lang="el-GR" sz="1200" dirty="0" smtClean="0"/>
              <a:t>ΙΔΑΓΩΓΙΚΗΣ &amp;</a:t>
            </a:r>
          </a:p>
          <a:p>
            <a:r>
              <a:rPr lang="el-GR" sz="1200" b="1" dirty="0" smtClean="0"/>
              <a:t>Τ</a:t>
            </a:r>
            <a:r>
              <a:rPr lang="el-GR" sz="1200" dirty="0" smtClean="0"/>
              <a:t>ΕΧΝΟΛΟΓΙΚΗΣ</a:t>
            </a:r>
          </a:p>
          <a:p>
            <a:r>
              <a:rPr lang="el-GR" sz="1200" b="1" dirty="0" smtClean="0"/>
              <a:t>Ε</a:t>
            </a:r>
            <a:r>
              <a:rPr lang="el-GR" sz="1200" dirty="0" smtClean="0"/>
              <a:t>ΚΠΑΙΔΕΥΣΗΣ</a:t>
            </a:r>
            <a:endParaRPr lang="el-GR" sz="1200" dirty="0"/>
          </a:p>
        </p:txBody>
      </p:sp>
      <p:sp>
        <p:nvSpPr>
          <p:cNvPr id="6" name="TextBox 5"/>
          <p:cNvSpPr txBox="1"/>
          <p:nvPr/>
        </p:nvSpPr>
        <p:spPr>
          <a:xfrm>
            <a:off x="-26505" y="995469"/>
            <a:ext cx="1804918" cy="369332"/>
          </a:xfrm>
          <a:prstGeom prst="rect">
            <a:avLst/>
          </a:prstGeom>
          <a:noFill/>
        </p:spPr>
        <p:txBody>
          <a:bodyPr wrap="none" rtlCol="0">
            <a:spAutoFit/>
          </a:bodyPr>
          <a:lstStyle/>
          <a:p>
            <a:r>
              <a:rPr lang="el-GR" b="1" dirty="0" smtClean="0"/>
              <a:t>ΕΠΠΑΙΚ ΑΘΗΝΑΣ</a:t>
            </a:r>
            <a:endParaRPr lang="el-GR" b="1" dirty="0"/>
          </a:p>
        </p:txBody>
      </p:sp>
      <p:sp>
        <p:nvSpPr>
          <p:cNvPr id="3" name="TextBox 2"/>
          <p:cNvSpPr txBox="1"/>
          <p:nvPr/>
        </p:nvSpPr>
        <p:spPr>
          <a:xfrm>
            <a:off x="2987824" y="2924944"/>
            <a:ext cx="184731" cy="369332"/>
          </a:xfrm>
          <a:prstGeom prst="rect">
            <a:avLst/>
          </a:prstGeom>
          <a:noFill/>
        </p:spPr>
        <p:txBody>
          <a:bodyPr wrap="none" rtlCol="0">
            <a:spAutoFit/>
          </a:bodyPr>
          <a:lstStyle/>
          <a:p>
            <a:endParaRPr lang="el-GR" dirty="0"/>
          </a:p>
        </p:txBody>
      </p:sp>
      <p:sp>
        <p:nvSpPr>
          <p:cNvPr id="7" name="Ορθογώνιο 6"/>
          <p:cNvSpPr/>
          <p:nvPr/>
        </p:nvSpPr>
        <p:spPr>
          <a:xfrm>
            <a:off x="467544" y="1364801"/>
            <a:ext cx="7685409" cy="4832092"/>
          </a:xfrm>
          <a:prstGeom prst="rect">
            <a:avLst/>
          </a:prstGeom>
        </p:spPr>
        <p:txBody>
          <a:bodyPr wrap="square">
            <a:spAutoFit/>
          </a:bodyPr>
          <a:lstStyle/>
          <a:p>
            <a:pPr>
              <a:spcBef>
                <a:spcPct val="0"/>
              </a:spcBef>
              <a:buFontTx/>
              <a:buNone/>
            </a:pPr>
            <a:r>
              <a:rPr lang="el-GR" altLang="el-GR" sz="2800" b="1" u="sng" dirty="0" smtClean="0">
                <a:solidFill>
                  <a:srgbClr val="FF0000"/>
                </a:solidFill>
                <a:latin typeface="Times New Roman" panose="02020603050405020304" pitchFamily="18" charset="0"/>
              </a:rPr>
              <a:t>Αξιοποίηση </a:t>
            </a:r>
            <a:r>
              <a:rPr lang="el-GR" altLang="el-GR" sz="2800" b="1" u="sng" dirty="0">
                <a:solidFill>
                  <a:srgbClr val="FF0000"/>
                </a:solidFill>
                <a:latin typeface="Times New Roman" panose="02020603050405020304" pitchFamily="18" charset="0"/>
              </a:rPr>
              <a:t>της αναφοράς </a:t>
            </a:r>
          </a:p>
          <a:p>
            <a:pPr>
              <a:spcBef>
                <a:spcPct val="0"/>
              </a:spcBef>
              <a:buFontTx/>
              <a:buNone/>
            </a:pPr>
            <a:endParaRPr lang="el-GR" altLang="el-GR" sz="2800" b="1" dirty="0">
              <a:solidFill>
                <a:srgbClr val="002060"/>
              </a:solidFill>
              <a:latin typeface="Times New Roman" panose="02020603050405020304" pitchFamily="18" charset="0"/>
            </a:endParaRPr>
          </a:p>
          <a:p>
            <a:pPr>
              <a:spcBef>
                <a:spcPct val="0"/>
              </a:spcBef>
              <a:buFontTx/>
              <a:buNone/>
            </a:pPr>
            <a:r>
              <a:rPr lang="el-GR" altLang="el-GR" sz="2800" dirty="0">
                <a:solidFill>
                  <a:srgbClr val="FF0000"/>
                </a:solidFill>
                <a:latin typeface="Times New Roman" panose="02020603050405020304" pitchFamily="18" charset="0"/>
              </a:rPr>
              <a:t>Δήμητρα </a:t>
            </a:r>
            <a:r>
              <a:rPr lang="el-GR" altLang="el-GR" sz="2800" dirty="0" err="1">
                <a:solidFill>
                  <a:srgbClr val="FF0000"/>
                </a:solidFill>
                <a:latin typeface="Times New Roman" panose="02020603050405020304" pitchFamily="18" charset="0"/>
              </a:rPr>
              <a:t>Αποστολοπούλου</a:t>
            </a:r>
            <a:r>
              <a:rPr lang="el-GR" altLang="el-GR" sz="2800" dirty="0">
                <a:solidFill>
                  <a:srgbClr val="FF0000"/>
                </a:solidFill>
                <a:latin typeface="Times New Roman" panose="02020603050405020304" pitchFamily="18" charset="0"/>
              </a:rPr>
              <a:t>-Διπλωματική Εργασία </a:t>
            </a:r>
          </a:p>
          <a:p>
            <a:pPr>
              <a:spcBef>
                <a:spcPct val="0"/>
              </a:spcBef>
              <a:buFontTx/>
              <a:buNone/>
            </a:pPr>
            <a:endParaRPr lang="el-GR" altLang="el-GR" sz="2800" dirty="0">
              <a:solidFill>
                <a:srgbClr val="002060"/>
              </a:solidFill>
              <a:latin typeface="Times New Roman" panose="02020603050405020304" pitchFamily="18" charset="0"/>
            </a:endParaRPr>
          </a:p>
          <a:p>
            <a:pPr>
              <a:spcBef>
                <a:spcPct val="0"/>
              </a:spcBef>
              <a:buFontTx/>
              <a:buNone/>
            </a:pPr>
            <a:r>
              <a:rPr lang="el-GR" altLang="el-GR" sz="2800" dirty="0">
                <a:solidFill>
                  <a:srgbClr val="002060"/>
                </a:solidFill>
                <a:latin typeface="Times New Roman" panose="02020603050405020304" pitchFamily="18" charset="0"/>
              </a:rPr>
              <a:t>Οι Θεωρίες Μάθησης και η Ενσωμάτωσή τους στο Εκπαιδευτικό Λογισμικό</a:t>
            </a:r>
            <a:endParaRPr lang="el-GR" altLang="el-GR" sz="2800" b="1" dirty="0">
              <a:solidFill>
                <a:srgbClr val="002060"/>
              </a:solidFill>
              <a:latin typeface="Times New Roman" panose="02020603050405020304" pitchFamily="18" charset="0"/>
            </a:endParaRPr>
          </a:p>
          <a:p>
            <a:pPr>
              <a:spcBef>
                <a:spcPct val="0"/>
              </a:spcBef>
              <a:buFontTx/>
              <a:buNone/>
            </a:pPr>
            <a:r>
              <a:rPr lang="en-US" altLang="el-GR" sz="2800" dirty="0">
                <a:solidFill>
                  <a:srgbClr val="002060"/>
                </a:solidFill>
                <a:latin typeface="Times New Roman" panose="02020603050405020304" pitchFamily="18" charset="0"/>
                <a:hlinkClick r:id="rId4"/>
              </a:rPr>
              <a:t>https://nemertes.lis.upatras.gr/jspui/bitstream/10889/5309/3/Nimertis_Apostolopoulou(math).pdf</a:t>
            </a:r>
            <a:endParaRPr lang="el-GR" altLang="el-GR" sz="2800" dirty="0">
              <a:solidFill>
                <a:srgbClr val="002060"/>
              </a:solidFill>
              <a:latin typeface="Times New Roman" panose="02020603050405020304" pitchFamily="18" charset="0"/>
            </a:endParaRPr>
          </a:p>
          <a:p>
            <a:pPr>
              <a:spcBef>
                <a:spcPct val="0"/>
              </a:spcBef>
              <a:buFontTx/>
              <a:buNone/>
            </a:pPr>
            <a:r>
              <a:rPr lang="el-GR" altLang="el-GR" sz="2800" b="1" dirty="0">
                <a:solidFill>
                  <a:srgbClr val="FF0000"/>
                </a:solidFill>
                <a:latin typeface="Times New Roman" panose="02020603050405020304" pitchFamily="18" charset="0"/>
              </a:rPr>
              <a:t>			Εξεταστέα ύλη </a:t>
            </a:r>
          </a:p>
          <a:p>
            <a:pPr>
              <a:spcBef>
                <a:spcPct val="0"/>
              </a:spcBef>
              <a:buFontTx/>
              <a:buNone/>
            </a:pPr>
            <a:r>
              <a:rPr lang="el-GR" altLang="el-GR" sz="2800" b="1" dirty="0">
                <a:solidFill>
                  <a:srgbClr val="FF0000"/>
                </a:solidFill>
                <a:latin typeface="Times New Roman" panose="02020603050405020304" pitchFamily="18" charset="0"/>
              </a:rPr>
              <a:t>Από το κεφάλαιο 3 οι  Ενότητες από 3.1 </a:t>
            </a:r>
            <a:r>
              <a:rPr lang="en-US" altLang="el-GR" sz="2800" b="1" dirty="0" smtClean="0">
                <a:solidFill>
                  <a:srgbClr val="FF0000"/>
                </a:solidFill>
                <a:latin typeface="Times New Roman" panose="02020603050405020304" pitchFamily="18" charset="0"/>
              </a:rPr>
              <a:t>-</a:t>
            </a:r>
            <a:r>
              <a:rPr lang="el-GR" altLang="el-GR" sz="2800" b="1" dirty="0" smtClean="0">
                <a:solidFill>
                  <a:srgbClr val="FF0000"/>
                </a:solidFill>
                <a:latin typeface="Times New Roman" panose="02020603050405020304" pitchFamily="18" charset="0"/>
              </a:rPr>
              <a:t>  </a:t>
            </a:r>
            <a:r>
              <a:rPr lang="el-GR" altLang="el-GR" sz="2800" b="1" dirty="0">
                <a:solidFill>
                  <a:srgbClr val="FF0000"/>
                </a:solidFill>
                <a:latin typeface="Times New Roman" panose="02020603050405020304" pitchFamily="18" charset="0"/>
              </a:rPr>
              <a:t>3.5.2  </a:t>
            </a:r>
          </a:p>
          <a:p>
            <a:pPr>
              <a:spcBef>
                <a:spcPct val="0"/>
              </a:spcBef>
              <a:buFontTx/>
              <a:buNone/>
            </a:pPr>
            <a:r>
              <a:rPr lang="el-GR" altLang="el-GR" sz="2800" b="1" dirty="0">
                <a:solidFill>
                  <a:srgbClr val="FF0000"/>
                </a:solidFill>
                <a:latin typeface="Times New Roman" panose="02020603050405020304" pitchFamily="18" charset="0"/>
              </a:rPr>
              <a:t>κ</a:t>
            </a:r>
            <a:r>
              <a:rPr lang="el-GR" altLang="el-GR" sz="2800" b="1" dirty="0" smtClean="0">
                <a:solidFill>
                  <a:srgbClr val="FF0000"/>
                </a:solidFill>
                <a:latin typeface="Times New Roman" panose="02020603050405020304" pitchFamily="18" charset="0"/>
              </a:rPr>
              <a:t>αι το </a:t>
            </a:r>
            <a:r>
              <a:rPr lang="el-GR" altLang="el-GR" sz="2800" b="1" dirty="0">
                <a:solidFill>
                  <a:srgbClr val="FF0000"/>
                </a:solidFill>
                <a:latin typeface="Times New Roman" panose="02020603050405020304" pitchFamily="18" charset="0"/>
              </a:rPr>
              <a:t>κεφάλαιο 4  </a:t>
            </a:r>
          </a:p>
        </p:txBody>
      </p:sp>
    </p:spTree>
    <p:extLst>
      <p:ext uri="{BB962C8B-B14F-4D97-AF65-F5344CB8AC3E}">
        <p14:creationId xmlns:p14="http://schemas.microsoft.com/office/powerpoint/2010/main" val="114609681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1979712" y="-3"/>
            <a:ext cx="7164288" cy="1963221"/>
          </a:xfrm>
        </p:spPr>
        <p:txBody>
          <a:bodyPr>
            <a:noAutofit/>
          </a:bodyPr>
          <a:lstStyle/>
          <a:p>
            <a:r>
              <a:rPr lang="el-GR" b="1" dirty="0" smtClean="0">
                <a:solidFill>
                  <a:srgbClr val="000000"/>
                </a:solidFill>
                <a:latin typeface="+mn-lt"/>
                <a:cs typeface="UUMMPF+Calibri"/>
              </a:rPr>
              <a:t>Εκπαιδευτική Τεχνολογία</a:t>
            </a:r>
            <a:br>
              <a:rPr lang="el-GR" b="1" dirty="0" smtClean="0">
                <a:solidFill>
                  <a:srgbClr val="000000"/>
                </a:solidFill>
                <a:latin typeface="+mn-lt"/>
                <a:cs typeface="UUMMPF+Calibri"/>
              </a:rPr>
            </a:br>
            <a:r>
              <a:rPr lang="el-GR" altLang="el-GR" sz="2800" b="1" dirty="0">
                <a:solidFill>
                  <a:srgbClr val="002060"/>
                </a:solidFill>
                <a:latin typeface="Times New Roman" panose="02020603050405020304" pitchFamily="18" charset="0"/>
              </a:rPr>
              <a:t>Το Εκπαιδευτικό Λογισμικό</a:t>
            </a:r>
            <a:r>
              <a:rPr lang="en-US" altLang="el-GR" sz="2800" b="1" dirty="0">
                <a:solidFill>
                  <a:srgbClr val="002060"/>
                </a:solidFill>
                <a:latin typeface="Times New Roman" panose="02020603050405020304" pitchFamily="18" charset="0"/>
              </a:rPr>
              <a:t> </a:t>
            </a:r>
            <a:r>
              <a:rPr lang="el-GR" altLang="el-GR" sz="2800" b="1" dirty="0">
                <a:solidFill>
                  <a:srgbClr val="002060"/>
                </a:solidFill>
                <a:latin typeface="Times New Roman" panose="02020603050405020304" pitchFamily="18" charset="0"/>
              </a:rPr>
              <a:t>(ΕΛ)</a:t>
            </a:r>
            <a:r>
              <a:rPr lang="en-US" altLang="el-GR" sz="2800" b="1" dirty="0">
                <a:solidFill>
                  <a:srgbClr val="002060"/>
                </a:solidFill>
                <a:latin typeface="Times New Roman" panose="02020603050405020304" pitchFamily="18" charset="0"/>
              </a:rPr>
              <a:t/>
            </a:r>
            <a:br>
              <a:rPr lang="en-US" altLang="el-GR" sz="2800" b="1" dirty="0">
                <a:solidFill>
                  <a:srgbClr val="002060"/>
                </a:solidFill>
                <a:latin typeface="Times New Roman" panose="02020603050405020304" pitchFamily="18" charset="0"/>
              </a:rPr>
            </a:br>
            <a:r>
              <a:rPr lang="el-GR" sz="2800" b="1" dirty="0" smtClean="0">
                <a:solidFill>
                  <a:srgbClr val="002060"/>
                </a:solidFill>
                <a:latin typeface="Times New Roman" panose="02020603050405020304" pitchFamily="18" charset="0"/>
              </a:rPr>
              <a:t>Περιβάλλοντα </a:t>
            </a:r>
            <a:r>
              <a:rPr lang="el-GR" sz="2800" b="1" dirty="0">
                <a:solidFill>
                  <a:srgbClr val="002060"/>
                </a:solidFill>
                <a:latin typeface="Times New Roman" panose="02020603050405020304" pitchFamily="18" charset="0"/>
              </a:rPr>
              <a:t>συνεργατικής δραστηριότητας και μάθησης από απόσταση</a:t>
            </a:r>
            <a:r>
              <a:rPr lang="el-GR" sz="2800" b="1" dirty="0"/>
              <a:t> </a:t>
            </a:r>
            <a:r>
              <a:rPr lang="el-GR" sz="2800" b="1" dirty="0" smtClean="0">
                <a:solidFill>
                  <a:srgbClr val="002060"/>
                </a:solidFill>
                <a:latin typeface="Times New Roman" panose="02020603050405020304" pitchFamily="18" charset="0"/>
              </a:rPr>
              <a:t> </a:t>
            </a:r>
            <a:endParaRPr lang="el-GR" sz="2800" b="1" dirty="0">
              <a:solidFill>
                <a:srgbClr val="002060"/>
              </a:solidFill>
              <a:latin typeface="Times New Roman" panose="02020603050405020304" pitchFamily="18" charset="0"/>
            </a:endParaRPr>
          </a:p>
        </p:txBody>
      </p:sp>
      <p:pic>
        <p:nvPicPr>
          <p:cNvPr id="4" name="Εικόνα 3" descr="ΛΟΓΟΤΥΠΟ ΑΣΠΑΙΤΕ ΕΛΛΗΝΙΚΟ copy"/>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 y="-1"/>
            <a:ext cx="1678321" cy="995469"/>
          </a:xfrm>
          <a:prstGeom prst="rect">
            <a:avLst/>
          </a:prstGeom>
          <a:noFill/>
          <a:ln>
            <a:noFill/>
          </a:ln>
        </p:spPr>
      </p:pic>
      <p:sp>
        <p:nvSpPr>
          <p:cNvPr id="5" name="TextBox 4"/>
          <p:cNvSpPr txBox="1"/>
          <p:nvPr/>
        </p:nvSpPr>
        <p:spPr>
          <a:xfrm>
            <a:off x="1678320" y="0"/>
            <a:ext cx="1309504" cy="1015663"/>
          </a:xfrm>
          <a:prstGeom prst="rect">
            <a:avLst/>
          </a:prstGeom>
          <a:noFill/>
        </p:spPr>
        <p:txBody>
          <a:bodyPr wrap="square" rtlCol="0">
            <a:spAutoFit/>
          </a:bodyPr>
          <a:lstStyle/>
          <a:p>
            <a:r>
              <a:rPr lang="el-GR" sz="1200" b="1" dirty="0"/>
              <a:t>Α</a:t>
            </a:r>
            <a:r>
              <a:rPr lang="el-GR" sz="1200" dirty="0"/>
              <a:t>ΝΩΤΑΤΗ </a:t>
            </a:r>
            <a:endParaRPr lang="el-GR" sz="1200" dirty="0" smtClean="0"/>
          </a:p>
          <a:p>
            <a:r>
              <a:rPr lang="el-GR" sz="1200" b="1" dirty="0" smtClean="0"/>
              <a:t>Σ</a:t>
            </a:r>
            <a:r>
              <a:rPr lang="el-GR" sz="1200" dirty="0" smtClean="0"/>
              <a:t>ΧΟΛΗ</a:t>
            </a:r>
          </a:p>
          <a:p>
            <a:r>
              <a:rPr lang="el-GR" sz="1200" b="1" dirty="0" smtClean="0"/>
              <a:t>ΠΑ</a:t>
            </a:r>
            <a:r>
              <a:rPr lang="el-GR" sz="1200" dirty="0" smtClean="0"/>
              <a:t>ΙΔΑΓΩΓΙΚΗΣ &amp;</a:t>
            </a:r>
          </a:p>
          <a:p>
            <a:r>
              <a:rPr lang="el-GR" sz="1200" b="1" dirty="0" smtClean="0"/>
              <a:t>Τ</a:t>
            </a:r>
            <a:r>
              <a:rPr lang="el-GR" sz="1200" dirty="0" smtClean="0"/>
              <a:t>ΕΧΝΟΛΟΓΙΚΗΣ</a:t>
            </a:r>
          </a:p>
          <a:p>
            <a:r>
              <a:rPr lang="el-GR" sz="1200" b="1" dirty="0" smtClean="0"/>
              <a:t>Ε</a:t>
            </a:r>
            <a:r>
              <a:rPr lang="el-GR" sz="1200" dirty="0" smtClean="0"/>
              <a:t>ΚΠΑΙΔΕΥΣΗΣ</a:t>
            </a:r>
            <a:endParaRPr lang="el-GR" sz="1200" dirty="0"/>
          </a:p>
        </p:txBody>
      </p:sp>
      <p:sp>
        <p:nvSpPr>
          <p:cNvPr id="6" name="TextBox 5"/>
          <p:cNvSpPr txBox="1"/>
          <p:nvPr/>
        </p:nvSpPr>
        <p:spPr>
          <a:xfrm>
            <a:off x="-26505" y="995469"/>
            <a:ext cx="1804918" cy="369332"/>
          </a:xfrm>
          <a:prstGeom prst="rect">
            <a:avLst/>
          </a:prstGeom>
          <a:noFill/>
        </p:spPr>
        <p:txBody>
          <a:bodyPr wrap="none" rtlCol="0">
            <a:spAutoFit/>
          </a:bodyPr>
          <a:lstStyle/>
          <a:p>
            <a:r>
              <a:rPr lang="el-GR" b="1" dirty="0" smtClean="0"/>
              <a:t>ΕΠΠΑΙΚ ΑΘΗΝΑΣ</a:t>
            </a:r>
            <a:endParaRPr lang="el-GR" b="1" dirty="0"/>
          </a:p>
        </p:txBody>
      </p:sp>
      <p:sp>
        <p:nvSpPr>
          <p:cNvPr id="3" name="TextBox 2"/>
          <p:cNvSpPr txBox="1"/>
          <p:nvPr/>
        </p:nvSpPr>
        <p:spPr>
          <a:xfrm>
            <a:off x="2987824" y="2924944"/>
            <a:ext cx="184731" cy="369332"/>
          </a:xfrm>
          <a:prstGeom prst="rect">
            <a:avLst/>
          </a:prstGeom>
          <a:noFill/>
        </p:spPr>
        <p:txBody>
          <a:bodyPr wrap="none" rtlCol="0">
            <a:spAutoFit/>
          </a:bodyPr>
          <a:lstStyle/>
          <a:p>
            <a:endParaRPr lang="el-GR" dirty="0"/>
          </a:p>
        </p:txBody>
      </p:sp>
      <p:sp>
        <p:nvSpPr>
          <p:cNvPr id="7" name="Ορθογώνιο 6"/>
          <p:cNvSpPr/>
          <p:nvPr/>
        </p:nvSpPr>
        <p:spPr>
          <a:xfrm>
            <a:off x="395536" y="1963218"/>
            <a:ext cx="8280920" cy="4154984"/>
          </a:xfrm>
          <a:prstGeom prst="rect">
            <a:avLst/>
          </a:prstGeom>
        </p:spPr>
        <p:txBody>
          <a:bodyPr wrap="square">
            <a:spAutoFit/>
          </a:bodyPr>
          <a:lstStyle/>
          <a:p>
            <a:r>
              <a:rPr lang="el-GR" sz="2400" spc="-10" dirty="0" smtClean="0">
                <a:solidFill>
                  <a:srgbClr val="001F5F"/>
                </a:solidFill>
                <a:latin typeface="Carlito"/>
                <a:cs typeface="Carlito"/>
              </a:rPr>
              <a:t>Τα </a:t>
            </a:r>
            <a:r>
              <a:rPr lang="el-GR" sz="2400" spc="-10" dirty="0">
                <a:solidFill>
                  <a:srgbClr val="001F5F"/>
                </a:solidFill>
                <a:latin typeface="Carlito"/>
                <a:cs typeface="Carlito"/>
              </a:rPr>
              <a:t>συστήματα αυτά </a:t>
            </a:r>
            <a:r>
              <a:rPr lang="el-GR" sz="2400" spc="-10" dirty="0">
                <a:solidFill>
                  <a:srgbClr val="FF0000"/>
                </a:solidFill>
                <a:latin typeface="Carlito"/>
                <a:cs typeface="Carlito"/>
              </a:rPr>
              <a:t>υποστηρίζουν την επικοινωνία και συνεργασία από απόσταση </a:t>
            </a:r>
            <a:r>
              <a:rPr lang="el-GR" sz="2400" spc="-10" dirty="0">
                <a:solidFill>
                  <a:srgbClr val="001F5F"/>
                </a:solidFill>
                <a:latin typeface="Carlito"/>
                <a:cs typeface="Carlito"/>
              </a:rPr>
              <a:t>στο πλαίσιο της συνεργατικής μάθησης. Τέτοια συστήματα είναι: </a:t>
            </a:r>
          </a:p>
          <a:p>
            <a:pPr marL="342900" indent="-342900">
              <a:buFont typeface="Arial" panose="020B0604020202020204" pitchFamily="34" charset="0"/>
              <a:buChar char="•"/>
            </a:pPr>
            <a:r>
              <a:rPr lang="el-GR" sz="2400" spc="-10" dirty="0" smtClean="0">
                <a:solidFill>
                  <a:srgbClr val="001F5F"/>
                </a:solidFill>
                <a:latin typeface="Carlito"/>
                <a:cs typeface="Carlito"/>
              </a:rPr>
              <a:t>εργαλεία </a:t>
            </a:r>
            <a:r>
              <a:rPr lang="el-GR" sz="2400" spc="-10" dirty="0">
                <a:solidFill>
                  <a:srgbClr val="001F5F"/>
                </a:solidFill>
                <a:latin typeface="Carlito"/>
                <a:cs typeface="Carlito"/>
              </a:rPr>
              <a:t>επικοινωνίας (ηλεκτρονικό ταχυδρομείο) </a:t>
            </a:r>
          </a:p>
          <a:p>
            <a:pPr marL="342900" indent="-342900">
              <a:buFont typeface="Arial" panose="020B0604020202020204" pitchFamily="34" charset="0"/>
              <a:buChar char="•"/>
            </a:pPr>
            <a:r>
              <a:rPr lang="el-GR" sz="2400" spc="-10" dirty="0" smtClean="0">
                <a:solidFill>
                  <a:srgbClr val="001F5F"/>
                </a:solidFill>
                <a:latin typeface="Carlito"/>
                <a:cs typeface="Carlito"/>
              </a:rPr>
              <a:t>εργαλεία </a:t>
            </a:r>
            <a:r>
              <a:rPr lang="el-GR" sz="2400" spc="-10" dirty="0">
                <a:solidFill>
                  <a:srgbClr val="001F5F"/>
                </a:solidFill>
                <a:latin typeface="Carlito"/>
                <a:cs typeface="Carlito"/>
              </a:rPr>
              <a:t>τηλεδιάσκεψης </a:t>
            </a:r>
          </a:p>
          <a:p>
            <a:pPr marL="342900" indent="-342900">
              <a:buFont typeface="Arial" panose="020B0604020202020204" pitchFamily="34" charset="0"/>
              <a:buChar char="•"/>
            </a:pPr>
            <a:r>
              <a:rPr lang="el-GR" sz="2400" spc="-10" dirty="0" smtClean="0">
                <a:solidFill>
                  <a:srgbClr val="001F5F"/>
                </a:solidFill>
                <a:latin typeface="Carlito"/>
                <a:cs typeface="Carlito"/>
              </a:rPr>
              <a:t>εργαλεία </a:t>
            </a:r>
            <a:r>
              <a:rPr lang="el-GR" sz="2400" spc="-10" dirty="0">
                <a:solidFill>
                  <a:srgbClr val="001F5F"/>
                </a:solidFill>
                <a:latin typeface="Carlito"/>
                <a:cs typeface="Carlito"/>
              </a:rPr>
              <a:t>συζητήσεων σε ειδικά θέματα </a:t>
            </a:r>
          </a:p>
          <a:p>
            <a:pPr marL="342900" indent="-342900">
              <a:buFont typeface="Arial" panose="020B0604020202020204" pitchFamily="34" charset="0"/>
              <a:buChar char="•"/>
            </a:pPr>
            <a:r>
              <a:rPr lang="el-GR" sz="2400" spc="-10" dirty="0" smtClean="0">
                <a:solidFill>
                  <a:srgbClr val="001F5F"/>
                </a:solidFill>
                <a:latin typeface="Carlito"/>
                <a:cs typeface="Carlito"/>
              </a:rPr>
              <a:t>ομάδες </a:t>
            </a:r>
            <a:r>
              <a:rPr lang="el-GR" sz="2400" spc="-10" dirty="0">
                <a:solidFill>
                  <a:srgbClr val="001F5F"/>
                </a:solidFill>
                <a:latin typeface="Carlito"/>
                <a:cs typeface="Carlito"/>
              </a:rPr>
              <a:t>νέων (</a:t>
            </a:r>
            <a:r>
              <a:rPr lang="en-US" sz="2400" spc="-10" dirty="0">
                <a:solidFill>
                  <a:srgbClr val="001F5F"/>
                </a:solidFill>
                <a:latin typeface="Carlito"/>
                <a:cs typeface="Carlito"/>
              </a:rPr>
              <a:t>newsgroups) </a:t>
            </a:r>
          </a:p>
          <a:p>
            <a:pPr marL="342900" indent="-342900">
              <a:buFont typeface="Arial" panose="020B0604020202020204" pitchFamily="34" charset="0"/>
              <a:buChar char="•"/>
            </a:pPr>
            <a:r>
              <a:rPr lang="el-GR" sz="2400" spc="-10" dirty="0" smtClean="0">
                <a:solidFill>
                  <a:srgbClr val="001F5F"/>
                </a:solidFill>
                <a:latin typeface="Carlito"/>
                <a:cs typeface="Carlito"/>
              </a:rPr>
              <a:t>περιβάλλοντα </a:t>
            </a:r>
            <a:r>
              <a:rPr lang="el-GR" sz="2400" spc="-10" dirty="0">
                <a:solidFill>
                  <a:srgbClr val="001F5F"/>
                </a:solidFill>
                <a:latin typeface="Carlito"/>
                <a:cs typeface="Carlito"/>
              </a:rPr>
              <a:t>συνεργατικής έκφρασης και λόγου </a:t>
            </a:r>
          </a:p>
          <a:p>
            <a:pPr marL="342900" indent="-342900">
              <a:buFont typeface="Arial" panose="020B0604020202020204" pitchFamily="34" charset="0"/>
              <a:buChar char="•"/>
            </a:pPr>
            <a:r>
              <a:rPr lang="el-GR" sz="2400" spc="-10" dirty="0" smtClean="0">
                <a:solidFill>
                  <a:srgbClr val="001F5F"/>
                </a:solidFill>
                <a:latin typeface="Carlito"/>
                <a:cs typeface="Carlito"/>
              </a:rPr>
              <a:t>περιβάλλοντα </a:t>
            </a:r>
            <a:r>
              <a:rPr lang="el-GR" sz="2400" spc="-10" dirty="0">
                <a:solidFill>
                  <a:srgbClr val="001F5F"/>
                </a:solidFill>
                <a:latin typeface="Carlito"/>
                <a:cs typeface="Carlito"/>
              </a:rPr>
              <a:t>συνεργατικής επίλυσης προβλημάτων </a:t>
            </a:r>
          </a:p>
          <a:p>
            <a:pPr marL="342900" indent="-342900">
              <a:buFont typeface="Arial" panose="020B0604020202020204" pitchFamily="34" charset="0"/>
              <a:buChar char="•"/>
            </a:pPr>
            <a:r>
              <a:rPr lang="el-GR" sz="2400" spc="-10" dirty="0" smtClean="0">
                <a:solidFill>
                  <a:srgbClr val="001F5F"/>
                </a:solidFill>
                <a:latin typeface="Carlito"/>
                <a:cs typeface="Carlito"/>
              </a:rPr>
              <a:t>περιβάλλοντα </a:t>
            </a:r>
            <a:r>
              <a:rPr lang="el-GR" sz="2400" spc="-10" dirty="0">
                <a:solidFill>
                  <a:srgbClr val="001F5F"/>
                </a:solidFill>
                <a:latin typeface="Carlito"/>
                <a:cs typeface="Carlito"/>
              </a:rPr>
              <a:t>συνεργατικής εκτέλεσης σύνθετων έργων (</a:t>
            </a:r>
            <a:r>
              <a:rPr lang="el-GR" sz="2400" spc="-10" dirty="0" err="1">
                <a:solidFill>
                  <a:srgbClr val="001F5F"/>
                </a:solidFill>
                <a:latin typeface="Carlito"/>
                <a:cs typeface="Carlito"/>
              </a:rPr>
              <a:t>projects</a:t>
            </a:r>
            <a:r>
              <a:rPr lang="el-GR" sz="2400" spc="-10" dirty="0">
                <a:solidFill>
                  <a:srgbClr val="001F5F"/>
                </a:solidFill>
                <a:latin typeface="Carlito"/>
                <a:cs typeface="Carlito"/>
              </a:rPr>
              <a:t>) </a:t>
            </a:r>
          </a:p>
        </p:txBody>
      </p:sp>
    </p:spTree>
    <p:extLst>
      <p:ext uri="{BB962C8B-B14F-4D97-AF65-F5344CB8AC3E}">
        <p14:creationId xmlns:p14="http://schemas.microsoft.com/office/powerpoint/2010/main" val="377569262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2411760" y="-3"/>
            <a:ext cx="6732240" cy="1628803"/>
          </a:xfrm>
        </p:spPr>
        <p:txBody>
          <a:bodyPr>
            <a:noAutofit/>
          </a:bodyPr>
          <a:lstStyle/>
          <a:p>
            <a:r>
              <a:rPr lang="el-GR" b="1" dirty="0" smtClean="0">
                <a:solidFill>
                  <a:srgbClr val="000000"/>
                </a:solidFill>
                <a:latin typeface="+mn-lt"/>
                <a:cs typeface="UUMMPF+Calibri"/>
              </a:rPr>
              <a:t>Εκπαιδευτική Τεχνολογία</a:t>
            </a:r>
            <a:br>
              <a:rPr lang="el-GR" b="1" dirty="0" smtClean="0">
                <a:solidFill>
                  <a:srgbClr val="000000"/>
                </a:solidFill>
                <a:latin typeface="+mn-lt"/>
                <a:cs typeface="UUMMPF+Calibri"/>
              </a:rPr>
            </a:br>
            <a:r>
              <a:rPr lang="el-GR" altLang="el-GR" sz="2800" b="1" dirty="0">
                <a:solidFill>
                  <a:srgbClr val="002060"/>
                </a:solidFill>
                <a:latin typeface="Times New Roman" panose="02020603050405020304" pitchFamily="18" charset="0"/>
              </a:rPr>
              <a:t>Το Εκπαιδευτικό Λογισμικό</a:t>
            </a:r>
            <a:r>
              <a:rPr lang="en-US" altLang="el-GR" sz="2800" b="1" dirty="0">
                <a:solidFill>
                  <a:srgbClr val="002060"/>
                </a:solidFill>
                <a:latin typeface="Times New Roman" panose="02020603050405020304" pitchFamily="18" charset="0"/>
              </a:rPr>
              <a:t> </a:t>
            </a:r>
            <a:r>
              <a:rPr lang="el-GR" altLang="el-GR" sz="2800" b="1" dirty="0">
                <a:solidFill>
                  <a:srgbClr val="002060"/>
                </a:solidFill>
                <a:latin typeface="Times New Roman" panose="02020603050405020304" pitchFamily="18" charset="0"/>
              </a:rPr>
              <a:t>(ΕΛ)</a:t>
            </a:r>
            <a:r>
              <a:rPr lang="en-US" altLang="el-GR" sz="2800" b="1" dirty="0">
                <a:solidFill>
                  <a:srgbClr val="002060"/>
                </a:solidFill>
                <a:latin typeface="Times New Roman" panose="02020603050405020304" pitchFamily="18" charset="0"/>
              </a:rPr>
              <a:t/>
            </a:r>
            <a:br>
              <a:rPr lang="en-US" altLang="el-GR" sz="2800" b="1" dirty="0">
                <a:solidFill>
                  <a:srgbClr val="002060"/>
                </a:solidFill>
                <a:latin typeface="Times New Roman" panose="02020603050405020304" pitchFamily="18" charset="0"/>
              </a:rPr>
            </a:br>
            <a:r>
              <a:rPr lang="el-GR" sz="2800" b="1" dirty="0" smtClean="0">
                <a:solidFill>
                  <a:srgbClr val="002060"/>
                </a:solidFill>
                <a:latin typeface="Times New Roman" panose="02020603050405020304" pitchFamily="18" charset="0"/>
              </a:rPr>
              <a:t>Αξιολόγηση </a:t>
            </a:r>
            <a:r>
              <a:rPr lang="el-GR" sz="2800" b="1" dirty="0">
                <a:solidFill>
                  <a:srgbClr val="002060"/>
                </a:solidFill>
                <a:latin typeface="Times New Roman" panose="02020603050405020304" pitchFamily="18" charset="0"/>
              </a:rPr>
              <a:t>Εκπαιδευτικού Λογισμικού </a:t>
            </a:r>
          </a:p>
        </p:txBody>
      </p:sp>
      <p:pic>
        <p:nvPicPr>
          <p:cNvPr id="4" name="Εικόνα 3" descr="ΛΟΓΟΤΥΠΟ ΑΣΠΑΙΤΕ ΕΛΛΗΝΙΚΟ copy"/>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 y="-1"/>
            <a:ext cx="1678321" cy="995469"/>
          </a:xfrm>
          <a:prstGeom prst="rect">
            <a:avLst/>
          </a:prstGeom>
          <a:noFill/>
          <a:ln>
            <a:noFill/>
          </a:ln>
        </p:spPr>
      </p:pic>
      <p:sp>
        <p:nvSpPr>
          <p:cNvPr id="5" name="TextBox 4"/>
          <p:cNvSpPr txBox="1"/>
          <p:nvPr/>
        </p:nvSpPr>
        <p:spPr>
          <a:xfrm>
            <a:off x="1678320" y="0"/>
            <a:ext cx="1309504" cy="1015663"/>
          </a:xfrm>
          <a:prstGeom prst="rect">
            <a:avLst/>
          </a:prstGeom>
          <a:noFill/>
        </p:spPr>
        <p:txBody>
          <a:bodyPr wrap="square" rtlCol="0">
            <a:spAutoFit/>
          </a:bodyPr>
          <a:lstStyle/>
          <a:p>
            <a:r>
              <a:rPr lang="el-GR" sz="1200" b="1" dirty="0"/>
              <a:t>Α</a:t>
            </a:r>
            <a:r>
              <a:rPr lang="el-GR" sz="1200" dirty="0"/>
              <a:t>ΝΩΤΑΤΗ </a:t>
            </a:r>
            <a:endParaRPr lang="el-GR" sz="1200" dirty="0" smtClean="0"/>
          </a:p>
          <a:p>
            <a:r>
              <a:rPr lang="el-GR" sz="1200" b="1" dirty="0" smtClean="0"/>
              <a:t>Σ</a:t>
            </a:r>
            <a:r>
              <a:rPr lang="el-GR" sz="1200" dirty="0" smtClean="0"/>
              <a:t>ΧΟΛΗ</a:t>
            </a:r>
          </a:p>
          <a:p>
            <a:r>
              <a:rPr lang="el-GR" sz="1200" b="1" dirty="0" smtClean="0"/>
              <a:t>ΠΑ</a:t>
            </a:r>
            <a:r>
              <a:rPr lang="el-GR" sz="1200" dirty="0" smtClean="0"/>
              <a:t>ΙΔΑΓΩΓΙΚΗΣ &amp;</a:t>
            </a:r>
          </a:p>
          <a:p>
            <a:r>
              <a:rPr lang="el-GR" sz="1200" b="1" dirty="0" smtClean="0"/>
              <a:t>Τ</a:t>
            </a:r>
            <a:r>
              <a:rPr lang="el-GR" sz="1200" dirty="0" smtClean="0"/>
              <a:t>ΕΧΝΟΛΟΓΙΚΗΣ</a:t>
            </a:r>
          </a:p>
          <a:p>
            <a:r>
              <a:rPr lang="el-GR" sz="1200" b="1" dirty="0" smtClean="0"/>
              <a:t>Ε</a:t>
            </a:r>
            <a:r>
              <a:rPr lang="el-GR" sz="1200" dirty="0" smtClean="0"/>
              <a:t>ΚΠΑΙΔΕΥΣΗΣ</a:t>
            </a:r>
            <a:endParaRPr lang="el-GR" sz="1200" dirty="0"/>
          </a:p>
        </p:txBody>
      </p:sp>
      <p:sp>
        <p:nvSpPr>
          <p:cNvPr id="6" name="TextBox 5"/>
          <p:cNvSpPr txBox="1"/>
          <p:nvPr/>
        </p:nvSpPr>
        <p:spPr>
          <a:xfrm>
            <a:off x="-26505" y="995469"/>
            <a:ext cx="1804918" cy="369332"/>
          </a:xfrm>
          <a:prstGeom prst="rect">
            <a:avLst/>
          </a:prstGeom>
          <a:noFill/>
        </p:spPr>
        <p:txBody>
          <a:bodyPr wrap="none" rtlCol="0">
            <a:spAutoFit/>
          </a:bodyPr>
          <a:lstStyle/>
          <a:p>
            <a:r>
              <a:rPr lang="el-GR" b="1" dirty="0" smtClean="0"/>
              <a:t>ΕΠΠΑΙΚ ΑΘΗΝΑΣ</a:t>
            </a:r>
            <a:endParaRPr lang="el-GR" b="1" dirty="0"/>
          </a:p>
        </p:txBody>
      </p:sp>
      <p:sp>
        <p:nvSpPr>
          <p:cNvPr id="3" name="TextBox 2"/>
          <p:cNvSpPr txBox="1"/>
          <p:nvPr/>
        </p:nvSpPr>
        <p:spPr>
          <a:xfrm>
            <a:off x="2987824" y="2924944"/>
            <a:ext cx="184731" cy="369332"/>
          </a:xfrm>
          <a:prstGeom prst="rect">
            <a:avLst/>
          </a:prstGeom>
          <a:noFill/>
        </p:spPr>
        <p:txBody>
          <a:bodyPr wrap="none" rtlCol="0">
            <a:spAutoFit/>
          </a:bodyPr>
          <a:lstStyle/>
          <a:p>
            <a:endParaRPr lang="el-GR" dirty="0"/>
          </a:p>
        </p:txBody>
      </p:sp>
      <p:sp>
        <p:nvSpPr>
          <p:cNvPr id="7" name="Ορθογώνιο 6"/>
          <p:cNvSpPr/>
          <p:nvPr/>
        </p:nvSpPr>
        <p:spPr>
          <a:xfrm>
            <a:off x="323528" y="1990937"/>
            <a:ext cx="8280920" cy="3785652"/>
          </a:xfrm>
          <a:prstGeom prst="rect">
            <a:avLst/>
          </a:prstGeom>
        </p:spPr>
        <p:txBody>
          <a:bodyPr wrap="square">
            <a:spAutoFit/>
          </a:bodyPr>
          <a:lstStyle/>
          <a:p>
            <a:r>
              <a:rPr lang="el-GR" sz="2400" spc="-10" dirty="0">
                <a:solidFill>
                  <a:srgbClr val="001F5F"/>
                </a:solidFill>
                <a:latin typeface="Carlito"/>
                <a:cs typeface="Carlito"/>
              </a:rPr>
              <a:t>Η αξιολόγηση </a:t>
            </a:r>
            <a:r>
              <a:rPr lang="el-GR" sz="2400" spc="-10" dirty="0" smtClean="0">
                <a:solidFill>
                  <a:srgbClr val="001F5F"/>
                </a:solidFill>
                <a:latin typeface="Carlito"/>
                <a:cs typeface="Carlito"/>
              </a:rPr>
              <a:t>ΕΛ </a:t>
            </a:r>
            <a:r>
              <a:rPr lang="el-GR" sz="2400" spc="-10" dirty="0">
                <a:solidFill>
                  <a:srgbClr val="001F5F"/>
                </a:solidFill>
                <a:latin typeface="Carlito"/>
                <a:cs typeface="Carlito"/>
              </a:rPr>
              <a:t>πρέπει να βασίζεται σε ένα σύνολο προδιαγραφών καθορισμένων από την αρχή. </a:t>
            </a:r>
          </a:p>
          <a:p>
            <a:r>
              <a:rPr lang="el-GR" sz="2400" spc="-10" dirty="0">
                <a:solidFill>
                  <a:srgbClr val="001F5F"/>
                </a:solidFill>
                <a:latin typeface="Carlito"/>
                <a:cs typeface="Carlito"/>
              </a:rPr>
              <a:t>Υπάρχουν διάφορες μέθοδοι αξιολόγησής </a:t>
            </a:r>
            <a:r>
              <a:rPr lang="el-GR" sz="2400" spc="-10" dirty="0" smtClean="0">
                <a:solidFill>
                  <a:srgbClr val="001F5F"/>
                </a:solidFill>
                <a:latin typeface="Carlito"/>
                <a:cs typeface="Carlito"/>
              </a:rPr>
              <a:t>και </a:t>
            </a:r>
            <a:r>
              <a:rPr lang="el-GR" sz="2400" spc="-10" dirty="0">
                <a:solidFill>
                  <a:srgbClr val="001F5F"/>
                </a:solidFill>
                <a:latin typeface="Carlito"/>
                <a:cs typeface="Carlito"/>
              </a:rPr>
              <a:t>διάφορες τεχνικές που μπορεί κάποιος να ακολουθήσει. </a:t>
            </a:r>
            <a:endParaRPr lang="el-GR" sz="2400" spc="-10" dirty="0" smtClean="0">
              <a:solidFill>
                <a:srgbClr val="001F5F"/>
              </a:solidFill>
              <a:latin typeface="Carlito"/>
              <a:cs typeface="Carlito"/>
            </a:endParaRPr>
          </a:p>
          <a:p>
            <a:r>
              <a:rPr lang="el-GR" sz="2400" spc="-10" dirty="0" smtClean="0">
                <a:solidFill>
                  <a:srgbClr val="001F5F"/>
                </a:solidFill>
                <a:latin typeface="Carlito"/>
                <a:cs typeface="Carlito"/>
              </a:rPr>
              <a:t>Σε </a:t>
            </a:r>
            <a:r>
              <a:rPr lang="el-GR" sz="2400" spc="-10" dirty="0">
                <a:solidFill>
                  <a:srgbClr val="001F5F"/>
                </a:solidFill>
                <a:latin typeface="Carlito"/>
                <a:cs typeface="Carlito"/>
              </a:rPr>
              <a:t>κάθε περίπτωση τα κριτήρια που χρησιμοποιούνται διαφέρουν και </a:t>
            </a:r>
            <a:r>
              <a:rPr lang="el-GR" sz="2400" spc="-10" dirty="0" smtClean="0">
                <a:solidFill>
                  <a:srgbClr val="001F5F"/>
                </a:solidFill>
                <a:latin typeface="Carlito"/>
                <a:cs typeface="Carlito"/>
              </a:rPr>
              <a:t>δεν </a:t>
            </a:r>
            <a:r>
              <a:rPr lang="el-GR" sz="2400" spc="-10" dirty="0">
                <a:solidFill>
                  <a:srgbClr val="001F5F"/>
                </a:solidFill>
                <a:latin typeface="Carlito"/>
                <a:cs typeface="Carlito"/>
              </a:rPr>
              <a:t>υπάρχει κοινώς αποδεκτό σύνολο κριτηρίων για όλα τα εκπαιδευτικά </a:t>
            </a:r>
            <a:r>
              <a:rPr lang="el-GR" sz="2400" spc="-10" dirty="0" smtClean="0">
                <a:solidFill>
                  <a:srgbClr val="001F5F"/>
                </a:solidFill>
                <a:latin typeface="Carlito"/>
                <a:cs typeface="Carlito"/>
              </a:rPr>
              <a:t>προγράμματα.</a:t>
            </a:r>
            <a:endParaRPr lang="el-GR" sz="2400" spc="-10" dirty="0">
              <a:solidFill>
                <a:srgbClr val="001F5F"/>
              </a:solidFill>
              <a:latin typeface="Carlito"/>
              <a:cs typeface="Carlito"/>
            </a:endParaRPr>
          </a:p>
          <a:p>
            <a:r>
              <a:rPr lang="el-GR" sz="2400" spc="-10" dirty="0">
                <a:solidFill>
                  <a:srgbClr val="001F5F"/>
                </a:solidFill>
                <a:latin typeface="Carlito"/>
                <a:cs typeface="Carlito"/>
              </a:rPr>
              <a:t>Οι γενικοί στόχοι της αξιολόγησης είναι </a:t>
            </a:r>
            <a:r>
              <a:rPr lang="el-GR" sz="2400" spc="-10" dirty="0">
                <a:solidFill>
                  <a:srgbClr val="FF0000"/>
                </a:solidFill>
                <a:latin typeface="Carlito"/>
                <a:cs typeface="Carlito"/>
              </a:rPr>
              <a:t>να εξεταστεί ο διδακτικός και παιδαγωγικός σχεδιασμός </a:t>
            </a:r>
            <a:r>
              <a:rPr lang="el-GR" sz="2400" spc="-10" dirty="0">
                <a:solidFill>
                  <a:srgbClr val="001F5F"/>
                </a:solidFill>
                <a:latin typeface="Carlito"/>
                <a:cs typeface="Carlito"/>
              </a:rPr>
              <a:t>του </a:t>
            </a:r>
            <a:r>
              <a:rPr lang="el-GR" sz="2400" spc="-10" dirty="0" smtClean="0">
                <a:solidFill>
                  <a:srgbClr val="001F5F"/>
                </a:solidFill>
                <a:latin typeface="Carlito"/>
                <a:cs typeface="Carlito"/>
              </a:rPr>
              <a:t>ΕΛ </a:t>
            </a:r>
            <a:r>
              <a:rPr lang="el-GR" sz="2400" spc="-10" dirty="0">
                <a:solidFill>
                  <a:srgbClr val="001F5F"/>
                </a:solidFill>
                <a:latin typeface="Carlito"/>
                <a:cs typeface="Carlito"/>
              </a:rPr>
              <a:t>και να επισημανθούν τα θετικά και αρνητικά του στοιχεία. </a:t>
            </a:r>
          </a:p>
        </p:txBody>
      </p:sp>
    </p:spTree>
    <p:extLst>
      <p:ext uri="{BB962C8B-B14F-4D97-AF65-F5344CB8AC3E}">
        <p14:creationId xmlns:p14="http://schemas.microsoft.com/office/powerpoint/2010/main" val="80293859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2411760" y="-3"/>
            <a:ext cx="6732240" cy="1628803"/>
          </a:xfrm>
        </p:spPr>
        <p:txBody>
          <a:bodyPr>
            <a:noAutofit/>
          </a:bodyPr>
          <a:lstStyle/>
          <a:p>
            <a:r>
              <a:rPr lang="el-GR" b="1" dirty="0" smtClean="0">
                <a:solidFill>
                  <a:srgbClr val="000000"/>
                </a:solidFill>
                <a:latin typeface="+mn-lt"/>
                <a:cs typeface="UUMMPF+Calibri"/>
              </a:rPr>
              <a:t>Εκπαιδευτική Τεχνολογία</a:t>
            </a:r>
            <a:br>
              <a:rPr lang="el-GR" b="1" dirty="0" smtClean="0">
                <a:solidFill>
                  <a:srgbClr val="000000"/>
                </a:solidFill>
                <a:latin typeface="+mn-lt"/>
                <a:cs typeface="UUMMPF+Calibri"/>
              </a:rPr>
            </a:br>
            <a:r>
              <a:rPr lang="el-GR" altLang="el-GR" sz="2800" b="1" dirty="0">
                <a:solidFill>
                  <a:srgbClr val="002060"/>
                </a:solidFill>
                <a:latin typeface="Times New Roman" panose="02020603050405020304" pitchFamily="18" charset="0"/>
              </a:rPr>
              <a:t>Το Εκπαιδευτικό Λογισμικό</a:t>
            </a:r>
            <a:r>
              <a:rPr lang="en-US" altLang="el-GR" sz="2800" b="1" dirty="0">
                <a:solidFill>
                  <a:srgbClr val="002060"/>
                </a:solidFill>
                <a:latin typeface="Times New Roman" panose="02020603050405020304" pitchFamily="18" charset="0"/>
              </a:rPr>
              <a:t> </a:t>
            </a:r>
            <a:r>
              <a:rPr lang="el-GR" altLang="el-GR" sz="2800" b="1" dirty="0">
                <a:solidFill>
                  <a:srgbClr val="002060"/>
                </a:solidFill>
                <a:latin typeface="Times New Roman" panose="02020603050405020304" pitchFamily="18" charset="0"/>
              </a:rPr>
              <a:t>(ΕΛ)</a:t>
            </a:r>
            <a:r>
              <a:rPr lang="en-US" altLang="el-GR" sz="2800" b="1" dirty="0">
                <a:solidFill>
                  <a:srgbClr val="002060"/>
                </a:solidFill>
                <a:latin typeface="Times New Roman" panose="02020603050405020304" pitchFamily="18" charset="0"/>
              </a:rPr>
              <a:t/>
            </a:r>
            <a:br>
              <a:rPr lang="en-US" altLang="el-GR" sz="2800" b="1" dirty="0">
                <a:solidFill>
                  <a:srgbClr val="002060"/>
                </a:solidFill>
                <a:latin typeface="Times New Roman" panose="02020603050405020304" pitchFamily="18" charset="0"/>
              </a:rPr>
            </a:br>
            <a:r>
              <a:rPr lang="el-GR" sz="2800" b="1" dirty="0" smtClean="0">
                <a:solidFill>
                  <a:srgbClr val="002060"/>
                </a:solidFill>
                <a:latin typeface="Times New Roman" panose="02020603050405020304" pitchFamily="18" charset="0"/>
              </a:rPr>
              <a:t>Αξιολόγηση </a:t>
            </a:r>
            <a:r>
              <a:rPr lang="el-GR" sz="2800" b="1" dirty="0">
                <a:solidFill>
                  <a:srgbClr val="002060"/>
                </a:solidFill>
                <a:latin typeface="Times New Roman" panose="02020603050405020304" pitchFamily="18" charset="0"/>
              </a:rPr>
              <a:t>Εκπαιδευτικού Λογισμικού </a:t>
            </a:r>
          </a:p>
        </p:txBody>
      </p:sp>
      <p:pic>
        <p:nvPicPr>
          <p:cNvPr id="4" name="Εικόνα 3" descr="ΛΟΓΟΤΥΠΟ ΑΣΠΑΙΤΕ ΕΛΛΗΝΙΚΟ copy"/>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 y="-1"/>
            <a:ext cx="1678321" cy="995469"/>
          </a:xfrm>
          <a:prstGeom prst="rect">
            <a:avLst/>
          </a:prstGeom>
          <a:noFill/>
          <a:ln>
            <a:noFill/>
          </a:ln>
        </p:spPr>
      </p:pic>
      <p:sp>
        <p:nvSpPr>
          <p:cNvPr id="5" name="TextBox 4"/>
          <p:cNvSpPr txBox="1"/>
          <p:nvPr/>
        </p:nvSpPr>
        <p:spPr>
          <a:xfrm>
            <a:off x="1678320" y="0"/>
            <a:ext cx="1309504" cy="1015663"/>
          </a:xfrm>
          <a:prstGeom prst="rect">
            <a:avLst/>
          </a:prstGeom>
          <a:noFill/>
        </p:spPr>
        <p:txBody>
          <a:bodyPr wrap="square" rtlCol="0">
            <a:spAutoFit/>
          </a:bodyPr>
          <a:lstStyle/>
          <a:p>
            <a:r>
              <a:rPr lang="el-GR" sz="1200" b="1" dirty="0"/>
              <a:t>Α</a:t>
            </a:r>
            <a:r>
              <a:rPr lang="el-GR" sz="1200" dirty="0"/>
              <a:t>ΝΩΤΑΤΗ </a:t>
            </a:r>
            <a:endParaRPr lang="el-GR" sz="1200" dirty="0" smtClean="0"/>
          </a:p>
          <a:p>
            <a:r>
              <a:rPr lang="el-GR" sz="1200" b="1" dirty="0" smtClean="0"/>
              <a:t>Σ</a:t>
            </a:r>
            <a:r>
              <a:rPr lang="el-GR" sz="1200" dirty="0" smtClean="0"/>
              <a:t>ΧΟΛΗ</a:t>
            </a:r>
          </a:p>
          <a:p>
            <a:r>
              <a:rPr lang="el-GR" sz="1200" b="1" dirty="0" smtClean="0"/>
              <a:t>ΠΑ</a:t>
            </a:r>
            <a:r>
              <a:rPr lang="el-GR" sz="1200" dirty="0" smtClean="0"/>
              <a:t>ΙΔΑΓΩΓΙΚΗΣ &amp;</a:t>
            </a:r>
          </a:p>
          <a:p>
            <a:r>
              <a:rPr lang="el-GR" sz="1200" b="1" dirty="0" smtClean="0"/>
              <a:t>Τ</a:t>
            </a:r>
            <a:r>
              <a:rPr lang="el-GR" sz="1200" dirty="0" smtClean="0"/>
              <a:t>ΕΧΝΟΛΟΓΙΚΗΣ</a:t>
            </a:r>
          </a:p>
          <a:p>
            <a:r>
              <a:rPr lang="el-GR" sz="1200" b="1" dirty="0" smtClean="0"/>
              <a:t>Ε</a:t>
            </a:r>
            <a:r>
              <a:rPr lang="el-GR" sz="1200" dirty="0" smtClean="0"/>
              <a:t>ΚΠΑΙΔΕΥΣΗΣ</a:t>
            </a:r>
            <a:endParaRPr lang="el-GR" sz="1200" dirty="0"/>
          </a:p>
        </p:txBody>
      </p:sp>
      <p:sp>
        <p:nvSpPr>
          <p:cNvPr id="6" name="TextBox 5"/>
          <p:cNvSpPr txBox="1"/>
          <p:nvPr/>
        </p:nvSpPr>
        <p:spPr>
          <a:xfrm>
            <a:off x="-26505" y="995469"/>
            <a:ext cx="1804918" cy="369332"/>
          </a:xfrm>
          <a:prstGeom prst="rect">
            <a:avLst/>
          </a:prstGeom>
          <a:noFill/>
        </p:spPr>
        <p:txBody>
          <a:bodyPr wrap="none" rtlCol="0">
            <a:spAutoFit/>
          </a:bodyPr>
          <a:lstStyle/>
          <a:p>
            <a:r>
              <a:rPr lang="el-GR" b="1" dirty="0" smtClean="0"/>
              <a:t>ΕΠΠΑΙΚ ΑΘΗΝΑΣ</a:t>
            </a:r>
            <a:endParaRPr lang="el-GR" b="1" dirty="0"/>
          </a:p>
        </p:txBody>
      </p:sp>
      <p:sp>
        <p:nvSpPr>
          <p:cNvPr id="3" name="TextBox 2"/>
          <p:cNvSpPr txBox="1"/>
          <p:nvPr/>
        </p:nvSpPr>
        <p:spPr>
          <a:xfrm>
            <a:off x="2987824" y="2924944"/>
            <a:ext cx="184731" cy="369332"/>
          </a:xfrm>
          <a:prstGeom prst="rect">
            <a:avLst/>
          </a:prstGeom>
          <a:noFill/>
        </p:spPr>
        <p:txBody>
          <a:bodyPr wrap="none" rtlCol="0">
            <a:spAutoFit/>
          </a:bodyPr>
          <a:lstStyle/>
          <a:p>
            <a:endParaRPr lang="el-GR" dirty="0"/>
          </a:p>
        </p:txBody>
      </p:sp>
      <p:sp>
        <p:nvSpPr>
          <p:cNvPr id="7" name="Ορθογώνιο 6"/>
          <p:cNvSpPr/>
          <p:nvPr/>
        </p:nvSpPr>
        <p:spPr>
          <a:xfrm>
            <a:off x="395536" y="1957013"/>
            <a:ext cx="8280920" cy="4524315"/>
          </a:xfrm>
          <a:prstGeom prst="rect">
            <a:avLst/>
          </a:prstGeom>
        </p:spPr>
        <p:txBody>
          <a:bodyPr wrap="square">
            <a:spAutoFit/>
          </a:bodyPr>
          <a:lstStyle/>
          <a:p>
            <a:r>
              <a:rPr lang="el-GR" sz="2400" spc="-10" dirty="0" smtClean="0">
                <a:solidFill>
                  <a:srgbClr val="001F5F"/>
                </a:solidFill>
                <a:latin typeface="Carlito"/>
                <a:cs typeface="Carlito"/>
              </a:rPr>
              <a:t>Η </a:t>
            </a:r>
            <a:r>
              <a:rPr lang="el-GR" sz="2400" spc="-10" dirty="0">
                <a:solidFill>
                  <a:srgbClr val="001F5F"/>
                </a:solidFill>
                <a:latin typeface="Carlito"/>
                <a:cs typeface="Carlito"/>
              </a:rPr>
              <a:t>αξιολόγηση οφείλει να έχει </a:t>
            </a:r>
            <a:r>
              <a:rPr lang="el-GR" sz="2400" spc="-10" dirty="0">
                <a:solidFill>
                  <a:srgbClr val="FF0000"/>
                </a:solidFill>
                <a:latin typeface="Carlito"/>
                <a:cs typeface="Carlito"/>
              </a:rPr>
              <a:t>ως επίκεντρο τη </a:t>
            </a:r>
            <a:r>
              <a:rPr lang="el-GR" sz="2400" spc="-10" dirty="0" smtClean="0">
                <a:solidFill>
                  <a:srgbClr val="FF0000"/>
                </a:solidFill>
                <a:latin typeface="Carlito"/>
                <a:cs typeface="Carlito"/>
              </a:rPr>
              <a:t>μάθηση</a:t>
            </a:r>
            <a:r>
              <a:rPr lang="el-GR" sz="2400" spc="-10" dirty="0" smtClean="0">
                <a:solidFill>
                  <a:srgbClr val="001F5F"/>
                </a:solidFill>
                <a:latin typeface="Carlito"/>
                <a:cs typeface="Carlito"/>
              </a:rPr>
              <a:t>. </a:t>
            </a:r>
            <a:endParaRPr lang="el-GR" sz="2400" spc="-10" dirty="0">
              <a:solidFill>
                <a:srgbClr val="001F5F"/>
              </a:solidFill>
              <a:latin typeface="Carlito"/>
              <a:cs typeface="Carlito"/>
            </a:endParaRPr>
          </a:p>
          <a:p>
            <a:r>
              <a:rPr lang="el-GR" sz="2400" spc="-10" dirty="0">
                <a:solidFill>
                  <a:srgbClr val="001F5F"/>
                </a:solidFill>
                <a:latin typeface="Carlito"/>
                <a:cs typeface="Carlito"/>
              </a:rPr>
              <a:t>Οι βασικοί τομείς που σχετίζονται άμεσα με την αξιολόγηση ενός εκπαιδευτικού υλικού αφορούν την αξιολόγηση </a:t>
            </a:r>
            <a:endParaRPr lang="el-GR" sz="2400" spc="-10" dirty="0" smtClean="0">
              <a:solidFill>
                <a:srgbClr val="001F5F"/>
              </a:solidFill>
              <a:latin typeface="Carlito"/>
              <a:cs typeface="Carlito"/>
            </a:endParaRPr>
          </a:p>
          <a:p>
            <a:pPr marL="342900" indent="-342900">
              <a:buFont typeface="Arial" panose="020B0604020202020204" pitchFamily="34" charset="0"/>
              <a:buChar char="•"/>
            </a:pPr>
            <a:r>
              <a:rPr lang="el-GR" sz="2400" spc="-10" dirty="0" smtClean="0">
                <a:solidFill>
                  <a:srgbClr val="001F5F"/>
                </a:solidFill>
                <a:latin typeface="Carlito"/>
                <a:cs typeface="Carlito"/>
              </a:rPr>
              <a:t>της </a:t>
            </a:r>
            <a:r>
              <a:rPr lang="el-GR" sz="2400" spc="-10" dirty="0">
                <a:solidFill>
                  <a:srgbClr val="001F5F"/>
                </a:solidFill>
                <a:latin typeface="Carlito"/>
                <a:cs typeface="Carlito"/>
              </a:rPr>
              <a:t>ύλης όπως αυτή παρουσιάζεται μέσω των σύγχρονων Τεχνολογιών της Πληροφορίας και των Επικοινωνιών (ΤΠΕ</a:t>
            </a:r>
            <a:r>
              <a:rPr lang="el-GR" sz="2400" spc="-10" dirty="0" smtClean="0">
                <a:solidFill>
                  <a:srgbClr val="001F5F"/>
                </a:solidFill>
                <a:latin typeface="Carlito"/>
                <a:cs typeface="Carlito"/>
              </a:rPr>
              <a:t>)</a:t>
            </a:r>
          </a:p>
          <a:p>
            <a:pPr marL="342900" indent="-342900">
              <a:buFont typeface="Arial" panose="020B0604020202020204" pitchFamily="34" charset="0"/>
              <a:buChar char="•"/>
            </a:pPr>
            <a:r>
              <a:rPr lang="el-GR" sz="2400" spc="-10" dirty="0" smtClean="0">
                <a:solidFill>
                  <a:srgbClr val="001F5F"/>
                </a:solidFill>
                <a:latin typeface="Carlito"/>
                <a:cs typeface="Carlito"/>
              </a:rPr>
              <a:t>την </a:t>
            </a:r>
            <a:r>
              <a:rPr lang="el-GR" sz="2400" spc="-10" dirty="0">
                <a:solidFill>
                  <a:srgbClr val="001F5F"/>
                </a:solidFill>
                <a:latin typeface="Carlito"/>
                <a:cs typeface="Carlito"/>
              </a:rPr>
              <a:t>παρουσίαση και οργάνωσή της ύλης, </a:t>
            </a:r>
            <a:endParaRPr lang="el-GR" sz="2400" spc="-10" dirty="0" smtClean="0">
              <a:solidFill>
                <a:srgbClr val="001F5F"/>
              </a:solidFill>
              <a:latin typeface="Carlito"/>
              <a:cs typeface="Carlito"/>
            </a:endParaRPr>
          </a:p>
          <a:p>
            <a:pPr marL="342900" indent="-342900">
              <a:buFont typeface="Arial" panose="020B0604020202020204" pitchFamily="34" charset="0"/>
              <a:buChar char="•"/>
            </a:pPr>
            <a:r>
              <a:rPr lang="el-GR" sz="2400" spc="-10" dirty="0" smtClean="0">
                <a:solidFill>
                  <a:srgbClr val="001F5F"/>
                </a:solidFill>
                <a:latin typeface="Carlito"/>
                <a:cs typeface="Carlito"/>
              </a:rPr>
              <a:t>τις </a:t>
            </a:r>
            <a:r>
              <a:rPr lang="el-GR" sz="2400" spc="-10" dirty="0">
                <a:solidFill>
                  <a:srgbClr val="001F5F"/>
                </a:solidFill>
                <a:latin typeface="Carlito"/>
                <a:cs typeface="Carlito"/>
              </a:rPr>
              <a:t>διαδικασίες υποστήριξης και ενημέρωσης του λογισμικού </a:t>
            </a:r>
            <a:endParaRPr lang="el-GR" sz="2400" spc="-10" dirty="0" smtClean="0">
              <a:solidFill>
                <a:srgbClr val="001F5F"/>
              </a:solidFill>
              <a:latin typeface="Carlito"/>
              <a:cs typeface="Carlito"/>
            </a:endParaRPr>
          </a:p>
          <a:p>
            <a:pPr marL="342900" indent="-342900">
              <a:buFont typeface="Arial" panose="020B0604020202020204" pitchFamily="34" charset="0"/>
              <a:buChar char="•"/>
            </a:pPr>
            <a:r>
              <a:rPr lang="el-GR" sz="2400" spc="-10" dirty="0" smtClean="0">
                <a:solidFill>
                  <a:srgbClr val="001F5F"/>
                </a:solidFill>
                <a:latin typeface="Carlito"/>
                <a:cs typeface="Carlito"/>
              </a:rPr>
              <a:t>την </a:t>
            </a:r>
            <a:r>
              <a:rPr lang="el-GR" sz="2400" spc="-10" dirty="0">
                <a:solidFill>
                  <a:srgbClr val="001F5F"/>
                </a:solidFill>
                <a:latin typeface="Carlito"/>
                <a:cs typeface="Carlito"/>
              </a:rPr>
              <a:t>αξιολόγηση της μάθησης που προκύπτει από τη χρήση και εφαρμογή του λογισμικού στο μαθητικό δυναμικό. </a:t>
            </a:r>
          </a:p>
        </p:txBody>
      </p:sp>
    </p:spTree>
    <p:extLst>
      <p:ext uri="{BB962C8B-B14F-4D97-AF65-F5344CB8AC3E}">
        <p14:creationId xmlns:p14="http://schemas.microsoft.com/office/powerpoint/2010/main" val="339462546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2411760" y="-3"/>
            <a:ext cx="6732240" cy="1628803"/>
          </a:xfrm>
        </p:spPr>
        <p:txBody>
          <a:bodyPr>
            <a:noAutofit/>
          </a:bodyPr>
          <a:lstStyle/>
          <a:p>
            <a:r>
              <a:rPr lang="el-GR" b="1" dirty="0" smtClean="0">
                <a:solidFill>
                  <a:srgbClr val="000000"/>
                </a:solidFill>
                <a:latin typeface="+mn-lt"/>
                <a:cs typeface="UUMMPF+Calibri"/>
              </a:rPr>
              <a:t>Εκπαιδευτική Τεχνολογία</a:t>
            </a:r>
            <a:br>
              <a:rPr lang="el-GR" b="1" dirty="0" smtClean="0">
                <a:solidFill>
                  <a:srgbClr val="000000"/>
                </a:solidFill>
                <a:latin typeface="+mn-lt"/>
                <a:cs typeface="UUMMPF+Calibri"/>
              </a:rPr>
            </a:br>
            <a:r>
              <a:rPr lang="el-GR" altLang="el-GR" sz="2800" b="1" dirty="0">
                <a:solidFill>
                  <a:srgbClr val="002060"/>
                </a:solidFill>
                <a:latin typeface="Times New Roman" panose="02020603050405020304" pitchFamily="18" charset="0"/>
              </a:rPr>
              <a:t>Το Εκπαιδευτικό Λογισμικό</a:t>
            </a:r>
            <a:r>
              <a:rPr lang="en-US" altLang="el-GR" sz="2800" b="1" dirty="0">
                <a:solidFill>
                  <a:srgbClr val="002060"/>
                </a:solidFill>
                <a:latin typeface="Times New Roman" panose="02020603050405020304" pitchFamily="18" charset="0"/>
              </a:rPr>
              <a:t> </a:t>
            </a:r>
            <a:r>
              <a:rPr lang="el-GR" altLang="el-GR" sz="2800" b="1" dirty="0">
                <a:solidFill>
                  <a:srgbClr val="002060"/>
                </a:solidFill>
                <a:latin typeface="Times New Roman" panose="02020603050405020304" pitchFamily="18" charset="0"/>
              </a:rPr>
              <a:t>(ΕΛ)</a:t>
            </a:r>
            <a:r>
              <a:rPr lang="en-US" altLang="el-GR" sz="2800" b="1" dirty="0">
                <a:solidFill>
                  <a:srgbClr val="002060"/>
                </a:solidFill>
                <a:latin typeface="Times New Roman" panose="02020603050405020304" pitchFamily="18" charset="0"/>
              </a:rPr>
              <a:t/>
            </a:r>
            <a:br>
              <a:rPr lang="en-US" altLang="el-GR" sz="2800" b="1" dirty="0">
                <a:solidFill>
                  <a:srgbClr val="002060"/>
                </a:solidFill>
                <a:latin typeface="Times New Roman" panose="02020603050405020304" pitchFamily="18" charset="0"/>
              </a:rPr>
            </a:br>
            <a:r>
              <a:rPr lang="el-GR" sz="2800" b="1" dirty="0" smtClean="0">
                <a:solidFill>
                  <a:srgbClr val="002060"/>
                </a:solidFill>
                <a:latin typeface="Times New Roman" panose="02020603050405020304" pitchFamily="18" charset="0"/>
              </a:rPr>
              <a:t>Αξιολόγηση </a:t>
            </a:r>
            <a:r>
              <a:rPr lang="el-GR" sz="2800" b="1" dirty="0">
                <a:solidFill>
                  <a:srgbClr val="002060"/>
                </a:solidFill>
                <a:latin typeface="Times New Roman" panose="02020603050405020304" pitchFamily="18" charset="0"/>
              </a:rPr>
              <a:t>Εκπαιδευτικού Λογισμικού </a:t>
            </a:r>
          </a:p>
        </p:txBody>
      </p:sp>
      <p:pic>
        <p:nvPicPr>
          <p:cNvPr id="4" name="Εικόνα 3" descr="ΛΟΓΟΤΥΠΟ ΑΣΠΑΙΤΕ ΕΛΛΗΝΙΚΟ copy"/>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 y="-1"/>
            <a:ext cx="1678321" cy="995469"/>
          </a:xfrm>
          <a:prstGeom prst="rect">
            <a:avLst/>
          </a:prstGeom>
          <a:noFill/>
          <a:ln>
            <a:noFill/>
          </a:ln>
        </p:spPr>
      </p:pic>
      <p:sp>
        <p:nvSpPr>
          <p:cNvPr id="5" name="TextBox 4"/>
          <p:cNvSpPr txBox="1"/>
          <p:nvPr/>
        </p:nvSpPr>
        <p:spPr>
          <a:xfrm>
            <a:off x="1678320" y="0"/>
            <a:ext cx="1309504" cy="1015663"/>
          </a:xfrm>
          <a:prstGeom prst="rect">
            <a:avLst/>
          </a:prstGeom>
          <a:noFill/>
        </p:spPr>
        <p:txBody>
          <a:bodyPr wrap="square" rtlCol="0">
            <a:spAutoFit/>
          </a:bodyPr>
          <a:lstStyle/>
          <a:p>
            <a:r>
              <a:rPr lang="el-GR" sz="1200" b="1" dirty="0"/>
              <a:t>Α</a:t>
            </a:r>
            <a:r>
              <a:rPr lang="el-GR" sz="1200" dirty="0"/>
              <a:t>ΝΩΤΑΤΗ </a:t>
            </a:r>
            <a:endParaRPr lang="el-GR" sz="1200" dirty="0" smtClean="0"/>
          </a:p>
          <a:p>
            <a:r>
              <a:rPr lang="el-GR" sz="1200" b="1" dirty="0" smtClean="0"/>
              <a:t>Σ</a:t>
            </a:r>
            <a:r>
              <a:rPr lang="el-GR" sz="1200" dirty="0" smtClean="0"/>
              <a:t>ΧΟΛΗ</a:t>
            </a:r>
          </a:p>
          <a:p>
            <a:r>
              <a:rPr lang="el-GR" sz="1200" b="1" dirty="0" smtClean="0"/>
              <a:t>ΠΑ</a:t>
            </a:r>
            <a:r>
              <a:rPr lang="el-GR" sz="1200" dirty="0" smtClean="0"/>
              <a:t>ΙΔΑΓΩΓΙΚΗΣ &amp;</a:t>
            </a:r>
          </a:p>
          <a:p>
            <a:r>
              <a:rPr lang="el-GR" sz="1200" b="1" dirty="0" smtClean="0"/>
              <a:t>Τ</a:t>
            </a:r>
            <a:r>
              <a:rPr lang="el-GR" sz="1200" dirty="0" smtClean="0"/>
              <a:t>ΕΧΝΟΛΟΓΙΚΗΣ</a:t>
            </a:r>
          </a:p>
          <a:p>
            <a:r>
              <a:rPr lang="el-GR" sz="1200" b="1" dirty="0" smtClean="0"/>
              <a:t>Ε</a:t>
            </a:r>
            <a:r>
              <a:rPr lang="el-GR" sz="1200" dirty="0" smtClean="0"/>
              <a:t>ΚΠΑΙΔΕΥΣΗΣ</a:t>
            </a:r>
            <a:endParaRPr lang="el-GR" sz="1200" dirty="0"/>
          </a:p>
        </p:txBody>
      </p:sp>
      <p:sp>
        <p:nvSpPr>
          <p:cNvPr id="6" name="TextBox 5"/>
          <p:cNvSpPr txBox="1"/>
          <p:nvPr/>
        </p:nvSpPr>
        <p:spPr>
          <a:xfrm>
            <a:off x="-26505" y="995469"/>
            <a:ext cx="1804918" cy="369332"/>
          </a:xfrm>
          <a:prstGeom prst="rect">
            <a:avLst/>
          </a:prstGeom>
          <a:noFill/>
        </p:spPr>
        <p:txBody>
          <a:bodyPr wrap="none" rtlCol="0">
            <a:spAutoFit/>
          </a:bodyPr>
          <a:lstStyle/>
          <a:p>
            <a:r>
              <a:rPr lang="el-GR" b="1" dirty="0" smtClean="0"/>
              <a:t>ΕΠΠΑΙΚ ΑΘΗΝΑΣ</a:t>
            </a:r>
            <a:endParaRPr lang="el-GR" b="1" dirty="0"/>
          </a:p>
        </p:txBody>
      </p:sp>
      <p:sp>
        <p:nvSpPr>
          <p:cNvPr id="3" name="TextBox 2"/>
          <p:cNvSpPr txBox="1"/>
          <p:nvPr/>
        </p:nvSpPr>
        <p:spPr>
          <a:xfrm>
            <a:off x="2987824" y="2924944"/>
            <a:ext cx="184731" cy="369332"/>
          </a:xfrm>
          <a:prstGeom prst="rect">
            <a:avLst/>
          </a:prstGeom>
          <a:noFill/>
        </p:spPr>
        <p:txBody>
          <a:bodyPr wrap="none" rtlCol="0">
            <a:spAutoFit/>
          </a:bodyPr>
          <a:lstStyle/>
          <a:p>
            <a:endParaRPr lang="el-GR" dirty="0"/>
          </a:p>
        </p:txBody>
      </p:sp>
      <p:sp>
        <p:nvSpPr>
          <p:cNvPr id="7" name="Ορθογώνιο 6"/>
          <p:cNvSpPr/>
          <p:nvPr/>
        </p:nvSpPr>
        <p:spPr>
          <a:xfrm>
            <a:off x="395536" y="1844824"/>
            <a:ext cx="8568952" cy="4154984"/>
          </a:xfrm>
          <a:prstGeom prst="rect">
            <a:avLst/>
          </a:prstGeom>
        </p:spPr>
        <p:txBody>
          <a:bodyPr wrap="square">
            <a:spAutoFit/>
          </a:bodyPr>
          <a:lstStyle/>
          <a:p>
            <a:r>
              <a:rPr lang="el-GR" sz="2400" spc="-10" dirty="0" smtClean="0">
                <a:solidFill>
                  <a:srgbClr val="001F5F"/>
                </a:solidFill>
                <a:latin typeface="Carlito"/>
                <a:cs typeface="Carlito"/>
              </a:rPr>
              <a:t>Ένα ΕΛ </a:t>
            </a:r>
            <a:r>
              <a:rPr lang="el-GR" sz="2400" spc="-10" dirty="0">
                <a:solidFill>
                  <a:srgbClr val="001F5F"/>
                </a:solidFill>
                <a:latin typeface="Carlito"/>
                <a:cs typeface="Carlito"/>
              </a:rPr>
              <a:t>αξιολογείται από τεχνολογικής άποψης ώστε </a:t>
            </a:r>
            <a:endParaRPr lang="el-GR" sz="2400" spc="-10" dirty="0" smtClean="0">
              <a:solidFill>
                <a:srgbClr val="001F5F"/>
              </a:solidFill>
              <a:latin typeface="Carlito"/>
              <a:cs typeface="Carlito"/>
            </a:endParaRPr>
          </a:p>
          <a:p>
            <a:pPr marL="342900" indent="-342900">
              <a:buFont typeface="Arial" panose="020B0604020202020204" pitchFamily="34" charset="0"/>
              <a:buChar char="•"/>
            </a:pPr>
            <a:r>
              <a:rPr lang="el-GR" sz="2400" spc="-10" dirty="0" smtClean="0">
                <a:solidFill>
                  <a:srgbClr val="001F5F"/>
                </a:solidFill>
                <a:latin typeface="Carlito"/>
                <a:cs typeface="Carlito"/>
              </a:rPr>
              <a:t>να </a:t>
            </a:r>
            <a:r>
              <a:rPr lang="el-GR" sz="2400" spc="-10" dirty="0">
                <a:solidFill>
                  <a:srgbClr val="001F5F"/>
                </a:solidFill>
                <a:latin typeface="Carlito"/>
                <a:cs typeface="Carlito"/>
              </a:rPr>
              <a:t>εντοπιστεί </a:t>
            </a:r>
            <a:r>
              <a:rPr lang="el-GR" sz="2400" spc="-10" dirty="0">
                <a:solidFill>
                  <a:srgbClr val="FF0000"/>
                </a:solidFill>
                <a:latin typeface="Carlito"/>
                <a:cs typeface="Carlito"/>
              </a:rPr>
              <a:t>ο βαθμός αποτελεσματικότητας </a:t>
            </a:r>
            <a:r>
              <a:rPr lang="el-GR" sz="2400" spc="-10" dirty="0">
                <a:solidFill>
                  <a:srgbClr val="001F5F"/>
                </a:solidFill>
                <a:latin typeface="Carlito"/>
                <a:cs typeface="Carlito"/>
              </a:rPr>
              <a:t>των τεχνολογιών που χρησιμοποιήθηκαν αναδεικνύοντας τα ισχυρά και τα αδύνατά του σημεία αλλά και τον τρόπο με τον οποίο θα μπορούσε να γίνει πιο </a:t>
            </a:r>
            <a:r>
              <a:rPr lang="el-GR" sz="2400" spc="-10" dirty="0" smtClean="0">
                <a:solidFill>
                  <a:srgbClr val="001F5F"/>
                </a:solidFill>
                <a:latin typeface="Carlito"/>
                <a:cs typeface="Carlito"/>
              </a:rPr>
              <a:t>αποτελεσματικό</a:t>
            </a:r>
          </a:p>
          <a:p>
            <a:pPr marL="342900" indent="-342900">
              <a:buFont typeface="Arial" panose="020B0604020202020204" pitchFamily="34" charset="0"/>
              <a:buChar char="•"/>
            </a:pPr>
            <a:r>
              <a:rPr lang="el-GR" sz="2400" spc="-10" dirty="0" smtClean="0">
                <a:solidFill>
                  <a:srgbClr val="001F5F"/>
                </a:solidFill>
                <a:latin typeface="Carlito"/>
                <a:cs typeface="Carlito"/>
              </a:rPr>
              <a:t>να  διαπιστωθεί </a:t>
            </a:r>
            <a:r>
              <a:rPr lang="el-GR" sz="2400" spc="-10" dirty="0">
                <a:solidFill>
                  <a:srgbClr val="FF0000"/>
                </a:solidFill>
                <a:latin typeface="Carlito"/>
                <a:cs typeface="Carlito"/>
              </a:rPr>
              <a:t>ο βαθμός καταλληλότητας </a:t>
            </a:r>
            <a:r>
              <a:rPr lang="el-GR" sz="2400" spc="-10" dirty="0">
                <a:solidFill>
                  <a:srgbClr val="001F5F"/>
                </a:solidFill>
                <a:latin typeface="Carlito"/>
                <a:cs typeface="Carlito"/>
              </a:rPr>
              <a:t>των εργαλείων που χρησιμοποιήθηκαν για την ανάπτυξή του </a:t>
            </a:r>
            <a:endParaRPr lang="el-GR" sz="2400" spc="-10" dirty="0" smtClean="0">
              <a:solidFill>
                <a:srgbClr val="001F5F"/>
              </a:solidFill>
              <a:latin typeface="Carlito"/>
              <a:cs typeface="Carlito"/>
            </a:endParaRPr>
          </a:p>
          <a:p>
            <a:pPr marL="342900" indent="-342900">
              <a:buFont typeface="Arial" panose="020B0604020202020204" pitchFamily="34" charset="0"/>
              <a:buChar char="•"/>
            </a:pPr>
            <a:r>
              <a:rPr lang="el-GR" sz="2400" spc="-10" dirty="0" smtClean="0">
                <a:solidFill>
                  <a:srgbClr val="001F5F"/>
                </a:solidFill>
                <a:latin typeface="Carlito"/>
                <a:cs typeface="Carlito"/>
              </a:rPr>
              <a:t>να βοηθήσει </a:t>
            </a:r>
            <a:r>
              <a:rPr lang="el-GR" sz="2400" spc="-10" dirty="0">
                <a:solidFill>
                  <a:srgbClr val="001F5F"/>
                </a:solidFill>
                <a:latin typeface="Carlito"/>
                <a:cs typeface="Carlito"/>
              </a:rPr>
              <a:t>στο </a:t>
            </a:r>
            <a:r>
              <a:rPr lang="el-GR" sz="2400" spc="-10" dirty="0">
                <a:solidFill>
                  <a:srgbClr val="FF0000"/>
                </a:solidFill>
                <a:latin typeface="Carlito"/>
                <a:cs typeface="Carlito"/>
              </a:rPr>
              <a:t>σχεδιασμό νέων </a:t>
            </a:r>
            <a:r>
              <a:rPr lang="el-GR" sz="2400" spc="-10" dirty="0" smtClean="0">
                <a:solidFill>
                  <a:srgbClr val="FF0000"/>
                </a:solidFill>
                <a:latin typeface="Carlito"/>
                <a:cs typeface="Carlito"/>
              </a:rPr>
              <a:t>στρατηγικών </a:t>
            </a:r>
            <a:r>
              <a:rPr lang="el-GR" sz="2400" spc="-10" dirty="0">
                <a:solidFill>
                  <a:srgbClr val="FF0000"/>
                </a:solidFill>
                <a:latin typeface="Carlito"/>
                <a:cs typeface="Carlito"/>
              </a:rPr>
              <a:t>επιλογών </a:t>
            </a:r>
            <a:r>
              <a:rPr lang="el-GR" sz="2400" spc="-10" dirty="0">
                <a:solidFill>
                  <a:srgbClr val="001F5F"/>
                </a:solidFill>
                <a:latin typeface="Carlito"/>
                <a:cs typeface="Carlito"/>
              </a:rPr>
              <a:t>και προτεραιοτήτων από τεχνολογικής άποψης ώστε να αντιμετωπιστούν τα εμπόδια που εντοπίστηκαν με τη χρήση </a:t>
            </a:r>
            <a:r>
              <a:rPr lang="el-GR" sz="2400" spc="-10" dirty="0" smtClean="0">
                <a:solidFill>
                  <a:srgbClr val="001F5F"/>
                </a:solidFill>
                <a:latin typeface="Carlito"/>
                <a:cs typeface="Carlito"/>
              </a:rPr>
              <a:t>του. </a:t>
            </a:r>
            <a:endParaRPr lang="el-GR" sz="2400" spc="-10" dirty="0">
              <a:solidFill>
                <a:srgbClr val="001F5F"/>
              </a:solidFill>
              <a:latin typeface="Carlito"/>
              <a:cs typeface="Carlito"/>
            </a:endParaRPr>
          </a:p>
        </p:txBody>
      </p:sp>
    </p:spTree>
    <p:extLst>
      <p:ext uri="{BB962C8B-B14F-4D97-AF65-F5344CB8AC3E}">
        <p14:creationId xmlns:p14="http://schemas.microsoft.com/office/powerpoint/2010/main" val="83709554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2411760" y="-3"/>
            <a:ext cx="6732240" cy="1628803"/>
          </a:xfrm>
        </p:spPr>
        <p:txBody>
          <a:bodyPr>
            <a:noAutofit/>
          </a:bodyPr>
          <a:lstStyle/>
          <a:p>
            <a:r>
              <a:rPr lang="el-GR" b="1" dirty="0" smtClean="0">
                <a:solidFill>
                  <a:srgbClr val="000000"/>
                </a:solidFill>
                <a:latin typeface="+mn-lt"/>
                <a:cs typeface="UUMMPF+Calibri"/>
              </a:rPr>
              <a:t>Εκπαιδευτική Τεχνολογία</a:t>
            </a:r>
            <a:br>
              <a:rPr lang="el-GR" b="1" dirty="0" smtClean="0">
                <a:solidFill>
                  <a:srgbClr val="000000"/>
                </a:solidFill>
                <a:latin typeface="+mn-lt"/>
                <a:cs typeface="UUMMPF+Calibri"/>
              </a:rPr>
            </a:br>
            <a:r>
              <a:rPr lang="el-GR" altLang="el-GR" sz="2800" b="1" dirty="0">
                <a:solidFill>
                  <a:srgbClr val="002060"/>
                </a:solidFill>
                <a:latin typeface="Times New Roman" panose="02020603050405020304" pitchFamily="18" charset="0"/>
              </a:rPr>
              <a:t>Το Εκπαιδευτικό Λογισμικό</a:t>
            </a:r>
            <a:r>
              <a:rPr lang="en-US" altLang="el-GR" sz="2800" b="1" dirty="0">
                <a:solidFill>
                  <a:srgbClr val="002060"/>
                </a:solidFill>
                <a:latin typeface="Times New Roman" panose="02020603050405020304" pitchFamily="18" charset="0"/>
              </a:rPr>
              <a:t> </a:t>
            </a:r>
            <a:r>
              <a:rPr lang="el-GR" altLang="el-GR" sz="2800" b="1" dirty="0">
                <a:solidFill>
                  <a:srgbClr val="002060"/>
                </a:solidFill>
                <a:latin typeface="Times New Roman" panose="02020603050405020304" pitchFamily="18" charset="0"/>
              </a:rPr>
              <a:t>(ΕΛ)</a:t>
            </a:r>
            <a:r>
              <a:rPr lang="en-US" altLang="el-GR" sz="2800" b="1" dirty="0">
                <a:solidFill>
                  <a:srgbClr val="002060"/>
                </a:solidFill>
                <a:latin typeface="Times New Roman" panose="02020603050405020304" pitchFamily="18" charset="0"/>
              </a:rPr>
              <a:t/>
            </a:r>
            <a:br>
              <a:rPr lang="en-US" altLang="el-GR" sz="2800" b="1" dirty="0">
                <a:solidFill>
                  <a:srgbClr val="002060"/>
                </a:solidFill>
                <a:latin typeface="Times New Roman" panose="02020603050405020304" pitchFamily="18" charset="0"/>
              </a:rPr>
            </a:br>
            <a:r>
              <a:rPr lang="el-GR" sz="2800" b="1" dirty="0" smtClean="0">
                <a:solidFill>
                  <a:srgbClr val="002060"/>
                </a:solidFill>
                <a:latin typeface="Times New Roman" panose="02020603050405020304" pitchFamily="18" charset="0"/>
              </a:rPr>
              <a:t>Αξιολόγηση </a:t>
            </a:r>
            <a:r>
              <a:rPr lang="el-GR" sz="2800" b="1" dirty="0">
                <a:solidFill>
                  <a:srgbClr val="002060"/>
                </a:solidFill>
                <a:latin typeface="Times New Roman" panose="02020603050405020304" pitchFamily="18" charset="0"/>
              </a:rPr>
              <a:t>Εκπαιδευτικού Λογισμικού </a:t>
            </a:r>
          </a:p>
        </p:txBody>
      </p:sp>
      <p:pic>
        <p:nvPicPr>
          <p:cNvPr id="4" name="Εικόνα 3" descr="ΛΟΓΟΤΥΠΟ ΑΣΠΑΙΤΕ ΕΛΛΗΝΙΚΟ copy"/>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 y="-1"/>
            <a:ext cx="1678321" cy="995469"/>
          </a:xfrm>
          <a:prstGeom prst="rect">
            <a:avLst/>
          </a:prstGeom>
          <a:noFill/>
          <a:ln>
            <a:noFill/>
          </a:ln>
        </p:spPr>
      </p:pic>
      <p:sp>
        <p:nvSpPr>
          <p:cNvPr id="5" name="TextBox 4"/>
          <p:cNvSpPr txBox="1"/>
          <p:nvPr/>
        </p:nvSpPr>
        <p:spPr>
          <a:xfrm>
            <a:off x="1678320" y="0"/>
            <a:ext cx="1309504" cy="1015663"/>
          </a:xfrm>
          <a:prstGeom prst="rect">
            <a:avLst/>
          </a:prstGeom>
          <a:noFill/>
        </p:spPr>
        <p:txBody>
          <a:bodyPr wrap="square" rtlCol="0">
            <a:spAutoFit/>
          </a:bodyPr>
          <a:lstStyle/>
          <a:p>
            <a:r>
              <a:rPr lang="el-GR" sz="1200" b="1" dirty="0"/>
              <a:t>Α</a:t>
            </a:r>
            <a:r>
              <a:rPr lang="el-GR" sz="1200" dirty="0"/>
              <a:t>ΝΩΤΑΤΗ </a:t>
            </a:r>
            <a:endParaRPr lang="el-GR" sz="1200" dirty="0" smtClean="0"/>
          </a:p>
          <a:p>
            <a:r>
              <a:rPr lang="el-GR" sz="1200" b="1" dirty="0" smtClean="0"/>
              <a:t>Σ</a:t>
            </a:r>
            <a:r>
              <a:rPr lang="el-GR" sz="1200" dirty="0" smtClean="0"/>
              <a:t>ΧΟΛΗ</a:t>
            </a:r>
          </a:p>
          <a:p>
            <a:r>
              <a:rPr lang="el-GR" sz="1200" b="1" dirty="0" smtClean="0"/>
              <a:t>ΠΑ</a:t>
            </a:r>
            <a:r>
              <a:rPr lang="el-GR" sz="1200" dirty="0" smtClean="0"/>
              <a:t>ΙΔΑΓΩΓΙΚΗΣ &amp;</a:t>
            </a:r>
          </a:p>
          <a:p>
            <a:r>
              <a:rPr lang="el-GR" sz="1200" b="1" dirty="0" smtClean="0"/>
              <a:t>Τ</a:t>
            </a:r>
            <a:r>
              <a:rPr lang="el-GR" sz="1200" dirty="0" smtClean="0"/>
              <a:t>ΕΧΝΟΛΟΓΙΚΗΣ</a:t>
            </a:r>
          </a:p>
          <a:p>
            <a:r>
              <a:rPr lang="el-GR" sz="1200" b="1" dirty="0" smtClean="0"/>
              <a:t>Ε</a:t>
            </a:r>
            <a:r>
              <a:rPr lang="el-GR" sz="1200" dirty="0" smtClean="0"/>
              <a:t>ΚΠΑΙΔΕΥΣΗΣ</a:t>
            </a:r>
            <a:endParaRPr lang="el-GR" sz="1200" dirty="0"/>
          </a:p>
        </p:txBody>
      </p:sp>
      <p:sp>
        <p:nvSpPr>
          <p:cNvPr id="6" name="TextBox 5"/>
          <p:cNvSpPr txBox="1"/>
          <p:nvPr/>
        </p:nvSpPr>
        <p:spPr>
          <a:xfrm>
            <a:off x="-26505" y="995469"/>
            <a:ext cx="1804918" cy="369332"/>
          </a:xfrm>
          <a:prstGeom prst="rect">
            <a:avLst/>
          </a:prstGeom>
          <a:noFill/>
        </p:spPr>
        <p:txBody>
          <a:bodyPr wrap="none" rtlCol="0">
            <a:spAutoFit/>
          </a:bodyPr>
          <a:lstStyle/>
          <a:p>
            <a:r>
              <a:rPr lang="el-GR" b="1" dirty="0" smtClean="0"/>
              <a:t>ΕΠΠΑΙΚ ΑΘΗΝΑΣ</a:t>
            </a:r>
            <a:endParaRPr lang="el-GR" b="1" dirty="0"/>
          </a:p>
        </p:txBody>
      </p:sp>
      <p:sp>
        <p:nvSpPr>
          <p:cNvPr id="3" name="TextBox 2"/>
          <p:cNvSpPr txBox="1"/>
          <p:nvPr/>
        </p:nvSpPr>
        <p:spPr>
          <a:xfrm>
            <a:off x="2987824" y="2924944"/>
            <a:ext cx="184731" cy="369332"/>
          </a:xfrm>
          <a:prstGeom prst="rect">
            <a:avLst/>
          </a:prstGeom>
          <a:noFill/>
        </p:spPr>
        <p:txBody>
          <a:bodyPr wrap="none" rtlCol="0">
            <a:spAutoFit/>
          </a:bodyPr>
          <a:lstStyle/>
          <a:p>
            <a:endParaRPr lang="el-GR" dirty="0"/>
          </a:p>
        </p:txBody>
      </p:sp>
      <p:sp>
        <p:nvSpPr>
          <p:cNvPr id="7" name="Ορθογώνιο 6"/>
          <p:cNvSpPr/>
          <p:nvPr/>
        </p:nvSpPr>
        <p:spPr>
          <a:xfrm>
            <a:off x="467544" y="2027156"/>
            <a:ext cx="8064896" cy="4154984"/>
          </a:xfrm>
          <a:prstGeom prst="rect">
            <a:avLst/>
          </a:prstGeom>
        </p:spPr>
        <p:txBody>
          <a:bodyPr wrap="square">
            <a:spAutoFit/>
          </a:bodyPr>
          <a:lstStyle/>
          <a:p>
            <a:r>
              <a:rPr lang="el-GR" sz="2400" spc="-10" dirty="0" smtClean="0">
                <a:solidFill>
                  <a:srgbClr val="001F5F"/>
                </a:solidFill>
                <a:latin typeface="Carlito"/>
                <a:cs typeface="Carlito"/>
              </a:rPr>
              <a:t>Η </a:t>
            </a:r>
            <a:r>
              <a:rPr lang="el-GR" sz="2400" spc="-10" dirty="0">
                <a:solidFill>
                  <a:srgbClr val="001F5F"/>
                </a:solidFill>
                <a:latin typeface="Carlito"/>
                <a:cs typeface="Carlito"/>
              </a:rPr>
              <a:t>αξιολόγηση από τη μαθησιακή άποψη συντελεί στο </a:t>
            </a:r>
            <a:endParaRPr lang="el-GR" sz="2400" spc="-10" dirty="0" smtClean="0">
              <a:solidFill>
                <a:srgbClr val="001F5F"/>
              </a:solidFill>
              <a:latin typeface="Carlito"/>
              <a:cs typeface="Carlito"/>
            </a:endParaRPr>
          </a:p>
          <a:p>
            <a:pPr marL="342900" indent="-342900">
              <a:buFont typeface="Arial" panose="020B0604020202020204" pitchFamily="34" charset="0"/>
              <a:buChar char="•"/>
            </a:pPr>
            <a:r>
              <a:rPr lang="el-GR" sz="2400" spc="-10" dirty="0" smtClean="0">
                <a:solidFill>
                  <a:srgbClr val="001F5F"/>
                </a:solidFill>
                <a:latin typeface="Carlito"/>
                <a:cs typeface="Carlito"/>
              </a:rPr>
              <a:t>να </a:t>
            </a:r>
            <a:r>
              <a:rPr lang="el-GR" sz="2400" spc="-10" dirty="0">
                <a:solidFill>
                  <a:srgbClr val="001F5F"/>
                </a:solidFill>
                <a:latin typeface="Carlito"/>
                <a:cs typeface="Carlito"/>
              </a:rPr>
              <a:t>εντοπιστεί ο βαθμός αποτελεσματικότητάς </a:t>
            </a:r>
            <a:r>
              <a:rPr lang="el-GR" sz="2400" spc="-10" dirty="0" smtClean="0">
                <a:solidFill>
                  <a:srgbClr val="001F5F"/>
                </a:solidFill>
                <a:latin typeface="Carlito"/>
                <a:cs typeface="Carlito"/>
              </a:rPr>
              <a:t>του</a:t>
            </a:r>
          </a:p>
          <a:p>
            <a:pPr marL="342900" indent="-342900">
              <a:buFont typeface="Arial" panose="020B0604020202020204" pitchFamily="34" charset="0"/>
              <a:buChar char="•"/>
            </a:pPr>
            <a:r>
              <a:rPr lang="el-GR" sz="2400" spc="-10" dirty="0" smtClean="0">
                <a:solidFill>
                  <a:srgbClr val="001F5F"/>
                </a:solidFill>
                <a:latin typeface="Carlito"/>
                <a:cs typeface="Carlito"/>
              </a:rPr>
              <a:t>να </a:t>
            </a:r>
            <a:r>
              <a:rPr lang="el-GR" sz="2400" spc="-10" dirty="0">
                <a:solidFill>
                  <a:srgbClr val="001F5F"/>
                </a:solidFill>
                <a:latin typeface="Carlito"/>
                <a:cs typeface="Carlito"/>
              </a:rPr>
              <a:t>προσδιοριστούν τα δυνατά και αδύνατα σημεία </a:t>
            </a:r>
            <a:r>
              <a:rPr lang="el-GR" sz="2400" spc="-10" dirty="0" smtClean="0">
                <a:solidFill>
                  <a:srgbClr val="001F5F"/>
                </a:solidFill>
                <a:latin typeface="Carlito"/>
                <a:cs typeface="Carlito"/>
              </a:rPr>
              <a:t>του</a:t>
            </a:r>
          </a:p>
          <a:p>
            <a:pPr marL="342900" indent="-342900">
              <a:buFont typeface="Arial" panose="020B0604020202020204" pitchFamily="34" charset="0"/>
              <a:buChar char="•"/>
            </a:pPr>
            <a:r>
              <a:rPr lang="el-GR" sz="2400" spc="-10" dirty="0" smtClean="0">
                <a:solidFill>
                  <a:srgbClr val="001F5F"/>
                </a:solidFill>
                <a:latin typeface="Carlito"/>
                <a:cs typeface="Carlito"/>
              </a:rPr>
              <a:t>να </a:t>
            </a:r>
            <a:r>
              <a:rPr lang="el-GR" sz="2400" spc="-10" dirty="0">
                <a:solidFill>
                  <a:srgbClr val="001F5F"/>
                </a:solidFill>
                <a:latin typeface="Carlito"/>
                <a:cs typeface="Carlito"/>
              </a:rPr>
              <a:t>διαπιστωθεί εάν επιτυγχάνονται οι μαθησιακοί του στόχοι καθώς και η πρόοδος που συντελείται με τη χρήση του και προς ποια κατεύθυνση συντελείται η πρόοδος αυτή. </a:t>
            </a:r>
            <a:endParaRPr lang="el-GR" sz="2400" spc="-10" dirty="0" smtClean="0">
              <a:solidFill>
                <a:srgbClr val="001F5F"/>
              </a:solidFill>
              <a:latin typeface="Carlito"/>
              <a:cs typeface="Carlito"/>
            </a:endParaRPr>
          </a:p>
          <a:p>
            <a:pPr marL="342900" indent="-342900">
              <a:buFont typeface="Arial" panose="020B0604020202020204" pitchFamily="34" charset="0"/>
              <a:buChar char="•"/>
            </a:pPr>
            <a:r>
              <a:rPr lang="el-GR" sz="2400" spc="-10" dirty="0">
                <a:solidFill>
                  <a:srgbClr val="001F5F"/>
                </a:solidFill>
                <a:latin typeface="Carlito"/>
                <a:cs typeface="Carlito"/>
              </a:rPr>
              <a:t>να διαπιστωθεί </a:t>
            </a:r>
            <a:r>
              <a:rPr lang="el-GR" sz="2400" spc="-10" dirty="0" smtClean="0">
                <a:solidFill>
                  <a:srgbClr val="001F5F"/>
                </a:solidFill>
                <a:latin typeface="Carlito"/>
                <a:cs typeface="Carlito"/>
              </a:rPr>
              <a:t>ο </a:t>
            </a:r>
            <a:r>
              <a:rPr lang="el-GR" sz="2400" spc="-10" dirty="0">
                <a:solidFill>
                  <a:srgbClr val="001F5F"/>
                </a:solidFill>
                <a:latin typeface="Carlito"/>
                <a:cs typeface="Carlito"/>
              </a:rPr>
              <a:t>βαθμός καταλληλότητας του λογισμικού, δηλαδή, πόσο κατάλληλο είναι ως εκπαιδευτικό μέσο για το συγκεκριμένο εκπαιδευτικό θέμα για το οποίο </a:t>
            </a:r>
            <a:r>
              <a:rPr lang="el-GR" sz="2400" spc="-10" dirty="0" smtClean="0">
                <a:solidFill>
                  <a:srgbClr val="001F5F"/>
                </a:solidFill>
                <a:latin typeface="Carlito"/>
                <a:cs typeface="Carlito"/>
              </a:rPr>
              <a:t>σχεδιάστηκε. </a:t>
            </a:r>
            <a:endParaRPr lang="el-GR" sz="2400" spc="-10" dirty="0">
              <a:solidFill>
                <a:srgbClr val="001F5F"/>
              </a:solidFill>
              <a:latin typeface="Carlito"/>
              <a:cs typeface="Carlito"/>
            </a:endParaRPr>
          </a:p>
        </p:txBody>
      </p:sp>
    </p:spTree>
    <p:extLst>
      <p:ext uri="{BB962C8B-B14F-4D97-AF65-F5344CB8AC3E}">
        <p14:creationId xmlns:p14="http://schemas.microsoft.com/office/powerpoint/2010/main" val="403854194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2411760" y="-3"/>
            <a:ext cx="6732240" cy="1628803"/>
          </a:xfrm>
        </p:spPr>
        <p:txBody>
          <a:bodyPr>
            <a:noAutofit/>
          </a:bodyPr>
          <a:lstStyle/>
          <a:p>
            <a:r>
              <a:rPr lang="el-GR" b="1" dirty="0" smtClean="0">
                <a:solidFill>
                  <a:srgbClr val="000000"/>
                </a:solidFill>
                <a:latin typeface="+mn-lt"/>
                <a:cs typeface="UUMMPF+Calibri"/>
              </a:rPr>
              <a:t>Εκπαιδευτική Τεχνολογία</a:t>
            </a:r>
            <a:br>
              <a:rPr lang="el-GR" b="1" dirty="0" smtClean="0">
                <a:solidFill>
                  <a:srgbClr val="000000"/>
                </a:solidFill>
                <a:latin typeface="+mn-lt"/>
                <a:cs typeface="UUMMPF+Calibri"/>
              </a:rPr>
            </a:br>
            <a:r>
              <a:rPr lang="el-GR" altLang="el-GR" sz="2800" b="1" dirty="0">
                <a:solidFill>
                  <a:srgbClr val="002060"/>
                </a:solidFill>
                <a:latin typeface="Times New Roman" panose="02020603050405020304" pitchFamily="18" charset="0"/>
              </a:rPr>
              <a:t>Το Εκπαιδευτικό Λογισμικό</a:t>
            </a:r>
            <a:r>
              <a:rPr lang="en-US" altLang="el-GR" sz="2800" b="1" dirty="0">
                <a:solidFill>
                  <a:srgbClr val="002060"/>
                </a:solidFill>
                <a:latin typeface="Times New Roman" panose="02020603050405020304" pitchFamily="18" charset="0"/>
              </a:rPr>
              <a:t> </a:t>
            </a:r>
            <a:r>
              <a:rPr lang="el-GR" altLang="el-GR" sz="2800" b="1" dirty="0">
                <a:solidFill>
                  <a:srgbClr val="002060"/>
                </a:solidFill>
                <a:latin typeface="Times New Roman" panose="02020603050405020304" pitchFamily="18" charset="0"/>
              </a:rPr>
              <a:t>(ΕΛ)</a:t>
            </a:r>
            <a:r>
              <a:rPr lang="en-US" altLang="el-GR" sz="2800" b="1" dirty="0">
                <a:solidFill>
                  <a:srgbClr val="002060"/>
                </a:solidFill>
                <a:latin typeface="Times New Roman" panose="02020603050405020304" pitchFamily="18" charset="0"/>
              </a:rPr>
              <a:t/>
            </a:r>
            <a:br>
              <a:rPr lang="en-US" altLang="el-GR" sz="2800" b="1" dirty="0">
                <a:solidFill>
                  <a:srgbClr val="002060"/>
                </a:solidFill>
                <a:latin typeface="Times New Roman" panose="02020603050405020304" pitchFamily="18" charset="0"/>
              </a:rPr>
            </a:br>
            <a:r>
              <a:rPr lang="el-GR" sz="2800" b="1" dirty="0" smtClean="0">
                <a:solidFill>
                  <a:srgbClr val="002060"/>
                </a:solidFill>
                <a:latin typeface="Times New Roman" panose="02020603050405020304" pitchFamily="18" charset="0"/>
              </a:rPr>
              <a:t>Αξιολόγηση </a:t>
            </a:r>
            <a:r>
              <a:rPr lang="el-GR" sz="2800" b="1" dirty="0">
                <a:solidFill>
                  <a:srgbClr val="002060"/>
                </a:solidFill>
                <a:latin typeface="Times New Roman" panose="02020603050405020304" pitchFamily="18" charset="0"/>
              </a:rPr>
              <a:t>Εκπαιδευτικού Λογισμικού </a:t>
            </a:r>
          </a:p>
        </p:txBody>
      </p:sp>
      <p:pic>
        <p:nvPicPr>
          <p:cNvPr id="4" name="Εικόνα 3" descr="ΛΟΓΟΤΥΠΟ ΑΣΠΑΙΤΕ ΕΛΛΗΝΙΚΟ copy"/>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 y="-1"/>
            <a:ext cx="1678321" cy="995469"/>
          </a:xfrm>
          <a:prstGeom prst="rect">
            <a:avLst/>
          </a:prstGeom>
          <a:noFill/>
          <a:ln>
            <a:noFill/>
          </a:ln>
        </p:spPr>
      </p:pic>
      <p:sp>
        <p:nvSpPr>
          <p:cNvPr id="5" name="TextBox 4"/>
          <p:cNvSpPr txBox="1"/>
          <p:nvPr/>
        </p:nvSpPr>
        <p:spPr>
          <a:xfrm>
            <a:off x="1678320" y="0"/>
            <a:ext cx="1309504" cy="1015663"/>
          </a:xfrm>
          <a:prstGeom prst="rect">
            <a:avLst/>
          </a:prstGeom>
          <a:noFill/>
        </p:spPr>
        <p:txBody>
          <a:bodyPr wrap="square" rtlCol="0">
            <a:spAutoFit/>
          </a:bodyPr>
          <a:lstStyle/>
          <a:p>
            <a:r>
              <a:rPr lang="el-GR" sz="1200" b="1" dirty="0"/>
              <a:t>Α</a:t>
            </a:r>
            <a:r>
              <a:rPr lang="el-GR" sz="1200" dirty="0"/>
              <a:t>ΝΩΤΑΤΗ </a:t>
            </a:r>
            <a:endParaRPr lang="el-GR" sz="1200" dirty="0" smtClean="0"/>
          </a:p>
          <a:p>
            <a:r>
              <a:rPr lang="el-GR" sz="1200" b="1" dirty="0" smtClean="0"/>
              <a:t>Σ</a:t>
            </a:r>
            <a:r>
              <a:rPr lang="el-GR" sz="1200" dirty="0" smtClean="0"/>
              <a:t>ΧΟΛΗ</a:t>
            </a:r>
          </a:p>
          <a:p>
            <a:r>
              <a:rPr lang="el-GR" sz="1200" b="1" dirty="0" smtClean="0"/>
              <a:t>ΠΑ</a:t>
            </a:r>
            <a:r>
              <a:rPr lang="el-GR" sz="1200" dirty="0" smtClean="0"/>
              <a:t>ΙΔΑΓΩΓΙΚΗΣ &amp;</a:t>
            </a:r>
          </a:p>
          <a:p>
            <a:r>
              <a:rPr lang="el-GR" sz="1200" b="1" dirty="0" smtClean="0"/>
              <a:t>Τ</a:t>
            </a:r>
            <a:r>
              <a:rPr lang="el-GR" sz="1200" dirty="0" smtClean="0"/>
              <a:t>ΕΧΝΟΛΟΓΙΚΗΣ</a:t>
            </a:r>
          </a:p>
          <a:p>
            <a:r>
              <a:rPr lang="el-GR" sz="1200" b="1" dirty="0" smtClean="0"/>
              <a:t>Ε</a:t>
            </a:r>
            <a:r>
              <a:rPr lang="el-GR" sz="1200" dirty="0" smtClean="0"/>
              <a:t>ΚΠΑΙΔΕΥΣΗΣ</a:t>
            </a:r>
            <a:endParaRPr lang="el-GR" sz="1200" dirty="0"/>
          </a:p>
        </p:txBody>
      </p:sp>
      <p:sp>
        <p:nvSpPr>
          <p:cNvPr id="6" name="TextBox 5"/>
          <p:cNvSpPr txBox="1"/>
          <p:nvPr/>
        </p:nvSpPr>
        <p:spPr>
          <a:xfrm>
            <a:off x="-26505" y="995469"/>
            <a:ext cx="1804918" cy="369332"/>
          </a:xfrm>
          <a:prstGeom prst="rect">
            <a:avLst/>
          </a:prstGeom>
          <a:noFill/>
        </p:spPr>
        <p:txBody>
          <a:bodyPr wrap="none" rtlCol="0">
            <a:spAutoFit/>
          </a:bodyPr>
          <a:lstStyle/>
          <a:p>
            <a:r>
              <a:rPr lang="el-GR" b="1" dirty="0" smtClean="0"/>
              <a:t>ΕΠΠΑΙΚ ΑΘΗΝΑΣ</a:t>
            </a:r>
            <a:endParaRPr lang="el-GR" b="1" dirty="0"/>
          </a:p>
        </p:txBody>
      </p:sp>
      <p:sp>
        <p:nvSpPr>
          <p:cNvPr id="3" name="TextBox 2"/>
          <p:cNvSpPr txBox="1"/>
          <p:nvPr/>
        </p:nvSpPr>
        <p:spPr>
          <a:xfrm>
            <a:off x="2987824" y="2924944"/>
            <a:ext cx="184731" cy="369332"/>
          </a:xfrm>
          <a:prstGeom prst="rect">
            <a:avLst/>
          </a:prstGeom>
          <a:noFill/>
        </p:spPr>
        <p:txBody>
          <a:bodyPr wrap="none" rtlCol="0">
            <a:spAutoFit/>
          </a:bodyPr>
          <a:lstStyle/>
          <a:p>
            <a:endParaRPr lang="el-GR" dirty="0"/>
          </a:p>
        </p:txBody>
      </p:sp>
      <p:sp>
        <p:nvSpPr>
          <p:cNvPr id="7" name="Ορθογώνιο 6"/>
          <p:cNvSpPr/>
          <p:nvPr/>
        </p:nvSpPr>
        <p:spPr>
          <a:xfrm>
            <a:off x="467544" y="1844824"/>
            <a:ext cx="8280920" cy="4154984"/>
          </a:xfrm>
          <a:prstGeom prst="rect">
            <a:avLst/>
          </a:prstGeom>
        </p:spPr>
        <p:txBody>
          <a:bodyPr wrap="square">
            <a:spAutoFit/>
          </a:bodyPr>
          <a:lstStyle/>
          <a:p>
            <a:r>
              <a:rPr lang="el-GR" sz="2400" spc="-10" dirty="0" smtClean="0">
                <a:solidFill>
                  <a:srgbClr val="001F5F"/>
                </a:solidFill>
                <a:latin typeface="Carlito"/>
                <a:cs typeface="Carlito"/>
              </a:rPr>
              <a:t>Η </a:t>
            </a:r>
            <a:r>
              <a:rPr lang="el-GR" sz="2400" spc="-10" dirty="0">
                <a:solidFill>
                  <a:srgbClr val="001F5F"/>
                </a:solidFill>
                <a:latin typeface="Carlito"/>
                <a:cs typeface="Carlito"/>
              </a:rPr>
              <a:t>αξιολόγηση του </a:t>
            </a:r>
            <a:r>
              <a:rPr lang="el-GR" sz="2400" spc="-10" dirty="0" smtClean="0">
                <a:solidFill>
                  <a:srgbClr val="001F5F"/>
                </a:solidFill>
                <a:latin typeface="Carlito"/>
                <a:cs typeface="Carlito"/>
              </a:rPr>
              <a:t>ΕΛ </a:t>
            </a:r>
            <a:r>
              <a:rPr lang="el-GR" sz="2400" spc="-10" dirty="0">
                <a:solidFill>
                  <a:srgbClr val="001F5F"/>
                </a:solidFill>
                <a:latin typeface="Carlito"/>
                <a:cs typeface="Carlito"/>
              </a:rPr>
              <a:t>αφορά </a:t>
            </a:r>
            <a:endParaRPr lang="el-GR" sz="2400" spc="-10" dirty="0" smtClean="0">
              <a:solidFill>
                <a:srgbClr val="001F5F"/>
              </a:solidFill>
              <a:latin typeface="Carlito"/>
              <a:cs typeface="Carlito"/>
            </a:endParaRPr>
          </a:p>
          <a:p>
            <a:pPr marL="342900" indent="-342900">
              <a:buFont typeface="Arial" panose="020B0604020202020204" pitchFamily="34" charset="0"/>
              <a:buChar char="•"/>
            </a:pPr>
            <a:r>
              <a:rPr lang="el-GR" sz="2400" spc="-10" dirty="0" smtClean="0">
                <a:solidFill>
                  <a:srgbClr val="001F5F"/>
                </a:solidFill>
                <a:latin typeface="Carlito"/>
                <a:cs typeface="Carlito"/>
              </a:rPr>
              <a:t>την </a:t>
            </a:r>
            <a:r>
              <a:rPr lang="el-GR" sz="2400" spc="-10" dirty="0">
                <a:solidFill>
                  <a:srgbClr val="001F5F"/>
                </a:solidFill>
                <a:latin typeface="Carlito"/>
                <a:cs typeface="Carlito"/>
              </a:rPr>
              <a:t>επιστημονική ομάδα παραγωγής του, </a:t>
            </a:r>
            <a:endParaRPr lang="el-GR" sz="2400" spc="-10" dirty="0" smtClean="0">
              <a:solidFill>
                <a:srgbClr val="001F5F"/>
              </a:solidFill>
              <a:latin typeface="Carlito"/>
              <a:cs typeface="Carlito"/>
            </a:endParaRPr>
          </a:p>
          <a:p>
            <a:pPr marL="342900" indent="-342900">
              <a:buFont typeface="Arial" panose="020B0604020202020204" pitchFamily="34" charset="0"/>
              <a:buChar char="•"/>
            </a:pPr>
            <a:r>
              <a:rPr lang="el-GR" sz="2400" spc="-10" dirty="0" smtClean="0">
                <a:solidFill>
                  <a:srgbClr val="001F5F"/>
                </a:solidFill>
                <a:latin typeface="Carlito"/>
                <a:cs typeface="Carlito"/>
              </a:rPr>
              <a:t>τον </a:t>
            </a:r>
            <a:r>
              <a:rPr lang="el-GR" sz="2400" spc="-10" dirty="0">
                <a:solidFill>
                  <a:srgbClr val="001F5F"/>
                </a:solidFill>
                <a:latin typeface="Carlito"/>
                <a:cs typeface="Carlito"/>
              </a:rPr>
              <a:t>εκπαιδευτικό που καλείται να το χρησιμοποιήσει </a:t>
            </a:r>
            <a:endParaRPr lang="el-GR" sz="2400" spc="-10" dirty="0" smtClean="0">
              <a:solidFill>
                <a:srgbClr val="001F5F"/>
              </a:solidFill>
              <a:latin typeface="Carlito"/>
              <a:cs typeface="Carlito"/>
            </a:endParaRPr>
          </a:p>
          <a:p>
            <a:pPr marL="342900" indent="-342900">
              <a:buFont typeface="Arial" panose="020B0604020202020204" pitchFamily="34" charset="0"/>
              <a:buChar char="•"/>
            </a:pPr>
            <a:r>
              <a:rPr lang="el-GR" sz="2400" spc="-10" dirty="0" smtClean="0">
                <a:solidFill>
                  <a:srgbClr val="001F5F"/>
                </a:solidFill>
                <a:latin typeface="Carlito"/>
                <a:cs typeface="Carlito"/>
              </a:rPr>
              <a:t>το </a:t>
            </a:r>
            <a:r>
              <a:rPr lang="el-GR" sz="2400" spc="-10" dirty="0">
                <a:solidFill>
                  <a:srgbClr val="001F5F"/>
                </a:solidFill>
                <a:latin typeface="Carlito"/>
                <a:cs typeface="Carlito"/>
              </a:rPr>
              <a:t>μαθητή που συμμετέχει στην εκπαιδευτική διαδικασία. </a:t>
            </a:r>
            <a:endParaRPr lang="el-GR" sz="2400" spc="-10" dirty="0" smtClean="0">
              <a:solidFill>
                <a:srgbClr val="001F5F"/>
              </a:solidFill>
              <a:latin typeface="Carlito"/>
              <a:cs typeface="Carlito"/>
            </a:endParaRPr>
          </a:p>
          <a:p>
            <a:pPr marL="342900" indent="-342900">
              <a:buFont typeface="Arial" panose="020B0604020202020204" pitchFamily="34" charset="0"/>
              <a:buChar char="•"/>
            </a:pPr>
            <a:r>
              <a:rPr lang="el-GR" sz="2400" spc="-10" dirty="0" smtClean="0">
                <a:solidFill>
                  <a:srgbClr val="001F5F"/>
                </a:solidFill>
                <a:latin typeface="Carlito"/>
                <a:cs typeface="Carlito"/>
              </a:rPr>
              <a:t>τους </a:t>
            </a:r>
            <a:r>
              <a:rPr lang="el-GR" sz="2400" spc="-10" dirty="0">
                <a:solidFill>
                  <a:srgbClr val="001F5F"/>
                </a:solidFill>
                <a:latin typeface="Carlito"/>
                <a:cs typeface="Carlito"/>
              </a:rPr>
              <a:t>ειδικούς στη διδακτική μεθοδολογία, </a:t>
            </a:r>
            <a:endParaRPr lang="el-GR" sz="2400" spc="-10" dirty="0" smtClean="0">
              <a:solidFill>
                <a:srgbClr val="001F5F"/>
              </a:solidFill>
              <a:latin typeface="Carlito"/>
              <a:cs typeface="Carlito"/>
            </a:endParaRPr>
          </a:p>
          <a:p>
            <a:pPr marL="342900" indent="-342900">
              <a:buFont typeface="Arial" panose="020B0604020202020204" pitchFamily="34" charset="0"/>
              <a:buChar char="•"/>
            </a:pPr>
            <a:r>
              <a:rPr lang="el-GR" sz="2400" spc="-10" dirty="0" smtClean="0">
                <a:solidFill>
                  <a:srgbClr val="001F5F"/>
                </a:solidFill>
                <a:latin typeface="Carlito"/>
                <a:cs typeface="Carlito"/>
              </a:rPr>
              <a:t>το </a:t>
            </a:r>
            <a:r>
              <a:rPr lang="el-GR" sz="2400" spc="-10" dirty="0">
                <a:solidFill>
                  <a:srgbClr val="001F5F"/>
                </a:solidFill>
                <a:latin typeface="Carlito"/>
                <a:cs typeface="Carlito"/>
              </a:rPr>
              <a:t>φορέα χρηματοδότησης για τη παραγωγή του, </a:t>
            </a:r>
            <a:endParaRPr lang="el-GR" sz="2400" spc="-10" dirty="0" smtClean="0">
              <a:solidFill>
                <a:srgbClr val="001F5F"/>
              </a:solidFill>
              <a:latin typeface="Carlito"/>
              <a:cs typeface="Carlito"/>
            </a:endParaRPr>
          </a:p>
          <a:p>
            <a:pPr marL="342900" indent="-342900">
              <a:buFont typeface="Arial" panose="020B0604020202020204" pitchFamily="34" charset="0"/>
              <a:buChar char="•"/>
            </a:pPr>
            <a:r>
              <a:rPr lang="el-GR" sz="2400" spc="-10" dirty="0" smtClean="0">
                <a:solidFill>
                  <a:srgbClr val="001F5F"/>
                </a:solidFill>
                <a:latin typeface="Carlito"/>
                <a:cs typeface="Carlito"/>
              </a:rPr>
              <a:t>την </a:t>
            </a:r>
            <a:r>
              <a:rPr lang="el-GR" sz="2400" spc="-10" dirty="0">
                <a:solidFill>
                  <a:srgbClr val="001F5F"/>
                </a:solidFill>
                <a:latin typeface="Carlito"/>
                <a:cs typeface="Carlito"/>
              </a:rPr>
              <a:t>εκπαιδευτική διοικητική αρχή </a:t>
            </a:r>
            <a:endParaRPr lang="el-GR" sz="2400" spc="-10" dirty="0" smtClean="0">
              <a:solidFill>
                <a:srgbClr val="001F5F"/>
              </a:solidFill>
              <a:latin typeface="Carlito"/>
              <a:cs typeface="Carlito"/>
            </a:endParaRPr>
          </a:p>
          <a:p>
            <a:pPr marL="342900" indent="-342900">
              <a:buFont typeface="Arial" panose="020B0604020202020204" pitchFamily="34" charset="0"/>
              <a:buChar char="•"/>
            </a:pPr>
            <a:r>
              <a:rPr lang="el-GR" sz="2400" spc="-10" dirty="0" smtClean="0">
                <a:solidFill>
                  <a:srgbClr val="001F5F"/>
                </a:solidFill>
                <a:latin typeface="Carlito"/>
                <a:cs typeface="Carlito"/>
              </a:rPr>
              <a:t>την </a:t>
            </a:r>
            <a:r>
              <a:rPr lang="el-GR" sz="2400" spc="-10" dirty="0">
                <a:solidFill>
                  <a:srgbClr val="001F5F"/>
                </a:solidFill>
                <a:latin typeface="Carlito"/>
                <a:cs typeface="Carlito"/>
              </a:rPr>
              <a:t>ερευνητική εκπαιδευτική </a:t>
            </a:r>
            <a:r>
              <a:rPr lang="el-GR" sz="2400" spc="-10" dirty="0" smtClean="0">
                <a:solidFill>
                  <a:srgbClr val="001F5F"/>
                </a:solidFill>
                <a:latin typeface="Carlito"/>
                <a:cs typeface="Carlito"/>
              </a:rPr>
              <a:t>κοινότητα. </a:t>
            </a:r>
            <a:endParaRPr lang="el-GR" sz="2400" spc="-10" dirty="0">
              <a:solidFill>
                <a:srgbClr val="001F5F"/>
              </a:solidFill>
              <a:latin typeface="Carlito"/>
              <a:cs typeface="Carlito"/>
            </a:endParaRPr>
          </a:p>
          <a:p>
            <a:r>
              <a:rPr lang="el-GR" sz="2400" spc="-10" dirty="0" smtClean="0">
                <a:solidFill>
                  <a:srgbClr val="001F5F"/>
                </a:solidFill>
                <a:latin typeface="Carlito"/>
                <a:cs typeface="Carlito"/>
              </a:rPr>
              <a:t>Η αξιολόγηση </a:t>
            </a:r>
            <a:r>
              <a:rPr lang="el-GR" sz="2400" spc="-10" dirty="0">
                <a:solidFill>
                  <a:srgbClr val="001F5F"/>
                </a:solidFill>
                <a:latin typeface="Carlito"/>
                <a:cs typeface="Carlito"/>
              </a:rPr>
              <a:t>είναι μια διαδικασία η οποία ξεκινά από τη πρώτη στιγμή της παραγωγής του </a:t>
            </a:r>
            <a:r>
              <a:rPr lang="el-GR" sz="2400" spc="-10" dirty="0" smtClean="0">
                <a:solidFill>
                  <a:srgbClr val="001F5F"/>
                </a:solidFill>
                <a:latin typeface="Carlito"/>
                <a:cs typeface="Carlito"/>
              </a:rPr>
              <a:t>ΕΛ και </a:t>
            </a:r>
            <a:r>
              <a:rPr lang="el-GR" sz="2400" spc="-10" dirty="0">
                <a:solidFill>
                  <a:srgbClr val="001F5F"/>
                </a:solidFill>
                <a:latin typeface="Carlito"/>
                <a:cs typeface="Carlito"/>
              </a:rPr>
              <a:t>συνεχίζεται και μετά την παραγωγή και διάθεσή </a:t>
            </a:r>
            <a:r>
              <a:rPr lang="el-GR" sz="2400" spc="-10" dirty="0" smtClean="0">
                <a:solidFill>
                  <a:srgbClr val="001F5F"/>
                </a:solidFill>
                <a:latin typeface="Carlito"/>
                <a:cs typeface="Carlito"/>
              </a:rPr>
              <a:t>του. </a:t>
            </a:r>
            <a:endParaRPr lang="el-GR" sz="2400" spc="-10" dirty="0">
              <a:solidFill>
                <a:srgbClr val="001F5F"/>
              </a:solidFill>
              <a:latin typeface="Carlito"/>
              <a:cs typeface="Carlito"/>
            </a:endParaRPr>
          </a:p>
        </p:txBody>
      </p:sp>
    </p:spTree>
    <p:extLst>
      <p:ext uri="{BB962C8B-B14F-4D97-AF65-F5344CB8AC3E}">
        <p14:creationId xmlns:p14="http://schemas.microsoft.com/office/powerpoint/2010/main" val="5270794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2411760" y="-3"/>
            <a:ext cx="6732240" cy="1844827"/>
          </a:xfrm>
        </p:spPr>
        <p:txBody>
          <a:bodyPr>
            <a:noAutofit/>
          </a:bodyPr>
          <a:lstStyle/>
          <a:p>
            <a:r>
              <a:rPr lang="el-GR" b="1" dirty="0" smtClean="0">
                <a:solidFill>
                  <a:srgbClr val="000000"/>
                </a:solidFill>
                <a:latin typeface="+mn-lt"/>
                <a:cs typeface="UUMMPF+Calibri"/>
              </a:rPr>
              <a:t>Εκπαιδευτική Τεχνολογία</a:t>
            </a:r>
            <a:br>
              <a:rPr lang="el-GR" b="1" dirty="0" smtClean="0">
                <a:solidFill>
                  <a:srgbClr val="000000"/>
                </a:solidFill>
                <a:latin typeface="+mn-lt"/>
                <a:cs typeface="UUMMPF+Calibri"/>
              </a:rPr>
            </a:br>
            <a:r>
              <a:rPr lang="el-GR" altLang="el-GR" sz="2800" b="1" dirty="0">
                <a:solidFill>
                  <a:srgbClr val="002060"/>
                </a:solidFill>
                <a:latin typeface="Times New Roman" panose="02020603050405020304" pitchFamily="18" charset="0"/>
              </a:rPr>
              <a:t>Το Εκπαιδευτικό Λογισμικό</a:t>
            </a:r>
            <a:r>
              <a:rPr lang="en-US" altLang="el-GR" sz="2800" b="1" dirty="0">
                <a:solidFill>
                  <a:srgbClr val="002060"/>
                </a:solidFill>
                <a:latin typeface="Times New Roman" panose="02020603050405020304" pitchFamily="18" charset="0"/>
              </a:rPr>
              <a:t> </a:t>
            </a:r>
            <a:r>
              <a:rPr lang="el-GR" altLang="el-GR" sz="2800" b="1" dirty="0">
                <a:solidFill>
                  <a:srgbClr val="002060"/>
                </a:solidFill>
                <a:latin typeface="Times New Roman" panose="02020603050405020304" pitchFamily="18" charset="0"/>
              </a:rPr>
              <a:t>(ΕΛ)</a:t>
            </a:r>
            <a:r>
              <a:rPr lang="en-US" altLang="el-GR" sz="2800" b="1" dirty="0">
                <a:solidFill>
                  <a:srgbClr val="002060"/>
                </a:solidFill>
                <a:latin typeface="Times New Roman" panose="02020603050405020304" pitchFamily="18" charset="0"/>
              </a:rPr>
              <a:t/>
            </a:r>
            <a:br>
              <a:rPr lang="en-US" altLang="el-GR" sz="2800" b="1" dirty="0">
                <a:solidFill>
                  <a:srgbClr val="002060"/>
                </a:solidFill>
                <a:latin typeface="Times New Roman" panose="02020603050405020304" pitchFamily="18" charset="0"/>
              </a:rPr>
            </a:br>
            <a:r>
              <a:rPr lang="el-GR" sz="2800" b="1" dirty="0">
                <a:solidFill>
                  <a:srgbClr val="002060"/>
                </a:solidFill>
                <a:latin typeface="Times New Roman" panose="02020603050405020304" pitchFamily="18" charset="0"/>
              </a:rPr>
              <a:t>Παράγοντες Αξιολόγησης Εκπαιδευτικού </a:t>
            </a:r>
            <a:r>
              <a:rPr lang="el-GR" sz="2800" b="1" dirty="0" smtClean="0">
                <a:solidFill>
                  <a:srgbClr val="002060"/>
                </a:solidFill>
                <a:latin typeface="Times New Roman" panose="02020603050405020304" pitchFamily="18" charset="0"/>
              </a:rPr>
              <a:t>Λογισμικού</a:t>
            </a:r>
            <a:endParaRPr lang="el-GR" sz="2800" b="1" dirty="0">
              <a:solidFill>
                <a:srgbClr val="002060"/>
              </a:solidFill>
              <a:latin typeface="Times New Roman" panose="02020603050405020304" pitchFamily="18" charset="0"/>
            </a:endParaRPr>
          </a:p>
        </p:txBody>
      </p:sp>
      <p:pic>
        <p:nvPicPr>
          <p:cNvPr id="4" name="Εικόνα 3" descr="ΛΟΓΟΤΥΠΟ ΑΣΠΑΙΤΕ ΕΛΛΗΝΙΚΟ copy"/>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 y="-1"/>
            <a:ext cx="1678321" cy="995469"/>
          </a:xfrm>
          <a:prstGeom prst="rect">
            <a:avLst/>
          </a:prstGeom>
          <a:noFill/>
          <a:ln>
            <a:noFill/>
          </a:ln>
        </p:spPr>
      </p:pic>
      <p:sp>
        <p:nvSpPr>
          <p:cNvPr id="5" name="TextBox 4"/>
          <p:cNvSpPr txBox="1"/>
          <p:nvPr/>
        </p:nvSpPr>
        <p:spPr>
          <a:xfrm>
            <a:off x="1654237" y="22029"/>
            <a:ext cx="1309504" cy="1015663"/>
          </a:xfrm>
          <a:prstGeom prst="rect">
            <a:avLst/>
          </a:prstGeom>
          <a:noFill/>
        </p:spPr>
        <p:txBody>
          <a:bodyPr wrap="square" rtlCol="0">
            <a:spAutoFit/>
          </a:bodyPr>
          <a:lstStyle/>
          <a:p>
            <a:r>
              <a:rPr lang="el-GR" sz="1200" b="1" dirty="0"/>
              <a:t>Α</a:t>
            </a:r>
            <a:r>
              <a:rPr lang="el-GR" sz="1200" dirty="0"/>
              <a:t>ΝΩΤΑΤΗ </a:t>
            </a:r>
            <a:endParaRPr lang="el-GR" sz="1200" dirty="0" smtClean="0"/>
          </a:p>
          <a:p>
            <a:r>
              <a:rPr lang="el-GR" sz="1200" b="1" dirty="0" smtClean="0"/>
              <a:t>Σ</a:t>
            </a:r>
            <a:r>
              <a:rPr lang="el-GR" sz="1200" dirty="0" smtClean="0"/>
              <a:t>ΧΟΛΗ</a:t>
            </a:r>
          </a:p>
          <a:p>
            <a:r>
              <a:rPr lang="el-GR" sz="1200" b="1" dirty="0" smtClean="0"/>
              <a:t>ΠΑ</a:t>
            </a:r>
            <a:r>
              <a:rPr lang="el-GR" sz="1200" dirty="0" smtClean="0"/>
              <a:t>ΙΔΑΓΩΓΙΚΗΣ &amp;</a:t>
            </a:r>
          </a:p>
          <a:p>
            <a:r>
              <a:rPr lang="el-GR" sz="1200" b="1" dirty="0" smtClean="0"/>
              <a:t>Τ</a:t>
            </a:r>
            <a:r>
              <a:rPr lang="el-GR" sz="1200" dirty="0" smtClean="0"/>
              <a:t>ΕΧΝΟΛΟΓΙΚΗΣ</a:t>
            </a:r>
          </a:p>
          <a:p>
            <a:r>
              <a:rPr lang="el-GR" sz="1200" b="1" dirty="0" smtClean="0"/>
              <a:t>Ε</a:t>
            </a:r>
            <a:r>
              <a:rPr lang="el-GR" sz="1200" dirty="0" smtClean="0"/>
              <a:t>ΚΠΑΙΔΕΥΣΗΣ</a:t>
            </a:r>
            <a:endParaRPr lang="el-GR" sz="1200" dirty="0"/>
          </a:p>
        </p:txBody>
      </p:sp>
      <p:sp>
        <p:nvSpPr>
          <p:cNvPr id="6" name="TextBox 5"/>
          <p:cNvSpPr txBox="1"/>
          <p:nvPr/>
        </p:nvSpPr>
        <p:spPr>
          <a:xfrm>
            <a:off x="-26505" y="995469"/>
            <a:ext cx="1804918" cy="369332"/>
          </a:xfrm>
          <a:prstGeom prst="rect">
            <a:avLst/>
          </a:prstGeom>
          <a:noFill/>
        </p:spPr>
        <p:txBody>
          <a:bodyPr wrap="none" rtlCol="0">
            <a:spAutoFit/>
          </a:bodyPr>
          <a:lstStyle/>
          <a:p>
            <a:r>
              <a:rPr lang="el-GR" b="1" dirty="0" smtClean="0"/>
              <a:t>ΕΠΠΑΙΚ ΑΘΗΝΑΣ</a:t>
            </a:r>
            <a:endParaRPr lang="el-GR" b="1" dirty="0"/>
          </a:p>
        </p:txBody>
      </p:sp>
      <p:sp>
        <p:nvSpPr>
          <p:cNvPr id="3" name="TextBox 2"/>
          <p:cNvSpPr txBox="1"/>
          <p:nvPr/>
        </p:nvSpPr>
        <p:spPr>
          <a:xfrm>
            <a:off x="2987824" y="2924944"/>
            <a:ext cx="184731" cy="369332"/>
          </a:xfrm>
          <a:prstGeom prst="rect">
            <a:avLst/>
          </a:prstGeom>
          <a:noFill/>
        </p:spPr>
        <p:txBody>
          <a:bodyPr wrap="none" rtlCol="0">
            <a:spAutoFit/>
          </a:bodyPr>
          <a:lstStyle/>
          <a:p>
            <a:endParaRPr lang="el-GR" dirty="0"/>
          </a:p>
        </p:txBody>
      </p:sp>
      <p:sp>
        <p:nvSpPr>
          <p:cNvPr id="7" name="Ορθογώνιο 6"/>
          <p:cNvSpPr/>
          <p:nvPr/>
        </p:nvSpPr>
        <p:spPr>
          <a:xfrm>
            <a:off x="467544" y="1844824"/>
            <a:ext cx="8496944" cy="4555093"/>
          </a:xfrm>
          <a:prstGeom prst="rect">
            <a:avLst/>
          </a:prstGeom>
        </p:spPr>
        <p:txBody>
          <a:bodyPr wrap="square">
            <a:spAutoFit/>
          </a:bodyPr>
          <a:lstStyle/>
          <a:p>
            <a:r>
              <a:rPr lang="el-GR" sz="2400" spc="-10" dirty="0">
                <a:solidFill>
                  <a:srgbClr val="001F5F"/>
                </a:solidFill>
                <a:latin typeface="Carlito"/>
                <a:cs typeface="Carlito"/>
              </a:rPr>
              <a:t>Οι στόχοι της αξιολόγησης είναι να διερευνηθεί η δυνατότητα του </a:t>
            </a:r>
            <a:r>
              <a:rPr lang="el-GR" sz="2400" spc="-10" dirty="0" smtClean="0">
                <a:solidFill>
                  <a:srgbClr val="001F5F"/>
                </a:solidFill>
                <a:latin typeface="Carlito"/>
                <a:cs typeface="Carlito"/>
              </a:rPr>
              <a:t>ΕΛ ως </a:t>
            </a:r>
            <a:r>
              <a:rPr lang="el-GR" sz="2400" spc="-10" dirty="0">
                <a:solidFill>
                  <a:srgbClr val="001F5F"/>
                </a:solidFill>
                <a:latin typeface="Carlito"/>
                <a:cs typeface="Carlito"/>
              </a:rPr>
              <a:t>προς την ανταπόκρισή του, στα </a:t>
            </a:r>
            <a:r>
              <a:rPr lang="el-GR" sz="2400" spc="-10" dirty="0" smtClean="0">
                <a:solidFill>
                  <a:srgbClr val="001F5F"/>
                </a:solidFill>
                <a:latin typeface="Carlito"/>
                <a:cs typeface="Carlito"/>
              </a:rPr>
              <a:t>χαρακτηριστικά</a:t>
            </a:r>
            <a:r>
              <a:rPr lang="el-GR" sz="2400" spc="-10" dirty="0">
                <a:solidFill>
                  <a:srgbClr val="001F5F"/>
                </a:solidFill>
                <a:latin typeface="Carlito"/>
                <a:cs typeface="Carlito"/>
              </a:rPr>
              <a:t>: </a:t>
            </a:r>
          </a:p>
          <a:p>
            <a:pPr marL="342900" indent="-342900">
              <a:buFont typeface="Arial" panose="020B0604020202020204" pitchFamily="34" charset="0"/>
              <a:buChar char="•"/>
            </a:pPr>
            <a:r>
              <a:rPr lang="el-GR" sz="2200" spc="-10" dirty="0" smtClean="0">
                <a:solidFill>
                  <a:srgbClr val="001F5F"/>
                </a:solidFill>
                <a:latin typeface="Carlito"/>
                <a:cs typeface="Carlito"/>
              </a:rPr>
              <a:t>την </a:t>
            </a:r>
            <a:r>
              <a:rPr lang="el-GR" sz="2200" spc="-10" dirty="0">
                <a:solidFill>
                  <a:srgbClr val="001F5F"/>
                </a:solidFill>
                <a:latin typeface="Carlito"/>
                <a:cs typeface="Carlito"/>
              </a:rPr>
              <a:t>εξασφάλιση των </a:t>
            </a:r>
            <a:r>
              <a:rPr lang="el-GR" sz="2200" spc="-10" dirty="0" smtClean="0">
                <a:solidFill>
                  <a:srgbClr val="001F5F"/>
                </a:solidFill>
                <a:latin typeface="Carlito"/>
                <a:cs typeface="Carlito"/>
              </a:rPr>
              <a:t>διδακτικών/παιδαγωγικών στόχων</a:t>
            </a:r>
            <a:endParaRPr lang="el-GR" sz="2200" spc="-10" dirty="0">
              <a:solidFill>
                <a:srgbClr val="001F5F"/>
              </a:solidFill>
              <a:latin typeface="Carlito"/>
              <a:cs typeface="Carlito"/>
            </a:endParaRPr>
          </a:p>
          <a:p>
            <a:pPr marL="342900" indent="-342900">
              <a:buFont typeface="Arial" panose="020B0604020202020204" pitchFamily="34" charset="0"/>
              <a:buChar char="•"/>
            </a:pPr>
            <a:r>
              <a:rPr lang="el-GR" sz="2200" spc="-10" dirty="0" smtClean="0">
                <a:solidFill>
                  <a:srgbClr val="001F5F"/>
                </a:solidFill>
                <a:latin typeface="Carlito"/>
                <a:cs typeface="Carlito"/>
              </a:rPr>
              <a:t>την </a:t>
            </a:r>
            <a:r>
              <a:rPr lang="el-GR" sz="2200" spc="-10" dirty="0">
                <a:solidFill>
                  <a:srgbClr val="001F5F"/>
                </a:solidFill>
                <a:latin typeface="Carlito"/>
                <a:cs typeface="Carlito"/>
              </a:rPr>
              <a:t>τεχνική αρτιότητα ως λογισμικά πολυμέσα </a:t>
            </a:r>
          </a:p>
          <a:p>
            <a:pPr marL="342900" indent="-342900">
              <a:buFont typeface="Arial" panose="020B0604020202020204" pitchFamily="34" charset="0"/>
              <a:buChar char="•"/>
            </a:pPr>
            <a:r>
              <a:rPr lang="el-GR" sz="2200" spc="-10" dirty="0" smtClean="0">
                <a:solidFill>
                  <a:srgbClr val="001F5F"/>
                </a:solidFill>
                <a:latin typeface="Carlito"/>
                <a:cs typeface="Carlito"/>
              </a:rPr>
              <a:t>το </a:t>
            </a:r>
            <a:r>
              <a:rPr lang="el-GR" sz="2200" spc="-10" dirty="0">
                <a:solidFill>
                  <a:srgbClr val="001F5F"/>
                </a:solidFill>
                <a:latin typeface="Carlito"/>
                <a:cs typeface="Carlito"/>
              </a:rPr>
              <a:t>ύφος του διαλογικού περιβάλλοντος επικοινωνίας που </a:t>
            </a:r>
            <a:r>
              <a:rPr lang="el-GR" sz="2200" spc="-10" dirty="0" smtClean="0">
                <a:solidFill>
                  <a:srgbClr val="001F5F"/>
                </a:solidFill>
                <a:latin typeface="Carlito"/>
                <a:cs typeface="Carlito"/>
              </a:rPr>
              <a:t>διαθέτει</a:t>
            </a:r>
          </a:p>
          <a:p>
            <a:pPr marL="342900" indent="-342900">
              <a:buFont typeface="Arial" panose="020B0604020202020204" pitchFamily="34" charset="0"/>
              <a:buChar char="•"/>
            </a:pPr>
            <a:r>
              <a:rPr lang="el-GR" sz="2200" spc="-10" dirty="0" smtClean="0">
                <a:solidFill>
                  <a:srgbClr val="001F5F"/>
                </a:solidFill>
                <a:latin typeface="Carlito"/>
                <a:cs typeface="Carlito"/>
              </a:rPr>
              <a:t>τη </a:t>
            </a:r>
            <a:r>
              <a:rPr lang="el-GR" sz="2200" spc="-10" dirty="0">
                <a:solidFill>
                  <a:srgbClr val="001F5F"/>
                </a:solidFill>
                <a:latin typeface="Carlito"/>
                <a:cs typeface="Carlito"/>
              </a:rPr>
              <a:t>μεθοδολογία ένταξης στο σχολικό </a:t>
            </a:r>
            <a:r>
              <a:rPr lang="el-GR" sz="2200" spc="-10" dirty="0" smtClean="0">
                <a:solidFill>
                  <a:srgbClr val="001F5F"/>
                </a:solidFill>
                <a:latin typeface="Carlito"/>
                <a:cs typeface="Carlito"/>
              </a:rPr>
              <a:t>περιβάλλον</a:t>
            </a:r>
            <a:endParaRPr lang="el-GR" sz="2200" spc="-10" dirty="0">
              <a:solidFill>
                <a:srgbClr val="001F5F"/>
              </a:solidFill>
              <a:latin typeface="Carlito"/>
              <a:cs typeface="Carlito"/>
            </a:endParaRPr>
          </a:p>
          <a:p>
            <a:pPr marL="342900" indent="-342900">
              <a:buFont typeface="Arial" panose="020B0604020202020204" pitchFamily="34" charset="0"/>
              <a:buChar char="•"/>
            </a:pPr>
            <a:r>
              <a:rPr lang="el-GR" sz="2200" spc="-10" dirty="0" smtClean="0">
                <a:solidFill>
                  <a:srgbClr val="001F5F"/>
                </a:solidFill>
                <a:latin typeface="Carlito"/>
                <a:cs typeface="Carlito"/>
              </a:rPr>
              <a:t>την </a:t>
            </a:r>
            <a:r>
              <a:rPr lang="el-GR" sz="2200" spc="-10" dirty="0">
                <a:solidFill>
                  <a:srgbClr val="001F5F"/>
                </a:solidFill>
                <a:latin typeface="Carlito"/>
                <a:cs typeface="Carlito"/>
              </a:rPr>
              <a:t>αποδοχή που έχει ως μαθησιακό εργαλείο από τους </a:t>
            </a:r>
            <a:r>
              <a:rPr lang="el-GR" sz="2200" spc="-10" dirty="0" smtClean="0">
                <a:solidFill>
                  <a:srgbClr val="001F5F"/>
                </a:solidFill>
                <a:latin typeface="Carlito"/>
                <a:cs typeface="Carlito"/>
              </a:rPr>
              <a:t>τους </a:t>
            </a:r>
            <a:r>
              <a:rPr lang="el-GR" sz="2200" spc="-10" dirty="0">
                <a:solidFill>
                  <a:srgbClr val="001F5F"/>
                </a:solidFill>
                <a:latin typeface="Carlito"/>
                <a:cs typeface="Carlito"/>
              </a:rPr>
              <a:t>εκπαιδευτικούς και τους </a:t>
            </a:r>
            <a:r>
              <a:rPr lang="el-GR" sz="2200" spc="-10" dirty="0" smtClean="0">
                <a:solidFill>
                  <a:srgbClr val="001F5F"/>
                </a:solidFill>
                <a:latin typeface="Carlito"/>
                <a:cs typeface="Carlito"/>
              </a:rPr>
              <a:t>μαθητές </a:t>
            </a:r>
            <a:endParaRPr lang="el-GR" sz="2200" spc="-10" dirty="0">
              <a:solidFill>
                <a:srgbClr val="001F5F"/>
              </a:solidFill>
              <a:latin typeface="Carlito"/>
              <a:cs typeface="Carlito"/>
            </a:endParaRPr>
          </a:p>
          <a:p>
            <a:pPr marL="342900" indent="-342900">
              <a:buFont typeface="Arial" panose="020B0604020202020204" pitchFamily="34" charset="0"/>
              <a:buChar char="•"/>
            </a:pPr>
            <a:r>
              <a:rPr lang="el-GR" sz="2200" spc="-10" dirty="0" smtClean="0">
                <a:solidFill>
                  <a:srgbClr val="001F5F"/>
                </a:solidFill>
                <a:latin typeface="Carlito"/>
                <a:cs typeface="Carlito"/>
              </a:rPr>
              <a:t>την </a:t>
            </a:r>
            <a:r>
              <a:rPr lang="el-GR" sz="2200" spc="-10" dirty="0">
                <a:solidFill>
                  <a:srgbClr val="001F5F"/>
                </a:solidFill>
                <a:latin typeface="Carlito"/>
                <a:cs typeface="Carlito"/>
              </a:rPr>
              <a:t>υποστήριξη εφαρμογών συνεργατικών περιβαλλόντων μεταξύ των μαθητών </a:t>
            </a:r>
          </a:p>
          <a:p>
            <a:pPr marL="342900" indent="-342900">
              <a:buFont typeface="Arial" panose="020B0604020202020204" pitchFamily="34" charset="0"/>
              <a:buChar char="•"/>
            </a:pPr>
            <a:r>
              <a:rPr lang="el-GR" sz="2200" spc="-10" dirty="0" smtClean="0">
                <a:solidFill>
                  <a:srgbClr val="001F5F"/>
                </a:solidFill>
                <a:latin typeface="Carlito"/>
                <a:cs typeface="Carlito"/>
              </a:rPr>
              <a:t>την </a:t>
            </a:r>
            <a:r>
              <a:rPr lang="el-GR" sz="2200" spc="-10" dirty="0">
                <a:solidFill>
                  <a:srgbClr val="001F5F"/>
                </a:solidFill>
                <a:latin typeface="Carlito"/>
                <a:cs typeface="Carlito"/>
              </a:rPr>
              <a:t>υποστήριξη εφαρμογών για την ολοκλήρωση </a:t>
            </a:r>
            <a:r>
              <a:rPr lang="el-GR" sz="2200" spc="-10" dirty="0" smtClean="0">
                <a:solidFill>
                  <a:srgbClr val="001F5F"/>
                </a:solidFill>
                <a:latin typeface="Carlito"/>
                <a:cs typeface="Carlito"/>
              </a:rPr>
              <a:t>εργασιών</a:t>
            </a:r>
            <a:endParaRPr lang="el-GR" sz="2200" spc="-10" dirty="0">
              <a:solidFill>
                <a:srgbClr val="001F5F"/>
              </a:solidFill>
              <a:latin typeface="Carlito"/>
              <a:cs typeface="Carlito"/>
            </a:endParaRPr>
          </a:p>
          <a:p>
            <a:pPr marL="342900" indent="-342900">
              <a:buFont typeface="Arial" panose="020B0604020202020204" pitchFamily="34" charset="0"/>
              <a:buChar char="•"/>
            </a:pPr>
            <a:r>
              <a:rPr lang="el-GR" sz="2200" spc="-10" dirty="0" smtClean="0">
                <a:solidFill>
                  <a:srgbClr val="001F5F"/>
                </a:solidFill>
                <a:latin typeface="Carlito"/>
                <a:cs typeface="Carlito"/>
              </a:rPr>
              <a:t>τη </a:t>
            </a:r>
            <a:r>
              <a:rPr lang="el-GR" sz="2200" spc="-10" dirty="0">
                <a:solidFill>
                  <a:srgbClr val="001F5F"/>
                </a:solidFill>
                <a:latin typeface="Carlito"/>
                <a:cs typeface="Carlito"/>
              </a:rPr>
              <a:t>διευκόλυνση που παρέχει, ώστε </a:t>
            </a:r>
            <a:r>
              <a:rPr lang="el-GR" sz="2200" spc="-10" dirty="0" smtClean="0">
                <a:solidFill>
                  <a:srgbClr val="001F5F"/>
                </a:solidFill>
                <a:latin typeface="Carlito"/>
                <a:cs typeface="Carlito"/>
              </a:rPr>
              <a:t>να </a:t>
            </a:r>
            <a:r>
              <a:rPr lang="el-GR" sz="2200" spc="-10" dirty="0">
                <a:solidFill>
                  <a:srgbClr val="001F5F"/>
                </a:solidFill>
                <a:latin typeface="Carlito"/>
                <a:cs typeface="Carlito"/>
              </a:rPr>
              <a:t>αποκαλύπτει τα </a:t>
            </a:r>
            <a:r>
              <a:rPr lang="el-GR" sz="2200" spc="-10" dirty="0" smtClean="0">
                <a:solidFill>
                  <a:srgbClr val="001F5F"/>
                </a:solidFill>
                <a:latin typeface="Carlito"/>
                <a:cs typeface="Carlito"/>
              </a:rPr>
              <a:t>χαρακτηριστικά </a:t>
            </a:r>
            <a:r>
              <a:rPr lang="el-GR" sz="2200" spc="-10" dirty="0">
                <a:solidFill>
                  <a:srgbClr val="001F5F"/>
                </a:solidFill>
                <a:latin typeface="Carlito"/>
                <a:cs typeface="Carlito"/>
              </a:rPr>
              <a:t>του στους εκπαιδευτικούς και στους μαθητές. </a:t>
            </a:r>
          </a:p>
        </p:txBody>
      </p:sp>
    </p:spTree>
    <p:extLst>
      <p:ext uri="{BB962C8B-B14F-4D97-AF65-F5344CB8AC3E}">
        <p14:creationId xmlns:p14="http://schemas.microsoft.com/office/powerpoint/2010/main" val="3178836609"/>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2411760" y="-3"/>
            <a:ext cx="6732240" cy="1844827"/>
          </a:xfrm>
        </p:spPr>
        <p:txBody>
          <a:bodyPr>
            <a:noAutofit/>
          </a:bodyPr>
          <a:lstStyle/>
          <a:p>
            <a:r>
              <a:rPr lang="el-GR" b="1" dirty="0" smtClean="0">
                <a:solidFill>
                  <a:srgbClr val="000000"/>
                </a:solidFill>
                <a:latin typeface="+mn-lt"/>
                <a:cs typeface="UUMMPF+Calibri"/>
              </a:rPr>
              <a:t>Εκπαιδευτική Τεχνολογία</a:t>
            </a:r>
            <a:br>
              <a:rPr lang="el-GR" b="1" dirty="0" smtClean="0">
                <a:solidFill>
                  <a:srgbClr val="000000"/>
                </a:solidFill>
                <a:latin typeface="+mn-lt"/>
                <a:cs typeface="UUMMPF+Calibri"/>
              </a:rPr>
            </a:br>
            <a:r>
              <a:rPr lang="el-GR" altLang="el-GR" sz="2800" b="1" dirty="0">
                <a:solidFill>
                  <a:srgbClr val="002060"/>
                </a:solidFill>
                <a:latin typeface="Times New Roman" panose="02020603050405020304" pitchFamily="18" charset="0"/>
              </a:rPr>
              <a:t>Το Εκπαιδευτικό Λογισμικό</a:t>
            </a:r>
            <a:r>
              <a:rPr lang="en-US" altLang="el-GR" sz="2800" b="1" dirty="0">
                <a:solidFill>
                  <a:srgbClr val="002060"/>
                </a:solidFill>
                <a:latin typeface="Times New Roman" panose="02020603050405020304" pitchFamily="18" charset="0"/>
              </a:rPr>
              <a:t> </a:t>
            </a:r>
            <a:r>
              <a:rPr lang="el-GR" altLang="el-GR" sz="2800" b="1" dirty="0">
                <a:solidFill>
                  <a:srgbClr val="002060"/>
                </a:solidFill>
                <a:latin typeface="Times New Roman" panose="02020603050405020304" pitchFamily="18" charset="0"/>
              </a:rPr>
              <a:t>(ΕΛ)</a:t>
            </a:r>
            <a:r>
              <a:rPr lang="en-US" altLang="el-GR" sz="2800" b="1" dirty="0">
                <a:solidFill>
                  <a:srgbClr val="002060"/>
                </a:solidFill>
                <a:latin typeface="Times New Roman" panose="02020603050405020304" pitchFamily="18" charset="0"/>
              </a:rPr>
              <a:t/>
            </a:r>
            <a:br>
              <a:rPr lang="en-US" altLang="el-GR" sz="2800" b="1" dirty="0">
                <a:solidFill>
                  <a:srgbClr val="002060"/>
                </a:solidFill>
                <a:latin typeface="Times New Roman" panose="02020603050405020304" pitchFamily="18" charset="0"/>
              </a:rPr>
            </a:br>
            <a:r>
              <a:rPr lang="el-GR" sz="2800" b="1" dirty="0" smtClean="0">
                <a:solidFill>
                  <a:srgbClr val="002060"/>
                </a:solidFill>
                <a:latin typeface="Times New Roman" panose="02020603050405020304" pitchFamily="18" charset="0"/>
              </a:rPr>
              <a:t>Εργαλεία Αξιολόγησης ΕΛ</a:t>
            </a:r>
            <a:endParaRPr lang="el-GR" sz="2800" b="1" dirty="0">
              <a:solidFill>
                <a:srgbClr val="002060"/>
              </a:solidFill>
              <a:latin typeface="Times New Roman" panose="02020603050405020304" pitchFamily="18" charset="0"/>
            </a:endParaRPr>
          </a:p>
        </p:txBody>
      </p:sp>
      <p:pic>
        <p:nvPicPr>
          <p:cNvPr id="4" name="Εικόνα 3" descr="ΛΟΓΟΤΥΠΟ ΑΣΠΑΙΤΕ ΕΛΛΗΝΙΚΟ copy"/>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 y="-1"/>
            <a:ext cx="1678321" cy="995469"/>
          </a:xfrm>
          <a:prstGeom prst="rect">
            <a:avLst/>
          </a:prstGeom>
          <a:noFill/>
          <a:ln>
            <a:noFill/>
          </a:ln>
        </p:spPr>
      </p:pic>
      <p:sp>
        <p:nvSpPr>
          <p:cNvPr id="5" name="TextBox 4"/>
          <p:cNvSpPr txBox="1"/>
          <p:nvPr/>
        </p:nvSpPr>
        <p:spPr>
          <a:xfrm>
            <a:off x="1654237" y="22029"/>
            <a:ext cx="1309504" cy="1015663"/>
          </a:xfrm>
          <a:prstGeom prst="rect">
            <a:avLst/>
          </a:prstGeom>
          <a:noFill/>
        </p:spPr>
        <p:txBody>
          <a:bodyPr wrap="square" rtlCol="0">
            <a:spAutoFit/>
          </a:bodyPr>
          <a:lstStyle/>
          <a:p>
            <a:r>
              <a:rPr lang="el-GR" sz="1200" b="1" dirty="0"/>
              <a:t>Α</a:t>
            </a:r>
            <a:r>
              <a:rPr lang="el-GR" sz="1200" dirty="0"/>
              <a:t>ΝΩΤΑΤΗ </a:t>
            </a:r>
            <a:endParaRPr lang="el-GR" sz="1200" dirty="0" smtClean="0"/>
          </a:p>
          <a:p>
            <a:r>
              <a:rPr lang="el-GR" sz="1200" b="1" dirty="0" smtClean="0"/>
              <a:t>Σ</a:t>
            </a:r>
            <a:r>
              <a:rPr lang="el-GR" sz="1200" dirty="0" smtClean="0"/>
              <a:t>ΧΟΛΗ</a:t>
            </a:r>
          </a:p>
          <a:p>
            <a:r>
              <a:rPr lang="el-GR" sz="1200" b="1" dirty="0" smtClean="0"/>
              <a:t>ΠΑ</a:t>
            </a:r>
            <a:r>
              <a:rPr lang="el-GR" sz="1200" dirty="0" smtClean="0"/>
              <a:t>ΙΔΑΓΩΓΙΚΗΣ &amp;</a:t>
            </a:r>
          </a:p>
          <a:p>
            <a:r>
              <a:rPr lang="el-GR" sz="1200" b="1" dirty="0" smtClean="0"/>
              <a:t>Τ</a:t>
            </a:r>
            <a:r>
              <a:rPr lang="el-GR" sz="1200" dirty="0" smtClean="0"/>
              <a:t>ΕΧΝΟΛΟΓΙΚΗΣ</a:t>
            </a:r>
          </a:p>
          <a:p>
            <a:r>
              <a:rPr lang="el-GR" sz="1200" b="1" dirty="0" smtClean="0"/>
              <a:t>Ε</a:t>
            </a:r>
            <a:r>
              <a:rPr lang="el-GR" sz="1200" dirty="0" smtClean="0"/>
              <a:t>ΚΠΑΙΔΕΥΣΗΣ</a:t>
            </a:r>
            <a:endParaRPr lang="el-GR" sz="1200" dirty="0"/>
          </a:p>
        </p:txBody>
      </p:sp>
      <p:sp>
        <p:nvSpPr>
          <p:cNvPr id="6" name="TextBox 5"/>
          <p:cNvSpPr txBox="1"/>
          <p:nvPr/>
        </p:nvSpPr>
        <p:spPr>
          <a:xfrm>
            <a:off x="-26505" y="995469"/>
            <a:ext cx="1804918" cy="369332"/>
          </a:xfrm>
          <a:prstGeom prst="rect">
            <a:avLst/>
          </a:prstGeom>
          <a:noFill/>
        </p:spPr>
        <p:txBody>
          <a:bodyPr wrap="none" rtlCol="0">
            <a:spAutoFit/>
          </a:bodyPr>
          <a:lstStyle/>
          <a:p>
            <a:r>
              <a:rPr lang="el-GR" b="1" dirty="0" smtClean="0"/>
              <a:t>ΕΠΠΑΙΚ ΑΘΗΝΑΣ</a:t>
            </a:r>
            <a:endParaRPr lang="el-GR" b="1" dirty="0"/>
          </a:p>
        </p:txBody>
      </p:sp>
      <p:sp>
        <p:nvSpPr>
          <p:cNvPr id="3" name="TextBox 2"/>
          <p:cNvSpPr txBox="1"/>
          <p:nvPr/>
        </p:nvSpPr>
        <p:spPr>
          <a:xfrm>
            <a:off x="2987824" y="2924944"/>
            <a:ext cx="184731" cy="369332"/>
          </a:xfrm>
          <a:prstGeom prst="rect">
            <a:avLst/>
          </a:prstGeom>
          <a:noFill/>
        </p:spPr>
        <p:txBody>
          <a:bodyPr wrap="none" rtlCol="0">
            <a:spAutoFit/>
          </a:bodyPr>
          <a:lstStyle/>
          <a:p>
            <a:endParaRPr lang="el-GR" dirty="0"/>
          </a:p>
        </p:txBody>
      </p:sp>
      <p:sp>
        <p:nvSpPr>
          <p:cNvPr id="7" name="Ορθογώνιο 6"/>
          <p:cNvSpPr/>
          <p:nvPr/>
        </p:nvSpPr>
        <p:spPr>
          <a:xfrm>
            <a:off x="395536" y="2068720"/>
            <a:ext cx="8496944" cy="3416320"/>
          </a:xfrm>
          <a:prstGeom prst="rect">
            <a:avLst/>
          </a:prstGeom>
        </p:spPr>
        <p:txBody>
          <a:bodyPr wrap="square">
            <a:spAutoFit/>
          </a:bodyPr>
          <a:lstStyle/>
          <a:p>
            <a:r>
              <a:rPr lang="el-GR" sz="2400" spc="-10" dirty="0" smtClean="0">
                <a:solidFill>
                  <a:srgbClr val="001F5F"/>
                </a:solidFill>
                <a:latin typeface="Carlito"/>
                <a:cs typeface="Carlito"/>
              </a:rPr>
              <a:t>Στην </a:t>
            </a:r>
            <a:r>
              <a:rPr lang="el-GR" sz="2400" spc="-10" dirty="0">
                <a:solidFill>
                  <a:srgbClr val="001F5F"/>
                </a:solidFill>
                <a:latin typeface="Carlito"/>
                <a:cs typeface="Carlito"/>
              </a:rPr>
              <a:t>προσπάθεια αξιολόγησης του </a:t>
            </a:r>
            <a:r>
              <a:rPr lang="el-GR" sz="2400" spc="-10" smtClean="0">
                <a:solidFill>
                  <a:srgbClr val="001F5F"/>
                </a:solidFill>
                <a:latin typeface="Carlito"/>
                <a:cs typeface="Carlito"/>
              </a:rPr>
              <a:t>ΕΛ χρησιμοποιούνται </a:t>
            </a:r>
            <a:r>
              <a:rPr lang="el-GR" sz="2400" spc="-10" dirty="0" smtClean="0">
                <a:solidFill>
                  <a:srgbClr val="001F5F"/>
                </a:solidFill>
                <a:latin typeface="Carlito"/>
                <a:cs typeface="Carlito"/>
              </a:rPr>
              <a:t>τα </a:t>
            </a:r>
            <a:r>
              <a:rPr lang="el-GR" sz="2400" spc="-10" dirty="0">
                <a:solidFill>
                  <a:srgbClr val="001F5F"/>
                </a:solidFill>
                <a:latin typeface="Carlito"/>
                <a:cs typeface="Carlito"/>
              </a:rPr>
              <a:t>παρακάτω εργαλεία: </a:t>
            </a:r>
          </a:p>
          <a:p>
            <a:pPr marL="342900" indent="-342900">
              <a:buFont typeface="Arial" panose="020B0604020202020204" pitchFamily="34" charset="0"/>
              <a:buChar char="•"/>
            </a:pPr>
            <a:r>
              <a:rPr lang="el-GR" sz="2400" spc="-10" dirty="0" smtClean="0">
                <a:solidFill>
                  <a:srgbClr val="001F5F"/>
                </a:solidFill>
                <a:latin typeface="Carlito"/>
                <a:cs typeface="Carlito"/>
              </a:rPr>
              <a:t>το </a:t>
            </a:r>
            <a:r>
              <a:rPr lang="el-GR" sz="2400" spc="-10" dirty="0">
                <a:solidFill>
                  <a:srgbClr val="001F5F"/>
                </a:solidFill>
                <a:latin typeface="Carlito"/>
                <a:cs typeface="Carlito"/>
              </a:rPr>
              <a:t>ερωτηματολόγιο </a:t>
            </a:r>
          </a:p>
          <a:p>
            <a:pPr marL="342900" indent="-342900">
              <a:buFont typeface="Arial" panose="020B0604020202020204" pitchFamily="34" charset="0"/>
              <a:buChar char="•"/>
            </a:pPr>
            <a:r>
              <a:rPr lang="el-GR" sz="2400" spc="-10" dirty="0" smtClean="0">
                <a:solidFill>
                  <a:srgbClr val="001F5F"/>
                </a:solidFill>
                <a:latin typeface="Carlito"/>
                <a:cs typeface="Carlito"/>
              </a:rPr>
              <a:t>η </a:t>
            </a:r>
            <a:r>
              <a:rPr lang="el-GR" sz="2400" spc="-10" dirty="0">
                <a:solidFill>
                  <a:srgbClr val="001F5F"/>
                </a:solidFill>
                <a:latin typeface="Carlito"/>
                <a:cs typeface="Carlito"/>
              </a:rPr>
              <a:t>συνέντευξη </a:t>
            </a:r>
          </a:p>
          <a:p>
            <a:pPr marL="342900" indent="-342900">
              <a:buFont typeface="Arial" panose="020B0604020202020204" pitchFamily="34" charset="0"/>
              <a:buChar char="•"/>
            </a:pPr>
            <a:r>
              <a:rPr lang="el-GR" sz="2400" spc="-10" dirty="0" smtClean="0">
                <a:solidFill>
                  <a:srgbClr val="001F5F"/>
                </a:solidFill>
                <a:latin typeface="Carlito"/>
                <a:cs typeface="Carlito"/>
              </a:rPr>
              <a:t>η </a:t>
            </a:r>
            <a:r>
              <a:rPr lang="el-GR" sz="2400" spc="-10" dirty="0">
                <a:solidFill>
                  <a:srgbClr val="001F5F"/>
                </a:solidFill>
                <a:latin typeface="Carlito"/>
                <a:cs typeface="Carlito"/>
              </a:rPr>
              <a:t>παρατήρηση </a:t>
            </a:r>
          </a:p>
          <a:p>
            <a:pPr marL="342900" indent="-342900">
              <a:buFont typeface="Arial" panose="020B0604020202020204" pitchFamily="34" charset="0"/>
              <a:buChar char="•"/>
            </a:pPr>
            <a:r>
              <a:rPr lang="el-GR" sz="2400" spc="-10" dirty="0" smtClean="0">
                <a:solidFill>
                  <a:srgbClr val="001F5F"/>
                </a:solidFill>
                <a:latin typeface="Carlito"/>
                <a:cs typeface="Carlito"/>
              </a:rPr>
              <a:t>η </a:t>
            </a:r>
            <a:r>
              <a:rPr lang="el-GR" sz="2400" spc="-10" dirty="0">
                <a:solidFill>
                  <a:srgbClr val="001F5F"/>
                </a:solidFill>
                <a:latin typeface="Carlito"/>
                <a:cs typeface="Carlito"/>
              </a:rPr>
              <a:t>αυτοματοποιημένη μέτρηση </a:t>
            </a:r>
          </a:p>
          <a:p>
            <a:pPr marL="342900" indent="-342900">
              <a:buFont typeface="Arial" panose="020B0604020202020204" pitchFamily="34" charset="0"/>
              <a:buChar char="•"/>
            </a:pPr>
            <a:r>
              <a:rPr lang="el-GR" sz="2400" spc="-10" dirty="0" smtClean="0">
                <a:solidFill>
                  <a:srgbClr val="001F5F"/>
                </a:solidFill>
                <a:latin typeface="Carlito"/>
                <a:cs typeface="Carlito"/>
              </a:rPr>
              <a:t>το </a:t>
            </a:r>
            <a:r>
              <a:rPr lang="el-GR" sz="2400" spc="-10" dirty="0">
                <a:solidFill>
                  <a:srgbClr val="001F5F"/>
                </a:solidFill>
                <a:latin typeface="Carlito"/>
                <a:cs typeface="Carlito"/>
              </a:rPr>
              <a:t>ψυχομετρικό τεστ </a:t>
            </a:r>
          </a:p>
          <a:p>
            <a:pPr marL="342900" indent="-342900">
              <a:buFont typeface="Arial" panose="020B0604020202020204" pitchFamily="34" charset="0"/>
              <a:buChar char="•"/>
            </a:pPr>
            <a:r>
              <a:rPr lang="el-GR" sz="2400" spc="-10" dirty="0" smtClean="0">
                <a:solidFill>
                  <a:srgbClr val="001F5F"/>
                </a:solidFill>
                <a:latin typeface="Carlito"/>
                <a:cs typeface="Carlito"/>
              </a:rPr>
              <a:t>η </a:t>
            </a:r>
            <a:r>
              <a:rPr lang="el-GR" sz="2400" spc="-10" dirty="0">
                <a:solidFill>
                  <a:srgbClr val="001F5F"/>
                </a:solidFill>
                <a:latin typeface="Carlito"/>
                <a:cs typeface="Carlito"/>
              </a:rPr>
              <a:t>κριτική η λίστα αξιολόγησης και </a:t>
            </a:r>
          </a:p>
          <a:p>
            <a:pPr marL="342900" indent="-342900">
              <a:buFont typeface="Arial" panose="020B0604020202020204" pitchFamily="34" charset="0"/>
              <a:buChar char="•"/>
            </a:pPr>
            <a:r>
              <a:rPr lang="el-GR" sz="2400" spc="-10" dirty="0" smtClean="0">
                <a:solidFill>
                  <a:srgbClr val="001F5F"/>
                </a:solidFill>
                <a:latin typeface="Carlito"/>
                <a:cs typeface="Carlito"/>
              </a:rPr>
              <a:t>η </a:t>
            </a:r>
            <a:r>
              <a:rPr lang="el-GR" sz="2400" spc="-10" dirty="0">
                <a:solidFill>
                  <a:srgbClr val="001F5F"/>
                </a:solidFill>
                <a:latin typeface="Carlito"/>
                <a:cs typeface="Carlito"/>
              </a:rPr>
              <a:t>μελέτη πεδίου. </a:t>
            </a:r>
          </a:p>
        </p:txBody>
      </p:sp>
    </p:spTree>
    <p:extLst>
      <p:ext uri="{BB962C8B-B14F-4D97-AF65-F5344CB8AC3E}">
        <p14:creationId xmlns:p14="http://schemas.microsoft.com/office/powerpoint/2010/main" val="343837767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2843808" y="-1"/>
            <a:ext cx="6300192" cy="1484786"/>
          </a:xfrm>
        </p:spPr>
        <p:txBody>
          <a:bodyPr>
            <a:noAutofit/>
          </a:bodyPr>
          <a:lstStyle/>
          <a:p>
            <a:r>
              <a:rPr lang="el-GR" b="1" dirty="0" smtClean="0">
                <a:solidFill>
                  <a:srgbClr val="000000"/>
                </a:solidFill>
                <a:latin typeface="+mn-lt"/>
                <a:cs typeface="UUMMPF+Calibri"/>
              </a:rPr>
              <a:t>Εκπαιδευτική Τεχνολογία</a:t>
            </a:r>
            <a:br>
              <a:rPr lang="el-GR" b="1" dirty="0" smtClean="0">
                <a:solidFill>
                  <a:srgbClr val="000000"/>
                </a:solidFill>
                <a:latin typeface="+mn-lt"/>
                <a:cs typeface="UUMMPF+Calibri"/>
              </a:rPr>
            </a:br>
            <a:r>
              <a:rPr lang="el-GR" altLang="el-GR" sz="2800" b="1" dirty="0">
                <a:solidFill>
                  <a:srgbClr val="002060"/>
                </a:solidFill>
                <a:latin typeface="Times New Roman" panose="02020603050405020304" pitchFamily="18" charset="0"/>
              </a:rPr>
              <a:t>Το Εκπαιδευτικό Λογισμικό</a:t>
            </a:r>
            <a:r>
              <a:rPr lang="en-US" altLang="el-GR" sz="2800" b="1" dirty="0">
                <a:solidFill>
                  <a:srgbClr val="002060"/>
                </a:solidFill>
                <a:latin typeface="Times New Roman" panose="02020603050405020304" pitchFamily="18" charset="0"/>
              </a:rPr>
              <a:t> </a:t>
            </a:r>
            <a:r>
              <a:rPr lang="el-GR" altLang="el-GR" sz="2800" b="1" dirty="0">
                <a:solidFill>
                  <a:srgbClr val="002060"/>
                </a:solidFill>
                <a:latin typeface="Times New Roman" panose="02020603050405020304" pitchFamily="18" charset="0"/>
              </a:rPr>
              <a:t>(ΕΛ)</a:t>
            </a:r>
            <a:r>
              <a:rPr lang="en-US" altLang="el-GR" sz="2800" b="1" dirty="0">
                <a:solidFill>
                  <a:srgbClr val="002060"/>
                </a:solidFill>
                <a:latin typeface="Times New Roman" panose="02020603050405020304" pitchFamily="18" charset="0"/>
              </a:rPr>
              <a:t/>
            </a:r>
            <a:br>
              <a:rPr lang="en-US" altLang="el-GR" sz="2800" b="1" dirty="0">
                <a:solidFill>
                  <a:srgbClr val="002060"/>
                </a:solidFill>
                <a:latin typeface="Times New Roman" panose="02020603050405020304" pitchFamily="18" charset="0"/>
              </a:rPr>
            </a:br>
            <a:r>
              <a:rPr lang="el-GR" altLang="el-GR" sz="2800" b="1" dirty="0" smtClean="0">
                <a:solidFill>
                  <a:srgbClr val="002060"/>
                </a:solidFill>
                <a:latin typeface="Times New Roman" panose="02020603050405020304" pitchFamily="18" charset="0"/>
              </a:rPr>
              <a:t>Πεδία </a:t>
            </a:r>
            <a:r>
              <a:rPr lang="el-GR" altLang="el-GR" sz="2800" b="1" dirty="0">
                <a:solidFill>
                  <a:srgbClr val="002060"/>
                </a:solidFill>
                <a:latin typeface="Times New Roman" panose="02020603050405020304" pitchFamily="18" charset="0"/>
              </a:rPr>
              <a:t>Έρευνας της Διδακτικής</a:t>
            </a:r>
            <a:endParaRPr lang="el-GR" sz="2800" dirty="0">
              <a:solidFill>
                <a:srgbClr val="000000"/>
              </a:solidFill>
              <a:latin typeface="RRAIVN+Calibri"/>
              <a:cs typeface="RRAIVN+Calibri"/>
            </a:endParaRPr>
          </a:p>
        </p:txBody>
      </p:sp>
      <p:pic>
        <p:nvPicPr>
          <p:cNvPr id="4" name="Εικόνα 3" descr="ΛΟΓΟΤΥΠΟ ΑΣΠΑΙΤΕ ΕΛΛΗΝΙΚΟ copy"/>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 y="-1"/>
            <a:ext cx="1678321" cy="995469"/>
          </a:xfrm>
          <a:prstGeom prst="rect">
            <a:avLst/>
          </a:prstGeom>
          <a:noFill/>
          <a:ln>
            <a:noFill/>
          </a:ln>
        </p:spPr>
      </p:pic>
      <p:sp>
        <p:nvSpPr>
          <p:cNvPr id="5" name="TextBox 4"/>
          <p:cNvSpPr txBox="1"/>
          <p:nvPr/>
        </p:nvSpPr>
        <p:spPr>
          <a:xfrm>
            <a:off x="1678320" y="0"/>
            <a:ext cx="1309504" cy="1015663"/>
          </a:xfrm>
          <a:prstGeom prst="rect">
            <a:avLst/>
          </a:prstGeom>
          <a:noFill/>
        </p:spPr>
        <p:txBody>
          <a:bodyPr wrap="square" rtlCol="0">
            <a:spAutoFit/>
          </a:bodyPr>
          <a:lstStyle/>
          <a:p>
            <a:r>
              <a:rPr lang="el-GR" sz="1200" b="1" dirty="0"/>
              <a:t>Α</a:t>
            </a:r>
            <a:r>
              <a:rPr lang="el-GR" sz="1200" dirty="0"/>
              <a:t>ΝΩΤΑΤΗ </a:t>
            </a:r>
            <a:endParaRPr lang="el-GR" sz="1200" dirty="0" smtClean="0"/>
          </a:p>
          <a:p>
            <a:r>
              <a:rPr lang="el-GR" sz="1200" b="1" dirty="0" smtClean="0"/>
              <a:t>Σ</a:t>
            </a:r>
            <a:r>
              <a:rPr lang="el-GR" sz="1200" dirty="0" smtClean="0"/>
              <a:t>ΧΟΛΗ</a:t>
            </a:r>
          </a:p>
          <a:p>
            <a:r>
              <a:rPr lang="el-GR" sz="1200" b="1" dirty="0" smtClean="0"/>
              <a:t>ΠΑ</a:t>
            </a:r>
            <a:r>
              <a:rPr lang="el-GR" sz="1200" dirty="0" smtClean="0"/>
              <a:t>ΙΔΑΓΩΓΙΚΗΣ &amp;</a:t>
            </a:r>
          </a:p>
          <a:p>
            <a:r>
              <a:rPr lang="el-GR" sz="1200" b="1" dirty="0" smtClean="0"/>
              <a:t>Τ</a:t>
            </a:r>
            <a:r>
              <a:rPr lang="el-GR" sz="1200" dirty="0" smtClean="0"/>
              <a:t>ΕΧΝΟΛΟΓΙΚΗΣ</a:t>
            </a:r>
          </a:p>
          <a:p>
            <a:r>
              <a:rPr lang="el-GR" sz="1200" b="1" dirty="0" smtClean="0"/>
              <a:t>Ε</a:t>
            </a:r>
            <a:r>
              <a:rPr lang="el-GR" sz="1200" dirty="0" smtClean="0"/>
              <a:t>ΚΠΑΙΔΕΥΣΗΣ</a:t>
            </a:r>
            <a:endParaRPr lang="el-GR" sz="1200" dirty="0"/>
          </a:p>
        </p:txBody>
      </p:sp>
      <p:sp>
        <p:nvSpPr>
          <p:cNvPr id="6" name="TextBox 5"/>
          <p:cNvSpPr txBox="1"/>
          <p:nvPr/>
        </p:nvSpPr>
        <p:spPr>
          <a:xfrm>
            <a:off x="-26505" y="995469"/>
            <a:ext cx="1804918" cy="369332"/>
          </a:xfrm>
          <a:prstGeom prst="rect">
            <a:avLst/>
          </a:prstGeom>
          <a:noFill/>
        </p:spPr>
        <p:txBody>
          <a:bodyPr wrap="none" rtlCol="0">
            <a:spAutoFit/>
          </a:bodyPr>
          <a:lstStyle/>
          <a:p>
            <a:r>
              <a:rPr lang="el-GR" b="1" dirty="0" smtClean="0"/>
              <a:t>ΕΠΠΑΙΚ ΑΘΗΝΑΣ</a:t>
            </a:r>
            <a:endParaRPr lang="el-GR" b="1" dirty="0"/>
          </a:p>
        </p:txBody>
      </p:sp>
      <p:sp>
        <p:nvSpPr>
          <p:cNvPr id="3" name="TextBox 2"/>
          <p:cNvSpPr txBox="1"/>
          <p:nvPr/>
        </p:nvSpPr>
        <p:spPr>
          <a:xfrm>
            <a:off x="2987824" y="2924944"/>
            <a:ext cx="184731" cy="369332"/>
          </a:xfrm>
          <a:prstGeom prst="rect">
            <a:avLst/>
          </a:prstGeom>
          <a:noFill/>
        </p:spPr>
        <p:txBody>
          <a:bodyPr wrap="none" rtlCol="0">
            <a:spAutoFit/>
          </a:bodyPr>
          <a:lstStyle/>
          <a:p>
            <a:endParaRPr lang="el-GR" dirty="0"/>
          </a:p>
        </p:txBody>
      </p:sp>
      <p:sp>
        <p:nvSpPr>
          <p:cNvPr id="7" name="Ορθογώνιο 6"/>
          <p:cNvSpPr/>
          <p:nvPr/>
        </p:nvSpPr>
        <p:spPr>
          <a:xfrm>
            <a:off x="323644" y="1996712"/>
            <a:ext cx="8784976" cy="3416320"/>
          </a:xfrm>
          <a:prstGeom prst="rect">
            <a:avLst/>
          </a:prstGeom>
        </p:spPr>
        <p:txBody>
          <a:bodyPr wrap="square">
            <a:spAutoFit/>
          </a:bodyPr>
          <a:lstStyle/>
          <a:p>
            <a:r>
              <a:rPr lang="el-GR" sz="2400" spc="-10" dirty="0">
                <a:solidFill>
                  <a:srgbClr val="001F5F"/>
                </a:solidFill>
                <a:latin typeface="Carlito"/>
                <a:cs typeface="Carlito"/>
              </a:rPr>
              <a:t>Εκπαιδευτικό Λογισμικό (</a:t>
            </a:r>
            <a:r>
              <a:rPr lang="el-GR" sz="2400" spc="-10" dirty="0" err="1">
                <a:solidFill>
                  <a:srgbClr val="001F5F"/>
                </a:solidFill>
                <a:latin typeface="Carlito"/>
                <a:cs typeface="Carlito"/>
              </a:rPr>
              <a:t>educational</a:t>
            </a:r>
            <a:r>
              <a:rPr lang="el-GR" sz="2400" spc="-10" dirty="0">
                <a:solidFill>
                  <a:srgbClr val="001F5F"/>
                </a:solidFill>
                <a:latin typeface="Carlito"/>
                <a:cs typeface="Carlito"/>
              </a:rPr>
              <a:t> </a:t>
            </a:r>
            <a:r>
              <a:rPr lang="el-GR" sz="2400" spc="-10" dirty="0" err="1">
                <a:solidFill>
                  <a:srgbClr val="001F5F"/>
                </a:solidFill>
                <a:latin typeface="Carlito"/>
                <a:cs typeface="Carlito"/>
              </a:rPr>
              <a:t>software</a:t>
            </a:r>
            <a:r>
              <a:rPr lang="el-GR" sz="2400" spc="-10" dirty="0">
                <a:solidFill>
                  <a:srgbClr val="001F5F"/>
                </a:solidFill>
                <a:latin typeface="Carlito"/>
                <a:cs typeface="Carlito"/>
              </a:rPr>
              <a:t>) θεωρείται το λογισμικό που έχει σχεδιαστεί ειδικά με στόχο να ενταχθεί στην εκπαιδευτική διαδικασία, υλοποιώντας συγκεκριμένη παιδαγωγική φιλοσοφία και συγκεκριμένη εκπαιδευτική στρατηγική, δηλαδή, εμπεριέχει διδακτικούς στόχους, ολοκληρωμένα σενάρια, τμήματα (εικονίδια) με παιδαγωγική σημασία και κυρίως επιφέρει συγκεκριμένα διδακτικά και μαθησιακά αποτελέσματα. </a:t>
            </a:r>
          </a:p>
          <a:p>
            <a:endParaRPr lang="el-GR" sz="2400" spc="-10" dirty="0">
              <a:solidFill>
                <a:srgbClr val="001F5F"/>
              </a:solidFill>
              <a:latin typeface="Carlito"/>
              <a:cs typeface="Carlito"/>
            </a:endParaRPr>
          </a:p>
        </p:txBody>
      </p:sp>
    </p:spTree>
    <p:extLst>
      <p:ext uri="{BB962C8B-B14F-4D97-AF65-F5344CB8AC3E}">
        <p14:creationId xmlns:p14="http://schemas.microsoft.com/office/powerpoint/2010/main" val="164729383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2843808" y="-1"/>
            <a:ext cx="6300192" cy="1484786"/>
          </a:xfrm>
        </p:spPr>
        <p:txBody>
          <a:bodyPr>
            <a:noAutofit/>
          </a:bodyPr>
          <a:lstStyle/>
          <a:p>
            <a:r>
              <a:rPr lang="el-GR" b="1" dirty="0" smtClean="0">
                <a:solidFill>
                  <a:srgbClr val="000000"/>
                </a:solidFill>
                <a:latin typeface="+mn-lt"/>
                <a:cs typeface="UUMMPF+Calibri"/>
              </a:rPr>
              <a:t>Εκπαιδευτική Τεχνολογία</a:t>
            </a:r>
            <a:br>
              <a:rPr lang="el-GR" b="1" dirty="0" smtClean="0">
                <a:solidFill>
                  <a:srgbClr val="000000"/>
                </a:solidFill>
                <a:latin typeface="+mn-lt"/>
                <a:cs typeface="UUMMPF+Calibri"/>
              </a:rPr>
            </a:br>
            <a:r>
              <a:rPr lang="el-GR" altLang="el-GR" sz="2800" b="1" dirty="0">
                <a:solidFill>
                  <a:srgbClr val="002060"/>
                </a:solidFill>
                <a:latin typeface="Times New Roman" panose="02020603050405020304" pitchFamily="18" charset="0"/>
              </a:rPr>
              <a:t>Το Εκπαιδευτικό Λογισμικό</a:t>
            </a:r>
            <a:r>
              <a:rPr lang="en-US" altLang="el-GR" sz="2800" b="1" dirty="0">
                <a:solidFill>
                  <a:srgbClr val="002060"/>
                </a:solidFill>
                <a:latin typeface="Times New Roman" panose="02020603050405020304" pitchFamily="18" charset="0"/>
              </a:rPr>
              <a:t> </a:t>
            </a:r>
            <a:r>
              <a:rPr lang="el-GR" altLang="el-GR" sz="2800" b="1" dirty="0">
                <a:solidFill>
                  <a:srgbClr val="002060"/>
                </a:solidFill>
                <a:latin typeface="Times New Roman" panose="02020603050405020304" pitchFamily="18" charset="0"/>
              </a:rPr>
              <a:t>(ΕΛ)</a:t>
            </a:r>
            <a:r>
              <a:rPr lang="en-US" altLang="el-GR" sz="2800" b="1" dirty="0">
                <a:solidFill>
                  <a:srgbClr val="002060"/>
                </a:solidFill>
                <a:latin typeface="Times New Roman" panose="02020603050405020304" pitchFamily="18" charset="0"/>
              </a:rPr>
              <a:t/>
            </a:r>
            <a:br>
              <a:rPr lang="en-US" altLang="el-GR" sz="2800" b="1" dirty="0">
                <a:solidFill>
                  <a:srgbClr val="002060"/>
                </a:solidFill>
                <a:latin typeface="Times New Roman" panose="02020603050405020304" pitchFamily="18" charset="0"/>
              </a:rPr>
            </a:br>
            <a:r>
              <a:rPr lang="el-GR" altLang="el-GR" sz="2800" b="1" dirty="0" smtClean="0">
                <a:solidFill>
                  <a:srgbClr val="002060"/>
                </a:solidFill>
                <a:latin typeface="Times New Roman" panose="02020603050405020304" pitchFamily="18" charset="0"/>
              </a:rPr>
              <a:t>Πεδία </a:t>
            </a:r>
            <a:r>
              <a:rPr lang="el-GR" altLang="el-GR" sz="2800" b="1" dirty="0">
                <a:solidFill>
                  <a:srgbClr val="002060"/>
                </a:solidFill>
                <a:latin typeface="Times New Roman" panose="02020603050405020304" pitchFamily="18" charset="0"/>
              </a:rPr>
              <a:t>Έρευνας της Διδακτικής</a:t>
            </a:r>
            <a:endParaRPr lang="el-GR" sz="2800" dirty="0">
              <a:solidFill>
                <a:srgbClr val="000000"/>
              </a:solidFill>
              <a:latin typeface="RRAIVN+Calibri"/>
              <a:cs typeface="RRAIVN+Calibri"/>
            </a:endParaRPr>
          </a:p>
        </p:txBody>
      </p:sp>
      <p:pic>
        <p:nvPicPr>
          <p:cNvPr id="4" name="Εικόνα 3" descr="ΛΟΓΟΤΥΠΟ ΑΣΠΑΙΤΕ ΕΛΛΗΝΙΚΟ copy"/>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 y="-1"/>
            <a:ext cx="1678321" cy="995469"/>
          </a:xfrm>
          <a:prstGeom prst="rect">
            <a:avLst/>
          </a:prstGeom>
          <a:noFill/>
          <a:ln>
            <a:noFill/>
          </a:ln>
        </p:spPr>
      </p:pic>
      <p:sp>
        <p:nvSpPr>
          <p:cNvPr id="5" name="TextBox 4"/>
          <p:cNvSpPr txBox="1"/>
          <p:nvPr/>
        </p:nvSpPr>
        <p:spPr>
          <a:xfrm>
            <a:off x="1678320" y="0"/>
            <a:ext cx="1309504" cy="1015663"/>
          </a:xfrm>
          <a:prstGeom prst="rect">
            <a:avLst/>
          </a:prstGeom>
          <a:noFill/>
        </p:spPr>
        <p:txBody>
          <a:bodyPr wrap="square" rtlCol="0">
            <a:spAutoFit/>
          </a:bodyPr>
          <a:lstStyle/>
          <a:p>
            <a:r>
              <a:rPr lang="el-GR" sz="1200" b="1" dirty="0"/>
              <a:t>Α</a:t>
            </a:r>
            <a:r>
              <a:rPr lang="el-GR" sz="1200" dirty="0"/>
              <a:t>ΝΩΤΑΤΗ </a:t>
            </a:r>
            <a:endParaRPr lang="el-GR" sz="1200" dirty="0" smtClean="0"/>
          </a:p>
          <a:p>
            <a:r>
              <a:rPr lang="el-GR" sz="1200" b="1" dirty="0" smtClean="0"/>
              <a:t>Σ</a:t>
            </a:r>
            <a:r>
              <a:rPr lang="el-GR" sz="1200" dirty="0" smtClean="0"/>
              <a:t>ΧΟΛΗ</a:t>
            </a:r>
          </a:p>
          <a:p>
            <a:r>
              <a:rPr lang="el-GR" sz="1200" b="1" dirty="0" smtClean="0"/>
              <a:t>ΠΑ</a:t>
            </a:r>
            <a:r>
              <a:rPr lang="el-GR" sz="1200" dirty="0" smtClean="0"/>
              <a:t>ΙΔΑΓΩΓΙΚΗΣ &amp;</a:t>
            </a:r>
          </a:p>
          <a:p>
            <a:r>
              <a:rPr lang="el-GR" sz="1200" b="1" dirty="0" smtClean="0"/>
              <a:t>Τ</a:t>
            </a:r>
            <a:r>
              <a:rPr lang="el-GR" sz="1200" dirty="0" smtClean="0"/>
              <a:t>ΕΧΝΟΛΟΓΙΚΗΣ</a:t>
            </a:r>
          </a:p>
          <a:p>
            <a:r>
              <a:rPr lang="el-GR" sz="1200" b="1" dirty="0" smtClean="0"/>
              <a:t>Ε</a:t>
            </a:r>
            <a:r>
              <a:rPr lang="el-GR" sz="1200" dirty="0" smtClean="0"/>
              <a:t>ΚΠΑΙΔΕΥΣΗΣ</a:t>
            </a:r>
            <a:endParaRPr lang="el-GR" sz="1200" dirty="0"/>
          </a:p>
        </p:txBody>
      </p:sp>
      <p:sp>
        <p:nvSpPr>
          <p:cNvPr id="6" name="TextBox 5"/>
          <p:cNvSpPr txBox="1"/>
          <p:nvPr/>
        </p:nvSpPr>
        <p:spPr>
          <a:xfrm>
            <a:off x="-26505" y="995469"/>
            <a:ext cx="1804918" cy="369332"/>
          </a:xfrm>
          <a:prstGeom prst="rect">
            <a:avLst/>
          </a:prstGeom>
          <a:noFill/>
        </p:spPr>
        <p:txBody>
          <a:bodyPr wrap="none" rtlCol="0">
            <a:spAutoFit/>
          </a:bodyPr>
          <a:lstStyle/>
          <a:p>
            <a:r>
              <a:rPr lang="el-GR" b="1" dirty="0" smtClean="0"/>
              <a:t>ΕΠΠΑΙΚ ΑΘΗΝΑΣ</a:t>
            </a:r>
            <a:endParaRPr lang="el-GR" b="1" dirty="0"/>
          </a:p>
        </p:txBody>
      </p:sp>
      <p:sp>
        <p:nvSpPr>
          <p:cNvPr id="3" name="TextBox 2"/>
          <p:cNvSpPr txBox="1"/>
          <p:nvPr/>
        </p:nvSpPr>
        <p:spPr>
          <a:xfrm>
            <a:off x="2987824" y="2924944"/>
            <a:ext cx="184731" cy="369332"/>
          </a:xfrm>
          <a:prstGeom prst="rect">
            <a:avLst/>
          </a:prstGeom>
          <a:noFill/>
        </p:spPr>
        <p:txBody>
          <a:bodyPr wrap="none" rtlCol="0">
            <a:spAutoFit/>
          </a:bodyPr>
          <a:lstStyle/>
          <a:p>
            <a:endParaRPr lang="el-GR" dirty="0"/>
          </a:p>
        </p:txBody>
      </p:sp>
      <p:sp>
        <p:nvSpPr>
          <p:cNvPr id="7" name="Ορθογώνιο 6"/>
          <p:cNvSpPr/>
          <p:nvPr/>
        </p:nvSpPr>
        <p:spPr>
          <a:xfrm>
            <a:off x="251520" y="1772816"/>
            <a:ext cx="8496944" cy="4524315"/>
          </a:xfrm>
          <a:prstGeom prst="rect">
            <a:avLst/>
          </a:prstGeom>
        </p:spPr>
        <p:txBody>
          <a:bodyPr wrap="square">
            <a:spAutoFit/>
          </a:bodyPr>
          <a:lstStyle/>
          <a:p>
            <a:r>
              <a:rPr lang="el-GR" sz="2400" spc="-10" dirty="0" smtClean="0">
                <a:solidFill>
                  <a:srgbClr val="001F5F"/>
                </a:solidFill>
                <a:latin typeface="Carlito"/>
                <a:cs typeface="Carlito"/>
              </a:rPr>
              <a:t>Ως </a:t>
            </a:r>
            <a:r>
              <a:rPr lang="el-GR" sz="2400" spc="-10" dirty="0">
                <a:solidFill>
                  <a:srgbClr val="001F5F"/>
                </a:solidFill>
                <a:latin typeface="Carlito"/>
                <a:cs typeface="Carlito"/>
              </a:rPr>
              <a:t>Εκπαιδευτικό Λογισμικό </a:t>
            </a:r>
            <a:r>
              <a:rPr lang="el-GR" sz="2400" spc="-10" dirty="0" smtClean="0">
                <a:solidFill>
                  <a:srgbClr val="001F5F"/>
                </a:solidFill>
                <a:latin typeface="Carlito"/>
                <a:cs typeface="Carlito"/>
              </a:rPr>
              <a:t>θεωρείται </a:t>
            </a:r>
            <a:r>
              <a:rPr lang="el-GR" sz="2400" spc="-10" dirty="0" smtClean="0">
                <a:solidFill>
                  <a:srgbClr val="FF0000"/>
                </a:solidFill>
                <a:latin typeface="Carlito"/>
                <a:cs typeface="Carlito"/>
              </a:rPr>
              <a:t>το </a:t>
            </a:r>
            <a:r>
              <a:rPr lang="el-GR" sz="2400" spc="-10" dirty="0">
                <a:solidFill>
                  <a:srgbClr val="FF0000"/>
                </a:solidFill>
                <a:latin typeface="Carlito"/>
                <a:cs typeface="Carlito"/>
              </a:rPr>
              <a:t>μέσο της εκπαιδευτικής διαδικασίας που αποσκοπεί στη διευκόλυνση της μάθησης</a:t>
            </a:r>
            <a:r>
              <a:rPr lang="el-GR" sz="2400" spc="-10" dirty="0">
                <a:solidFill>
                  <a:srgbClr val="001F5F"/>
                </a:solidFill>
                <a:latin typeface="Carlito"/>
                <a:cs typeface="Carlito"/>
              </a:rPr>
              <a:t>, χρησιμοποιώντας ως κύριο εργαλείο τον υπολογιστή. </a:t>
            </a:r>
          </a:p>
          <a:p>
            <a:endParaRPr lang="el-GR" sz="2400" spc="-10" dirty="0">
              <a:solidFill>
                <a:srgbClr val="001F5F"/>
              </a:solidFill>
              <a:latin typeface="Carlito"/>
              <a:cs typeface="Carlito"/>
            </a:endParaRPr>
          </a:p>
          <a:p>
            <a:r>
              <a:rPr lang="el-GR" sz="2400" spc="-10" dirty="0">
                <a:solidFill>
                  <a:srgbClr val="001F5F"/>
                </a:solidFill>
                <a:latin typeface="Carlito"/>
                <a:cs typeface="Carlito"/>
              </a:rPr>
              <a:t>Η διευκόλυνση της μάθησης μπορεί να </a:t>
            </a:r>
            <a:r>
              <a:rPr lang="el-GR" sz="2400" spc="-10" dirty="0" smtClean="0">
                <a:solidFill>
                  <a:srgbClr val="001F5F"/>
                </a:solidFill>
                <a:latin typeface="Carlito"/>
                <a:cs typeface="Carlito"/>
              </a:rPr>
              <a:t>επιτευχθεί</a:t>
            </a:r>
            <a:r>
              <a:rPr lang="el-GR" sz="2400" spc="-10" dirty="0">
                <a:solidFill>
                  <a:srgbClr val="001F5F"/>
                </a:solidFill>
                <a:latin typeface="Carlito"/>
                <a:cs typeface="Carlito"/>
              </a:rPr>
              <a:t> </a:t>
            </a:r>
            <a:r>
              <a:rPr lang="el-GR" sz="2400" spc="-10" dirty="0" smtClean="0">
                <a:solidFill>
                  <a:srgbClr val="001F5F"/>
                </a:solidFill>
                <a:latin typeface="Carlito"/>
                <a:cs typeface="Carlito"/>
              </a:rPr>
              <a:t>χρησιμοποιώντας </a:t>
            </a:r>
            <a:r>
              <a:rPr lang="el-GR" sz="2400" spc="-10" dirty="0">
                <a:solidFill>
                  <a:srgbClr val="001F5F"/>
                </a:solidFill>
                <a:latin typeface="Carlito"/>
                <a:cs typeface="Carlito"/>
              </a:rPr>
              <a:t>το </a:t>
            </a:r>
            <a:r>
              <a:rPr lang="el-GR" sz="2400" spc="-10" dirty="0" smtClean="0">
                <a:solidFill>
                  <a:srgbClr val="001F5F"/>
                </a:solidFill>
                <a:latin typeface="Carlito"/>
                <a:cs typeface="Carlito"/>
              </a:rPr>
              <a:t>ΕΛ </a:t>
            </a:r>
          </a:p>
          <a:p>
            <a:pPr marL="342900" indent="-342900">
              <a:buFont typeface="Arial" panose="020B0604020202020204" pitchFamily="34" charset="0"/>
              <a:buChar char="•"/>
            </a:pPr>
            <a:r>
              <a:rPr lang="el-GR" sz="2400" spc="-10" dirty="0" smtClean="0">
                <a:solidFill>
                  <a:srgbClr val="001F5F"/>
                </a:solidFill>
                <a:latin typeface="Carlito"/>
                <a:cs typeface="Carlito"/>
              </a:rPr>
              <a:t>ως </a:t>
            </a:r>
            <a:r>
              <a:rPr lang="el-GR" sz="2400" spc="-10" dirty="0">
                <a:solidFill>
                  <a:srgbClr val="001F5F"/>
                </a:solidFill>
                <a:latin typeface="Carlito"/>
                <a:cs typeface="Carlito"/>
              </a:rPr>
              <a:t>συμπληρωματικό μέσο υποστήριξης της εκπαιδευτικής </a:t>
            </a:r>
            <a:r>
              <a:rPr lang="el-GR" sz="2400" spc="-10" dirty="0" smtClean="0">
                <a:solidFill>
                  <a:srgbClr val="001F5F"/>
                </a:solidFill>
                <a:latin typeface="Carlito"/>
                <a:cs typeface="Carlito"/>
              </a:rPr>
              <a:t>διαδικασίας, </a:t>
            </a:r>
            <a:endParaRPr lang="el-GR" sz="2400" spc="-10" dirty="0">
              <a:solidFill>
                <a:srgbClr val="001F5F"/>
              </a:solidFill>
              <a:latin typeface="Carlito"/>
              <a:cs typeface="Carlito"/>
            </a:endParaRPr>
          </a:p>
          <a:p>
            <a:pPr marL="342900" indent="-342900">
              <a:buFont typeface="Arial" panose="020B0604020202020204" pitchFamily="34" charset="0"/>
              <a:buChar char="•"/>
            </a:pPr>
            <a:r>
              <a:rPr lang="el-GR" sz="2400" spc="-10" dirty="0">
                <a:solidFill>
                  <a:srgbClr val="001F5F"/>
                </a:solidFill>
                <a:latin typeface="Carlito"/>
                <a:cs typeface="Carlito"/>
              </a:rPr>
              <a:t>είτε ως υποστηρικτικό μέσο αυτοδιδασκαλίας </a:t>
            </a:r>
            <a:r>
              <a:rPr lang="el-GR" sz="2400" spc="-10" dirty="0" smtClean="0">
                <a:solidFill>
                  <a:srgbClr val="001F5F"/>
                </a:solidFill>
                <a:latin typeface="Carlito"/>
                <a:cs typeface="Carlito"/>
              </a:rPr>
              <a:t>από </a:t>
            </a:r>
            <a:r>
              <a:rPr lang="el-GR" sz="2400" spc="-10" dirty="0">
                <a:solidFill>
                  <a:srgbClr val="001F5F"/>
                </a:solidFill>
                <a:latin typeface="Carlito"/>
                <a:cs typeface="Carlito"/>
              </a:rPr>
              <a:t>τον μαθητή, έπειτα από την υποχρεωτική του συμμετοχή στην αντίστοιχη εκπαιδευτική διαδικασία. </a:t>
            </a:r>
          </a:p>
        </p:txBody>
      </p:sp>
    </p:spTree>
    <p:extLst>
      <p:ext uri="{BB962C8B-B14F-4D97-AF65-F5344CB8AC3E}">
        <p14:creationId xmlns:p14="http://schemas.microsoft.com/office/powerpoint/2010/main" val="39784294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2843808" y="-1"/>
            <a:ext cx="6300192" cy="1484786"/>
          </a:xfrm>
        </p:spPr>
        <p:txBody>
          <a:bodyPr>
            <a:noAutofit/>
          </a:bodyPr>
          <a:lstStyle/>
          <a:p>
            <a:r>
              <a:rPr lang="el-GR" b="1" dirty="0" smtClean="0">
                <a:solidFill>
                  <a:srgbClr val="000000"/>
                </a:solidFill>
                <a:latin typeface="+mn-lt"/>
                <a:cs typeface="UUMMPF+Calibri"/>
              </a:rPr>
              <a:t>Εκπαιδευτική Τεχνολογία</a:t>
            </a:r>
            <a:br>
              <a:rPr lang="el-GR" b="1" dirty="0" smtClean="0">
                <a:solidFill>
                  <a:srgbClr val="000000"/>
                </a:solidFill>
                <a:latin typeface="+mn-lt"/>
                <a:cs typeface="UUMMPF+Calibri"/>
              </a:rPr>
            </a:br>
            <a:r>
              <a:rPr lang="el-GR" altLang="el-GR" sz="2800" b="1" dirty="0">
                <a:solidFill>
                  <a:srgbClr val="002060"/>
                </a:solidFill>
                <a:latin typeface="Times New Roman" panose="02020603050405020304" pitchFamily="18" charset="0"/>
              </a:rPr>
              <a:t>Το Εκπαιδευτικό Λογισμικό</a:t>
            </a:r>
            <a:r>
              <a:rPr lang="en-US" altLang="el-GR" sz="2800" b="1" dirty="0">
                <a:solidFill>
                  <a:srgbClr val="002060"/>
                </a:solidFill>
                <a:latin typeface="Times New Roman" panose="02020603050405020304" pitchFamily="18" charset="0"/>
              </a:rPr>
              <a:t> </a:t>
            </a:r>
            <a:r>
              <a:rPr lang="el-GR" altLang="el-GR" sz="2800" b="1" dirty="0">
                <a:solidFill>
                  <a:srgbClr val="002060"/>
                </a:solidFill>
                <a:latin typeface="Times New Roman" panose="02020603050405020304" pitchFamily="18" charset="0"/>
              </a:rPr>
              <a:t>(ΕΛ)</a:t>
            </a:r>
            <a:r>
              <a:rPr lang="en-US" altLang="el-GR" sz="2800" b="1" dirty="0">
                <a:solidFill>
                  <a:srgbClr val="002060"/>
                </a:solidFill>
                <a:latin typeface="Times New Roman" panose="02020603050405020304" pitchFamily="18" charset="0"/>
              </a:rPr>
              <a:t/>
            </a:r>
            <a:br>
              <a:rPr lang="en-US" altLang="el-GR" sz="2800" b="1" dirty="0">
                <a:solidFill>
                  <a:srgbClr val="002060"/>
                </a:solidFill>
                <a:latin typeface="Times New Roman" panose="02020603050405020304" pitchFamily="18" charset="0"/>
              </a:rPr>
            </a:br>
            <a:r>
              <a:rPr lang="el-GR" altLang="el-GR" sz="2800" b="1" dirty="0" smtClean="0">
                <a:solidFill>
                  <a:srgbClr val="002060"/>
                </a:solidFill>
                <a:latin typeface="Times New Roman" panose="02020603050405020304" pitchFamily="18" charset="0"/>
              </a:rPr>
              <a:t>Πεδία </a:t>
            </a:r>
            <a:r>
              <a:rPr lang="el-GR" altLang="el-GR" sz="2800" b="1" dirty="0">
                <a:solidFill>
                  <a:srgbClr val="002060"/>
                </a:solidFill>
                <a:latin typeface="Times New Roman" panose="02020603050405020304" pitchFamily="18" charset="0"/>
              </a:rPr>
              <a:t>Έρευνας της Διδακτικής</a:t>
            </a:r>
            <a:endParaRPr lang="el-GR" sz="2800" dirty="0">
              <a:solidFill>
                <a:srgbClr val="000000"/>
              </a:solidFill>
              <a:latin typeface="RRAIVN+Calibri"/>
              <a:cs typeface="RRAIVN+Calibri"/>
            </a:endParaRPr>
          </a:p>
        </p:txBody>
      </p:sp>
      <p:pic>
        <p:nvPicPr>
          <p:cNvPr id="4" name="Εικόνα 3" descr="ΛΟΓΟΤΥΠΟ ΑΣΠΑΙΤΕ ΕΛΛΗΝΙΚΟ copy"/>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 y="-1"/>
            <a:ext cx="1678321" cy="995469"/>
          </a:xfrm>
          <a:prstGeom prst="rect">
            <a:avLst/>
          </a:prstGeom>
          <a:noFill/>
          <a:ln>
            <a:noFill/>
          </a:ln>
        </p:spPr>
      </p:pic>
      <p:sp>
        <p:nvSpPr>
          <p:cNvPr id="5" name="TextBox 4"/>
          <p:cNvSpPr txBox="1"/>
          <p:nvPr/>
        </p:nvSpPr>
        <p:spPr>
          <a:xfrm>
            <a:off x="1678320" y="0"/>
            <a:ext cx="1309504" cy="1015663"/>
          </a:xfrm>
          <a:prstGeom prst="rect">
            <a:avLst/>
          </a:prstGeom>
          <a:noFill/>
        </p:spPr>
        <p:txBody>
          <a:bodyPr wrap="square" rtlCol="0">
            <a:spAutoFit/>
          </a:bodyPr>
          <a:lstStyle/>
          <a:p>
            <a:r>
              <a:rPr lang="el-GR" sz="1200" b="1" dirty="0"/>
              <a:t>Α</a:t>
            </a:r>
            <a:r>
              <a:rPr lang="el-GR" sz="1200" dirty="0"/>
              <a:t>ΝΩΤΑΤΗ </a:t>
            </a:r>
            <a:endParaRPr lang="el-GR" sz="1200" dirty="0" smtClean="0"/>
          </a:p>
          <a:p>
            <a:r>
              <a:rPr lang="el-GR" sz="1200" b="1" dirty="0" smtClean="0"/>
              <a:t>Σ</a:t>
            </a:r>
            <a:r>
              <a:rPr lang="el-GR" sz="1200" dirty="0" smtClean="0"/>
              <a:t>ΧΟΛΗ</a:t>
            </a:r>
          </a:p>
          <a:p>
            <a:r>
              <a:rPr lang="el-GR" sz="1200" b="1" dirty="0" smtClean="0"/>
              <a:t>ΠΑ</a:t>
            </a:r>
            <a:r>
              <a:rPr lang="el-GR" sz="1200" dirty="0" smtClean="0"/>
              <a:t>ΙΔΑΓΩΓΙΚΗΣ &amp;</a:t>
            </a:r>
          </a:p>
          <a:p>
            <a:r>
              <a:rPr lang="el-GR" sz="1200" b="1" dirty="0" smtClean="0"/>
              <a:t>Τ</a:t>
            </a:r>
            <a:r>
              <a:rPr lang="el-GR" sz="1200" dirty="0" smtClean="0"/>
              <a:t>ΕΧΝΟΛΟΓΙΚΗΣ</a:t>
            </a:r>
          </a:p>
          <a:p>
            <a:r>
              <a:rPr lang="el-GR" sz="1200" b="1" dirty="0" smtClean="0"/>
              <a:t>Ε</a:t>
            </a:r>
            <a:r>
              <a:rPr lang="el-GR" sz="1200" dirty="0" smtClean="0"/>
              <a:t>ΚΠΑΙΔΕΥΣΗΣ</a:t>
            </a:r>
            <a:endParaRPr lang="el-GR" sz="1200" dirty="0"/>
          </a:p>
        </p:txBody>
      </p:sp>
      <p:sp>
        <p:nvSpPr>
          <p:cNvPr id="6" name="TextBox 5"/>
          <p:cNvSpPr txBox="1"/>
          <p:nvPr/>
        </p:nvSpPr>
        <p:spPr>
          <a:xfrm>
            <a:off x="-26505" y="995469"/>
            <a:ext cx="1804918" cy="369332"/>
          </a:xfrm>
          <a:prstGeom prst="rect">
            <a:avLst/>
          </a:prstGeom>
          <a:noFill/>
        </p:spPr>
        <p:txBody>
          <a:bodyPr wrap="none" rtlCol="0">
            <a:spAutoFit/>
          </a:bodyPr>
          <a:lstStyle/>
          <a:p>
            <a:r>
              <a:rPr lang="el-GR" b="1" dirty="0" smtClean="0"/>
              <a:t>ΕΠΠΑΙΚ ΑΘΗΝΑΣ</a:t>
            </a:r>
            <a:endParaRPr lang="el-GR" b="1" dirty="0"/>
          </a:p>
        </p:txBody>
      </p:sp>
      <p:sp>
        <p:nvSpPr>
          <p:cNvPr id="3" name="TextBox 2"/>
          <p:cNvSpPr txBox="1"/>
          <p:nvPr/>
        </p:nvSpPr>
        <p:spPr>
          <a:xfrm>
            <a:off x="2987824" y="2924944"/>
            <a:ext cx="184731" cy="369332"/>
          </a:xfrm>
          <a:prstGeom prst="rect">
            <a:avLst/>
          </a:prstGeom>
          <a:noFill/>
        </p:spPr>
        <p:txBody>
          <a:bodyPr wrap="none" rtlCol="0">
            <a:spAutoFit/>
          </a:bodyPr>
          <a:lstStyle/>
          <a:p>
            <a:endParaRPr lang="el-GR" dirty="0"/>
          </a:p>
        </p:txBody>
      </p:sp>
      <p:sp>
        <p:nvSpPr>
          <p:cNvPr id="7" name="Ορθογώνιο 6"/>
          <p:cNvSpPr/>
          <p:nvPr/>
        </p:nvSpPr>
        <p:spPr>
          <a:xfrm>
            <a:off x="323644" y="1996712"/>
            <a:ext cx="8784976" cy="4431983"/>
          </a:xfrm>
          <a:prstGeom prst="rect">
            <a:avLst/>
          </a:prstGeom>
        </p:spPr>
        <p:txBody>
          <a:bodyPr wrap="square">
            <a:spAutoFit/>
          </a:bodyPr>
          <a:lstStyle/>
          <a:p>
            <a:r>
              <a:rPr lang="el-GR" sz="2400" spc="-10" dirty="0">
                <a:solidFill>
                  <a:srgbClr val="001F5F"/>
                </a:solidFill>
                <a:latin typeface="Carlito"/>
                <a:cs typeface="Carlito"/>
              </a:rPr>
              <a:t>Το Εκπαιδευτικό Λογισμικό μπορεί να έχει διάφορες </a:t>
            </a:r>
            <a:r>
              <a:rPr lang="el-GR" sz="2400" spc="-10" dirty="0" smtClean="0">
                <a:solidFill>
                  <a:srgbClr val="001F5F"/>
                </a:solidFill>
                <a:latin typeface="Carlito"/>
                <a:cs typeface="Carlito"/>
              </a:rPr>
              <a:t>μορφές: </a:t>
            </a:r>
            <a:endParaRPr lang="el-GR" sz="2400" spc="-10" dirty="0">
              <a:solidFill>
                <a:srgbClr val="001F5F"/>
              </a:solidFill>
              <a:latin typeface="Carlito"/>
              <a:cs typeface="Carlito"/>
            </a:endParaRPr>
          </a:p>
          <a:p>
            <a:pPr marL="342900" indent="-342900">
              <a:buFont typeface="Arial" panose="020B0604020202020204" pitchFamily="34" charset="0"/>
              <a:buChar char="•"/>
            </a:pPr>
            <a:r>
              <a:rPr lang="el-GR" sz="2400" spc="-10" dirty="0" smtClean="0">
                <a:solidFill>
                  <a:srgbClr val="FF0000"/>
                </a:solidFill>
                <a:latin typeface="Carlito"/>
                <a:cs typeface="Carlito"/>
              </a:rPr>
              <a:t>Ειδικό </a:t>
            </a:r>
            <a:r>
              <a:rPr lang="el-GR" sz="2400" spc="-10" dirty="0">
                <a:solidFill>
                  <a:srgbClr val="FF0000"/>
                </a:solidFill>
                <a:latin typeface="Carlito"/>
                <a:cs typeface="Carlito"/>
              </a:rPr>
              <a:t>λογισμικό </a:t>
            </a:r>
            <a:r>
              <a:rPr lang="el-GR" sz="2400" spc="-10" dirty="0">
                <a:solidFill>
                  <a:srgbClr val="001F5F"/>
                </a:solidFill>
                <a:latin typeface="Carlito"/>
                <a:cs typeface="Carlito"/>
              </a:rPr>
              <a:t>με σαφή μαθησιακό και διδακτικό </a:t>
            </a:r>
            <a:r>
              <a:rPr lang="el-GR" sz="2400" spc="-10" dirty="0" smtClean="0">
                <a:solidFill>
                  <a:srgbClr val="001F5F"/>
                </a:solidFill>
                <a:latin typeface="Carlito"/>
                <a:cs typeface="Carlito"/>
              </a:rPr>
              <a:t>σκοπό (CD- </a:t>
            </a:r>
            <a:r>
              <a:rPr lang="el-GR" sz="2400" spc="-10" dirty="0">
                <a:solidFill>
                  <a:srgbClr val="001F5F"/>
                </a:solidFill>
                <a:latin typeface="Carlito"/>
                <a:cs typeface="Carlito"/>
              </a:rPr>
              <a:t>ROM, </a:t>
            </a:r>
            <a:r>
              <a:rPr lang="el-GR" sz="2400" spc="-10" dirty="0" smtClean="0">
                <a:solidFill>
                  <a:srgbClr val="001F5F"/>
                </a:solidFill>
                <a:latin typeface="Carlito"/>
                <a:cs typeface="Carlito"/>
              </a:rPr>
              <a:t>δικτυακός τόπος, εφαρμογές </a:t>
            </a:r>
            <a:r>
              <a:rPr lang="el-GR" sz="2400" spc="-10" dirty="0">
                <a:solidFill>
                  <a:srgbClr val="001F5F"/>
                </a:solidFill>
                <a:latin typeface="Carlito"/>
                <a:cs typeface="Carlito"/>
              </a:rPr>
              <a:t>ρομποτικής κ.λπ</a:t>
            </a:r>
            <a:r>
              <a:rPr lang="el-GR" sz="2400" spc="-10" dirty="0" smtClean="0">
                <a:solidFill>
                  <a:srgbClr val="001F5F"/>
                </a:solidFill>
                <a:latin typeface="Carlito"/>
                <a:cs typeface="Carlito"/>
              </a:rPr>
              <a:t>.) και διακρίνεται </a:t>
            </a:r>
            <a:r>
              <a:rPr lang="el-GR" sz="2400" spc="-10" dirty="0">
                <a:solidFill>
                  <a:srgbClr val="001F5F"/>
                </a:solidFill>
                <a:latin typeface="Carlito"/>
                <a:cs typeface="Carlito"/>
              </a:rPr>
              <a:t>σε </a:t>
            </a:r>
            <a:endParaRPr lang="el-GR" sz="2400" spc="-10" dirty="0" smtClean="0">
              <a:solidFill>
                <a:srgbClr val="001F5F"/>
              </a:solidFill>
              <a:latin typeface="Carlito"/>
              <a:cs typeface="Carlito"/>
            </a:endParaRPr>
          </a:p>
          <a:p>
            <a:pPr marL="914400" lvl="1" indent="-457200">
              <a:buFont typeface="+mj-lt"/>
              <a:buAutoNum type="arabicPeriod"/>
            </a:pPr>
            <a:r>
              <a:rPr lang="el-GR" sz="2400" spc="-10" dirty="0" err="1" smtClean="0">
                <a:solidFill>
                  <a:srgbClr val="001F5F"/>
                </a:solidFill>
                <a:latin typeface="Carlito"/>
                <a:cs typeface="Carlito"/>
              </a:rPr>
              <a:t>διαδραστικό</a:t>
            </a:r>
            <a:r>
              <a:rPr lang="el-GR" sz="2400" spc="-10" dirty="0" smtClean="0">
                <a:solidFill>
                  <a:srgbClr val="001F5F"/>
                </a:solidFill>
                <a:latin typeface="Carlito"/>
                <a:cs typeface="Carlito"/>
              </a:rPr>
              <a:t> </a:t>
            </a:r>
          </a:p>
          <a:p>
            <a:pPr marL="914400" lvl="1" indent="-457200">
              <a:buFont typeface="+mj-lt"/>
              <a:buAutoNum type="arabicPeriod"/>
            </a:pPr>
            <a:r>
              <a:rPr lang="el-GR" sz="2400" spc="-10" dirty="0" smtClean="0">
                <a:solidFill>
                  <a:srgbClr val="001F5F"/>
                </a:solidFill>
                <a:latin typeface="Carlito"/>
                <a:cs typeface="Carlito"/>
              </a:rPr>
              <a:t>μη </a:t>
            </a:r>
            <a:r>
              <a:rPr lang="el-GR" sz="2400" spc="-10" dirty="0" err="1">
                <a:solidFill>
                  <a:srgbClr val="001F5F"/>
                </a:solidFill>
                <a:latin typeface="Carlito"/>
                <a:cs typeface="Carlito"/>
              </a:rPr>
              <a:t>διαδραστικό</a:t>
            </a:r>
            <a:r>
              <a:rPr lang="el-GR" sz="2400" spc="-10" dirty="0">
                <a:solidFill>
                  <a:srgbClr val="001F5F"/>
                </a:solidFill>
                <a:latin typeface="Carlito"/>
                <a:cs typeface="Carlito"/>
              </a:rPr>
              <a:t> </a:t>
            </a:r>
          </a:p>
          <a:p>
            <a:pPr marL="342900" indent="-342900">
              <a:buFont typeface="Arial" panose="020B0604020202020204" pitchFamily="34" charset="0"/>
              <a:buChar char="•"/>
            </a:pPr>
            <a:r>
              <a:rPr lang="el-GR" sz="2400" spc="-10" dirty="0" smtClean="0">
                <a:solidFill>
                  <a:srgbClr val="FF0000"/>
                </a:solidFill>
                <a:latin typeface="Carlito"/>
                <a:cs typeface="Carlito"/>
              </a:rPr>
              <a:t>Λογισμικό </a:t>
            </a:r>
            <a:r>
              <a:rPr lang="el-GR" sz="2400" spc="-10" dirty="0">
                <a:solidFill>
                  <a:srgbClr val="FF0000"/>
                </a:solidFill>
                <a:latin typeface="Carlito"/>
                <a:cs typeface="Carlito"/>
              </a:rPr>
              <a:t>γενικής </a:t>
            </a:r>
            <a:r>
              <a:rPr lang="el-GR" sz="2400" spc="-10" dirty="0" smtClean="0">
                <a:solidFill>
                  <a:srgbClr val="001F5F"/>
                </a:solidFill>
                <a:latin typeface="Carlito"/>
                <a:cs typeface="Carlito"/>
              </a:rPr>
              <a:t>χρήσης (επεξεργασίας </a:t>
            </a:r>
            <a:r>
              <a:rPr lang="el-GR" sz="2400" spc="-10" dirty="0">
                <a:solidFill>
                  <a:srgbClr val="001F5F"/>
                </a:solidFill>
                <a:latin typeface="Carlito"/>
                <a:cs typeface="Carlito"/>
              </a:rPr>
              <a:t>εικόνων, κειμενογράφος, λογιστικό φύλλο, βάσεις δεδομένων, </a:t>
            </a:r>
            <a:r>
              <a:rPr lang="el-GR" sz="2400" spc="-10" dirty="0" err="1" smtClean="0">
                <a:solidFill>
                  <a:srgbClr val="001F5F"/>
                </a:solidFill>
                <a:latin typeface="Carlito"/>
                <a:cs typeface="Carlito"/>
              </a:rPr>
              <a:t>κλπ</a:t>
            </a:r>
            <a:r>
              <a:rPr lang="el-GR" sz="2400" spc="-10" dirty="0" smtClean="0">
                <a:solidFill>
                  <a:srgbClr val="001F5F"/>
                </a:solidFill>
                <a:latin typeface="Carlito"/>
                <a:cs typeface="Carlito"/>
              </a:rPr>
              <a:t>)  </a:t>
            </a:r>
            <a:r>
              <a:rPr lang="el-GR" sz="2400" spc="-10" dirty="0">
                <a:solidFill>
                  <a:srgbClr val="001F5F"/>
                </a:solidFill>
                <a:latin typeface="Carlito"/>
                <a:cs typeface="Carlito"/>
              </a:rPr>
              <a:t>που </a:t>
            </a:r>
            <a:r>
              <a:rPr lang="el-GR" sz="2400" spc="-10" dirty="0" smtClean="0">
                <a:solidFill>
                  <a:srgbClr val="001F5F"/>
                </a:solidFill>
                <a:latin typeface="Carlito"/>
                <a:cs typeface="Carlito"/>
              </a:rPr>
              <a:t>χρησιμοποιούνται </a:t>
            </a:r>
            <a:r>
              <a:rPr lang="el-GR" sz="2400" spc="-10" dirty="0">
                <a:solidFill>
                  <a:srgbClr val="001F5F"/>
                </a:solidFill>
                <a:latin typeface="Carlito"/>
                <a:cs typeface="Carlito"/>
              </a:rPr>
              <a:t>για την ανάπτυξη γνώσεων και δεξιοτήτων σε διάφορα γνωστικά αντικείμενα. </a:t>
            </a:r>
          </a:p>
          <a:p>
            <a:endParaRPr lang="el-GR" dirty="0"/>
          </a:p>
          <a:p>
            <a:endParaRPr lang="el-GR" sz="2400" spc="-10" dirty="0">
              <a:solidFill>
                <a:srgbClr val="001F5F"/>
              </a:solidFill>
              <a:latin typeface="Carlito"/>
              <a:cs typeface="Carlito"/>
            </a:endParaRPr>
          </a:p>
        </p:txBody>
      </p:sp>
    </p:spTree>
    <p:extLst>
      <p:ext uri="{BB962C8B-B14F-4D97-AF65-F5344CB8AC3E}">
        <p14:creationId xmlns:p14="http://schemas.microsoft.com/office/powerpoint/2010/main" val="285834258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2843808" y="-1"/>
            <a:ext cx="6300192" cy="1484786"/>
          </a:xfrm>
        </p:spPr>
        <p:txBody>
          <a:bodyPr>
            <a:noAutofit/>
          </a:bodyPr>
          <a:lstStyle/>
          <a:p>
            <a:r>
              <a:rPr lang="el-GR" b="1" dirty="0" smtClean="0">
                <a:solidFill>
                  <a:srgbClr val="000000"/>
                </a:solidFill>
                <a:latin typeface="+mn-lt"/>
                <a:cs typeface="UUMMPF+Calibri"/>
              </a:rPr>
              <a:t>Εκπαιδευτική Τεχνολογία</a:t>
            </a:r>
            <a:br>
              <a:rPr lang="el-GR" b="1" dirty="0" smtClean="0">
                <a:solidFill>
                  <a:srgbClr val="000000"/>
                </a:solidFill>
                <a:latin typeface="+mn-lt"/>
                <a:cs typeface="UUMMPF+Calibri"/>
              </a:rPr>
            </a:br>
            <a:r>
              <a:rPr lang="el-GR" altLang="el-GR" sz="2800" b="1" dirty="0">
                <a:solidFill>
                  <a:srgbClr val="002060"/>
                </a:solidFill>
                <a:latin typeface="Times New Roman" panose="02020603050405020304" pitchFamily="18" charset="0"/>
              </a:rPr>
              <a:t>Το Εκπαιδευτικό Λογισμικό</a:t>
            </a:r>
            <a:r>
              <a:rPr lang="en-US" altLang="el-GR" sz="2800" b="1" dirty="0">
                <a:solidFill>
                  <a:srgbClr val="002060"/>
                </a:solidFill>
                <a:latin typeface="Times New Roman" panose="02020603050405020304" pitchFamily="18" charset="0"/>
              </a:rPr>
              <a:t> </a:t>
            </a:r>
            <a:r>
              <a:rPr lang="el-GR" altLang="el-GR" sz="2800" b="1" dirty="0">
                <a:solidFill>
                  <a:srgbClr val="002060"/>
                </a:solidFill>
                <a:latin typeface="Times New Roman" panose="02020603050405020304" pitchFamily="18" charset="0"/>
              </a:rPr>
              <a:t>(ΕΛ)</a:t>
            </a:r>
            <a:r>
              <a:rPr lang="en-US" altLang="el-GR" sz="2800" b="1" dirty="0">
                <a:solidFill>
                  <a:srgbClr val="002060"/>
                </a:solidFill>
                <a:latin typeface="Times New Roman" panose="02020603050405020304" pitchFamily="18" charset="0"/>
              </a:rPr>
              <a:t/>
            </a:r>
            <a:br>
              <a:rPr lang="en-US" altLang="el-GR" sz="2800" b="1" dirty="0">
                <a:solidFill>
                  <a:srgbClr val="002060"/>
                </a:solidFill>
                <a:latin typeface="Times New Roman" panose="02020603050405020304" pitchFamily="18" charset="0"/>
              </a:rPr>
            </a:br>
            <a:r>
              <a:rPr lang="el-GR" altLang="el-GR" sz="2800" b="1" dirty="0" smtClean="0">
                <a:solidFill>
                  <a:srgbClr val="002060"/>
                </a:solidFill>
                <a:latin typeface="Times New Roman" panose="02020603050405020304" pitchFamily="18" charset="0"/>
              </a:rPr>
              <a:t>Πεδία </a:t>
            </a:r>
            <a:r>
              <a:rPr lang="el-GR" altLang="el-GR" sz="2800" b="1" dirty="0">
                <a:solidFill>
                  <a:srgbClr val="002060"/>
                </a:solidFill>
                <a:latin typeface="Times New Roman" panose="02020603050405020304" pitchFamily="18" charset="0"/>
              </a:rPr>
              <a:t>Έρευνας της Διδακτικής</a:t>
            </a:r>
            <a:endParaRPr lang="el-GR" sz="2800" dirty="0">
              <a:solidFill>
                <a:srgbClr val="000000"/>
              </a:solidFill>
              <a:latin typeface="RRAIVN+Calibri"/>
              <a:cs typeface="RRAIVN+Calibri"/>
            </a:endParaRPr>
          </a:p>
        </p:txBody>
      </p:sp>
      <p:pic>
        <p:nvPicPr>
          <p:cNvPr id="4" name="Εικόνα 3" descr="ΛΟΓΟΤΥΠΟ ΑΣΠΑΙΤΕ ΕΛΛΗΝΙΚΟ copy"/>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 y="-1"/>
            <a:ext cx="1678321" cy="995469"/>
          </a:xfrm>
          <a:prstGeom prst="rect">
            <a:avLst/>
          </a:prstGeom>
          <a:noFill/>
          <a:ln>
            <a:noFill/>
          </a:ln>
        </p:spPr>
      </p:pic>
      <p:sp>
        <p:nvSpPr>
          <p:cNvPr id="5" name="TextBox 4"/>
          <p:cNvSpPr txBox="1"/>
          <p:nvPr/>
        </p:nvSpPr>
        <p:spPr>
          <a:xfrm>
            <a:off x="1678320" y="0"/>
            <a:ext cx="1309504" cy="1015663"/>
          </a:xfrm>
          <a:prstGeom prst="rect">
            <a:avLst/>
          </a:prstGeom>
          <a:noFill/>
        </p:spPr>
        <p:txBody>
          <a:bodyPr wrap="square" rtlCol="0">
            <a:spAutoFit/>
          </a:bodyPr>
          <a:lstStyle/>
          <a:p>
            <a:r>
              <a:rPr lang="el-GR" sz="1200" b="1" dirty="0"/>
              <a:t>Α</a:t>
            </a:r>
            <a:r>
              <a:rPr lang="el-GR" sz="1200" dirty="0"/>
              <a:t>ΝΩΤΑΤΗ </a:t>
            </a:r>
            <a:endParaRPr lang="el-GR" sz="1200" dirty="0" smtClean="0"/>
          </a:p>
          <a:p>
            <a:r>
              <a:rPr lang="el-GR" sz="1200" b="1" dirty="0" smtClean="0"/>
              <a:t>Σ</a:t>
            </a:r>
            <a:r>
              <a:rPr lang="el-GR" sz="1200" dirty="0" smtClean="0"/>
              <a:t>ΧΟΛΗ</a:t>
            </a:r>
          </a:p>
          <a:p>
            <a:r>
              <a:rPr lang="el-GR" sz="1200" b="1" dirty="0" smtClean="0"/>
              <a:t>ΠΑ</a:t>
            </a:r>
            <a:r>
              <a:rPr lang="el-GR" sz="1200" dirty="0" smtClean="0"/>
              <a:t>ΙΔΑΓΩΓΙΚΗΣ &amp;</a:t>
            </a:r>
          </a:p>
          <a:p>
            <a:r>
              <a:rPr lang="el-GR" sz="1200" b="1" dirty="0" smtClean="0"/>
              <a:t>Τ</a:t>
            </a:r>
            <a:r>
              <a:rPr lang="el-GR" sz="1200" dirty="0" smtClean="0"/>
              <a:t>ΕΧΝΟΛΟΓΙΚΗΣ</a:t>
            </a:r>
          </a:p>
          <a:p>
            <a:r>
              <a:rPr lang="el-GR" sz="1200" b="1" dirty="0" smtClean="0"/>
              <a:t>Ε</a:t>
            </a:r>
            <a:r>
              <a:rPr lang="el-GR" sz="1200" dirty="0" smtClean="0"/>
              <a:t>ΚΠΑΙΔΕΥΣΗΣ</a:t>
            </a:r>
            <a:endParaRPr lang="el-GR" sz="1200" dirty="0"/>
          </a:p>
        </p:txBody>
      </p:sp>
      <p:sp>
        <p:nvSpPr>
          <p:cNvPr id="6" name="TextBox 5"/>
          <p:cNvSpPr txBox="1"/>
          <p:nvPr/>
        </p:nvSpPr>
        <p:spPr>
          <a:xfrm>
            <a:off x="-26505" y="995469"/>
            <a:ext cx="1804918" cy="369332"/>
          </a:xfrm>
          <a:prstGeom prst="rect">
            <a:avLst/>
          </a:prstGeom>
          <a:noFill/>
        </p:spPr>
        <p:txBody>
          <a:bodyPr wrap="none" rtlCol="0">
            <a:spAutoFit/>
          </a:bodyPr>
          <a:lstStyle/>
          <a:p>
            <a:r>
              <a:rPr lang="el-GR" b="1" dirty="0" smtClean="0"/>
              <a:t>ΕΠΠΑΙΚ ΑΘΗΝΑΣ</a:t>
            </a:r>
            <a:endParaRPr lang="el-GR" b="1" dirty="0"/>
          </a:p>
        </p:txBody>
      </p:sp>
      <p:sp>
        <p:nvSpPr>
          <p:cNvPr id="3" name="TextBox 2"/>
          <p:cNvSpPr txBox="1"/>
          <p:nvPr/>
        </p:nvSpPr>
        <p:spPr>
          <a:xfrm>
            <a:off x="2987824" y="2924944"/>
            <a:ext cx="184731" cy="369332"/>
          </a:xfrm>
          <a:prstGeom prst="rect">
            <a:avLst/>
          </a:prstGeom>
          <a:noFill/>
        </p:spPr>
        <p:txBody>
          <a:bodyPr wrap="none" rtlCol="0">
            <a:spAutoFit/>
          </a:bodyPr>
          <a:lstStyle/>
          <a:p>
            <a:endParaRPr lang="el-GR" dirty="0"/>
          </a:p>
        </p:txBody>
      </p:sp>
      <p:sp>
        <p:nvSpPr>
          <p:cNvPr id="7" name="Ορθογώνιο 6"/>
          <p:cNvSpPr/>
          <p:nvPr/>
        </p:nvSpPr>
        <p:spPr>
          <a:xfrm>
            <a:off x="251520" y="1772816"/>
            <a:ext cx="8784976" cy="3785652"/>
          </a:xfrm>
          <a:prstGeom prst="rect">
            <a:avLst/>
          </a:prstGeom>
        </p:spPr>
        <p:txBody>
          <a:bodyPr wrap="square">
            <a:spAutoFit/>
          </a:bodyPr>
          <a:lstStyle/>
          <a:p>
            <a:r>
              <a:rPr lang="el-GR" sz="2400" spc="-10" dirty="0" smtClean="0">
                <a:solidFill>
                  <a:srgbClr val="001F5F"/>
                </a:solidFill>
                <a:latin typeface="Carlito"/>
                <a:cs typeface="Carlito"/>
              </a:rPr>
              <a:t>Η </a:t>
            </a:r>
            <a:r>
              <a:rPr lang="el-GR" sz="2400" spc="-10" dirty="0">
                <a:solidFill>
                  <a:srgbClr val="001F5F"/>
                </a:solidFill>
                <a:latin typeface="Carlito"/>
                <a:cs typeface="Carlito"/>
              </a:rPr>
              <a:t>εκπαιδευτική διαδικασία με τη χρήση </a:t>
            </a:r>
            <a:r>
              <a:rPr lang="el-GR" sz="2400" spc="-10" dirty="0" smtClean="0">
                <a:solidFill>
                  <a:srgbClr val="001F5F"/>
                </a:solidFill>
                <a:latin typeface="Carlito"/>
                <a:cs typeface="Carlito"/>
              </a:rPr>
              <a:t>ΕΛ </a:t>
            </a:r>
            <a:r>
              <a:rPr lang="el-GR" sz="2400" spc="-10" dirty="0">
                <a:solidFill>
                  <a:srgbClr val="001F5F"/>
                </a:solidFill>
                <a:latin typeface="Carlito"/>
                <a:cs typeface="Carlito"/>
              </a:rPr>
              <a:t>μπορεί να καταστεί εξαιρετικά αποτελεσματική για το μαθητή </a:t>
            </a:r>
            <a:r>
              <a:rPr lang="el-GR" sz="2400" spc="-10" dirty="0" smtClean="0">
                <a:solidFill>
                  <a:srgbClr val="001F5F"/>
                </a:solidFill>
                <a:latin typeface="Carlito"/>
                <a:cs typeface="Carlito"/>
              </a:rPr>
              <a:t>και μπορεί </a:t>
            </a:r>
            <a:r>
              <a:rPr lang="el-GR" sz="2400" spc="-10" dirty="0">
                <a:solidFill>
                  <a:srgbClr val="001F5F"/>
                </a:solidFill>
                <a:latin typeface="Carlito"/>
                <a:cs typeface="Carlito"/>
              </a:rPr>
              <a:t>να γίνει </a:t>
            </a:r>
            <a:endParaRPr lang="el-GR" sz="2400" spc="-10" dirty="0" smtClean="0">
              <a:solidFill>
                <a:srgbClr val="001F5F"/>
              </a:solidFill>
              <a:latin typeface="Carlito"/>
              <a:cs typeface="Carlito"/>
            </a:endParaRPr>
          </a:p>
          <a:p>
            <a:pPr marL="342900" indent="-342900">
              <a:buFont typeface="Arial" panose="020B0604020202020204" pitchFamily="34" charset="0"/>
              <a:buChar char="•"/>
            </a:pPr>
            <a:r>
              <a:rPr lang="el-GR" sz="2400" spc="-10" dirty="0" smtClean="0">
                <a:solidFill>
                  <a:srgbClr val="FF0000"/>
                </a:solidFill>
                <a:latin typeface="Carlito"/>
                <a:cs typeface="Carlito"/>
              </a:rPr>
              <a:t>αλληλεπιδραστική</a:t>
            </a:r>
            <a:r>
              <a:rPr lang="el-GR" sz="2400" spc="-10" dirty="0">
                <a:solidFill>
                  <a:srgbClr val="FF0000"/>
                </a:solidFill>
                <a:latin typeface="Carlito"/>
                <a:cs typeface="Carlito"/>
              </a:rPr>
              <a:t>,</a:t>
            </a:r>
            <a:r>
              <a:rPr lang="el-GR" sz="2400" spc="-10" dirty="0">
                <a:solidFill>
                  <a:srgbClr val="001F5F"/>
                </a:solidFill>
                <a:latin typeface="Carlito"/>
                <a:cs typeface="Carlito"/>
              </a:rPr>
              <a:t> όπου ο μαθητής δεν είναι παθητικός θεατής ή ακροατής αλλά συμμετέχει ενεργητικά στην εκπαιδευτική διαδικασία, υπάρχει δηλαδή διάλογος επικοινωνίας μεταξύ του χρήστη και του λογισμικού. </a:t>
            </a:r>
            <a:endParaRPr lang="el-GR" sz="2400" spc="-10" dirty="0" smtClean="0">
              <a:solidFill>
                <a:srgbClr val="001F5F"/>
              </a:solidFill>
              <a:latin typeface="Carlito"/>
              <a:cs typeface="Carlito"/>
            </a:endParaRPr>
          </a:p>
          <a:p>
            <a:pPr marL="342900" indent="-342900">
              <a:buFont typeface="Arial" panose="020B0604020202020204" pitchFamily="34" charset="0"/>
              <a:buChar char="•"/>
            </a:pPr>
            <a:r>
              <a:rPr lang="el-GR" sz="2400" spc="-10" dirty="0" smtClean="0">
                <a:solidFill>
                  <a:srgbClr val="FF0000"/>
                </a:solidFill>
                <a:latin typeface="Carlito"/>
                <a:cs typeface="Carlito"/>
              </a:rPr>
              <a:t>οδηγούμενη </a:t>
            </a:r>
            <a:r>
              <a:rPr lang="el-GR" sz="2400" spc="-10" dirty="0">
                <a:solidFill>
                  <a:srgbClr val="FF0000"/>
                </a:solidFill>
                <a:latin typeface="Carlito"/>
                <a:cs typeface="Carlito"/>
              </a:rPr>
              <a:t>από το χρήστη</a:t>
            </a:r>
            <a:r>
              <a:rPr lang="el-GR" sz="2400" spc="-10" dirty="0">
                <a:solidFill>
                  <a:srgbClr val="001F5F"/>
                </a:solidFill>
                <a:latin typeface="Carlito"/>
                <a:cs typeface="Carlito"/>
              </a:rPr>
              <a:t>, </a:t>
            </a:r>
            <a:r>
              <a:rPr lang="el-GR" sz="2400" spc="-10" dirty="0" smtClean="0">
                <a:solidFill>
                  <a:srgbClr val="001F5F"/>
                </a:solidFill>
                <a:latin typeface="Carlito"/>
                <a:cs typeface="Carlito"/>
              </a:rPr>
              <a:t>όπου </a:t>
            </a:r>
            <a:r>
              <a:rPr lang="el-GR" sz="2400" spc="-10" dirty="0">
                <a:solidFill>
                  <a:srgbClr val="001F5F"/>
                </a:solidFill>
                <a:latin typeface="Carlito"/>
                <a:cs typeface="Carlito"/>
              </a:rPr>
              <a:t>παρέχει στο χρήστη τη δυνατότητα πρόσβασης σε πληροφορία που εμπλέκεται με την ύλη του καθώς και τη δυνατότητα εξερεύνησης διαφόρων θεμάτων, ώστε να εμπεδωθεί η νέα γνώση. </a:t>
            </a:r>
          </a:p>
        </p:txBody>
      </p:sp>
    </p:spTree>
    <p:extLst>
      <p:ext uri="{BB962C8B-B14F-4D97-AF65-F5344CB8AC3E}">
        <p14:creationId xmlns:p14="http://schemas.microsoft.com/office/powerpoint/2010/main" val="164767888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2843808" y="-1"/>
            <a:ext cx="6300192" cy="1484786"/>
          </a:xfrm>
        </p:spPr>
        <p:txBody>
          <a:bodyPr>
            <a:noAutofit/>
          </a:bodyPr>
          <a:lstStyle/>
          <a:p>
            <a:r>
              <a:rPr lang="el-GR" b="1" dirty="0" smtClean="0">
                <a:solidFill>
                  <a:srgbClr val="000000"/>
                </a:solidFill>
                <a:latin typeface="+mn-lt"/>
                <a:cs typeface="UUMMPF+Calibri"/>
              </a:rPr>
              <a:t>Εκπαιδευτική Τεχνολογία</a:t>
            </a:r>
            <a:br>
              <a:rPr lang="el-GR" b="1" dirty="0" smtClean="0">
                <a:solidFill>
                  <a:srgbClr val="000000"/>
                </a:solidFill>
                <a:latin typeface="+mn-lt"/>
                <a:cs typeface="UUMMPF+Calibri"/>
              </a:rPr>
            </a:br>
            <a:r>
              <a:rPr lang="el-GR" altLang="el-GR" sz="2800" b="1" dirty="0">
                <a:solidFill>
                  <a:srgbClr val="002060"/>
                </a:solidFill>
                <a:latin typeface="Times New Roman" panose="02020603050405020304" pitchFamily="18" charset="0"/>
              </a:rPr>
              <a:t>Το Εκπαιδευτικό Λογισμικό</a:t>
            </a:r>
            <a:r>
              <a:rPr lang="en-US" altLang="el-GR" sz="2800" b="1" dirty="0">
                <a:solidFill>
                  <a:srgbClr val="002060"/>
                </a:solidFill>
                <a:latin typeface="Times New Roman" panose="02020603050405020304" pitchFamily="18" charset="0"/>
              </a:rPr>
              <a:t> </a:t>
            </a:r>
            <a:r>
              <a:rPr lang="el-GR" altLang="el-GR" sz="2800" b="1" dirty="0">
                <a:solidFill>
                  <a:srgbClr val="002060"/>
                </a:solidFill>
                <a:latin typeface="Times New Roman" panose="02020603050405020304" pitchFamily="18" charset="0"/>
              </a:rPr>
              <a:t>(ΕΛ)</a:t>
            </a:r>
            <a:r>
              <a:rPr lang="en-US" altLang="el-GR" sz="2800" b="1" dirty="0">
                <a:solidFill>
                  <a:srgbClr val="002060"/>
                </a:solidFill>
                <a:latin typeface="Times New Roman" panose="02020603050405020304" pitchFamily="18" charset="0"/>
              </a:rPr>
              <a:t/>
            </a:r>
            <a:br>
              <a:rPr lang="en-US" altLang="el-GR" sz="2800" b="1" dirty="0">
                <a:solidFill>
                  <a:srgbClr val="002060"/>
                </a:solidFill>
                <a:latin typeface="Times New Roman" panose="02020603050405020304" pitchFamily="18" charset="0"/>
              </a:rPr>
            </a:br>
            <a:r>
              <a:rPr lang="el-GR" sz="2800" b="1" dirty="0" smtClean="0">
                <a:solidFill>
                  <a:srgbClr val="002060"/>
                </a:solidFill>
                <a:latin typeface="Times New Roman" panose="02020603050405020304" pitchFamily="18" charset="0"/>
              </a:rPr>
              <a:t>Είδη </a:t>
            </a:r>
            <a:r>
              <a:rPr lang="el-GR" sz="2800" b="1" dirty="0">
                <a:solidFill>
                  <a:srgbClr val="002060"/>
                </a:solidFill>
                <a:latin typeface="Times New Roman" panose="02020603050405020304" pitchFamily="18" charset="0"/>
              </a:rPr>
              <a:t>Εκπαιδευτικού </a:t>
            </a:r>
            <a:r>
              <a:rPr lang="el-GR" sz="2800" b="1" dirty="0" smtClean="0">
                <a:solidFill>
                  <a:srgbClr val="002060"/>
                </a:solidFill>
                <a:latin typeface="Times New Roman" panose="02020603050405020304" pitchFamily="18" charset="0"/>
              </a:rPr>
              <a:t>Λογισμικού</a:t>
            </a:r>
            <a:endParaRPr lang="el-GR" sz="2800" dirty="0">
              <a:solidFill>
                <a:srgbClr val="000000"/>
              </a:solidFill>
              <a:latin typeface="RRAIVN+Calibri"/>
              <a:cs typeface="RRAIVN+Calibri"/>
            </a:endParaRPr>
          </a:p>
        </p:txBody>
      </p:sp>
      <p:pic>
        <p:nvPicPr>
          <p:cNvPr id="4" name="Εικόνα 3" descr="ΛΟΓΟΤΥΠΟ ΑΣΠΑΙΤΕ ΕΛΛΗΝΙΚΟ copy"/>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 y="-1"/>
            <a:ext cx="1678321" cy="995469"/>
          </a:xfrm>
          <a:prstGeom prst="rect">
            <a:avLst/>
          </a:prstGeom>
          <a:noFill/>
          <a:ln>
            <a:noFill/>
          </a:ln>
        </p:spPr>
      </p:pic>
      <p:sp>
        <p:nvSpPr>
          <p:cNvPr id="5" name="TextBox 4"/>
          <p:cNvSpPr txBox="1"/>
          <p:nvPr/>
        </p:nvSpPr>
        <p:spPr>
          <a:xfrm>
            <a:off x="1678320" y="0"/>
            <a:ext cx="1309504" cy="1015663"/>
          </a:xfrm>
          <a:prstGeom prst="rect">
            <a:avLst/>
          </a:prstGeom>
          <a:noFill/>
        </p:spPr>
        <p:txBody>
          <a:bodyPr wrap="square" rtlCol="0">
            <a:spAutoFit/>
          </a:bodyPr>
          <a:lstStyle/>
          <a:p>
            <a:r>
              <a:rPr lang="el-GR" sz="1200" b="1" dirty="0"/>
              <a:t>Α</a:t>
            </a:r>
            <a:r>
              <a:rPr lang="el-GR" sz="1200" dirty="0"/>
              <a:t>ΝΩΤΑΤΗ </a:t>
            </a:r>
            <a:endParaRPr lang="el-GR" sz="1200" dirty="0" smtClean="0"/>
          </a:p>
          <a:p>
            <a:r>
              <a:rPr lang="el-GR" sz="1200" b="1" dirty="0" smtClean="0"/>
              <a:t>Σ</a:t>
            </a:r>
            <a:r>
              <a:rPr lang="el-GR" sz="1200" dirty="0" smtClean="0"/>
              <a:t>ΧΟΛΗ</a:t>
            </a:r>
          </a:p>
          <a:p>
            <a:r>
              <a:rPr lang="el-GR" sz="1200" b="1" dirty="0" smtClean="0"/>
              <a:t>ΠΑ</a:t>
            </a:r>
            <a:r>
              <a:rPr lang="el-GR" sz="1200" dirty="0" smtClean="0"/>
              <a:t>ΙΔΑΓΩΓΙΚΗΣ &amp;</a:t>
            </a:r>
          </a:p>
          <a:p>
            <a:r>
              <a:rPr lang="el-GR" sz="1200" b="1" dirty="0" smtClean="0"/>
              <a:t>Τ</a:t>
            </a:r>
            <a:r>
              <a:rPr lang="el-GR" sz="1200" dirty="0" smtClean="0"/>
              <a:t>ΕΧΝΟΛΟΓΙΚΗΣ</a:t>
            </a:r>
          </a:p>
          <a:p>
            <a:r>
              <a:rPr lang="el-GR" sz="1200" b="1" dirty="0" smtClean="0"/>
              <a:t>Ε</a:t>
            </a:r>
            <a:r>
              <a:rPr lang="el-GR" sz="1200" dirty="0" smtClean="0"/>
              <a:t>ΚΠΑΙΔΕΥΣΗΣ</a:t>
            </a:r>
            <a:endParaRPr lang="el-GR" sz="1200" dirty="0"/>
          </a:p>
        </p:txBody>
      </p:sp>
      <p:sp>
        <p:nvSpPr>
          <p:cNvPr id="6" name="TextBox 5"/>
          <p:cNvSpPr txBox="1"/>
          <p:nvPr/>
        </p:nvSpPr>
        <p:spPr>
          <a:xfrm>
            <a:off x="-26505" y="995469"/>
            <a:ext cx="1804918" cy="369332"/>
          </a:xfrm>
          <a:prstGeom prst="rect">
            <a:avLst/>
          </a:prstGeom>
          <a:noFill/>
        </p:spPr>
        <p:txBody>
          <a:bodyPr wrap="none" rtlCol="0">
            <a:spAutoFit/>
          </a:bodyPr>
          <a:lstStyle/>
          <a:p>
            <a:r>
              <a:rPr lang="el-GR" b="1" dirty="0" smtClean="0"/>
              <a:t>ΕΠΠΑΙΚ ΑΘΗΝΑΣ</a:t>
            </a:r>
            <a:endParaRPr lang="el-GR" b="1" dirty="0"/>
          </a:p>
        </p:txBody>
      </p:sp>
      <p:sp>
        <p:nvSpPr>
          <p:cNvPr id="3" name="TextBox 2"/>
          <p:cNvSpPr txBox="1"/>
          <p:nvPr/>
        </p:nvSpPr>
        <p:spPr>
          <a:xfrm>
            <a:off x="2987824" y="2924944"/>
            <a:ext cx="184731" cy="369332"/>
          </a:xfrm>
          <a:prstGeom prst="rect">
            <a:avLst/>
          </a:prstGeom>
          <a:noFill/>
        </p:spPr>
        <p:txBody>
          <a:bodyPr wrap="none" rtlCol="0">
            <a:spAutoFit/>
          </a:bodyPr>
          <a:lstStyle/>
          <a:p>
            <a:endParaRPr lang="el-GR" dirty="0"/>
          </a:p>
        </p:txBody>
      </p:sp>
      <p:sp>
        <p:nvSpPr>
          <p:cNvPr id="7" name="Ορθογώνιο 6"/>
          <p:cNvSpPr/>
          <p:nvPr/>
        </p:nvSpPr>
        <p:spPr>
          <a:xfrm>
            <a:off x="329114" y="1844824"/>
            <a:ext cx="8784976" cy="4524315"/>
          </a:xfrm>
          <a:prstGeom prst="rect">
            <a:avLst/>
          </a:prstGeom>
        </p:spPr>
        <p:txBody>
          <a:bodyPr wrap="square">
            <a:spAutoFit/>
          </a:bodyPr>
          <a:lstStyle/>
          <a:p>
            <a:r>
              <a:rPr lang="el-GR" sz="2400" spc="-10" dirty="0">
                <a:solidFill>
                  <a:srgbClr val="001F5F"/>
                </a:solidFill>
                <a:latin typeface="Carlito"/>
                <a:cs typeface="Carlito"/>
              </a:rPr>
              <a:t>Ο υπολογιστής χρησιμοποιείται για </a:t>
            </a:r>
            <a:endParaRPr lang="el-GR" sz="2400" spc="-10" dirty="0" smtClean="0">
              <a:solidFill>
                <a:srgbClr val="001F5F"/>
              </a:solidFill>
              <a:latin typeface="Carlito"/>
              <a:cs typeface="Carlito"/>
            </a:endParaRPr>
          </a:p>
          <a:p>
            <a:pPr marL="342900" indent="-342900">
              <a:buFont typeface="Arial" panose="020B0604020202020204" pitchFamily="34" charset="0"/>
              <a:buChar char="•"/>
            </a:pPr>
            <a:r>
              <a:rPr lang="el-GR" sz="2400" spc="-10" dirty="0" smtClean="0">
                <a:solidFill>
                  <a:srgbClr val="001F5F"/>
                </a:solidFill>
                <a:latin typeface="Carlito"/>
                <a:cs typeface="Carlito"/>
              </a:rPr>
              <a:t>διδασκαλία</a:t>
            </a:r>
            <a:r>
              <a:rPr lang="el-GR" sz="2400" spc="-10" dirty="0">
                <a:solidFill>
                  <a:srgbClr val="001F5F"/>
                </a:solidFill>
                <a:latin typeface="Carlito"/>
                <a:cs typeface="Carlito"/>
              </a:rPr>
              <a:t>, </a:t>
            </a:r>
            <a:endParaRPr lang="el-GR" sz="2400" spc="-10" dirty="0" smtClean="0">
              <a:solidFill>
                <a:srgbClr val="001F5F"/>
              </a:solidFill>
              <a:latin typeface="Carlito"/>
              <a:cs typeface="Carlito"/>
            </a:endParaRPr>
          </a:p>
          <a:p>
            <a:pPr marL="342900" indent="-342900">
              <a:buFont typeface="Arial" panose="020B0604020202020204" pitchFamily="34" charset="0"/>
              <a:buChar char="•"/>
            </a:pPr>
            <a:r>
              <a:rPr lang="el-GR" sz="2400" spc="-10" dirty="0" smtClean="0">
                <a:solidFill>
                  <a:srgbClr val="001F5F"/>
                </a:solidFill>
                <a:latin typeface="Carlito"/>
                <a:cs typeface="Carlito"/>
              </a:rPr>
              <a:t>εξερεύνηση</a:t>
            </a:r>
            <a:r>
              <a:rPr lang="el-GR" sz="2400" spc="-10" dirty="0">
                <a:solidFill>
                  <a:srgbClr val="001F5F"/>
                </a:solidFill>
                <a:latin typeface="Carlito"/>
                <a:cs typeface="Carlito"/>
              </a:rPr>
              <a:t>, </a:t>
            </a:r>
            <a:endParaRPr lang="el-GR" sz="2400" spc="-10" dirty="0" smtClean="0">
              <a:solidFill>
                <a:srgbClr val="001F5F"/>
              </a:solidFill>
              <a:latin typeface="Carlito"/>
              <a:cs typeface="Carlito"/>
            </a:endParaRPr>
          </a:p>
          <a:p>
            <a:pPr marL="342900" indent="-342900">
              <a:buFont typeface="Arial" panose="020B0604020202020204" pitchFamily="34" charset="0"/>
              <a:buChar char="•"/>
            </a:pPr>
            <a:r>
              <a:rPr lang="el-GR" sz="2400" spc="-10" dirty="0" smtClean="0">
                <a:solidFill>
                  <a:srgbClr val="001F5F"/>
                </a:solidFill>
                <a:latin typeface="Carlito"/>
                <a:cs typeface="Carlito"/>
              </a:rPr>
              <a:t>επικοινωνία και </a:t>
            </a:r>
          </a:p>
          <a:p>
            <a:pPr marL="342900" indent="-342900">
              <a:buFont typeface="Arial" panose="020B0604020202020204" pitchFamily="34" charset="0"/>
              <a:buChar char="•"/>
            </a:pPr>
            <a:r>
              <a:rPr lang="el-GR" sz="2400" spc="-10" dirty="0" smtClean="0">
                <a:solidFill>
                  <a:srgbClr val="001F5F"/>
                </a:solidFill>
                <a:latin typeface="Carlito"/>
                <a:cs typeface="Carlito"/>
              </a:rPr>
              <a:t>ως εργαλείο. </a:t>
            </a:r>
          </a:p>
          <a:p>
            <a:endParaRPr lang="el-GR" sz="2400" spc="-10" dirty="0" smtClean="0">
              <a:solidFill>
                <a:srgbClr val="001F5F"/>
              </a:solidFill>
              <a:latin typeface="Carlito"/>
              <a:cs typeface="Carlito"/>
            </a:endParaRPr>
          </a:p>
          <a:p>
            <a:r>
              <a:rPr lang="el-GR" sz="2400" spc="-10" dirty="0" smtClean="0">
                <a:solidFill>
                  <a:srgbClr val="001F5F"/>
                </a:solidFill>
                <a:latin typeface="Carlito"/>
                <a:cs typeface="Carlito"/>
              </a:rPr>
              <a:t>Τα ΕΛ </a:t>
            </a:r>
            <a:r>
              <a:rPr lang="el-GR" sz="2400" spc="-10" dirty="0">
                <a:solidFill>
                  <a:srgbClr val="001F5F"/>
                </a:solidFill>
                <a:latin typeface="Carlito"/>
                <a:cs typeface="Carlito"/>
              </a:rPr>
              <a:t>συνδυάζουν: </a:t>
            </a:r>
          </a:p>
          <a:p>
            <a:pPr marL="342900" indent="-342900">
              <a:buFont typeface="Arial" panose="020B0604020202020204" pitchFamily="34" charset="0"/>
              <a:buChar char="•"/>
            </a:pPr>
            <a:r>
              <a:rPr lang="el-GR" sz="2400" spc="-10" dirty="0" err="1" smtClean="0">
                <a:solidFill>
                  <a:srgbClr val="FF0000"/>
                </a:solidFill>
                <a:latin typeface="Carlito"/>
                <a:cs typeface="Carlito"/>
              </a:rPr>
              <a:t>πολυμεσικές</a:t>
            </a:r>
            <a:r>
              <a:rPr lang="el-GR" sz="2400" spc="-10" dirty="0" smtClean="0">
                <a:solidFill>
                  <a:srgbClr val="FF0000"/>
                </a:solidFill>
                <a:latin typeface="Carlito"/>
                <a:cs typeface="Carlito"/>
              </a:rPr>
              <a:t> </a:t>
            </a:r>
            <a:r>
              <a:rPr lang="el-GR" sz="2400" spc="-10" dirty="0">
                <a:solidFill>
                  <a:srgbClr val="FF0000"/>
                </a:solidFill>
                <a:latin typeface="Carlito"/>
                <a:cs typeface="Carlito"/>
              </a:rPr>
              <a:t>εφαρμογές </a:t>
            </a:r>
            <a:r>
              <a:rPr lang="el-GR" sz="2400" spc="-10" dirty="0">
                <a:solidFill>
                  <a:srgbClr val="001F5F"/>
                </a:solidFill>
                <a:latin typeface="Carlito"/>
                <a:cs typeface="Carlito"/>
              </a:rPr>
              <a:t>που επιτρέπουν την καταγραφή, επεξεργασία και αποθήκευση κειμένου, ήχου, κινούμενης εικόνας και βίντεο (και το μεταξύ τους συνδυασμό) και </a:t>
            </a:r>
          </a:p>
          <a:p>
            <a:pPr marL="342900" indent="-342900">
              <a:buFont typeface="Arial" panose="020B0604020202020204" pitchFamily="34" charset="0"/>
              <a:buChar char="•"/>
            </a:pPr>
            <a:r>
              <a:rPr lang="el-GR" sz="2400" spc="-10" dirty="0" err="1" smtClean="0">
                <a:solidFill>
                  <a:srgbClr val="FF0000"/>
                </a:solidFill>
                <a:latin typeface="Carlito"/>
                <a:cs typeface="Carlito"/>
              </a:rPr>
              <a:t>υπερμέσα</a:t>
            </a:r>
            <a:r>
              <a:rPr lang="el-GR" sz="2400" spc="-10" dirty="0" smtClean="0">
                <a:solidFill>
                  <a:srgbClr val="FF0000"/>
                </a:solidFill>
                <a:latin typeface="Carlito"/>
                <a:cs typeface="Carlito"/>
              </a:rPr>
              <a:t> </a:t>
            </a:r>
            <a:r>
              <a:rPr lang="el-GR" sz="2400" spc="-10" dirty="0" smtClean="0">
                <a:solidFill>
                  <a:srgbClr val="001F5F"/>
                </a:solidFill>
                <a:latin typeface="Carlito"/>
                <a:cs typeface="Carlito"/>
              </a:rPr>
              <a:t>, </a:t>
            </a:r>
            <a:r>
              <a:rPr lang="el-GR" sz="2400" spc="-10" dirty="0">
                <a:solidFill>
                  <a:srgbClr val="001F5F"/>
                </a:solidFill>
                <a:latin typeface="Carlito"/>
                <a:cs typeface="Carlito"/>
              </a:rPr>
              <a:t>δηλαδή τη μη γραμμική διασύνδεση του </a:t>
            </a:r>
            <a:r>
              <a:rPr lang="el-GR" sz="2400" spc="-10" dirty="0" smtClean="0">
                <a:solidFill>
                  <a:srgbClr val="001F5F"/>
                </a:solidFill>
                <a:latin typeface="Carlito"/>
                <a:cs typeface="Carlito"/>
              </a:rPr>
              <a:t>υπερκειμένου </a:t>
            </a:r>
            <a:r>
              <a:rPr lang="el-GR" sz="2400" spc="-10" dirty="0">
                <a:solidFill>
                  <a:srgbClr val="001F5F"/>
                </a:solidFill>
                <a:latin typeface="Carlito"/>
                <a:cs typeface="Carlito"/>
              </a:rPr>
              <a:t>και των </a:t>
            </a:r>
            <a:r>
              <a:rPr lang="el-GR" sz="2400" spc="-10" dirty="0" smtClean="0">
                <a:solidFill>
                  <a:srgbClr val="001F5F"/>
                </a:solidFill>
                <a:latin typeface="Carlito"/>
                <a:cs typeface="Carlito"/>
              </a:rPr>
              <a:t>πολυμέσων.</a:t>
            </a:r>
            <a:endParaRPr lang="el-GR" sz="2400" spc="-10" dirty="0">
              <a:solidFill>
                <a:srgbClr val="001F5F"/>
              </a:solidFill>
              <a:latin typeface="Carlito"/>
              <a:cs typeface="Carlito"/>
            </a:endParaRPr>
          </a:p>
        </p:txBody>
      </p:sp>
    </p:spTree>
    <p:extLst>
      <p:ext uri="{BB962C8B-B14F-4D97-AF65-F5344CB8AC3E}">
        <p14:creationId xmlns:p14="http://schemas.microsoft.com/office/powerpoint/2010/main" val="253727064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2843808" y="-1"/>
            <a:ext cx="6300192" cy="1484786"/>
          </a:xfrm>
        </p:spPr>
        <p:txBody>
          <a:bodyPr>
            <a:noAutofit/>
          </a:bodyPr>
          <a:lstStyle/>
          <a:p>
            <a:r>
              <a:rPr lang="el-GR" b="1" dirty="0" smtClean="0">
                <a:solidFill>
                  <a:srgbClr val="000000"/>
                </a:solidFill>
                <a:latin typeface="+mn-lt"/>
                <a:cs typeface="UUMMPF+Calibri"/>
              </a:rPr>
              <a:t>Εκπαιδευτική Τεχνολογία</a:t>
            </a:r>
            <a:br>
              <a:rPr lang="el-GR" b="1" dirty="0" smtClean="0">
                <a:solidFill>
                  <a:srgbClr val="000000"/>
                </a:solidFill>
                <a:latin typeface="+mn-lt"/>
                <a:cs typeface="UUMMPF+Calibri"/>
              </a:rPr>
            </a:br>
            <a:r>
              <a:rPr lang="el-GR" altLang="el-GR" sz="2800" b="1" dirty="0">
                <a:solidFill>
                  <a:srgbClr val="002060"/>
                </a:solidFill>
                <a:latin typeface="Times New Roman" panose="02020603050405020304" pitchFamily="18" charset="0"/>
              </a:rPr>
              <a:t>Το Εκπαιδευτικό Λογισμικό</a:t>
            </a:r>
            <a:r>
              <a:rPr lang="en-US" altLang="el-GR" sz="2800" b="1" dirty="0">
                <a:solidFill>
                  <a:srgbClr val="002060"/>
                </a:solidFill>
                <a:latin typeface="Times New Roman" panose="02020603050405020304" pitchFamily="18" charset="0"/>
              </a:rPr>
              <a:t> </a:t>
            </a:r>
            <a:r>
              <a:rPr lang="el-GR" altLang="el-GR" sz="2800" b="1" dirty="0">
                <a:solidFill>
                  <a:srgbClr val="002060"/>
                </a:solidFill>
                <a:latin typeface="Times New Roman" panose="02020603050405020304" pitchFamily="18" charset="0"/>
              </a:rPr>
              <a:t>(ΕΛ)</a:t>
            </a:r>
            <a:r>
              <a:rPr lang="en-US" altLang="el-GR" sz="2800" b="1" dirty="0">
                <a:solidFill>
                  <a:srgbClr val="002060"/>
                </a:solidFill>
                <a:latin typeface="Times New Roman" panose="02020603050405020304" pitchFamily="18" charset="0"/>
              </a:rPr>
              <a:t/>
            </a:r>
            <a:br>
              <a:rPr lang="en-US" altLang="el-GR" sz="2800" b="1" dirty="0">
                <a:solidFill>
                  <a:srgbClr val="002060"/>
                </a:solidFill>
                <a:latin typeface="Times New Roman" panose="02020603050405020304" pitchFamily="18" charset="0"/>
              </a:rPr>
            </a:br>
            <a:r>
              <a:rPr lang="el-GR" sz="2800" b="1" dirty="0" smtClean="0">
                <a:solidFill>
                  <a:srgbClr val="002060"/>
                </a:solidFill>
                <a:latin typeface="Times New Roman" panose="02020603050405020304" pitchFamily="18" charset="0"/>
              </a:rPr>
              <a:t>Είδη </a:t>
            </a:r>
            <a:r>
              <a:rPr lang="el-GR" sz="2800" b="1" dirty="0">
                <a:solidFill>
                  <a:srgbClr val="002060"/>
                </a:solidFill>
                <a:latin typeface="Times New Roman" panose="02020603050405020304" pitchFamily="18" charset="0"/>
              </a:rPr>
              <a:t>Εκπαιδευτικού Λογισμικού</a:t>
            </a:r>
            <a:endParaRPr lang="el-GR" sz="2800" dirty="0">
              <a:solidFill>
                <a:srgbClr val="000000"/>
              </a:solidFill>
              <a:latin typeface="RRAIVN+Calibri"/>
              <a:cs typeface="RRAIVN+Calibri"/>
            </a:endParaRPr>
          </a:p>
        </p:txBody>
      </p:sp>
      <p:pic>
        <p:nvPicPr>
          <p:cNvPr id="4" name="Εικόνα 3" descr="ΛΟΓΟΤΥΠΟ ΑΣΠΑΙΤΕ ΕΛΛΗΝΙΚΟ copy"/>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 y="-1"/>
            <a:ext cx="1678321" cy="995469"/>
          </a:xfrm>
          <a:prstGeom prst="rect">
            <a:avLst/>
          </a:prstGeom>
          <a:noFill/>
          <a:ln>
            <a:noFill/>
          </a:ln>
        </p:spPr>
      </p:pic>
      <p:sp>
        <p:nvSpPr>
          <p:cNvPr id="5" name="TextBox 4"/>
          <p:cNvSpPr txBox="1"/>
          <p:nvPr/>
        </p:nvSpPr>
        <p:spPr>
          <a:xfrm>
            <a:off x="1678320" y="0"/>
            <a:ext cx="1309504" cy="1015663"/>
          </a:xfrm>
          <a:prstGeom prst="rect">
            <a:avLst/>
          </a:prstGeom>
          <a:noFill/>
        </p:spPr>
        <p:txBody>
          <a:bodyPr wrap="square" rtlCol="0">
            <a:spAutoFit/>
          </a:bodyPr>
          <a:lstStyle/>
          <a:p>
            <a:r>
              <a:rPr lang="el-GR" sz="1200" b="1" dirty="0"/>
              <a:t>Α</a:t>
            </a:r>
            <a:r>
              <a:rPr lang="el-GR" sz="1200" dirty="0"/>
              <a:t>ΝΩΤΑΤΗ </a:t>
            </a:r>
            <a:endParaRPr lang="el-GR" sz="1200" dirty="0" smtClean="0"/>
          </a:p>
          <a:p>
            <a:r>
              <a:rPr lang="el-GR" sz="1200" b="1" dirty="0" smtClean="0"/>
              <a:t>Σ</a:t>
            </a:r>
            <a:r>
              <a:rPr lang="el-GR" sz="1200" dirty="0" smtClean="0"/>
              <a:t>ΧΟΛΗ</a:t>
            </a:r>
          </a:p>
          <a:p>
            <a:r>
              <a:rPr lang="el-GR" sz="1200" b="1" dirty="0" smtClean="0"/>
              <a:t>ΠΑ</a:t>
            </a:r>
            <a:r>
              <a:rPr lang="el-GR" sz="1200" dirty="0" smtClean="0"/>
              <a:t>ΙΔΑΓΩΓΙΚΗΣ &amp;</a:t>
            </a:r>
          </a:p>
          <a:p>
            <a:r>
              <a:rPr lang="el-GR" sz="1200" b="1" dirty="0" smtClean="0"/>
              <a:t>Τ</a:t>
            </a:r>
            <a:r>
              <a:rPr lang="el-GR" sz="1200" dirty="0" smtClean="0"/>
              <a:t>ΕΧΝΟΛΟΓΙΚΗΣ</a:t>
            </a:r>
          </a:p>
          <a:p>
            <a:r>
              <a:rPr lang="el-GR" sz="1200" b="1" dirty="0" smtClean="0"/>
              <a:t>Ε</a:t>
            </a:r>
            <a:r>
              <a:rPr lang="el-GR" sz="1200" dirty="0" smtClean="0"/>
              <a:t>ΚΠΑΙΔΕΥΣΗΣ</a:t>
            </a:r>
            <a:endParaRPr lang="el-GR" sz="1200" dirty="0"/>
          </a:p>
        </p:txBody>
      </p:sp>
      <p:sp>
        <p:nvSpPr>
          <p:cNvPr id="6" name="TextBox 5"/>
          <p:cNvSpPr txBox="1"/>
          <p:nvPr/>
        </p:nvSpPr>
        <p:spPr>
          <a:xfrm>
            <a:off x="-26505" y="995469"/>
            <a:ext cx="1804918" cy="369332"/>
          </a:xfrm>
          <a:prstGeom prst="rect">
            <a:avLst/>
          </a:prstGeom>
          <a:noFill/>
        </p:spPr>
        <p:txBody>
          <a:bodyPr wrap="none" rtlCol="0">
            <a:spAutoFit/>
          </a:bodyPr>
          <a:lstStyle/>
          <a:p>
            <a:r>
              <a:rPr lang="el-GR" b="1" dirty="0" smtClean="0"/>
              <a:t>ΕΠΠΑΙΚ ΑΘΗΝΑΣ</a:t>
            </a:r>
            <a:endParaRPr lang="el-GR" b="1" dirty="0"/>
          </a:p>
        </p:txBody>
      </p:sp>
      <p:sp>
        <p:nvSpPr>
          <p:cNvPr id="3" name="TextBox 2"/>
          <p:cNvSpPr txBox="1"/>
          <p:nvPr/>
        </p:nvSpPr>
        <p:spPr>
          <a:xfrm>
            <a:off x="2987824" y="2924944"/>
            <a:ext cx="184731" cy="369332"/>
          </a:xfrm>
          <a:prstGeom prst="rect">
            <a:avLst/>
          </a:prstGeom>
          <a:noFill/>
        </p:spPr>
        <p:txBody>
          <a:bodyPr wrap="none" rtlCol="0">
            <a:spAutoFit/>
          </a:bodyPr>
          <a:lstStyle/>
          <a:p>
            <a:endParaRPr lang="el-GR" dirty="0"/>
          </a:p>
        </p:txBody>
      </p:sp>
      <p:sp>
        <p:nvSpPr>
          <p:cNvPr id="7" name="Ορθογώνιο 6"/>
          <p:cNvSpPr/>
          <p:nvPr/>
        </p:nvSpPr>
        <p:spPr>
          <a:xfrm>
            <a:off x="251520" y="1772816"/>
            <a:ext cx="8784976" cy="4278094"/>
          </a:xfrm>
          <a:prstGeom prst="rect">
            <a:avLst/>
          </a:prstGeom>
        </p:spPr>
        <p:txBody>
          <a:bodyPr wrap="square">
            <a:spAutoFit/>
          </a:bodyPr>
          <a:lstStyle/>
          <a:p>
            <a:r>
              <a:rPr lang="el-GR" sz="2400" spc="-10" dirty="0" smtClean="0">
                <a:solidFill>
                  <a:srgbClr val="001F5F"/>
                </a:solidFill>
                <a:latin typeface="Carlito"/>
                <a:cs typeface="Carlito"/>
              </a:rPr>
              <a:t>Ανάλογα </a:t>
            </a:r>
            <a:r>
              <a:rPr lang="el-GR" sz="2400" spc="-10" dirty="0">
                <a:solidFill>
                  <a:srgbClr val="001F5F"/>
                </a:solidFill>
                <a:latin typeface="Carlito"/>
                <a:cs typeface="Carlito"/>
              </a:rPr>
              <a:t>με τη μορφή της χρήσης και τον εκπαιδευτικό στόχο υπάρχουν έξι βασικοί τύποι </a:t>
            </a:r>
            <a:r>
              <a:rPr lang="el-GR" sz="2400" spc="-10" dirty="0" smtClean="0">
                <a:solidFill>
                  <a:srgbClr val="001F5F"/>
                </a:solidFill>
                <a:latin typeface="Carlito"/>
                <a:cs typeface="Carlito"/>
              </a:rPr>
              <a:t>ΕΛ </a:t>
            </a:r>
            <a:r>
              <a:rPr lang="el-GR" sz="2400" spc="-10" dirty="0">
                <a:solidFill>
                  <a:srgbClr val="001F5F"/>
                </a:solidFill>
                <a:latin typeface="Carlito"/>
                <a:cs typeface="Carlito"/>
              </a:rPr>
              <a:t>τύπου CAI (Computer </a:t>
            </a:r>
            <a:r>
              <a:rPr lang="el-GR" sz="2400" spc="-10" dirty="0" err="1">
                <a:solidFill>
                  <a:srgbClr val="001F5F"/>
                </a:solidFill>
                <a:latin typeface="Carlito"/>
                <a:cs typeface="Carlito"/>
              </a:rPr>
              <a:t>Assisted</a:t>
            </a:r>
            <a:r>
              <a:rPr lang="el-GR" sz="2400" spc="-10" dirty="0">
                <a:solidFill>
                  <a:srgbClr val="001F5F"/>
                </a:solidFill>
                <a:latin typeface="Carlito"/>
                <a:cs typeface="Carlito"/>
              </a:rPr>
              <a:t> </a:t>
            </a:r>
            <a:r>
              <a:rPr lang="el-GR" sz="2400" spc="-10" dirty="0" err="1">
                <a:solidFill>
                  <a:srgbClr val="001F5F"/>
                </a:solidFill>
                <a:latin typeface="Carlito"/>
                <a:cs typeface="Carlito"/>
              </a:rPr>
              <a:t>Instruction</a:t>
            </a:r>
            <a:r>
              <a:rPr lang="el-GR" sz="2400" spc="-10" dirty="0">
                <a:solidFill>
                  <a:srgbClr val="001F5F"/>
                </a:solidFill>
                <a:latin typeface="Carlito"/>
                <a:cs typeface="Carlito"/>
              </a:rPr>
              <a:t>- μέσα </a:t>
            </a:r>
            <a:r>
              <a:rPr lang="el-GR" sz="2400" spc="-10" dirty="0" smtClean="0">
                <a:solidFill>
                  <a:srgbClr val="001F5F"/>
                </a:solidFill>
                <a:latin typeface="Carlito"/>
                <a:cs typeface="Carlito"/>
              </a:rPr>
              <a:t>υποβοήθησης </a:t>
            </a:r>
            <a:r>
              <a:rPr lang="el-GR" sz="2400" spc="-10" dirty="0">
                <a:solidFill>
                  <a:srgbClr val="001F5F"/>
                </a:solidFill>
                <a:latin typeface="Carlito"/>
                <a:cs typeface="Carlito"/>
              </a:rPr>
              <a:t>της </a:t>
            </a:r>
            <a:r>
              <a:rPr lang="el-GR" sz="2400" spc="-10" dirty="0" smtClean="0">
                <a:solidFill>
                  <a:srgbClr val="001F5F"/>
                </a:solidFill>
                <a:latin typeface="Carlito"/>
                <a:cs typeface="Carlito"/>
              </a:rPr>
              <a:t>διδασκαλίας): </a:t>
            </a:r>
            <a:endParaRPr lang="el-GR" sz="2400" spc="-10" dirty="0">
              <a:solidFill>
                <a:srgbClr val="001F5F"/>
              </a:solidFill>
              <a:latin typeface="Carlito"/>
              <a:cs typeface="Carlito"/>
            </a:endParaRPr>
          </a:p>
          <a:p>
            <a:pPr marL="457200" indent="-457200">
              <a:buFont typeface="+mj-lt"/>
              <a:buAutoNum type="arabicPeriod"/>
            </a:pPr>
            <a:r>
              <a:rPr lang="el-GR" sz="2000" spc="-10" dirty="0" smtClean="0">
                <a:solidFill>
                  <a:srgbClr val="001F5F"/>
                </a:solidFill>
                <a:latin typeface="Carlito"/>
                <a:cs typeface="Carlito"/>
              </a:rPr>
              <a:t>Εκπαιδευτικό </a:t>
            </a:r>
            <a:r>
              <a:rPr lang="el-GR" sz="2000" spc="-10" dirty="0">
                <a:solidFill>
                  <a:srgbClr val="001F5F"/>
                </a:solidFill>
                <a:latin typeface="Carlito"/>
                <a:cs typeface="Carlito"/>
              </a:rPr>
              <a:t>Λογισμικό εξάσκησης- εκγύμνασης (</a:t>
            </a:r>
            <a:r>
              <a:rPr lang="el-GR" sz="2000" spc="-10" dirty="0" err="1">
                <a:solidFill>
                  <a:srgbClr val="001F5F"/>
                </a:solidFill>
                <a:latin typeface="Carlito"/>
                <a:cs typeface="Carlito"/>
              </a:rPr>
              <a:t>drill</a:t>
            </a:r>
            <a:r>
              <a:rPr lang="el-GR" sz="2000" spc="-10" dirty="0">
                <a:solidFill>
                  <a:srgbClr val="001F5F"/>
                </a:solidFill>
                <a:latin typeface="Carlito"/>
                <a:cs typeface="Carlito"/>
              </a:rPr>
              <a:t> and </a:t>
            </a:r>
            <a:r>
              <a:rPr lang="el-GR" sz="2000" spc="-10" dirty="0" err="1">
                <a:solidFill>
                  <a:srgbClr val="001F5F"/>
                </a:solidFill>
                <a:latin typeface="Carlito"/>
                <a:cs typeface="Carlito"/>
              </a:rPr>
              <a:t>practice</a:t>
            </a:r>
            <a:r>
              <a:rPr lang="el-GR" sz="2000" spc="-10" dirty="0">
                <a:solidFill>
                  <a:srgbClr val="001F5F"/>
                </a:solidFill>
                <a:latin typeface="Carlito"/>
                <a:cs typeface="Carlito"/>
              </a:rPr>
              <a:t>) </a:t>
            </a:r>
          </a:p>
          <a:p>
            <a:pPr marL="457200" indent="-457200">
              <a:buFont typeface="+mj-lt"/>
              <a:buAutoNum type="arabicPeriod"/>
            </a:pPr>
            <a:r>
              <a:rPr lang="el-GR" sz="2000" spc="-10" dirty="0" smtClean="0">
                <a:solidFill>
                  <a:srgbClr val="001F5F"/>
                </a:solidFill>
                <a:latin typeface="Carlito"/>
                <a:cs typeface="Carlito"/>
              </a:rPr>
              <a:t>Εκπαιδευτικό </a:t>
            </a:r>
            <a:r>
              <a:rPr lang="el-GR" sz="2000" spc="-10" dirty="0">
                <a:solidFill>
                  <a:srgbClr val="001F5F"/>
                </a:solidFill>
                <a:latin typeface="Carlito"/>
                <a:cs typeface="Carlito"/>
              </a:rPr>
              <a:t>Λογισμικό εκπαίδευσης – φροντιστηρίου (</a:t>
            </a:r>
            <a:r>
              <a:rPr lang="el-GR" sz="2000" spc="-10" dirty="0" err="1">
                <a:solidFill>
                  <a:srgbClr val="001F5F"/>
                </a:solidFill>
                <a:latin typeface="Carlito"/>
                <a:cs typeface="Carlito"/>
              </a:rPr>
              <a:t>tutorial</a:t>
            </a:r>
            <a:r>
              <a:rPr lang="el-GR" sz="2000" spc="-10" dirty="0">
                <a:solidFill>
                  <a:srgbClr val="001F5F"/>
                </a:solidFill>
                <a:latin typeface="Carlito"/>
                <a:cs typeface="Carlito"/>
              </a:rPr>
              <a:t>) </a:t>
            </a:r>
          </a:p>
          <a:p>
            <a:pPr marL="457200" indent="-457200">
              <a:buFont typeface="+mj-lt"/>
              <a:buAutoNum type="arabicPeriod"/>
            </a:pPr>
            <a:r>
              <a:rPr lang="el-GR" sz="2000" spc="-10" dirty="0" smtClean="0">
                <a:solidFill>
                  <a:srgbClr val="001F5F"/>
                </a:solidFill>
                <a:latin typeface="Carlito"/>
                <a:cs typeface="Carlito"/>
              </a:rPr>
              <a:t>Εκπαιδευτικό </a:t>
            </a:r>
            <a:r>
              <a:rPr lang="el-GR" sz="2000" spc="-10" dirty="0">
                <a:solidFill>
                  <a:srgbClr val="001F5F"/>
                </a:solidFill>
                <a:latin typeface="Carlito"/>
                <a:cs typeface="Carlito"/>
              </a:rPr>
              <a:t>Λογισμικό λύσης προβλημάτων (</a:t>
            </a:r>
            <a:r>
              <a:rPr lang="el-GR" sz="2000" spc="-10" dirty="0" err="1">
                <a:solidFill>
                  <a:srgbClr val="001F5F"/>
                </a:solidFill>
                <a:latin typeface="Carlito"/>
                <a:cs typeface="Carlito"/>
              </a:rPr>
              <a:t>problem</a:t>
            </a:r>
            <a:r>
              <a:rPr lang="el-GR" sz="2000" spc="-10" dirty="0">
                <a:solidFill>
                  <a:srgbClr val="001F5F"/>
                </a:solidFill>
                <a:latin typeface="Carlito"/>
                <a:cs typeface="Carlito"/>
              </a:rPr>
              <a:t> </a:t>
            </a:r>
            <a:r>
              <a:rPr lang="el-GR" sz="2000" spc="-10" dirty="0" err="1">
                <a:solidFill>
                  <a:srgbClr val="001F5F"/>
                </a:solidFill>
                <a:latin typeface="Carlito"/>
                <a:cs typeface="Carlito"/>
              </a:rPr>
              <a:t>solving</a:t>
            </a:r>
            <a:r>
              <a:rPr lang="el-GR" sz="2000" spc="-10" dirty="0">
                <a:solidFill>
                  <a:srgbClr val="001F5F"/>
                </a:solidFill>
                <a:latin typeface="Carlito"/>
                <a:cs typeface="Carlito"/>
              </a:rPr>
              <a:t>) </a:t>
            </a:r>
          </a:p>
          <a:p>
            <a:pPr marL="457200" indent="-457200">
              <a:buFont typeface="+mj-lt"/>
              <a:buAutoNum type="arabicPeriod"/>
            </a:pPr>
            <a:r>
              <a:rPr lang="el-GR" sz="2000" spc="-10" dirty="0" smtClean="0">
                <a:solidFill>
                  <a:srgbClr val="001F5F"/>
                </a:solidFill>
                <a:latin typeface="Carlito"/>
                <a:cs typeface="Carlito"/>
              </a:rPr>
              <a:t>Διερευνητικό </a:t>
            </a:r>
            <a:r>
              <a:rPr lang="el-GR" sz="2000" spc="-10" dirty="0">
                <a:solidFill>
                  <a:srgbClr val="001F5F"/>
                </a:solidFill>
                <a:latin typeface="Carlito"/>
                <a:cs typeface="Carlito"/>
              </a:rPr>
              <a:t>Λογισμικό </a:t>
            </a:r>
          </a:p>
          <a:p>
            <a:pPr marL="800100" lvl="1" indent="-342900">
              <a:buFont typeface="Arial" panose="020B0604020202020204" pitchFamily="34" charset="0"/>
              <a:buChar char="•"/>
            </a:pPr>
            <a:r>
              <a:rPr lang="el-GR" sz="2000" spc="-10" dirty="0" smtClean="0">
                <a:solidFill>
                  <a:srgbClr val="001F5F"/>
                </a:solidFill>
                <a:latin typeface="Carlito"/>
                <a:cs typeface="Carlito"/>
              </a:rPr>
              <a:t>Εκπαιδευτικό </a:t>
            </a:r>
            <a:r>
              <a:rPr lang="el-GR" sz="2000" spc="-10" dirty="0">
                <a:solidFill>
                  <a:srgbClr val="001F5F"/>
                </a:solidFill>
                <a:latin typeface="Carlito"/>
                <a:cs typeface="Carlito"/>
              </a:rPr>
              <a:t>Λογισμικό προσομοιώσεων (</a:t>
            </a:r>
            <a:r>
              <a:rPr lang="el-GR" sz="2000" spc="-10" dirty="0" err="1">
                <a:solidFill>
                  <a:srgbClr val="001F5F"/>
                </a:solidFill>
                <a:latin typeface="Carlito"/>
                <a:cs typeface="Carlito"/>
              </a:rPr>
              <a:t>simulation</a:t>
            </a:r>
            <a:r>
              <a:rPr lang="el-GR" sz="2000" spc="-10" dirty="0">
                <a:solidFill>
                  <a:srgbClr val="001F5F"/>
                </a:solidFill>
                <a:latin typeface="Carlito"/>
                <a:cs typeface="Carlito"/>
              </a:rPr>
              <a:t>) </a:t>
            </a:r>
          </a:p>
          <a:p>
            <a:pPr marL="800100" lvl="1" indent="-342900">
              <a:buFont typeface="Arial" panose="020B0604020202020204" pitchFamily="34" charset="0"/>
              <a:buChar char="•"/>
            </a:pPr>
            <a:r>
              <a:rPr lang="el-GR" sz="2000" spc="-10" dirty="0" smtClean="0">
                <a:solidFill>
                  <a:srgbClr val="001F5F"/>
                </a:solidFill>
                <a:latin typeface="Carlito"/>
                <a:cs typeface="Carlito"/>
              </a:rPr>
              <a:t>Μικρόκοσμοι</a:t>
            </a:r>
            <a:r>
              <a:rPr lang="el-GR" sz="2000" spc="-10" dirty="0">
                <a:solidFill>
                  <a:srgbClr val="001F5F"/>
                </a:solidFill>
                <a:latin typeface="Carlito"/>
                <a:cs typeface="Carlito"/>
              </a:rPr>
              <a:t>: η πλέον ενδιαφέρουσα περίπτωση διερευνητικού λογισμικού </a:t>
            </a:r>
          </a:p>
          <a:p>
            <a:pPr marL="457200" indent="-457200">
              <a:buFont typeface="+mj-lt"/>
              <a:buAutoNum type="arabicPeriod"/>
            </a:pPr>
            <a:r>
              <a:rPr lang="el-GR" sz="2000" spc="-10" dirty="0" smtClean="0">
                <a:solidFill>
                  <a:srgbClr val="001F5F"/>
                </a:solidFill>
                <a:latin typeface="Carlito"/>
                <a:cs typeface="Carlito"/>
              </a:rPr>
              <a:t>Λογισμικό </a:t>
            </a:r>
            <a:r>
              <a:rPr lang="el-GR" sz="2000" spc="-10" dirty="0">
                <a:solidFill>
                  <a:srgbClr val="001F5F"/>
                </a:solidFill>
                <a:latin typeface="Carlito"/>
                <a:cs typeface="Carlito"/>
              </a:rPr>
              <a:t>εκπαιδευτικών παιχνιδιών (</a:t>
            </a:r>
            <a:r>
              <a:rPr lang="en-US" sz="2000" spc="-10" dirty="0">
                <a:solidFill>
                  <a:srgbClr val="001F5F"/>
                </a:solidFill>
                <a:latin typeface="Carlito"/>
                <a:cs typeface="Carlito"/>
              </a:rPr>
              <a:t>educational computer games or instructional games) </a:t>
            </a:r>
          </a:p>
          <a:p>
            <a:pPr marL="457200" indent="-457200">
              <a:buFont typeface="+mj-lt"/>
              <a:buAutoNum type="arabicPeriod"/>
            </a:pPr>
            <a:r>
              <a:rPr lang="el-GR" sz="2000" spc="-10" dirty="0" smtClean="0">
                <a:solidFill>
                  <a:srgbClr val="001F5F"/>
                </a:solidFill>
                <a:latin typeface="Carlito"/>
                <a:cs typeface="Carlito"/>
              </a:rPr>
              <a:t>Εκπαιδευτικό </a:t>
            </a:r>
            <a:r>
              <a:rPr lang="el-GR" sz="2000" spc="-10" dirty="0">
                <a:solidFill>
                  <a:srgbClr val="001F5F"/>
                </a:solidFill>
                <a:latin typeface="Carlito"/>
                <a:cs typeface="Carlito"/>
              </a:rPr>
              <a:t>Λογισμικό </a:t>
            </a:r>
            <a:r>
              <a:rPr lang="el-GR" sz="2000" spc="-10" dirty="0" err="1">
                <a:solidFill>
                  <a:srgbClr val="001F5F"/>
                </a:solidFill>
                <a:latin typeface="Carlito"/>
                <a:cs typeface="Carlito"/>
              </a:rPr>
              <a:t>μοντελοποίησης</a:t>
            </a:r>
            <a:r>
              <a:rPr lang="el-GR" sz="2000" spc="-10" dirty="0">
                <a:solidFill>
                  <a:srgbClr val="001F5F"/>
                </a:solidFill>
                <a:latin typeface="Carlito"/>
                <a:cs typeface="Carlito"/>
              </a:rPr>
              <a:t> (</a:t>
            </a:r>
            <a:r>
              <a:rPr lang="en-US" sz="2000" spc="-10" dirty="0">
                <a:solidFill>
                  <a:srgbClr val="001F5F"/>
                </a:solidFill>
                <a:latin typeface="Carlito"/>
                <a:cs typeface="Carlito"/>
              </a:rPr>
              <a:t>modelling) </a:t>
            </a:r>
          </a:p>
        </p:txBody>
      </p:sp>
    </p:spTree>
    <p:extLst>
      <p:ext uri="{BB962C8B-B14F-4D97-AF65-F5344CB8AC3E}">
        <p14:creationId xmlns:p14="http://schemas.microsoft.com/office/powerpoint/2010/main" val="263037708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2843808" y="-1"/>
            <a:ext cx="6300192" cy="1484786"/>
          </a:xfrm>
        </p:spPr>
        <p:txBody>
          <a:bodyPr>
            <a:noAutofit/>
          </a:bodyPr>
          <a:lstStyle/>
          <a:p>
            <a:r>
              <a:rPr lang="el-GR" b="1" dirty="0" smtClean="0">
                <a:solidFill>
                  <a:srgbClr val="000000"/>
                </a:solidFill>
                <a:latin typeface="+mn-lt"/>
                <a:cs typeface="UUMMPF+Calibri"/>
              </a:rPr>
              <a:t>Εκπαιδευτική Τεχνολογία</a:t>
            </a:r>
            <a:br>
              <a:rPr lang="el-GR" b="1" dirty="0" smtClean="0">
                <a:solidFill>
                  <a:srgbClr val="000000"/>
                </a:solidFill>
                <a:latin typeface="+mn-lt"/>
                <a:cs typeface="UUMMPF+Calibri"/>
              </a:rPr>
            </a:br>
            <a:r>
              <a:rPr lang="el-GR" altLang="el-GR" sz="2800" b="1" dirty="0">
                <a:solidFill>
                  <a:srgbClr val="002060"/>
                </a:solidFill>
                <a:latin typeface="Times New Roman" panose="02020603050405020304" pitchFamily="18" charset="0"/>
              </a:rPr>
              <a:t>Το Εκπαιδευτικό Λογισμικό</a:t>
            </a:r>
            <a:r>
              <a:rPr lang="en-US" altLang="el-GR" sz="2800" b="1" dirty="0">
                <a:solidFill>
                  <a:srgbClr val="002060"/>
                </a:solidFill>
                <a:latin typeface="Times New Roman" panose="02020603050405020304" pitchFamily="18" charset="0"/>
              </a:rPr>
              <a:t> </a:t>
            </a:r>
            <a:r>
              <a:rPr lang="el-GR" altLang="el-GR" sz="2800" b="1" dirty="0" smtClean="0">
                <a:solidFill>
                  <a:srgbClr val="002060"/>
                </a:solidFill>
                <a:latin typeface="Times New Roman" panose="02020603050405020304" pitchFamily="18" charset="0"/>
              </a:rPr>
              <a:t>(ΕΛ)</a:t>
            </a:r>
            <a:r>
              <a:rPr lang="en-US" altLang="el-GR" sz="2800" b="1" dirty="0">
                <a:solidFill>
                  <a:srgbClr val="002060"/>
                </a:solidFill>
                <a:latin typeface="Times New Roman" panose="02020603050405020304" pitchFamily="18" charset="0"/>
              </a:rPr>
              <a:t/>
            </a:r>
            <a:br>
              <a:rPr lang="en-US" altLang="el-GR" sz="2800" b="1" dirty="0">
                <a:solidFill>
                  <a:srgbClr val="002060"/>
                </a:solidFill>
                <a:latin typeface="Times New Roman" panose="02020603050405020304" pitchFamily="18" charset="0"/>
              </a:rPr>
            </a:br>
            <a:r>
              <a:rPr lang="el-GR" sz="2800" b="1" dirty="0">
                <a:solidFill>
                  <a:srgbClr val="002060"/>
                </a:solidFill>
                <a:latin typeface="Times New Roman" panose="02020603050405020304" pitchFamily="18" charset="0"/>
              </a:rPr>
              <a:t>Είδη Εκπαιδευτικού Λογισμικού</a:t>
            </a:r>
            <a:endParaRPr lang="el-GR" sz="2800" dirty="0">
              <a:solidFill>
                <a:srgbClr val="000000"/>
              </a:solidFill>
              <a:latin typeface="RRAIVN+Calibri"/>
              <a:cs typeface="RRAIVN+Calibri"/>
            </a:endParaRPr>
          </a:p>
        </p:txBody>
      </p:sp>
      <p:pic>
        <p:nvPicPr>
          <p:cNvPr id="4" name="Εικόνα 3" descr="ΛΟΓΟΤΥΠΟ ΑΣΠΑΙΤΕ ΕΛΛΗΝΙΚΟ copy"/>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 y="-1"/>
            <a:ext cx="1678321" cy="995469"/>
          </a:xfrm>
          <a:prstGeom prst="rect">
            <a:avLst/>
          </a:prstGeom>
          <a:noFill/>
          <a:ln>
            <a:noFill/>
          </a:ln>
        </p:spPr>
      </p:pic>
      <p:sp>
        <p:nvSpPr>
          <p:cNvPr id="5" name="TextBox 4"/>
          <p:cNvSpPr txBox="1"/>
          <p:nvPr/>
        </p:nvSpPr>
        <p:spPr>
          <a:xfrm>
            <a:off x="1678320" y="0"/>
            <a:ext cx="1309504" cy="1015663"/>
          </a:xfrm>
          <a:prstGeom prst="rect">
            <a:avLst/>
          </a:prstGeom>
          <a:noFill/>
        </p:spPr>
        <p:txBody>
          <a:bodyPr wrap="square" rtlCol="0">
            <a:spAutoFit/>
          </a:bodyPr>
          <a:lstStyle/>
          <a:p>
            <a:r>
              <a:rPr lang="el-GR" sz="1200" b="1" dirty="0"/>
              <a:t>Α</a:t>
            </a:r>
            <a:r>
              <a:rPr lang="el-GR" sz="1200" dirty="0"/>
              <a:t>ΝΩΤΑΤΗ </a:t>
            </a:r>
            <a:endParaRPr lang="el-GR" sz="1200" dirty="0" smtClean="0"/>
          </a:p>
          <a:p>
            <a:r>
              <a:rPr lang="el-GR" sz="1200" b="1" dirty="0" smtClean="0"/>
              <a:t>Σ</a:t>
            </a:r>
            <a:r>
              <a:rPr lang="el-GR" sz="1200" dirty="0" smtClean="0"/>
              <a:t>ΧΟΛΗ</a:t>
            </a:r>
          </a:p>
          <a:p>
            <a:r>
              <a:rPr lang="el-GR" sz="1200" b="1" dirty="0" smtClean="0"/>
              <a:t>ΠΑ</a:t>
            </a:r>
            <a:r>
              <a:rPr lang="el-GR" sz="1200" dirty="0" smtClean="0"/>
              <a:t>ΙΔΑΓΩΓΙΚΗΣ &amp;</a:t>
            </a:r>
          </a:p>
          <a:p>
            <a:r>
              <a:rPr lang="el-GR" sz="1200" b="1" dirty="0" smtClean="0"/>
              <a:t>Τ</a:t>
            </a:r>
            <a:r>
              <a:rPr lang="el-GR" sz="1200" dirty="0" smtClean="0"/>
              <a:t>ΕΧΝΟΛΟΓΙΚΗΣ</a:t>
            </a:r>
          </a:p>
          <a:p>
            <a:r>
              <a:rPr lang="el-GR" sz="1200" b="1" dirty="0" smtClean="0"/>
              <a:t>Ε</a:t>
            </a:r>
            <a:r>
              <a:rPr lang="el-GR" sz="1200" dirty="0" smtClean="0"/>
              <a:t>ΚΠΑΙΔΕΥΣΗΣ</a:t>
            </a:r>
            <a:endParaRPr lang="el-GR" sz="1200" dirty="0"/>
          </a:p>
        </p:txBody>
      </p:sp>
      <p:sp>
        <p:nvSpPr>
          <p:cNvPr id="6" name="TextBox 5"/>
          <p:cNvSpPr txBox="1"/>
          <p:nvPr/>
        </p:nvSpPr>
        <p:spPr>
          <a:xfrm>
            <a:off x="-26505" y="995469"/>
            <a:ext cx="1804918" cy="369332"/>
          </a:xfrm>
          <a:prstGeom prst="rect">
            <a:avLst/>
          </a:prstGeom>
          <a:noFill/>
        </p:spPr>
        <p:txBody>
          <a:bodyPr wrap="none" rtlCol="0">
            <a:spAutoFit/>
          </a:bodyPr>
          <a:lstStyle/>
          <a:p>
            <a:r>
              <a:rPr lang="el-GR" b="1" dirty="0" smtClean="0"/>
              <a:t>ΕΠΠΑΙΚ ΑΘΗΝΑΣ</a:t>
            </a:r>
            <a:endParaRPr lang="el-GR" b="1" dirty="0"/>
          </a:p>
        </p:txBody>
      </p:sp>
      <p:sp>
        <p:nvSpPr>
          <p:cNvPr id="3" name="TextBox 2"/>
          <p:cNvSpPr txBox="1"/>
          <p:nvPr/>
        </p:nvSpPr>
        <p:spPr>
          <a:xfrm>
            <a:off x="2987824" y="2924944"/>
            <a:ext cx="184731" cy="369332"/>
          </a:xfrm>
          <a:prstGeom prst="rect">
            <a:avLst/>
          </a:prstGeom>
          <a:noFill/>
        </p:spPr>
        <p:txBody>
          <a:bodyPr wrap="none" rtlCol="0">
            <a:spAutoFit/>
          </a:bodyPr>
          <a:lstStyle/>
          <a:p>
            <a:endParaRPr lang="el-GR" dirty="0"/>
          </a:p>
        </p:txBody>
      </p:sp>
      <p:sp>
        <p:nvSpPr>
          <p:cNvPr id="7" name="Ορθογώνιο 6"/>
          <p:cNvSpPr/>
          <p:nvPr/>
        </p:nvSpPr>
        <p:spPr>
          <a:xfrm>
            <a:off x="326557" y="1700808"/>
            <a:ext cx="8784976" cy="4708981"/>
          </a:xfrm>
          <a:prstGeom prst="rect">
            <a:avLst/>
          </a:prstGeom>
        </p:spPr>
        <p:txBody>
          <a:bodyPr wrap="square">
            <a:spAutoFit/>
          </a:bodyPr>
          <a:lstStyle/>
          <a:p>
            <a:r>
              <a:rPr lang="el-GR" sz="2400" spc="-10" dirty="0" smtClean="0">
                <a:solidFill>
                  <a:srgbClr val="001F5F"/>
                </a:solidFill>
                <a:latin typeface="Carlito"/>
                <a:cs typeface="Carlito"/>
              </a:rPr>
              <a:t>Ως </a:t>
            </a:r>
            <a:r>
              <a:rPr lang="el-GR" sz="2400" spc="-10" dirty="0">
                <a:solidFill>
                  <a:srgbClr val="001F5F"/>
                </a:solidFill>
                <a:latin typeface="Carlito"/>
                <a:cs typeface="Carlito"/>
              </a:rPr>
              <a:t>προς το βαθμό αλληλεπίδρασης το </a:t>
            </a:r>
            <a:r>
              <a:rPr lang="el-GR" sz="2400" spc="-10" dirty="0" smtClean="0">
                <a:solidFill>
                  <a:srgbClr val="001F5F"/>
                </a:solidFill>
                <a:latin typeface="Carlito"/>
                <a:cs typeface="Carlito"/>
              </a:rPr>
              <a:t>ΕΛ </a:t>
            </a:r>
            <a:r>
              <a:rPr lang="el-GR" sz="2400" spc="-10" dirty="0">
                <a:solidFill>
                  <a:srgbClr val="001F5F"/>
                </a:solidFill>
                <a:latin typeface="Carlito"/>
                <a:cs typeface="Carlito"/>
              </a:rPr>
              <a:t>διακρίνεται σε : </a:t>
            </a:r>
          </a:p>
          <a:p>
            <a:pPr marL="342900" indent="-342900">
              <a:buFont typeface="Arial" panose="020B0604020202020204" pitchFamily="34" charset="0"/>
              <a:buChar char="•"/>
            </a:pPr>
            <a:r>
              <a:rPr lang="el-GR" sz="2400" spc="-10" dirty="0" smtClean="0">
                <a:solidFill>
                  <a:srgbClr val="001F5F"/>
                </a:solidFill>
                <a:latin typeface="Carlito"/>
                <a:cs typeface="Carlito"/>
              </a:rPr>
              <a:t>Ανοικτό </a:t>
            </a:r>
            <a:r>
              <a:rPr lang="el-GR" sz="2400" spc="-10" dirty="0">
                <a:solidFill>
                  <a:srgbClr val="001F5F"/>
                </a:solidFill>
                <a:latin typeface="Carlito"/>
                <a:cs typeface="Carlito"/>
              </a:rPr>
              <a:t>περιβάλλον </a:t>
            </a:r>
          </a:p>
          <a:p>
            <a:pPr marL="914400" lvl="1" indent="-457200">
              <a:spcAft>
                <a:spcPts val="600"/>
              </a:spcAft>
              <a:buFont typeface="+mj-lt"/>
              <a:buAutoNum type="arabicPeriod"/>
            </a:pPr>
            <a:r>
              <a:rPr lang="el-GR" spc="-10" dirty="0" smtClean="0">
                <a:solidFill>
                  <a:srgbClr val="001F5F"/>
                </a:solidFill>
                <a:latin typeface="Carlito"/>
                <a:cs typeface="Carlito"/>
              </a:rPr>
              <a:t>ο </a:t>
            </a:r>
            <a:r>
              <a:rPr lang="el-GR" spc="-10" dirty="0">
                <a:solidFill>
                  <a:srgbClr val="001F5F"/>
                </a:solidFill>
                <a:latin typeface="Carlito"/>
                <a:cs typeface="Carlito"/>
              </a:rPr>
              <a:t>χρήστης μπορεί να διαμορφώσει με δικά του στοιχεία το λογισμικό, </a:t>
            </a:r>
          </a:p>
          <a:p>
            <a:pPr marL="914400" lvl="1" indent="-457200">
              <a:spcAft>
                <a:spcPts val="600"/>
              </a:spcAft>
              <a:buFont typeface="+mj-lt"/>
              <a:buAutoNum type="arabicPeriod"/>
            </a:pPr>
            <a:r>
              <a:rPr lang="el-GR" spc="-10" dirty="0" smtClean="0">
                <a:solidFill>
                  <a:srgbClr val="001F5F"/>
                </a:solidFill>
                <a:latin typeface="Carlito"/>
                <a:cs typeface="Carlito"/>
              </a:rPr>
              <a:t>το </a:t>
            </a:r>
            <a:r>
              <a:rPr lang="el-GR" spc="-10" dirty="0">
                <a:solidFill>
                  <a:srgbClr val="001F5F"/>
                </a:solidFill>
                <a:latin typeface="Carlito"/>
                <a:cs typeface="Carlito"/>
              </a:rPr>
              <a:t>περιβάλλον αυτό αποτελείται από ένα σύνολο από πρωταρχικά αντικείμενα και βασικές λειτουργίες που επιδρούν σε αυτό </a:t>
            </a:r>
          </a:p>
          <a:p>
            <a:pPr marL="914400" lvl="1" indent="-457200">
              <a:spcAft>
                <a:spcPts val="600"/>
              </a:spcAft>
              <a:buFont typeface="+mj-lt"/>
              <a:buAutoNum type="arabicPeriod"/>
            </a:pPr>
            <a:r>
              <a:rPr lang="el-GR" spc="-10" dirty="0" smtClean="0">
                <a:solidFill>
                  <a:srgbClr val="001F5F"/>
                </a:solidFill>
                <a:latin typeface="Carlito"/>
                <a:cs typeface="Carlito"/>
              </a:rPr>
              <a:t>συνήθως </a:t>
            </a:r>
            <a:r>
              <a:rPr lang="el-GR" spc="-10" dirty="0">
                <a:solidFill>
                  <a:srgbClr val="001F5F"/>
                </a:solidFill>
                <a:latin typeface="Carlito"/>
                <a:cs typeface="Carlito"/>
              </a:rPr>
              <a:t>ένα εκπαιδευτικό λογισμικό με ανοικτό περιβάλλον μάθησης έχει σχεδιαστεί με βάση το </a:t>
            </a:r>
            <a:r>
              <a:rPr lang="el-GR" spc="-10" dirty="0" smtClean="0">
                <a:solidFill>
                  <a:srgbClr val="001F5F"/>
                </a:solidFill>
                <a:latin typeface="Carlito"/>
                <a:cs typeface="Carlito"/>
              </a:rPr>
              <a:t>πλαίσιο </a:t>
            </a:r>
            <a:r>
              <a:rPr lang="el-GR" spc="-10" dirty="0">
                <a:solidFill>
                  <a:srgbClr val="001F5F"/>
                </a:solidFill>
                <a:latin typeface="Carlito"/>
                <a:cs typeface="Carlito"/>
              </a:rPr>
              <a:t>των Θεωριών Οικοδόμησης της Γνώσης. </a:t>
            </a:r>
          </a:p>
          <a:p>
            <a:pPr marL="342900" indent="-342900">
              <a:spcAft>
                <a:spcPts val="600"/>
              </a:spcAft>
              <a:buFont typeface="Arial" panose="020B0604020202020204" pitchFamily="34" charset="0"/>
              <a:buChar char="•"/>
            </a:pPr>
            <a:r>
              <a:rPr lang="el-GR" sz="2400" spc="-10" dirty="0" smtClean="0">
                <a:solidFill>
                  <a:srgbClr val="001F5F"/>
                </a:solidFill>
                <a:latin typeface="Carlito"/>
                <a:cs typeface="Carlito"/>
              </a:rPr>
              <a:t>Κλειστό </a:t>
            </a:r>
            <a:r>
              <a:rPr lang="el-GR" sz="2400" spc="-10" dirty="0">
                <a:solidFill>
                  <a:srgbClr val="001F5F"/>
                </a:solidFill>
                <a:latin typeface="Carlito"/>
                <a:cs typeface="Carlito"/>
              </a:rPr>
              <a:t>περιβάλλον </a:t>
            </a:r>
          </a:p>
          <a:p>
            <a:pPr marL="914400" lvl="1" indent="-457200">
              <a:spcAft>
                <a:spcPts val="600"/>
              </a:spcAft>
              <a:buFont typeface="+mj-lt"/>
              <a:buAutoNum type="arabicPeriod"/>
            </a:pPr>
            <a:r>
              <a:rPr lang="el-GR" spc="-10" dirty="0" smtClean="0">
                <a:solidFill>
                  <a:srgbClr val="001F5F"/>
                </a:solidFill>
                <a:latin typeface="Carlito"/>
                <a:cs typeface="Carlito"/>
              </a:rPr>
              <a:t>λογισμικό </a:t>
            </a:r>
            <a:r>
              <a:rPr lang="el-GR" spc="-10" dirty="0">
                <a:solidFill>
                  <a:srgbClr val="001F5F"/>
                </a:solidFill>
                <a:latin typeface="Carlito"/>
                <a:cs typeface="Carlito"/>
              </a:rPr>
              <a:t>που υποστηρίζει το παραδοσιακό δασκαλοκεντρικό μοντέλο διδασκαλίας </a:t>
            </a:r>
          </a:p>
          <a:p>
            <a:pPr marL="914400" lvl="1" indent="-457200">
              <a:spcAft>
                <a:spcPts val="600"/>
              </a:spcAft>
              <a:buFont typeface="+mj-lt"/>
              <a:buAutoNum type="arabicPeriod"/>
            </a:pPr>
            <a:r>
              <a:rPr lang="el-GR" spc="-10" dirty="0" smtClean="0">
                <a:solidFill>
                  <a:srgbClr val="001F5F"/>
                </a:solidFill>
                <a:latin typeface="Carlito"/>
                <a:cs typeface="Carlito"/>
              </a:rPr>
              <a:t>ο </a:t>
            </a:r>
            <a:r>
              <a:rPr lang="el-GR" spc="-10" dirty="0">
                <a:solidFill>
                  <a:srgbClr val="001F5F"/>
                </a:solidFill>
                <a:latin typeface="Carlito"/>
                <a:cs typeface="Carlito"/>
              </a:rPr>
              <a:t>χρήστης δεν μπορεί να αλλάξει το περιεχόμενο του </a:t>
            </a:r>
            <a:r>
              <a:rPr lang="el-GR" spc="-10" dirty="0" smtClean="0">
                <a:solidFill>
                  <a:srgbClr val="001F5F"/>
                </a:solidFill>
                <a:latin typeface="Carlito"/>
                <a:cs typeface="Carlito"/>
              </a:rPr>
              <a:t>ΕΛ</a:t>
            </a:r>
            <a:endParaRPr lang="el-GR" spc="-10" dirty="0">
              <a:solidFill>
                <a:srgbClr val="001F5F"/>
              </a:solidFill>
              <a:latin typeface="Carlito"/>
              <a:cs typeface="Carlito"/>
            </a:endParaRPr>
          </a:p>
          <a:p>
            <a:pPr marL="914400" lvl="1" indent="-457200">
              <a:spcAft>
                <a:spcPts val="600"/>
              </a:spcAft>
              <a:buFont typeface="+mj-lt"/>
              <a:buAutoNum type="arabicPeriod"/>
            </a:pPr>
            <a:r>
              <a:rPr lang="el-GR" spc="-10" dirty="0" smtClean="0">
                <a:solidFill>
                  <a:srgbClr val="001F5F"/>
                </a:solidFill>
                <a:latin typeface="Carlito"/>
                <a:cs typeface="Carlito"/>
              </a:rPr>
              <a:t>ως </a:t>
            </a:r>
            <a:r>
              <a:rPr lang="el-GR" spc="-10" dirty="0">
                <a:solidFill>
                  <a:srgbClr val="001F5F"/>
                </a:solidFill>
                <a:latin typeface="Carlito"/>
                <a:cs typeface="Carlito"/>
              </a:rPr>
              <a:t>κλειστά μαθησιακά περιβάλλοντα μπορούν να χαρακτηριστούν: λογισμικά εξάσκησης, παρουσίασης, τα διδακτικά παιχνίδια, οι μη αλληλεπιδραστικές προσομοιώσεις. </a:t>
            </a:r>
          </a:p>
        </p:txBody>
      </p:sp>
    </p:spTree>
    <p:extLst>
      <p:ext uri="{BB962C8B-B14F-4D97-AF65-F5344CB8AC3E}">
        <p14:creationId xmlns:p14="http://schemas.microsoft.com/office/powerpoint/2010/main" val="1464751176"/>
      </p:ext>
    </p:extLst>
  </p:cSld>
  <p:clrMapOvr>
    <a:masterClrMapping/>
  </p:clrMapOvr>
  <p:timing>
    <p:tnLst>
      <p:par>
        <p:cTn id="1" dur="indefinite" restart="never" nodeType="tmRoot"/>
      </p:par>
    </p:tnLst>
  </p:timing>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33993</TotalTime>
  <Words>2060</Words>
  <Application>Microsoft Office PowerPoint</Application>
  <PresentationFormat>Προβολή στην οθόνη (4:3)</PresentationFormat>
  <Paragraphs>398</Paragraphs>
  <Slides>27</Slides>
  <Notes>27</Notes>
  <HiddenSlides>0</HiddenSlides>
  <MMClips>0</MMClips>
  <ScaleCrop>false</ScaleCrop>
  <HeadingPairs>
    <vt:vector size="6" baseType="variant">
      <vt:variant>
        <vt:lpstr>Γραμματοσειρές που χρησιμοποιούνται</vt:lpstr>
      </vt:variant>
      <vt:variant>
        <vt:i4>6</vt:i4>
      </vt:variant>
      <vt:variant>
        <vt:lpstr>Θέμα</vt:lpstr>
      </vt:variant>
      <vt:variant>
        <vt:i4>1</vt:i4>
      </vt:variant>
      <vt:variant>
        <vt:lpstr>Τίτλοι διαφανειών</vt:lpstr>
      </vt:variant>
      <vt:variant>
        <vt:i4>27</vt:i4>
      </vt:variant>
    </vt:vector>
  </HeadingPairs>
  <TitlesOfParts>
    <vt:vector size="34" baseType="lpstr">
      <vt:lpstr>Arial</vt:lpstr>
      <vt:lpstr>Calibri</vt:lpstr>
      <vt:lpstr>Carlito</vt:lpstr>
      <vt:lpstr>RRAIVN+Calibri</vt:lpstr>
      <vt:lpstr>Times New Roman</vt:lpstr>
      <vt:lpstr>UUMMPF+Calibri</vt:lpstr>
      <vt:lpstr>Θέμα του Office</vt:lpstr>
      <vt:lpstr>Εκπαιδευτική Τεχνολογία-Πολυμέσα </vt:lpstr>
      <vt:lpstr>Εκπαιδευτική Τεχνολογία Το Εκπαιδευτικό Λογισμικό (ΕΛ) Πεδία Έρευνας της Διδακτικής </vt:lpstr>
      <vt:lpstr>Εκπαιδευτική Τεχνολογία Το Εκπαιδευτικό Λογισμικό (ΕΛ) Πεδία Έρευνας της Διδακτικής</vt:lpstr>
      <vt:lpstr>Εκπαιδευτική Τεχνολογία Το Εκπαιδευτικό Λογισμικό (ΕΛ) Πεδία Έρευνας της Διδακτικής</vt:lpstr>
      <vt:lpstr>Εκπαιδευτική Τεχνολογία Το Εκπαιδευτικό Λογισμικό (ΕΛ) Πεδία Έρευνας της Διδακτικής</vt:lpstr>
      <vt:lpstr>Εκπαιδευτική Τεχνολογία Το Εκπαιδευτικό Λογισμικό (ΕΛ) Πεδία Έρευνας της Διδακτικής</vt:lpstr>
      <vt:lpstr>Εκπαιδευτική Τεχνολογία Το Εκπαιδευτικό Λογισμικό (ΕΛ) Είδη Εκπαιδευτικού Λογισμικού</vt:lpstr>
      <vt:lpstr>Εκπαιδευτική Τεχνολογία Το Εκπαιδευτικό Λογισμικό (ΕΛ) Είδη Εκπαιδευτικού Λογισμικού</vt:lpstr>
      <vt:lpstr>Εκπαιδευτική Τεχνολογία Το Εκπαιδευτικό Λογισμικό (ΕΛ) Είδη Εκπαιδευτικού Λογισμικού</vt:lpstr>
      <vt:lpstr>Εκπαιδευτική Τεχνολογία Το Εκπαιδευτικό Λογισμικό (ΕΛ) Επιθυμητά Χαρακτηριστικά </vt:lpstr>
      <vt:lpstr>Εκπαιδευτική Τεχνολογία Το Εκπαιδευτικό Λογισμικό (ΕΛ) Επιθυμητά Χαρακτηριστικά </vt:lpstr>
      <vt:lpstr>Εκπαιδευτική Τεχνολογία Το Εκπαιδευτικό Λογισμικό (ΕΛ) Επιθυμητά Χαρακτηριστικά </vt:lpstr>
      <vt:lpstr>Εκπαιδευτική Τεχνολογία Το Εκπαιδευτικό Λογισμικό (ΕΛ) Προδιαγραφές Αλληλεπίδρασης και Περιβάλλοντος Διεπαφής  </vt:lpstr>
      <vt:lpstr>Εκπαιδευτική Τεχνολογία Το Εκπαιδευτικό Λογισμικό (ΕΛ) &amp; Θεωρίες Μάθησης</vt:lpstr>
      <vt:lpstr>Εκπαιδευτική Τεχνολογία Το Εκπαιδευτικό Λογισμικό (ΕΛ) Περιβάλλοντα Καθοδηγούμενης Διδασκαλίας </vt:lpstr>
      <vt:lpstr>Εκπαιδευτική Τεχνολογία Το Εκπαιδευτικό Λογισμικό (ΕΛ) Περιβάλλοντα μάθησης μέσω Ανακάλυψης και Διερεύνησης </vt:lpstr>
      <vt:lpstr>Εκπαιδευτική Τεχνολογία Το Εκπαιδευτικό Λογισμικό (ΕΛ) Περιβάλλοντα μάθησης μέσω Ανακάλυψης και Διερεύνησης </vt:lpstr>
      <vt:lpstr>Εκπαιδευτική Τεχνολογία Το Εκπαιδευτικό Λογισμικό (ΕΛ) Περιβάλλοντα έκφρασης και οικοδόμησης </vt:lpstr>
      <vt:lpstr>Εκπαιδευτική Τεχνολογία Το Εκπαιδευτικό Λογισμικό (ΕΛ) Περιβάλλοντα παρουσίασης, αναζήτησης, διάδοσης της πληροφορίας </vt:lpstr>
      <vt:lpstr>Εκπαιδευτική Τεχνολογία Το Εκπαιδευτικό Λογισμικό (ΕΛ) Περιβάλλοντα συνεργατικής δραστηριότητας και μάθησης από απόσταση  </vt:lpstr>
      <vt:lpstr>Εκπαιδευτική Τεχνολογία Το Εκπαιδευτικό Λογισμικό (ΕΛ) Αξιολόγηση Εκπαιδευτικού Λογισμικού </vt:lpstr>
      <vt:lpstr>Εκπαιδευτική Τεχνολογία Το Εκπαιδευτικό Λογισμικό (ΕΛ) Αξιολόγηση Εκπαιδευτικού Λογισμικού </vt:lpstr>
      <vt:lpstr>Εκπαιδευτική Τεχνολογία Το Εκπαιδευτικό Λογισμικό (ΕΛ) Αξιολόγηση Εκπαιδευτικού Λογισμικού </vt:lpstr>
      <vt:lpstr>Εκπαιδευτική Τεχνολογία Το Εκπαιδευτικό Λογισμικό (ΕΛ) Αξιολόγηση Εκπαιδευτικού Λογισμικού </vt:lpstr>
      <vt:lpstr>Εκπαιδευτική Τεχνολογία Το Εκπαιδευτικό Λογισμικό (ΕΛ) Αξιολόγηση Εκπαιδευτικού Λογισμικού </vt:lpstr>
      <vt:lpstr>Εκπαιδευτική Τεχνολογία Το Εκπαιδευτικό Λογισμικό (ΕΛ) Παράγοντες Αξιολόγησης Εκπαιδευτικού Λογισμικού</vt:lpstr>
      <vt:lpstr>Εκπαιδευτική Τεχνολογία Το Εκπαιδευτικό Λογισμικό (ΕΛ) Εργαλεία Αξιολόγησης ΕΛ</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Εκπαιδευτική Τεχνολογία-Πολυμέσα</dc:title>
  <dc:creator>spanetsos</dc:creator>
  <cp:lastModifiedBy>spanetsos</cp:lastModifiedBy>
  <cp:revision>167</cp:revision>
  <dcterms:created xsi:type="dcterms:W3CDTF">2021-10-11T16:14:56Z</dcterms:created>
  <dcterms:modified xsi:type="dcterms:W3CDTF">2022-12-05T16:25:34Z</dcterms:modified>
</cp:coreProperties>
</file>