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50" r:id="rId3"/>
    <p:sldId id="351" r:id="rId4"/>
    <p:sldId id="352" r:id="rId5"/>
    <p:sldId id="353" r:id="rId6"/>
    <p:sldId id="354" r:id="rId7"/>
    <p:sldId id="355" r:id="rId8"/>
    <p:sldId id="356" r:id="rId9"/>
    <p:sldId id="357" r:id="rId10"/>
    <p:sldId id="358" r:id="rId11"/>
    <p:sldId id="359" r:id="rId12"/>
    <p:sldId id="366" r:id="rId13"/>
    <p:sldId id="360" r:id="rId14"/>
    <p:sldId id="361" r:id="rId15"/>
    <p:sldId id="362" r:id="rId16"/>
    <p:sldId id="363" r:id="rId17"/>
    <p:sldId id="364" r:id="rId18"/>
    <p:sldId id="365"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71" autoAdjust="0"/>
  </p:normalViewPr>
  <p:slideViewPr>
    <p:cSldViewPr>
      <p:cViewPr varScale="1">
        <p:scale>
          <a:sx n="69" d="100"/>
          <a:sy n="69" d="100"/>
        </p:scale>
        <p:origin x="143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BB5E51-C775-4615-AA11-53BDD44C70E5}" type="datetimeFigureOut">
              <a:rPr lang="el-GR" smtClean="0"/>
              <a:t>21/11/2022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4EC0D-6167-4C18-A6C0-17BFA0BFF3AB}" type="slidenum">
              <a:rPr lang="el-GR" smtClean="0"/>
              <a:t>‹#›</a:t>
            </a:fld>
            <a:endParaRPr lang="el-GR"/>
          </a:p>
        </p:txBody>
      </p:sp>
    </p:spTree>
    <p:extLst>
      <p:ext uri="{BB962C8B-B14F-4D97-AF65-F5344CB8AC3E}">
        <p14:creationId xmlns:p14="http://schemas.microsoft.com/office/powerpoint/2010/main" val="2475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202723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3301384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2436119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115382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2072333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2696765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4229378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671022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3532251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3146999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2665813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2769102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2673199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3108930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1220041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4224226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4252058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315901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21/11/2022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56888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21/11/2022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0588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21/11/2022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44417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21/11/2022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40255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CD3691-1614-428D-A707-4A5108673B3D}" type="datetimeFigureOut">
              <a:rPr lang="el-GR" smtClean="0"/>
              <a:t>21/11/2022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99280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CD3691-1614-428D-A707-4A5108673B3D}" type="datetimeFigureOut">
              <a:rPr lang="el-GR" smtClean="0"/>
              <a:t>21/11/2022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28748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CD3691-1614-428D-A707-4A5108673B3D}" type="datetimeFigureOut">
              <a:rPr lang="el-GR" smtClean="0"/>
              <a:t>21/11/2022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23021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CD3691-1614-428D-A707-4A5108673B3D}" type="datetimeFigureOut">
              <a:rPr lang="el-GR" smtClean="0"/>
              <a:t>21/11/2022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7615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CD3691-1614-428D-A707-4A5108673B3D}" type="datetimeFigureOut">
              <a:rPr lang="el-GR" smtClean="0"/>
              <a:t>21/11/2022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73607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21/11/2022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928666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21/11/2022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514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D3691-1614-428D-A707-4A5108673B3D}" type="datetimeFigureOut">
              <a:rPr lang="el-GR" smtClean="0"/>
              <a:t>21/11/2022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4023D-D84C-4ABB-93DF-090FC5EC88E5}" type="slidenum">
              <a:rPr lang="el-GR" smtClean="0"/>
              <a:t>‹#›</a:t>
            </a:fld>
            <a:endParaRPr lang="el-GR"/>
          </a:p>
        </p:txBody>
      </p:sp>
    </p:spTree>
    <p:extLst>
      <p:ext uri="{BB962C8B-B14F-4D97-AF65-F5344CB8AC3E}">
        <p14:creationId xmlns:p14="http://schemas.microsoft.com/office/powerpoint/2010/main" val="210300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99592" y="1340768"/>
            <a:ext cx="7772400" cy="1470025"/>
          </a:xfrm>
        </p:spPr>
        <p:txBody>
          <a:bodyPr>
            <a:normAutofit/>
          </a:bodyPr>
          <a:lstStyle/>
          <a:p>
            <a:r>
              <a:rPr lang="el-GR" b="1" dirty="0" smtClean="0"/>
              <a:t>Εκπαιδευτική </a:t>
            </a:r>
            <a:r>
              <a:rPr lang="el-GR" b="1" dirty="0"/>
              <a:t>Τεχνολογία-Πολυμέσα </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2638284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smtClean="0">
                <a:solidFill>
                  <a:srgbClr val="000000"/>
                </a:solidFill>
                <a:latin typeface="Calibri" panose="020F0502020204030204" pitchFamily="34" charset="0"/>
              </a:rPr>
              <a:t>ΤΕΧΝΟΛΟΓΙΚΗ ΓΝΩΣΗ</a:t>
            </a:r>
            <a:endParaRPr lang="el-GR" sz="2800" b="1" dirty="0">
              <a:solidFill>
                <a:srgbClr val="000000"/>
              </a:solidFill>
              <a:latin typeface="RRAIVN+Calibri"/>
              <a:ea typeface="+mj-ea"/>
              <a:cs typeface="RRAIVN+Calibri"/>
            </a:endParaRPr>
          </a:p>
        </p:txBody>
      </p:sp>
      <p:sp>
        <p:nvSpPr>
          <p:cNvPr id="9" name="Ορθογώνιο 8"/>
          <p:cNvSpPr/>
          <p:nvPr/>
        </p:nvSpPr>
        <p:spPr>
          <a:xfrm>
            <a:off x="683568" y="2258271"/>
            <a:ext cx="7776864" cy="3139321"/>
          </a:xfrm>
          <a:prstGeom prst="rect">
            <a:avLst/>
          </a:prstGeom>
        </p:spPr>
        <p:txBody>
          <a:bodyPr wrap="square">
            <a:spAutoFit/>
          </a:bodyPr>
          <a:lstStyle/>
          <a:p>
            <a:r>
              <a:rPr lang="el-GR" sz="2400" spc="-10" dirty="0" smtClean="0">
                <a:solidFill>
                  <a:schemeClr val="tx2"/>
                </a:solidFill>
                <a:latin typeface="UUMMPF+Calibri"/>
                <a:cs typeface="UUMMPF+Calibri"/>
              </a:rPr>
              <a:t>Η </a:t>
            </a:r>
            <a:r>
              <a:rPr lang="el-GR" sz="2400" spc="-10" dirty="0" smtClean="0">
                <a:solidFill>
                  <a:srgbClr val="FF0000"/>
                </a:solidFill>
                <a:latin typeface="UUMMPF+Calibri"/>
                <a:cs typeface="UUMMPF+Calibri"/>
              </a:rPr>
              <a:t>Τεχνολογική Γνώση </a:t>
            </a:r>
            <a:r>
              <a:rPr lang="el-GR" sz="2400" spc="-10" dirty="0" smtClean="0">
                <a:solidFill>
                  <a:schemeClr val="tx2"/>
                </a:solidFill>
                <a:latin typeface="UUMMPF+Calibri"/>
                <a:cs typeface="UUMMPF+Calibri"/>
              </a:rPr>
              <a:t>αναφέρεται στην ικανότητα του εκπαιδευτικού να αντιλαμβάνεται πότε η τεχνολογία</a:t>
            </a:r>
            <a:r>
              <a:rPr lang="el-GR" sz="2400" spc="-10" baseline="30000" dirty="0" smtClean="0">
                <a:solidFill>
                  <a:schemeClr val="tx2"/>
                </a:solidFill>
                <a:latin typeface="UUMMPF+Calibri"/>
                <a:cs typeface="UUMMPF+Calibri"/>
              </a:rPr>
              <a:t>1</a:t>
            </a:r>
            <a:r>
              <a:rPr lang="el-GR" sz="2400" spc="-10" dirty="0" smtClean="0">
                <a:solidFill>
                  <a:schemeClr val="tx2"/>
                </a:solidFill>
                <a:latin typeface="UUMMPF+Calibri"/>
                <a:cs typeface="UUMMPF+Calibri"/>
              </a:rPr>
              <a:t> μπορεί να προωθήσει το στόχο του.</a:t>
            </a:r>
          </a:p>
          <a:p>
            <a:endParaRPr lang="el-GR" sz="2400" spc="-10" dirty="0" smtClean="0">
              <a:solidFill>
                <a:schemeClr val="tx2"/>
              </a:solidFill>
              <a:latin typeface="UUMMPF+Calibri"/>
              <a:cs typeface="UUMMPF+Calibri"/>
            </a:endParaRPr>
          </a:p>
          <a:p>
            <a:endParaRPr lang="el-GR" sz="2400" spc="-10" dirty="0">
              <a:solidFill>
                <a:schemeClr val="tx2"/>
              </a:solidFill>
              <a:latin typeface="UUMMPF+Calibri"/>
              <a:cs typeface="UUMMPF+Calibri"/>
            </a:endParaRPr>
          </a:p>
          <a:p>
            <a:endParaRPr lang="el-GR" sz="2400" spc="-10" dirty="0">
              <a:solidFill>
                <a:schemeClr val="tx2"/>
              </a:solidFill>
              <a:latin typeface="UUMMPF+Calibri"/>
              <a:cs typeface="UUMMPF+Calibri"/>
            </a:endParaRPr>
          </a:p>
          <a:p>
            <a:r>
              <a:rPr lang="el-GR" spc="-10" baseline="30000" dirty="0" smtClean="0">
                <a:solidFill>
                  <a:schemeClr val="tx2"/>
                </a:solidFill>
                <a:latin typeface="UUMMPF+Calibri"/>
                <a:cs typeface="UUMMPF+Calibri"/>
              </a:rPr>
              <a:t>1</a:t>
            </a:r>
            <a:r>
              <a:rPr lang="el-GR" spc="-10" dirty="0" smtClean="0">
                <a:solidFill>
                  <a:schemeClr val="tx2"/>
                </a:solidFill>
                <a:latin typeface="UUMMPF+Calibri"/>
                <a:cs typeface="UUMMPF+Calibri"/>
              </a:rPr>
              <a:t>Η ραγδαία </a:t>
            </a:r>
            <a:r>
              <a:rPr lang="el-GR" spc="-10" dirty="0">
                <a:solidFill>
                  <a:schemeClr val="tx2"/>
                </a:solidFill>
                <a:latin typeface="UUMMPF+Calibri"/>
                <a:cs typeface="UUMMPF+Calibri"/>
              </a:rPr>
              <a:t>εξέλιξη της τεχνολογίας </a:t>
            </a:r>
            <a:r>
              <a:rPr lang="el-GR" spc="-10" dirty="0" smtClean="0">
                <a:solidFill>
                  <a:schemeClr val="tx2"/>
                </a:solidFill>
                <a:latin typeface="UUMMPF+Calibri"/>
                <a:cs typeface="UUMMPF+Calibri"/>
              </a:rPr>
              <a:t>έχει ως αποτέλεσμα κάθε ορισμός της τεχνολογίας της γνώσης να κινδυνεύει να θεωρηθεί  ξεπερασμένος όταν θα δημοσιευθεί.</a:t>
            </a:r>
            <a:endParaRPr lang="el-GR" spc="-10" dirty="0">
              <a:solidFill>
                <a:schemeClr val="tx2"/>
              </a:solidFill>
              <a:latin typeface="UUMMPF+Calibri"/>
              <a:cs typeface="UUMMPF+Calibri"/>
            </a:endParaRPr>
          </a:p>
        </p:txBody>
      </p:sp>
    </p:spTree>
    <p:extLst>
      <p:ext uri="{BB962C8B-B14F-4D97-AF65-F5344CB8AC3E}">
        <p14:creationId xmlns:p14="http://schemas.microsoft.com/office/powerpoint/2010/main" val="2284963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53093" y="795414"/>
            <a:ext cx="6655514"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a:solidFill>
                  <a:srgbClr val="000000"/>
                </a:solidFill>
                <a:latin typeface="Calibri" panose="020F0502020204030204" pitchFamily="34" charset="0"/>
              </a:rPr>
              <a:t>ΤΕΧΝΟΛΟΓΙΚΗ ΓΝΩΣΗ ΠΕΡΙΕΧΟΜΕΝΟΥ</a:t>
            </a:r>
            <a:endParaRPr lang="el-GR" sz="2800" b="1" dirty="0">
              <a:solidFill>
                <a:srgbClr val="000000"/>
              </a:solidFill>
              <a:latin typeface="RRAIVN+Calibri"/>
              <a:cs typeface="RRAIVN+Calibri"/>
            </a:endParaRPr>
          </a:p>
        </p:txBody>
      </p:sp>
      <p:sp>
        <p:nvSpPr>
          <p:cNvPr id="9" name="Ορθογώνιο 8"/>
          <p:cNvSpPr/>
          <p:nvPr/>
        </p:nvSpPr>
        <p:spPr>
          <a:xfrm>
            <a:off x="755576" y="2274873"/>
            <a:ext cx="7991926" cy="3416320"/>
          </a:xfrm>
          <a:prstGeom prst="rect">
            <a:avLst/>
          </a:prstGeom>
        </p:spPr>
        <p:txBody>
          <a:bodyPr wrap="square">
            <a:spAutoFit/>
          </a:bodyPr>
          <a:lstStyle/>
          <a:p>
            <a:r>
              <a:rPr lang="el-GR" sz="2400" spc="-10" dirty="0" smtClean="0">
                <a:solidFill>
                  <a:schemeClr val="tx2"/>
                </a:solidFill>
                <a:latin typeface="UUMMPF+Calibri"/>
                <a:cs typeface="UUMMPF+Calibri"/>
              </a:rPr>
              <a:t>Η επίδραση της τεχνολογίας στις πρακτικές και μεθόδους διδασκαλίας όσο και η γνώση του περιεχομένου αποτελούν δυο κρίσιμους παράγοντες για την ανάπτυξη τεχνολογικών εργαλείων για εκπαιδευτικούς σκοπούς. </a:t>
            </a:r>
            <a:endParaRPr lang="el-GR" sz="2400" spc="-10" dirty="0" smtClean="0">
              <a:solidFill>
                <a:schemeClr val="tx2"/>
              </a:solidFill>
              <a:latin typeface="UUMMPF+Calibri"/>
              <a:cs typeface="UUMMPF+Calibri"/>
            </a:endParaRPr>
          </a:p>
          <a:p>
            <a:endParaRPr lang="el-GR" sz="2400" spc="-10" dirty="0">
              <a:solidFill>
                <a:schemeClr val="tx2"/>
              </a:solidFill>
              <a:latin typeface="UUMMPF+Calibri"/>
              <a:cs typeface="UUMMPF+Calibri"/>
            </a:endParaRPr>
          </a:p>
          <a:p>
            <a:r>
              <a:rPr lang="el-GR" sz="2400" spc="-10" dirty="0" smtClean="0">
                <a:solidFill>
                  <a:schemeClr val="tx2"/>
                </a:solidFill>
                <a:latin typeface="UUMMPF+Calibri"/>
                <a:cs typeface="UUMMPF+Calibri"/>
              </a:rPr>
              <a:t>Η </a:t>
            </a:r>
            <a:r>
              <a:rPr lang="el-GR" sz="2400" spc="-10" dirty="0" smtClean="0">
                <a:solidFill>
                  <a:schemeClr val="tx2"/>
                </a:solidFill>
                <a:latin typeface="UUMMPF+Calibri"/>
                <a:cs typeface="UUMMPF+Calibri"/>
              </a:rPr>
              <a:t>επιλογή της τεχνολογίας καθορίζει τη γνώση που μπορεί να διδαχθεί. </a:t>
            </a:r>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Ομοίως </a:t>
            </a:r>
            <a:r>
              <a:rPr lang="el-GR" sz="2400" spc="-10" dirty="0" smtClean="0">
                <a:solidFill>
                  <a:schemeClr val="tx2"/>
                </a:solidFill>
                <a:latin typeface="UUMMPF+Calibri"/>
                <a:cs typeface="UUMMPF+Calibri"/>
              </a:rPr>
              <a:t>η επιλογή της γνώσης που θα διδαχθεί μπορεί να οδηγήσει στον αποκλεισμό μιας τεχνολογίας</a:t>
            </a:r>
            <a:r>
              <a:rPr lang="el-GR" sz="2400" spc="-10" dirty="0" smtClean="0">
                <a:solidFill>
                  <a:schemeClr val="tx2"/>
                </a:solidFill>
                <a:latin typeface="UUMMPF+Calibri"/>
                <a:cs typeface="UUMMPF+Calibri"/>
              </a:rPr>
              <a:t>.</a:t>
            </a:r>
            <a:endParaRPr lang="el-GR" sz="2400" spc="-10" dirty="0" smtClean="0">
              <a:solidFill>
                <a:schemeClr val="tx2"/>
              </a:solidFill>
              <a:latin typeface="UUMMPF+Calibri"/>
              <a:cs typeface="UUMMPF+Calibri"/>
            </a:endParaRPr>
          </a:p>
        </p:txBody>
      </p:sp>
    </p:spTree>
    <p:extLst>
      <p:ext uri="{BB962C8B-B14F-4D97-AF65-F5344CB8AC3E}">
        <p14:creationId xmlns:p14="http://schemas.microsoft.com/office/powerpoint/2010/main" val="400979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53093" y="795414"/>
            <a:ext cx="6655514"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a:solidFill>
                  <a:srgbClr val="000000"/>
                </a:solidFill>
                <a:latin typeface="Calibri" panose="020F0502020204030204" pitchFamily="34" charset="0"/>
              </a:rPr>
              <a:t>ΤΕΧΝΟΛΟΓΙΚΗ ΓΝΩΣΗ ΠΕΡΙΕΧΟΜΕΝΟΥ</a:t>
            </a:r>
            <a:endParaRPr lang="el-GR" sz="2800" b="1" dirty="0">
              <a:solidFill>
                <a:srgbClr val="000000"/>
              </a:solidFill>
              <a:latin typeface="RRAIVN+Calibri"/>
              <a:cs typeface="RRAIVN+Calibri"/>
            </a:endParaRPr>
          </a:p>
        </p:txBody>
      </p:sp>
      <p:sp>
        <p:nvSpPr>
          <p:cNvPr id="9" name="Ορθογώνιο 8"/>
          <p:cNvSpPr/>
          <p:nvPr/>
        </p:nvSpPr>
        <p:spPr>
          <a:xfrm>
            <a:off x="395536" y="1990937"/>
            <a:ext cx="8495982" cy="4524315"/>
          </a:xfrm>
          <a:prstGeom prst="rect">
            <a:avLst/>
          </a:prstGeom>
        </p:spPr>
        <p:txBody>
          <a:bodyPr wrap="square">
            <a:spAutoFit/>
          </a:bodyPr>
          <a:lstStyle/>
          <a:p>
            <a:r>
              <a:rPr lang="el-GR" sz="2400" spc="-10" dirty="0" smtClean="0">
                <a:solidFill>
                  <a:schemeClr val="tx2"/>
                </a:solidFill>
                <a:latin typeface="UUMMPF+Calibri"/>
                <a:cs typeface="UUMMPF+Calibri"/>
              </a:rPr>
              <a:t>Η </a:t>
            </a:r>
            <a:r>
              <a:rPr lang="el-GR" sz="2400" spc="-10" dirty="0" smtClean="0">
                <a:solidFill>
                  <a:srgbClr val="FF0000"/>
                </a:solidFill>
                <a:latin typeface="UUMMPF+Calibri"/>
                <a:cs typeface="UUMMPF+Calibri"/>
              </a:rPr>
              <a:t>Τεχνολογική Γνώση Περιεχομένου </a:t>
            </a:r>
            <a:r>
              <a:rPr lang="el-GR" sz="2400" spc="-10" dirty="0" smtClean="0">
                <a:solidFill>
                  <a:schemeClr val="tx2"/>
                </a:solidFill>
                <a:latin typeface="UUMMPF+Calibri"/>
                <a:cs typeface="UUMMPF+Calibri"/>
              </a:rPr>
              <a:t>είναι η κατανόηση του τρόπου που η τεχνολογία και το περιεχόμενο αλληλοεπιδρούν μεταξύ τους.</a:t>
            </a:r>
          </a:p>
          <a:p>
            <a:r>
              <a:rPr lang="el-GR" sz="2400" spc="-10" dirty="0" smtClean="0">
                <a:solidFill>
                  <a:schemeClr val="tx2"/>
                </a:solidFill>
                <a:latin typeface="UUMMPF+Calibri"/>
                <a:cs typeface="UUMMPF+Calibri"/>
              </a:rPr>
              <a:t>Ο εκπαιδευτικός οφείλει αφενός </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να κατακτήσει το περιεχόμενο που διδάσκει </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να κατανοήσει τον τρόπο με τον οποίο το συγκεκριμένο περιεχόμενο μπορεί να αλλάξει με την εφαρμογή συγκεκριμένων τεχνολογιών</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να αντιληφθεί ποιο συγκεκριμένο τεχνολογικό </a:t>
            </a:r>
            <a:r>
              <a:rPr lang="el-GR" sz="2400" spc="-10" dirty="0" smtClean="0">
                <a:solidFill>
                  <a:schemeClr val="tx2"/>
                </a:solidFill>
                <a:latin typeface="UUMMPF+Calibri"/>
                <a:cs typeface="UUMMPF+Calibri"/>
              </a:rPr>
              <a:t>μέσο </a:t>
            </a:r>
            <a:r>
              <a:rPr lang="el-GR" sz="2400" spc="-10" dirty="0" smtClean="0">
                <a:solidFill>
                  <a:schemeClr val="tx2"/>
                </a:solidFill>
                <a:latin typeface="UUMMPF+Calibri"/>
                <a:cs typeface="UUMMPF+Calibri"/>
              </a:rPr>
              <a:t>είναι καταλληλότερο για την κατάκτηση της γνώσης</a:t>
            </a:r>
          </a:p>
          <a:p>
            <a:pPr marL="342900" indent="-342900">
              <a:buFont typeface="Arial" panose="020B0604020202020204" pitchFamily="34" charset="0"/>
              <a:buChar char="•"/>
            </a:pPr>
            <a:r>
              <a:rPr lang="el-GR" sz="2400" spc="-10" dirty="0">
                <a:solidFill>
                  <a:schemeClr val="tx2"/>
                </a:solidFill>
                <a:latin typeface="UUMMPF+Calibri"/>
                <a:cs typeface="UUMMPF+Calibri"/>
              </a:rPr>
              <a:t>να </a:t>
            </a:r>
            <a:r>
              <a:rPr lang="el-GR" sz="2400" spc="-10" dirty="0" smtClean="0">
                <a:solidFill>
                  <a:schemeClr val="tx2"/>
                </a:solidFill>
                <a:latin typeface="UUMMPF+Calibri"/>
                <a:cs typeface="UUMMPF+Calibri"/>
              </a:rPr>
              <a:t>αντιληφθεί πως η συγκεκριμένη γνώση καθορίζει ποια τεχνολογία θα χρησιμοποιηθεί </a:t>
            </a:r>
            <a:r>
              <a:rPr lang="el-GR" sz="2400" spc="-10" dirty="0">
                <a:solidFill>
                  <a:schemeClr val="tx2"/>
                </a:solidFill>
                <a:latin typeface="UUMMPF+Calibri"/>
                <a:cs typeface="UUMMPF+Calibri"/>
              </a:rPr>
              <a:t>(</a:t>
            </a:r>
            <a:r>
              <a:rPr lang="en-US" sz="2400" spc="-10" dirty="0">
                <a:solidFill>
                  <a:schemeClr val="tx2"/>
                </a:solidFill>
                <a:latin typeface="UUMMPF+Calibri"/>
                <a:cs typeface="UUMMPF+Calibri"/>
              </a:rPr>
              <a:t>Koehler, Mishra, 2009</a:t>
            </a:r>
            <a:r>
              <a:rPr lang="en-US" sz="2400" spc="-10" dirty="0" smtClean="0">
                <a:solidFill>
                  <a:schemeClr val="tx2"/>
                </a:solidFill>
                <a:latin typeface="UUMMPF+Calibri"/>
                <a:cs typeface="UUMMPF+Calibri"/>
              </a:rPr>
              <a:t>)</a:t>
            </a:r>
            <a:r>
              <a:rPr lang="el-GR" sz="2400" spc="-10" dirty="0" smtClean="0">
                <a:solidFill>
                  <a:schemeClr val="tx2"/>
                </a:solidFill>
                <a:latin typeface="UUMMPF+Calibri"/>
                <a:cs typeface="UUMMPF+Calibri"/>
              </a:rPr>
              <a:t>.</a:t>
            </a:r>
            <a:endParaRPr lang="el-GR" sz="2400" spc="-10" dirty="0">
              <a:solidFill>
                <a:schemeClr val="tx2"/>
              </a:solidFill>
              <a:latin typeface="UUMMPF+Calibri"/>
              <a:cs typeface="UUMMPF+Calibri"/>
            </a:endParaRPr>
          </a:p>
        </p:txBody>
      </p:sp>
    </p:spTree>
    <p:extLst>
      <p:ext uri="{BB962C8B-B14F-4D97-AF65-F5344CB8AC3E}">
        <p14:creationId xmlns:p14="http://schemas.microsoft.com/office/powerpoint/2010/main" val="161266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53093" y="795414"/>
            <a:ext cx="6655514"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a:solidFill>
                  <a:srgbClr val="000000"/>
                </a:solidFill>
                <a:latin typeface="Calibri" panose="020F0502020204030204" pitchFamily="34" charset="0"/>
              </a:rPr>
              <a:t>ΤΕΧΝΟΛΟΓΙΚΗ </a:t>
            </a:r>
            <a:r>
              <a:rPr lang="el-GR" sz="2800" b="1" dirty="0" smtClean="0">
                <a:solidFill>
                  <a:srgbClr val="000000"/>
                </a:solidFill>
                <a:latin typeface="Calibri" panose="020F0502020204030204" pitchFamily="34" charset="0"/>
              </a:rPr>
              <a:t>ΠΑΙΔΑΓΩΓΙΚΗ ΓΝΩΣΗ</a:t>
            </a:r>
            <a:endParaRPr lang="el-GR" sz="2800" b="1" dirty="0">
              <a:solidFill>
                <a:srgbClr val="000000"/>
              </a:solidFill>
              <a:latin typeface="RRAIVN+Calibri"/>
              <a:cs typeface="RRAIVN+Calibri"/>
            </a:endParaRPr>
          </a:p>
        </p:txBody>
      </p:sp>
      <p:sp>
        <p:nvSpPr>
          <p:cNvPr id="9" name="Ορθογώνιο 8"/>
          <p:cNvSpPr/>
          <p:nvPr/>
        </p:nvSpPr>
        <p:spPr>
          <a:xfrm>
            <a:off x="395536" y="2076127"/>
            <a:ext cx="8495982" cy="3416320"/>
          </a:xfrm>
          <a:prstGeom prst="rect">
            <a:avLst/>
          </a:prstGeom>
        </p:spPr>
        <p:txBody>
          <a:bodyPr wrap="square">
            <a:spAutoFit/>
          </a:bodyPr>
          <a:lstStyle/>
          <a:p>
            <a:r>
              <a:rPr lang="el-GR" sz="2400" spc="-10" dirty="0" smtClean="0">
                <a:solidFill>
                  <a:schemeClr val="tx2"/>
                </a:solidFill>
                <a:latin typeface="UUMMPF+Calibri"/>
                <a:cs typeface="UUMMPF+Calibri"/>
              </a:rPr>
              <a:t>Η </a:t>
            </a:r>
            <a:r>
              <a:rPr lang="el-GR" sz="2400" spc="-10" dirty="0" smtClean="0">
                <a:solidFill>
                  <a:srgbClr val="FF0000"/>
                </a:solidFill>
                <a:latin typeface="UUMMPF+Calibri"/>
                <a:cs typeface="UUMMPF+Calibri"/>
              </a:rPr>
              <a:t>Τεχνολογική Παιδαγωγική Γνώση </a:t>
            </a:r>
            <a:r>
              <a:rPr lang="el-GR" sz="2400" spc="-10" dirty="0" smtClean="0">
                <a:solidFill>
                  <a:schemeClr val="tx2"/>
                </a:solidFill>
                <a:latin typeface="UUMMPF+Calibri"/>
                <a:cs typeface="UUMMPF+Calibri"/>
              </a:rPr>
              <a:t>είναι η κατανόηση πως ο τρόπος διδασκαλίας και μάθησης μπορεί να αλλάξει όταν χρησιμοποιείται η τεχνολογία με συγκεκριμένους τρόπους</a:t>
            </a: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Για να κατακτηθεί η Τεχνολογική Παιδαγωγική Γνώση  είναι απαραίτητη η κατανόηση των περιορισμών και των δυνατοτήτων της χρήσης της τεχνολογίας αλλά και το ακαδημαϊκό πλαίσιο μέσα στο οποίο αυτή λειτουργεί.</a:t>
            </a:r>
          </a:p>
          <a:p>
            <a:endParaRPr lang="el-GR" sz="2400" spc="-10" dirty="0">
              <a:solidFill>
                <a:schemeClr val="tx2"/>
              </a:solidFill>
              <a:latin typeface="UUMMPF+Calibri"/>
              <a:cs typeface="UUMMPF+Calibri"/>
            </a:endParaRPr>
          </a:p>
        </p:txBody>
      </p:sp>
    </p:spTree>
    <p:extLst>
      <p:ext uri="{BB962C8B-B14F-4D97-AF65-F5344CB8AC3E}">
        <p14:creationId xmlns:p14="http://schemas.microsoft.com/office/powerpoint/2010/main" val="511616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7" y="843880"/>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a:solidFill>
                  <a:srgbClr val="000000"/>
                </a:solidFill>
                <a:latin typeface="RRAIVN+Calibri"/>
                <a:cs typeface="RRAIVN+Calibri"/>
              </a:rPr>
              <a:t>ΤΕΧΝΟΛΟΓΙΚΗ ΠΑΙΔΑΓΩΓΙΚΗ ΓΝΩΣΗ </a:t>
            </a:r>
            <a:r>
              <a:rPr lang="el-GR" sz="2800" b="1" dirty="0" smtClean="0">
                <a:solidFill>
                  <a:srgbClr val="000000"/>
                </a:solidFill>
                <a:latin typeface="RRAIVN+Calibri"/>
                <a:cs typeface="RRAIVN+Calibri"/>
              </a:rPr>
              <a:t>ΠΕΡΙΕΧΟΜΕΝΟΥ</a:t>
            </a:r>
            <a:endParaRPr lang="el-GR" sz="2800" b="1" dirty="0">
              <a:solidFill>
                <a:srgbClr val="000000"/>
              </a:solidFill>
              <a:latin typeface="RRAIVN+Calibri"/>
              <a:cs typeface="RRAIVN+Calibri"/>
            </a:endParaRPr>
          </a:p>
        </p:txBody>
      </p:sp>
      <p:sp>
        <p:nvSpPr>
          <p:cNvPr id="9" name="Ορθογώνιο 8"/>
          <p:cNvSpPr/>
          <p:nvPr/>
        </p:nvSpPr>
        <p:spPr>
          <a:xfrm>
            <a:off x="683567" y="2360270"/>
            <a:ext cx="7776864" cy="2677656"/>
          </a:xfrm>
          <a:prstGeom prst="rect">
            <a:avLst/>
          </a:prstGeom>
        </p:spPr>
        <p:txBody>
          <a:bodyPr wrap="square">
            <a:spAutoFit/>
          </a:bodyPr>
          <a:lstStyle/>
          <a:p>
            <a:r>
              <a:rPr lang="el-GR" sz="2400" spc="-10" dirty="0" smtClean="0">
                <a:solidFill>
                  <a:schemeClr val="tx2"/>
                </a:solidFill>
                <a:latin typeface="UUMMPF+Calibri"/>
                <a:cs typeface="UUMMPF+Calibri"/>
              </a:rPr>
              <a:t>Η </a:t>
            </a:r>
            <a:r>
              <a:rPr lang="el-GR" sz="2400" spc="-10" dirty="0" smtClean="0">
                <a:solidFill>
                  <a:srgbClr val="FF0000"/>
                </a:solidFill>
                <a:latin typeface="UUMMPF+Calibri"/>
                <a:cs typeface="UUMMPF+Calibri"/>
              </a:rPr>
              <a:t>Τεχνολογική Παιδαγωγική Γνώση Περιεχομένου </a:t>
            </a:r>
            <a:r>
              <a:rPr lang="el-GR" sz="2400" spc="-10" dirty="0" smtClean="0">
                <a:solidFill>
                  <a:schemeClr val="tx2"/>
                </a:solidFill>
                <a:latin typeface="UUMMPF+Calibri"/>
                <a:cs typeface="UUMMPF+Calibri"/>
              </a:rPr>
              <a:t>είναι η βαθιά κατανόηση του τρόπου με τον οποίο η  διδασκαλία και μάθηση μπορεί να αλλάξει ως αποτέλεσμα της αυθεντικής εφαρμογής της τεχνολογίας.</a:t>
            </a: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Η </a:t>
            </a:r>
            <a:r>
              <a:rPr lang="en-US" sz="2400" spc="-10" dirty="0" smtClean="0">
                <a:solidFill>
                  <a:schemeClr val="tx2"/>
                </a:solidFill>
                <a:latin typeface="UUMMPF+Calibri"/>
                <a:cs typeface="UUMMPF+Calibri"/>
              </a:rPr>
              <a:t>TPACK</a:t>
            </a:r>
            <a:r>
              <a:rPr lang="el-GR" sz="2400" spc="-10" dirty="0" smtClean="0">
                <a:solidFill>
                  <a:schemeClr val="tx2"/>
                </a:solidFill>
                <a:latin typeface="UUMMPF+Calibri"/>
                <a:cs typeface="UUMMPF+Calibri"/>
              </a:rPr>
              <a:t> αποτελεί τη βάση για την αποτελεσματική διδασκαλία με τη χρήση της τεχνολογίας. </a:t>
            </a:r>
          </a:p>
        </p:txBody>
      </p:sp>
    </p:spTree>
    <p:extLst>
      <p:ext uri="{BB962C8B-B14F-4D97-AF65-F5344CB8AC3E}">
        <p14:creationId xmlns:p14="http://schemas.microsoft.com/office/powerpoint/2010/main" val="479628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53093" y="795414"/>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a:solidFill>
                  <a:srgbClr val="000000"/>
                </a:solidFill>
                <a:latin typeface="RRAIVN+Calibri"/>
                <a:cs typeface="RRAIVN+Calibri"/>
              </a:rPr>
              <a:t>ΤΕΧΝΟΛΟΓΙΚΗ ΠΑΙΔΑΓΩΓΙΚΗ ΓΝΩΣΗ </a:t>
            </a:r>
            <a:r>
              <a:rPr lang="el-GR" sz="2800" b="1" dirty="0" smtClean="0">
                <a:solidFill>
                  <a:srgbClr val="000000"/>
                </a:solidFill>
                <a:latin typeface="RRAIVN+Calibri"/>
                <a:cs typeface="RRAIVN+Calibri"/>
              </a:rPr>
              <a:t>ΠΕΡΙΕΧΟΜΕΝΟΥ</a:t>
            </a:r>
            <a:endParaRPr lang="el-GR" sz="2800" b="1" dirty="0">
              <a:solidFill>
                <a:srgbClr val="000000"/>
              </a:solidFill>
              <a:latin typeface="RRAIVN+Calibri"/>
              <a:cs typeface="RRAIVN+Calibri"/>
            </a:endParaRPr>
          </a:p>
        </p:txBody>
      </p:sp>
      <p:sp>
        <p:nvSpPr>
          <p:cNvPr id="9" name="Ορθογώνιο 8"/>
          <p:cNvSpPr/>
          <p:nvPr/>
        </p:nvSpPr>
        <p:spPr>
          <a:xfrm>
            <a:off x="251520" y="1984829"/>
            <a:ext cx="8640960" cy="4524315"/>
          </a:xfrm>
          <a:prstGeom prst="rect">
            <a:avLst/>
          </a:prstGeom>
        </p:spPr>
        <p:txBody>
          <a:bodyPr wrap="square">
            <a:spAutoFit/>
          </a:bodyPr>
          <a:lstStyle/>
          <a:p>
            <a:r>
              <a:rPr lang="el-GR" sz="2400" spc="-10" dirty="0" smtClean="0">
                <a:solidFill>
                  <a:schemeClr val="tx2"/>
                </a:solidFill>
                <a:latin typeface="UUMMPF+Calibri"/>
                <a:cs typeface="UUMMPF+Calibri"/>
              </a:rPr>
              <a:t>Προϋποθέσεις για εφαρμογή </a:t>
            </a:r>
            <a:r>
              <a:rPr lang="en-US" sz="2400" spc="-10" dirty="0" smtClean="0">
                <a:solidFill>
                  <a:schemeClr val="tx2"/>
                </a:solidFill>
                <a:latin typeface="UUMMPF+Calibri"/>
                <a:cs typeface="UUMMPF+Calibri"/>
              </a:rPr>
              <a:t>TPACK</a:t>
            </a:r>
            <a:r>
              <a:rPr lang="el-GR" sz="2400" spc="-10" dirty="0" smtClean="0">
                <a:solidFill>
                  <a:schemeClr val="tx2"/>
                </a:solidFill>
                <a:latin typeface="UUMMPF+Calibri"/>
                <a:cs typeface="UUMMPF+Calibri"/>
              </a:rPr>
              <a:t>:</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Η κατανόηση της αναπαράστασης των εννοιών με τη χρήση της τεχνολογίας.</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Η γνώση των παιδαγωγικών τεχνικών που ενσωματώνουν την τεχνολογία με εποικοδομητικό τρόπο ώστε να διδαχθεί το περιεχόμενο.</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Η γνώση τι κάνει κάποιες έννοιες δυσνόητες ή ευκολονόητες </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Η γνώση πως η τεχνολογία μπορεί να βοηθήσει στην λύση προβλημάτων που αντιμετωπίζουν οι μαθητές.</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Η γνώση των πρότερων γνώσεων των μαθητών.</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Η γνώση πως η τεχνολογία μπορεί να χρησιμοποιηθεί για να αξιοποιήσει υπάρχουσες γνώσεις.</a:t>
            </a:r>
          </a:p>
        </p:txBody>
      </p:sp>
    </p:spTree>
    <p:extLst>
      <p:ext uri="{BB962C8B-B14F-4D97-AF65-F5344CB8AC3E}">
        <p14:creationId xmlns:p14="http://schemas.microsoft.com/office/powerpoint/2010/main" val="303827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53093" y="795414"/>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a:solidFill>
                  <a:srgbClr val="000000"/>
                </a:solidFill>
                <a:latin typeface="RRAIVN+Calibri"/>
                <a:cs typeface="RRAIVN+Calibri"/>
              </a:rPr>
              <a:t>ΤΕΧΝΟΛΟΓΙΚΗ ΠΑΙΔΑΓΩΓΙΚΗ ΓΝΩΣΗ </a:t>
            </a:r>
            <a:r>
              <a:rPr lang="el-GR" sz="2800" b="1" dirty="0" smtClean="0">
                <a:solidFill>
                  <a:srgbClr val="000000"/>
                </a:solidFill>
                <a:latin typeface="RRAIVN+Calibri"/>
                <a:cs typeface="RRAIVN+Calibri"/>
              </a:rPr>
              <a:t>ΠΕΡΙΕΧΟΜΕΝΟΥ</a:t>
            </a:r>
            <a:endParaRPr lang="el-GR" sz="2800" b="1" dirty="0">
              <a:solidFill>
                <a:srgbClr val="000000"/>
              </a:solidFill>
              <a:latin typeface="RRAIVN+Calibri"/>
              <a:cs typeface="RRAIVN+Calibri"/>
            </a:endParaRPr>
          </a:p>
        </p:txBody>
      </p:sp>
      <p:sp>
        <p:nvSpPr>
          <p:cNvPr id="9" name="Ορθογώνιο 8"/>
          <p:cNvSpPr/>
          <p:nvPr/>
        </p:nvSpPr>
        <p:spPr>
          <a:xfrm>
            <a:off x="251520" y="1984829"/>
            <a:ext cx="8892480" cy="4154984"/>
          </a:xfrm>
          <a:prstGeom prst="rect">
            <a:avLst/>
          </a:prstGeom>
        </p:spPr>
        <p:txBody>
          <a:bodyPr wrap="square">
            <a:spAutoFit/>
          </a:bodyPr>
          <a:lstStyle/>
          <a:p>
            <a:r>
              <a:rPr lang="el-GR" sz="2400" spc="-10" dirty="0" smtClean="0">
                <a:solidFill>
                  <a:schemeClr val="tx2"/>
                </a:solidFill>
                <a:latin typeface="UUMMPF+Calibri"/>
                <a:cs typeface="UUMMPF+Calibri"/>
              </a:rPr>
              <a:t>Στις 8 κατηγορίες γνώσεων των εκπαιδευτικών που υπάρχουν στα μοντέλα Παιδαγωγικής Γνώσης Περιεχομένου:</a:t>
            </a:r>
          </a:p>
          <a:p>
            <a:pPr marL="457200" indent="-457200">
              <a:buFont typeface="+mj-lt"/>
              <a:buAutoNum type="arabicPeriod"/>
            </a:pPr>
            <a:r>
              <a:rPr lang="el-GR" sz="2400" spc="-10" dirty="0" smtClean="0">
                <a:solidFill>
                  <a:schemeClr val="tx2"/>
                </a:solidFill>
                <a:latin typeface="UUMMPF+Calibri"/>
                <a:cs typeface="UUMMPF+Calibri"/>
              </a:rPr>
              <a:t>Αντικείμενο διδασκαλίας</a:t>
            </a:r>
          </a:p>
          <a:p>
            <a:pPr marL="457200" indent="-457200">
              <a:buFont typeface="+mj-lt"/>
              <a:buAutoNum type="arabicPeriod"/>
            </a:pPr>
            <a:r>
              <a:rPr lang="el-GR" sz="2400" spc="-10" dirty="0" smtClean="0">
                <a:solidFill>
                  <a:schemeClr val="tx2"/>
                </a:solidFill>
                <a:latin typeface="UUMMPF+Calibri"/>
                <a:cs typeface="UUMMPF+Calibri"/>
              </a:rPr>
              <a:t>Διδακτικές στρατηγικές</a:t>
            </a:r>
          </a:p>
          <a:p>
            <a:pPr marL="457200" indent="-457200">
              <a:buFont typeface="+mj-lt"/>
              <a:buAutoNum type="arabicPeriod"/>
            </a:pPr>
            <a:r>
              <a:rPr lang="el-GR" sz="2400" spc="-10" dirty="0" smtClean="0">
                <a:solidFill>
                  <a:schemeClr val="tx2"/>
                </a:solidFill>
                <a:latin typeface="UUMMPF+Calibri"/>
                <a:cs typeface="UUMMPF+Calibri"/>
              </a:rPr>
              <a:t>Μάθηση και αντιλήψεις των μαθητών</a:t>
            </a:r>
          </a:p>
          <a:p>
            <a:pPr marL="457200" indent="-457200">
              <a:buFont typeface="+mj-lt"/>
              <a:buAutoNum type="arabicPeriod"/>
            </a:pPr>
            <a:r>
              <a:rPr lang="el-GR" sz="2400" spc="-10" dirty="0" smtClean="0">
                <a:solidFill>
                  <a:schemeClr val="tx2"/>
                </a:solidFill>
                <a:latin typeface="UUMMPF+Calibri"/>
                <a:cs typeface="UUMMPF+Calibri"/>
              </a:rPr>
              <a:t>Γενική παιδαγωγική</a:t>
            </a:r>
          </a:p>
          <a:p>
            <a:pPr marL="457200" indent="-457200">
              <a:buFont typeface="+mj-lt"/>
              <a:buAutoNum type="arabicPeriod"/>
            </a:pPr>
            <a:r>
              <a:rPr lang="el-GR" sz="2400" spc="-10" dirty="0" smtClean="0">
                <a:solidFill>
                  <a:schemeClr val="tx2"/>
                </a:solidFill>
                <a:latin typeface="UUMMPF+Calibri"/>
                <a:cs typeface="UUMMPF+Calibri"/>
              </a:rPr>
              <a:t>Πρόγραμμα σπουδών </a:t>
            </a:r>
          </a:p>
          <a:p>
            <a:pPr marL="457200" indent="-457200">
              <a:buFont typeface="+mj-lt"/>
              <a:buAutoNum type="arabicPeriod"/>
            </a:pPr>
            <a:r>
              <a:rPr lang="el-GR" sz="2400" spc="-10" dirty="0" smtClean="0">
                <a:solidFill>
                  <a:schemeClr val="tx2"/>
                </a:solidFill>
                <a:latin typeface="UUMMPF+Calibri"/>
                <a:cs typeface="UUMMPF+Calibri"/>
              </a:rPr>
              <a:t>Πλαίσιο</a:t>
            </a:r>
          </a:p>
          <a:p>
            <a:pPr marL="457200" indent="-457200">
              <a:buFont typeface="+mj-lt"/>
              <a:buAutoNum type="arabicPeriod"/>
            </a:pPr>
            <a:r>
              <a:rPr lang="el-GR" sz="2400" spc="-10" dirty="0" smtClean="0">
                <a:solidFill>
                  <a:schemeClr val="tx2"/>
                </a:solidFill>
                <a:latin typeface="UUMMPF+Calibri"/>
                <a:cs typeface="UUMMPF+Calibri"/>
              </a:rPr>
              <a:t>Σκοπός </a:t>
            </a:r>
          </a:p>
          <a:p>
            <a:pPr marL="457200" indent="-457200">
              <a:buFont typeface="+mj-lt"/>
              <a:buAutoNum type="arabicPeriod"/>
            </a:pPr>
            <a:r>
              <a:rPr lang="el-GR" sz="2400" spc="-10" dirty="0" smtClean="0">
                <a:solidFill>
                  <a:schemeClr val="tx2"/>
                </a:solidFill>
                <a:latin typeface="UUMMPF+Calibri"/>
                <a:cs typeface="UUMMPF+Calibri"/>
              </a:rPr>
              <a:t>Αξιολόγηση.</a:t>
            </a:r>
          </a:p>
          <a:p>
            <a:r>
              <a:rPr lang="el-GR" sz="2400" spc="-10" dirty="0" smtClean="0">
                <a:solidFill>
                  <a:schemeClr val="tx2"/>
                </a:solidFill>
                <a:latin typeface="UUMMPF+Calibri"/>
                <a:cs typeface="UUMMPF+Calibri"/>
              </a:rPr>
              <a:t>Το </a:t>
            </a:r>
            <a:r>
              <a:rPr lang="en-US" sz="2400" spc="-10" dirty="0" smtClean="0">
                <a:solidFill>
                  <a:schemeClr val="tx2"/>
                </a:solidFill>
                <a:latin typeface="UUMMPF+Calibri"/>
                <a:cs typeface="UUMMPF+Calibri"/>
              </a:rPr>
              <a:t>TPACK </a:t>
            </a:r>
            <a:r>
              <a:rPr lang="el-GR" sz="2400" spc="-10" dirty="0" smtClean="0">
                <a:solidFill>
                  <a:schemeClr val="tx2"/>
                </a:solidFill>
                <a:latin typeface="UUMMPF+Calibri"/>
                <a:cs typeface="UUMMPF+Calibri"/>
              </a:rPr>
              <a:t>προσθέτει την Τεχνολογική Γνώση στο πλαίσιο </a:t>
            </a:r>
            <a:r>
              <a:rPr lang="en-US" sz="2400" spc="-10" dirty="0" smtClean="0">
                <a:solidFill>
                  <a:schemeClr val="tx2"/>
                </a:solidFill>
                <a:latin typeface="UUMMPF+Calibri"/>
                <a:cs typeface="UUMMPF+Calibri"/>
              </a:rPr>
              <a:t>PCK</a:t>
            </a:r>
            <a:endParaRPr lang="el-GR" sz="2400" spc="-10" dirty="0" smtClean="0">
              <a:solidFill>
                <a:schemeClr val="tx2"/>
              </a:solidFill>
              <a:latin typeface="UUMMPF+Calibri"/>
              <a:cs typeface="UUMMPF+Calibri"/>
            </a:endParaRPr>
          </a:p>
        </p:txBody>
      </p:sp>
    </p:spTree>
    <p:extLst>
      <p:ext uri="{BB962C8B-B14F-4D97-AF65-F5344CB8AC3E}">
        <p14:creationId xmlns:p14="http://schemas.microsoft.com/office/powerpoint/2010/main" val="416755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642940" y="795414"/>
            <a:ext cx="7176967"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smtClean="0">
                <a:solidFill>
                  <a:srgbClr val="000000"/>
                </a:solidFill>
                <a:latin typeface="RRAIVN+Calibri"/>
                <a:cs typeface="RRAIVN+Calibri"/>
              </a:rPr>
              <a:t>ΕΝΣΩΜΑΤΩΣΗ</a:t>
            </a:r>
            <a:r>
              <a:rPr lang="en-US" sz="2800" b="1" dirty="0" smtClean="0">
                <a:solidFill>
                  <a:srgbClr val="000000"/>
                </a:solidFill>
                <a:latin typeface="RRAIVN+Calibri"/>
                <a:cs typeface="RRAIVN+Calibri"/>
              </a:rPr>
              <a:t> TPACK</a:t>
            </a:r>
            <a:r>
              <a:rPr lang="el-GR" sz="2800" b="1" dirty="0" smtClean="0">
                <a:solidFill>
                  <a:srgbClr val="000000"/>
                </a:solidFill>
                <a:latin typeface="RRAIVN+Calibri"/>
                <a:cs typeface="RRAIVN+Calibri"/>
              </a:rPr>
              <a:t> ΣΤΗ ΔΙΔΑΣΚΑΛΙΑ</a:t>
            </a:r>
            <a:endParaRPr lang="el-GR" sz="2800" b="1" dirty="0">
              <a:solidFill>
                <a:srgbClr val="000000"/>
              </a:solidFill>
              <a:latin typeface="RRAIVN+Calibri"/>
              <a:cs typeface="RRAIVN+Calibri"/>
            </a:endParaRPr>
          </a:p>
        </p:txBody>
      </p:sp>
      <p:sp>
        <p:nvSpPr>
          <p:cNvPr id="9" name="Ορθογώνιο 8"/>
          <p:cNvSpPr/>
          <p:nvPr/>
        </p:nvSpPr>
        <p:spPr>
          <a:xfrm>
            <a:off x="251520" y="1984829"/>
            <a:ext cx="8892480" cy="4154984"/>
          </a:xfrm>
          <a:prstGeom prst="rect">
            <a:avLst/>
          </a:prstGeom>
        </p:spPr>
        <p:txBody>
          <a:bodyPr wrap="square">
            <a:spAutoFit/>
          </a:bodyPr>
          <a:lstStyle/>
          <a:p>
            <a:r>
              <a:rPr lang="el-GR" sz="2400" spc="-10" dirty="0" smtClean="0">
                <a:solidFill>
                  <a:schemeClr val="tx2"/>
                </a:solidFill>
                <a:latin typeface="UUMMPF+Calibri"/>
                <a:cs typeface="UUMMPF+Calibri"/>
              </a:rPr>
              <a:t>ΕΡΩΤΗΜΑΤΑ</a:t>
            </a:r>
          </a:p>
          <a:p>
            <a:r>
              <a:rPr lang="el-GR" sz="2400" spc="-10" dirty="0" smtClean="0">
                <a:solidFill>
                  <a:schemeClr val="tx2"/>
                </a:solidFill>
                <a:latin typeface="UUMMPF+Calibri"/>
                <a:cs typeface="UUMMPF+Calibri"/>
              </a:rPr>
              <a:t>Πως οι εκπαιδευτικοί αποκτούν αυτή την ολοκληρωμένη γνώση για την αποτελεσματική διδασκαλία με τις κατάλληλες τεχνολογίες;</a:t>
            </a:r>
          </a:p>
          <a:p>
            <a:r>
              <a:rPr lang="el-GR" sz="2400" spc="-10" dirty="0" smtClean="0">
                <a:solidFill>
                  <a:schemeClr val="tx2"/>
                </a:solidFill>
                <a:latin typeface="UUMMPF+Calibri"/>
                <a:cs typeface="UUMMPF+Calibri"/>
              </a:rPr>
              <a:t>Οι εκπαιδευτικοί εμφανίζουν ξαφνικά αυτή τη γνώση ή την αποκτούν σταδιακά;</a:t>
            </a:r>
          </a:p>
          <a:p>
            <a:endParaRPr lang="el-GR" sz="2400" spc="-10" dirty="0">
              <a:solidFill>
                <a:schemeClr val="tx2"/>
              </a:solidFill>
              <a:latin typeface="UUMMPF+Calibri"/>
              <a:cs typeface="UUMMPF+Calibri"/>
            </a:endParaRPr>
          </a:p>
          <a:p>
            <a:r>
              <a:rPr lang="el-GR" sz="2400" spc="-10" dirty="0" smtClean="0">
                <a:solidFill>
                  <a:schemeClr val="tx2"/>
                </a:solidFill>
                <a:latin typeface="UUMMPF+Calibri"/>
                <a:cs typeface="UUMMPF+Calibri"/>
              </a:rPr>
              <a:t>Οι </a:t>
            </a:r>
            <a:r>
              <a:rPr lang="en-US" sz="2400" spc="-10" dirty="0" err="1" smtClean="0">
                <a:solidFill>
                  <a:schemeClr val="tx2"/>
                </a:solidFill>
                <a:latin typeface="UUMMPF+Calibri"/>
                <a:cs typeface="UUMMPF+Calibri"/>
              </a:rPr>
              <a:t>Niess</a:t>
            </a:r>
            <a:r>
              <a:rPr lang="en-US" sz="2400" spc="-10" dirty="0" smtClean="0">
                <a:solidFill>
                  <a:schemeClr val="tx2"/>
                </a:solidFill>
                <a:latin typeface="UUMMPF+Calibri"/>
                <a:cs typeface="UUMMPF+Calibri"/>
              </a:rPr>
              <a:t>, Sadri &amp; Lee (2007) </a:t>
            </a:r>
            <a:r>
              <a:rPr lang="el-GR" sz="2400" spc="-10" dirty="0" smtClean="0">
                <a:solidFill>
                  <a:schemeClr val="tx2"/>
                </a:solidFill>
                <a:latin typeface="UUMMPF+Calibri"/>
                <a:cs typeface="UUMMPF+Calibri"/>
              </a:rPr>
              <a:t>πρότειναν ένα αναπτυξιακό μοντέλο για το </a:t>
            </a:r>
            <a:r>
              <a:rPr lang="en-US" sz="2400" spc="-10" dirty="0" smtClean="0">
                <a:solidFill>
                  <a:schemeClr val="tx2"/>
                </a:solidFill>
                <a:latin typeface="UUMMPF+Calibri"/>
                <a:cs typeface="UUMMPF+Calibri"/>
              </a:rPr>
              <a:t>TPACK</a:t>
            </a:r>
            <a:r>
              <a:rPr lang="el-GR" sz="2400" spc="-10" dirty="0" smtClean="0">
                <a:solidFill>
                  <a:schemeClr val="tx2"/>
                </a:solidFill>
                <a:latin typeface="UUMMPF+Calibri"/>
                <a:cs typeface="UUMMPF+Calibri"/>
              </a:rPr>
              <a:t> που ενσωματώνει τη διαδικασία των 5 σταδίων για την αποδοχή ή απόρριψη της καινοτομίας του</a:t>
            </a:r>
            <a:r>
              <a:rPr lang="en-US" sz="2400" spc="-10" dirty="0" smtClean="0">
                <a:solidFill>
                  <a:schemeClr val="tx2"/>
                </a:solidFill>
                <a:latin typeface="UUMMPF+Calibri"/>
                <a:cs typeface="UUMMPF+Calibri"/>
              </a:rPr>
              <a:t> Rogers (1995).</a:t>
            </a:r>
            <a:endParaRPr lang="el-GR" sz="2400" spc="-10" dirty="0" smtClean="0">
              <a:solidFill>
                <a:schemeClr val="tx2"/>
              </a:solidFill>
              <a:latin typeface="UUMMPF+Calibri"/>
              <a:cs typeface="UUMMPF+Calibri"/>
            </a:endParaRPr>
          </a:p>
        </p:txBody>
      </p:sp>
    </p:spTree>
    <p:extLst>
      <p:ext uri="{BB962C8B-B14F-4D97-AF65-F5344CB8AC3E}">
        <p14:creationId xmlns:p14="http://schemas.microsoft.com/office/powerpoint/2010/main" val="3049630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504781" y="742275"/>
            <a:ext cx="7897047" cy="64633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000" b="1" dirty="0">
                <a:solidFill>
                  <a:srgbClr val="000000"/>
                </a:solidFill>
                <a:latin typeface="RRAIVN+Calibri"/>
                <a:cs typeface="RRAIVN+Calibri"/>
              </a:rPr>
              <a:t>ΤΕΧΝΟΛΟΓΙΚΗ ΠΑΙΔΑΓΩΓΙΚΗ ΓΝΩΣΗ </a:t>
            </a:r>
            <a:r>
              <a:rPr lang="el-GR" sz="2000" b="1" dirty="0" smtClean="0">
                <a:solidFill>
                  <a:srgbClr val="000000"/>
                </a:solidFill>
                <a:latin typeface="RRAIVN+Calibri"/>
                <a:cs typeface="RRAIVN+Calibri"/>
              </a:rPr>
              <a:t>ΠΕΡΙΕΧΟΜΕΝΟΥ</a:t>
            </a:r>
            <a:endParaRPr lang="el-GR" sz="2000" b="1" dirty="0">
              <a:solidFill>
                <a:srgbClr val="000000"/>
              </a:solidFill>
              <a:latin typeface="RRAIVN+Calibri"/>
              <a:cs typeface="RRAIVN+Calibri"/>
            </a:endParaRPr>
          </a:p>
        </p:txBody>
      </p:sp>
      <p:sp>
        <p:nvSpPr>
          <p:cNvPr id="9" name="Ορθογώνιο 8"/>
          <p:cNvSpPr/>
          <p:nvPr/>
        </p:nvSpPr>
        <p:spPr>
          <a:xfrm>
            <a:off x="251520" y="1393932"/>
            <a:ext cx="8352928" cy="5016758"/>
          </a:xfrm>
          <a:prstGeom prst="rect">
            <a:avLst/>
          </a:prstGeom>
        </p:spPr>
        <p:txBody>
          <a:bodyPr wrap="square">
            <a:spAutoFit/>
          </a:bodyPr>
          <a:lstStyle/>
          <a:p>
            <a:pPr marL="457200" indent="-457200">
              <a:buFont typeface="+mj-lt"/>
              <a:buAutoNum type="arabicPeriod"/>
            </a:pPr>
            <a:r>
              <a:rPr lang="el-GR" sz="2000" spc="-10" dirty="0" smtClean="0">
                <a:solidFill>
                  <a:srgbClr val="FF0000"/>
                </a:solidFill>
                <a:latin typeface="UUMMPF+Calibri"/>
                <a:cs typeface="UUMMPF+Calibri"/>
              </a:rPr>
              <a:t>Αναγνώριση</a:t>
            </a:r>
            <a:r>
              <a:rPr lang="el-GR" sz="2000" spc="-10" dirty="0" smtClean="0">
                <a:solidFill>
                  <a:schemeClr val="tx2"/>
                </a:solidFill>
                <a:latin typeface="UUMMPF+Calibri"/>
                <a:cs typeface="UUMMPF+Calibri"/>
              </a:rPr>
              <a:t> (γνώση)  όπου οι εκπαιδευτικοί χρησιμοποιούν την τεχνολογία και αναγνωρίζουν την συμβολή της </a:t>
            </a:r>
            <a:r>
              <a:rPr lang="el-GR" sz="2000" spc="-10" dirty="0" smtClean="0">
                <a:solidFill>
                  <a:schemeClr val="tx2"/>
                </a:solidFill>
                <a:latin typeface="UUMMPF+Calibri"/>
                <a:cs typeface="UUMMPF+Calibri"/>
              </a:rPr>
              <a:t>στο </a:t>
            </a:r>
            <a:r>
              <a:rPr lang="el-GR" sz="2000" spc="-10" dirty="0" smtClean="0">
                <a:solidFill>
                  <a:schemeClr val="tx2"/>
                </a:solidFill>
                <a:latin typeface="UUMMPF+Calibri"/>
                <a:cs typeface="UUMMPF+Calibri"/>
              </a:rPr>
              <a:t>περιεχόμενο του μαθήματος αλλά δεν </a:t>
            </a:r>
            <a:r>
              <a:rPr lang="el-GR" sz="2000" spc="-10" dirty="0" smtClean="0">
                <a:solidFill>
                  <a:schemeClr val="tx2"/>
                </a:solidFill>
                <a:latin typeface="UUMMPF+Calibri"/>
                <a:cs typeface="UUMMPF+Calibri"/>
              </a:rPr>
              <a:t>την ενσωματώνουν </a:t>
            </a:r>
            <a:r>
              <a:rPr lang="el-GR" sz="2000" spc="-10" dirty="0" smtClean="0">
                <a:solidFill>
                  <a:schemeClr val="tx2"/>
                </a:solidFill>
                <a:latin typeface="UUMMPF+Calibri"/>
                <a:cs typeface="UUMMPF+Calibri"/>
              </a:rPr>
              <a:t>στη </a:t>
            </a:r>
            <a:r>
              <a:rPr lang="el-GR" sz="2000" spc="-10" dirty="0" smtClean="0">
                <a:solidFill>
                  <a:schemeClr val="tx2"/>
                </a:solidFill>
                <a:latin typeface="UUMMPF+Calibri"/>
                <a:cs typeface="UUMMPF+Calibri"/>
              </a:rPr>
              <a:t>διδασκαλία και </a:t>
            </a:r>
            <a:r>
              <a:rPr lang="el-GR" sz="2000" spc="-10" dirty="0" smtClean="0">
                <a:solidFill>
                  <a:schemeClr val="tx2"/>
                </a:solidFill>
                <a:latin typeface="UUMMPF+Calibri"/>
                <a:cs typeface="UUMMPF+Calibri"/>
              </a:rPr>
              <a:t>στη </a:t>
            </a:r>
            <a:r>
              <a:rPr lang="el-GR" sz="2000" spc="-10" dirty="0" smtClean="0">
                <a:solidFill>
                  <a:schemeClr val="tx2"/>
                </a:solidFill>
                <a:latin typeface="UUMMPF+Calibri"/>
                <a:cs typeface="UUMMPF+Calibri"/>
              </a:rPr>
              <a:t>μάθηση.</a:t>
            </a:r>
          </a:p>
          <a:p>
            <a:pPr marL="457200" indent="-457200">
              <a:buFont typeface="+mj-lt"/>
              <a:buAutoNum type="arabicPeriod"/>
            </a:pPr>
            <a:r>
              <a:rPr lang="el-GR" sz="2000" spc="-10" dirty="0" smtClean="0">
                <a:solidFill>
                  <a:srgbClr val="FF0000"/>
                </a:solidFill>
                <a:latin typeface="UUMMPF+Calibri"/>
                <a:cs typeface="UUMMPF+Calibri"/>
              </a:rPr>
              <a:t>Αποδοχή</a:t>
            </a:r>
            <a:r>
              <a:rPr lang="el-GR" sz="2000" spc="-10" dirty="0" smtClean="0">
                <a:solidFill>
                  <a:schemeClr val="tx2"/>
                </a:solidFill>
                <a:latin typeface="UUMMPF+Calibri"/>
                <a:cs typeface="UUMMPF+Calibri"/>
              </a:rPr>
              <a:t> (πειθώ) όπου οι εκπαιδευτικοί σχηματίζουν μια ευνοϊκή ή δυσμενή στάση προς τη διδασκαλία και τη μάθηση με την κατάλληλη τεχνολογία.</a:t>
            </a:r>
          </a:p>
          <a:p>
            <a:pPr marL="457200" indent="-457200">
              <a:buFont typeface="+mj-lt"/>
              <a:buAutoNum type="arabicPeriod"/>
            </a:pPr>
            <a:r>
              <a:rPr lang="el-GR" sz="2000" spc="-10" dirty="0" smtClean="0">
                <a:solidFill>
                  <a:srgbClr val="FF0000"/>
                </a:solidFill>
                <a:latin typeface="UUMMPF+Calibri"/>
                <a:cs typeface="UUMMPF+Calibri"/>
              </a:rPr>
              <a:t>Προσαρμογή</a:t>
            </a:r>
            <a:r>
              <a:rPr lang="el-GR" sz="2000" spc="-10" dirty="0" smtClean="0">
                <a:solidFill>
                  <a:schemeClr val="tx2"/>
                </a:solidFill>
                <a:latin typeface="UUMMPF+Calibri"/>
                <a:cs typeface="UUMMPF+Calibri"/>
              </a:rPr>
              <a:t>  (απόφαση) </a:t>
            </a:r>
            <a:r>
              <a:rPr lang="el-GR" sz="2000" spc="-10" dirty="0">
                <a:solidFill>
                  <a:schemeClr val="tx2"/>
                </a:solidFill>
                <a:latin typeface="UUMMPF+Calibri"/>
                <a:cs typeface="UUMMPF+Calibri"/>
              </a:rPr>
              <a:t>όπου οι εκπαιδευτικοί </a:t>
            </a:r>
            <a:r>
              <a:rPr lang="el-GR" sz="2000" spc="-10" dirty="0" smtClean="0">
                <a:solidFill>
                  <a:schemeClr val="tx2"/>
                </a:solidFill>
                <a:latin typeface="UUMMPF+Calibri"/>
                <a:cs typeface="UUMMPF+Calibri"/>
              </a:rPr>
              <a:t>συμμετέχουν σε δραστηριότητες που οδηγούν στην επιλογή </a:t>
            </a:r>
            <a:r>
              <a:rPr lang="el-GR" sz="2000" spc="-10" dirty="0" smtClean="0">
                <a:solidFill>
                  <a:schemeClr val="tx2"/>
                </a:solidFill>
                <a:latin typeface="UUMMPF+Calibri"/>
                <a:cs typeface="UUMMPF+Calibri"/>
              </a:rPr>
              <a:t>τους </a:t>
            </a:r>
            <a:r>
              <a:rPr lang="el-GR" sz="2000" spc="-10" dirty="0" smtClean="0">
                <a:solidFill>
                  <a:schemeClr val="tx2"/>
                </a:solidFill>
                <a:latin typeface="UUMMPF+Calibri"/>
                <a:cs typeface="UUMMPF+Calibri"/>
              </a:rPr>
              <a:t>να εγκρίνουν ή να απορρίψουν τη διδασκαλία και τη μάθηση με την κατάλληλη τεχνολογία.</a:t>
            </a:r>
          </a:p>
          <a:p>
            <a:pPr marL="457200" indent="-457200">
              <a:buFont typeface="+mj-lt"/>
              <a:buAutoNum type="arabicPeriod"/>
            </a:pPr>
            <a:r>
              <a:rPr lang="el-GR" sz="2000" spc="-10" dirty="0" smtClean="0">
                <a:solidFill>
                  <a:srgbClr val="FF0000"/>
                </a:solidFill>
                <a:latin typeface="UUMMPF+Calibri"/>
                <a:cs typeface="UUMMPF+Calibri"/>
              </a:rPr>
              <a:t>Διερεύνηση</a:t>
            </a:r>
            <a:r>
              <a:rPr lang="el-GR" sz="2000" spc="-10" dirty="0" smtClean="0">
                <a:solidFill>
                  <a:schemeClr val="tx2"/>
                </a:solidFill>
                <a:latin typeface="UUMMPF+Calibri"/>
                <a:cs typeface="UUMMPF+Calibri"/>
              </a:rPr>
              <a:t> (εφαρμογή) </a:t>
            </a:r>
            <a:r>
              <a:rPr lang="el-GR" sz="2000" spc="-10" dirty="0">
                <a:solidFill>
                  <a:schemeClr val="tx2"/>
                </a:solidFill>
                <a:latin typeface="UUMMPF+Calibri"/>
                <a:cs typeface="UUMMPF+Calibri"/>
              </a:rPr>
              <a:t>όπου οι εκπαιδευτικοί </a:t>
            </a:r>
            <a:r>
              <a:rPr lang="el-GR" sz="2000" spc="-10" dirty="0" smtClean="0">
                <a:solidFill>
                  <a:schemeClr val="tx2"/>
                </a:solidFill>
                <a:latin typeface="UUMMPF+Calibri"/>
                <a:cs typeface="UUMMPF+Calibri"/>
              </a:rPr>
              <a:t>ενσωματώνουν στη διδασκαλία και </a:t>
            </a:r>
            <a:r>
              <a:rPr lang="el-GR" sz="2000" spc="-10" dirty="0" smtClean="0">
                <a:solidFill>
                  <a:schemeClr val="tx2"/>
                </a:solidFill>
                <a:latin typeface="UUMMPF+Calibri"/>
                <a:cs typeface="UUMMPF+Calibri"/>
              </a:rPr>
              <a:t>στη </a:t>
            </a:r>
            <a:r>
              <a:rPr lang="el-GR" sz="2000" spc="-10" dirty="0" smtClean="0">
                <a:solidFill>
                  <a:schemeClr val="tx2"/>
                </a:solidFill>
                <a:latin typeface="UUMMPF+Calibri"/>
                <a:cs typeface="UUMMPF+Calibri"/>
              </a:rPr>
              <a:t>μάθηση την κατάλληλη τεχνολογία.</a:t>
            </a:r>
          </a:p>
          <a:p>
            <a:pPr marL="457200" indent="-457200">
              <a:buFont typeface="+mj-lt"/>
              <a:buAutoNum type="arabicPeriod"/>
            </a:pPr>
            <a:r>
              <a:rPr lang="el-GR" sz="2000" spc="-10" dirty="0" smtClean="0">
                <a:solidFill>
                  <a:srgbClr val="FF0000"/>
                </a:solidFill>
                <a:latin typeface="UUMMPF+Calibri"/>
                <a:cs typeface="UUMMPF+Calibri"/>
              </a:rPr>
              <a:t>Προώθηση</a:t>
            </a:r>
            <a:r>
              <a:rPr lang="el-GR" sz="2000" spc="-10" dirty="0" smtClean="0">
                <a:solidFill>
                  <a:schemeClr val="tx2"/>
                </a:solidFill>
                <a:latin typeface="UUMMPF+Calibri"/>
                <a:cs typeface="UUMMPF+Calibri"/>
              </a:rPr>
              <a:t> (επιβεβαίωση) </a:t>
            </a:r>
            <a:r>
              <a:rPr lang="el-GR" sz="2000" spc="-10" dirty="0">
                <a:solidFill>
                  <a:schemeClr val="tx2"/>
                </a:solidFill>
                <a:latin typeface="UUMMPF+Calibri"/>
                <a:cs typeface="UUMMPF+Calibri"/>
              </a:rPr>
              <a:t>όπου οι εκπαιδευτικοί </a:t>
            </a:r>
            <a:r>
              <a:rPr lang="el-GR" sz="2000" spc="-10" dirty="0" smtClean="0">
                <a:solidFill>
                  <a:schemeClr val="tx2"/>
                </a:solidFill>
                <a:latin typeface="UUMMPF+Calibri"/>
                <a:cs typeface="UUMMPF+Calibri"/>
              </a:rPr>
              <a:t>αξιολογούν τα αποτελέσματα της απόφασης τους να εντάξουν στη διδασκαλία και τη μάθηση την κατάλληλη τεχνολογία.</a:t>
            </a:r>
          </a:p>
        </p:txBody>
      </p:sp>
    </p:spTree>
    <p:extLst>
      <p:ext uri="{BB962C8B-B14F-4D97-AF65-F5344CB8AC3E}">
        <p14:creationId xmlns:p14="http://schemas.microsoft.com/office/powerpoint/2010/main" val="3254886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1600" dirty="0">
                <a:solidFill>
                  <a:srgbClr val="000000"/>
                </a:solidFill>
                <a:latin typeface="Calibri" panose="020F0502020204030204" pitchFamily="34" charset="0"/>
              </a:rPr>
              <a:t> </a:t>
            </a:r>
            <a:r>
              <a:rPr lang="el-GR" sz="2800" b="1" dirty="0">
                <a:solidFill>
                  <a:srgbClr val="000000"/>
                </a:solidFill>
                <a:latin typeface="RRAIVN+Calibri"/>
                <a:ea typeface="+mj-ea"/>
                <a:cs typeface="RRAIVN+Calibri"/>
              </a:rPr>
              <a:t>ΤΕΧΝΟΛΟΓΙΚΗ ΠΑΙΔΑΓΩΓΙΚΗ ΓΝΩΣΗ ΠΕΡΙΕΧΟΜΕΝΟΥ (ΤPACK) </a:t>
            </a:r>
          </a:p>
        </p:txBody>
      </p:sp>
      <p:sp>
        <p:nvSpPr>
          <p:cNvPr id="9" name="Ορθογώνιο 8"/>
          <p:cNvSpPr/>
          <p:nvPr/>
        </p:nvSpPr>
        <p:spPr>
          <a:xfrm>
            <a:off x="179512" y="2258271"/>
            <a:ext cx="8820472" cy="4093428"/>
          </a:xfrm>
          <a:prstGeom prst="rect">
            <a:avLst/>
          </a:prstGeom>
        </p:spPr>
        <p:txBody>
          <a:bodyPr wrap="square">
            <a:spAutoFit/>
          </a:bodyPr>
          <a:lstStyle/>
          <a:p>
            <a:endParaRPr lang="el-GR" sz="2000" dirty="0">
              <a:solidFill>
                <a:srgbClr val="000000"/>
              </a:solidFill>
              <a:latin typeface="Times New Roman" panose="02020603050405020304" pitchFamily="18" charset="0"/>
            </a:endParaRPr>
          </a:p>
          <a:p>
            <a:r>
              <a:rPr lang="el-GR" sz="2000" dirty="0">
                <a:solidFill>
                  <a:srgbClr val="000000"/>
                </a:solidFill>
                <a:latin typeface="Times New Roman" panose="02020603050405020304" pitchFamily="18" charset="0"/>
              </a:rPr>
              <a:t> </a:t>
            </a:r>
            <a:r>
              <a:rPr lang="el-GR" sz="2400" spc="-10" dirty="0" smtClean="0">
                <a:solidFill>
                  <a:schemeClr val="tx2"/>
                </a:solidFill>
                <a:latin typeface="UUMMPF+Calibri"/>
                <a:cs typeface="UUMMPF+Calibri"/>
              </a:rPr>
              <a:t>Στις ανεπτυγμένες χώρες όπου χρησιμοποιείται η τεχνολογία στην εκπαίδευση τα προγράμματα είναι προσαρμοσμένα στην τεχνολογία καθώς και οι εκπαιδευτικοί επιμορφώνονται για να μπορέσουν να ανταποκριθούν σε μια διδασκαλία με τεχνολογία.</a:t>
            </a: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Στην </a:t>
            </a:r>
            <a:r>
              <a:rPr lang="el-GR" sz="2400" spc="-10" dirty="0" smtClean="0">
                <a:solidFill>
                  <a:schemeClr val="tx2"/>
                </a:solidFill>
                <a:latin typeface="UUMMPF+Calibri"/>
                <a:cs typeface="UUMMPF+Calibri"/>
              </a:rPr>
              <a:t>Ελλάδα γίνεται προσπάθεια να εκσυγχρονιστούν τα προγράμματα ώστε να περιέχουν τη χρήση της τεχνολογίας καθώς και γίνονται μαζικές επιμορφώσεις των εκπαιδευτικών οι οποίες όμως μένουν σε θεωρητικό επίπεδο χωρίς να χρησιμοποιούνται στη σχολική πράξη.</a:t>
            </a:r>
            <a:endParaRPr lang="el-GR" sz="2400" spc="-10" dirty="0">
              <a:solidFill>
                <a:schemeClr val="tx2"/>
              </a:solidFill>
              <a:latin typeface="UUMMPF+Calibri"/>
              <a:cs typeface="UUMMPF+Calibri"/>
            </a:endParaRPr>
          </a:p>
        </p:txBody>
      </p:sp>
    </p:spTree>
    <p:extLst>
      <p:ext uri="{BB962C8B-B14F-4D97-AF65-F5344CB8AC3E}">
        <p14:creationId xmlns:p14="http://schemas.microsoft.com/office/powerpoint/2010/main" val="1546029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1600" dirty="0">
                <a:solidFill>
                  <a:srgbClr val="000000"/>
                </a:solidFill>
                <a:latin typeface="Calibri" panose="020F0502020204030204" pitchFamily="34" charset="0"/>
              </a:rPr>
              <a:t> </a:t>
            </a:r>
            <a:r>
              <a:rPr lang="el-GR" sz="2800" b="1" dirty="0">
                <a:solidFill>
                  <a:srgbClr val="000000"/>
                </a:solidFill>
                <a:latin typeface="RRAIVN+Calibri"/>
                <a:ea typeface="+mj-ea"/>
                <a:cs typeface="RRAIVN+Calibri"/>
              </a:rPr>
              <a:t>ΤΕΧΝΟΛΟΓΙΚΗ ΠΑΙΔΑΓΩΓΙΚΗ ΓΝΩΣΗ ΠΕΡΙΕΧΟΜΕΝΟΥ (ΤPACK) </a:t>
            </a:r>
          </a:p>
        </p:txBody>
      </p:sp>
      <p:sp>
        <p:nvSpPr>
          <p:cNvPr id="9" name="Ορθογώνιο 8"/>
          <p:cNvSpPr/>
          <p:nvPr/>
        </p:nvSpPr>
        <p:spPr>
          <a:xfrm>
            <a:off x="179512" y="2195797"/>
            <a:ext cx="8964488" cy="4154984"/>
          </a:xfrm>
          <a:prstGeom prst="rect">
            <a:avLst/>
          </a:prstGeom>
        </p:spPr>
        <p:txBody>
          <a:bodyPr wrap="square">
            <a:spAutoFit/>
          </a:bodyPr>
          <a:lstStyle/>
          <a:p>
            <a:r>
              <a:rPr lang="el-GR" sz="2400" spc="-10" dirty="0" smtClean="0">
                <a:solidFill>
                  <a:schemeClr val="tx2"/>
                </a:solidFill>
                <a:latin typeface="UUMMPF+Calibri"/>
                <a:cs typeface="UUMMPF+Calibri"/>
              </a:rPr>
              <a:t>Το </a:t>
            </a:r>
            <a:r>
              <a:rPr lang="el-GR" sz="2400" spc="-10" dirty="0" smtClean="0">
                <a:solidFill>
                  <a:schemeClr val="tx2"/>
                </a:solidFill>
                <a:latin typeface="UUMMPF+Calibri"/>
                <a:cs typeface="UUMMPF+Calibri"/>
              </a:rPr>
              <a:t>μοντέλο </a:t>
            </a:r>
            <a:r>
              <a:rPr lang="el-GR" sz="2400" spc="-10" dirty="0" smtClean="0">
                <a:solidFill>
                  <a:srgbClr val="FF0000"/>
                </a:solidFill>
                <a:latin typeface="UUMMPF+Calibri"/>
                <a:cs typeface="UUMMPF+Calibri"/>
              </a:rPr>
              <a:t>Τεχνολογικής Παιδαγωγικής Γνώσης Περιεχομένου </a:t>
            </a:r>
            <a:r>
              <a:rPr lang="el-GR" sz="2400" spc="-10" dirty="0" smtClean="0">
                <a:solidFill>
                  <a:schemeClr val="tx2"/>
                </a:solidFill>
                <a:latin typeface="UUMMPF+Calibri"/>
                <a:cs typeface="UUMMPF+Calibri"/>
              </a:rPr>
              <a:t>(</a:t>
            </a:r>
            <a:r>
              <a:rPr lang="en-US" sz="2400" spc="-10" dirty="0" smtClean="0">
                <a:solidFill>
                  <a:schemeClr val="tx2"/>
                </a:solidFill>
                <a:latin typeface="UUMMPF+Calibri"/>
                <a:cs typeface="UUMMPF+Calibri"/>
              </a:rPr>
              <a:t>Technological Pedagogical Content Knowledge TPACK) </a:t>
            </a:r>
            <a:r>
              <a:rPr lang="el-GR" sz="2400" spc="-10" dirty="0" smtClean="0">
                <a:solidFill>
                  <a:schemeClr val="tx2"/>
                </a:solidFill>
                <a:latin typeface="UUMMPF+Calibri"/>
                <a:cs typeface="UUMMPF+Calibri"/>
              </a:rPr>
              <a:t>των </a:t>
            </a:r>
            <a:r>
              <a:rPr lang="en-US" sz="2400" spc="-10" dirty="0" smtClean="0">
                <a:solidFill>
                  <a:schemeClr val="tx2"/>
                </a:solidFill>
                <a:latin typeface="UUMMPF+Calibri"/>
                <a:cs typeface="UUMMPF+Calibri"/>
              </a:rPr>
              <a:t>Mishra </a:t>
            </a:r>
            <a:r>
              <a:rPr lang="el-GR" sz="2400" spc="-10" dirty="0" smtClean="0">
                <a:solidFill>
                  <a:schemeClr val="tx2"/>
                </a:solidFill>
                <a:latin typeface="UUMMPF+Calibri"/>
                <a:cs typeface="UUMMPF+Calibri"/>
              </a:rPr>
              <a:t>και </a:t>
            </a:r>
            <a:r>
              <a:rPr lang="en-US" sz="2400" spc="-10" dirty="0" smtClean="0">
                <a:solidFill>
                  <a:schemeClr val="tx2"/>
                </a:solidFill>
                <a:latin typeface="UUMMPF+Calibri"/>
                <a:cs typeface="UUMMPF+Calibri"/>
              </a:rPr>
              <a:t>Koehler (2006)</a:t>
            </a:r>
            <a:r>
              <a:rPr lang="el-GR" sz="2400" spc="-10" dirty="0" smtClean="0">
                <a:solidFill>
                  <a:schemeClr val="tx2"/>
                </a:solidFill>
                <a:latin typeface="UUMMPF+Calibri"/>
                <a:cs typeface="UUMMPF+Calibri"/>
              </a:rPr>
              <a:t> χρησιμοποιείται για σχεδιασμό και εφαρμογή περιβαλλόντων μάθησης που ενισχύονται από τη χρήση της τεχνολογίας</a:t>
            </a:r>
            <a:r>
              <a:rPr lang="el-GR" sz="2400" spc="-10" dirty="0" smtClean="0">
                <a:solidFill>
                  <a:schemeClr val="tx2"/>
                </a:solidFill>
                <a:latin typeface="UUMMPF+Calibri"/>
                <a:cs typeface="UUMMPF+Calibri"/>
              </a:rPr>
              <a:t>.</a:t>
            </a:r>
            <a:endParaRPr lang="en-US" sz="2400" spc="-10" dirty="0" smtClean="0">
              <a:solidFill>
                <a:schemeClr val="tx2"/>
              </a:solidFill>
              <a:latin typeface="UUMMPF+Calibri"/>
              <a:cs typeface="UUMMPF+Calibri"/>
            </a:endParaRP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Οι εκπαιδευτικοί για </a:t>
            </a:r>
            <a:r>
              <a:rPr lang="el-GR" sz="2400" spc="-10" dirty="0">
                <a:solidFill>
                  <a:schemeClr val="tx2"/>
                </a:solidFill>
                <a:latin typeface="UUMMPF+Calibri"/>
                <a:cs typeface="UUMMPF+Calibri"/>
              </a:rPr>
              <a:t>μία αποτελεσματική </a:t>
            </a:r>
            <a:r>
              <a:rPr lang="el-GR" sz="2400" spc="-10" dirty="0" smtClean="0">
                <a:solidFill>
                  <a:schemeClr val="tx2"/>
                </a:solidFill>
                <a:latin typeface="UUMMPF+Calibri"/>
                <a:cs typeface="UUMMPF+Calibri"/>
              </a:rPr>
              <a:t>διδασκαλία πρέπει να διαθέτουν επαρκή συνδυασμό </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Γνώσεων περιεχομένου</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Παιδαγωγικής </a:t>
            </a:r>
          </a:p>
          <a:p>
            <a:pPr marL="342900" indent="-342900">
              <a:buFont typeface="Arial" panose="020B0604020202020204" pitchFamily="34" charset="0"/>
              <a:buChar char="•"/>
            </a:pPr>
            <a:r>
              <a:rPr lang="el-GR" sz="2400" spc="-10" dirty="0" smtClean="0">
                <a:solidFill>
                  <a:schemeClr val="tx2"/>
                </a:solidFill>
                <a:latin typeface="UUMMPF+Calibri"/>
                <a:cs typeface="UUMMPF+Calibri"/>
              </a:rPr>
              <a:t>Τεχνολογίας</a:t>
            </a:r>
          </a:p>
        </p:txBody>
      </p:sp>
    </p:spTree>
    <p:extLst>
      <p:ext uri="{BB962C8B-B14F-4D97-AF65-F5344CB8AC3E}">
        <p14:creationId xmlns:p14="http://schemas.microsoft.com/office/powerpoint/2010/main" val="3325011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1600" dirty="0">
                <a:solidFill>
                  <a:srgbClr val="000000"/>
                </a:solidFill>
                <a:latin typeface="Calibri" panose="020F0502020204030204" pitchFamily="34" charset="0"/>
              </a:rPr>
              <a:t> </a:t>
            </a:r>
            <a:r>
              <a:rPr lang="el-GR" sz="2800" b="1" dirty="0">
                <a:solidFill>
                  <a:srgbClr val="000000"/>
                </a:solidFill>
                <a:latin typeface="RRAIVN+Calibri"/>
                <a:ea typeface="+mj-ea"/>
                <a:cs typeface="RRAIVN+Calibri"/>
              </a:rPr>
              <a:t>ΤΕΧΝΟΛΟΓΙΚΗ ΠΑΙΔΑΓΩΓΙΚΗ ΓΝΩΣΗ ΠΕΡΙΕΧΟΜΕΝΟΥ (ΤPACK) </a:t>
            </a:r>
          </a:p>
        </p:txBody>
      </p:sp>
      <p:sp>
        <p:nvSpPr>
          <p:cNvPr id="9" name="Ορθογώνιο 8"/>
          <p:cNvSpPr/>
          <p:nvPr/>
        </p:nvSpPr>
        <p:spPr>
          <a:xfrm>
            <a:off x="179512" y="2258271"/>
            <a:ext cx="8820472" cy="3785652"/>
          </a:xfrm>
          <a:prstGeom prst="rect">
            <a:avLst/>
          </a:prstGeom>
        </p:spPr>
        <p:txBody>
          <a:bodyPr wrap="square">
            <a:spAutoFit/>
          </a:bodyPr>
          <a:lstStyle/>
          <a:p>
            <a:r>
              <a:rPr lang="el-GR" sz="2400" spc="-10" dirty="0" smtClean="0">
                <a:solidFill>
                  <a:schemeClr val="tx2"/>
                </a:solidFill>
                <a:latin typeface="UUMMPF+Calibri"/>
                <a:cs typeface="UUMMPF+Calibri"/>
              </a:rPr>
              <a:t>Το </a:t>
            </a:r>
            <a:r>
              <a:rPr lang="el-GR" sz="2400" spc="-10" dirty="0" err="1" smtClean="0">
                <a:solidFill>
                  <a:schemeClr val="tx2"/>
                </a:solidFill>
                <a:latin typeface="UUMMPF+Calibri"/>
                <a:cs typeface="UUMMPF+Calibri"/>
              </a:rPr>
              <a:t>προϋπάρχον</a:t>
            </a:r>
            <a:r>
              <a:rPr lang="el-GR" sz="2400" spc="-10" dirty="0" smtClean="0">
                <a:solidFill>
                  <a:schemeClr val="tx2"/>
                </a:solidFill>
                <a:latin typeface="UUMMPF+Calibri"/>
                <a:cs typeface="UUMMPF+Calibri"/>
              </a:rPr>
              <a:t> μοντέλο </a:t>
            </a:r>
            <a:r>
              <a:rPr lang="el-GR" sz="2400" spc="-10" dirty="0" smtClean="0">
                <a:solidFill>
                  <a:srgbClr val="FF0000"/>
                </a:solidFill>
                <a:latin typeface="UUMMPF+Calibri"/>
                <a:cs typeface="UUMMPF+Calibri"/>
              </a:rPr>
              <a:t>Παιδαγωγικής </a:t>
            </a:r>
            <a:r>
              <a:rPr lang="el-GR" sz="2400" spc="-10" dirty="0">
                <a:solidFill>
                  <a:srgbClr val="FF0000"/>
                </a:solidFill>
                <a:latin typeface="UUMMPF+Calibri"/>
                <a:cs typeface="UUMMPF+Calibri"/>
              </a:rPr>
              <a:t>Γνώσης Περιεχομένου </a:t>
            </a:r>
            <a:r>
              <a:rPr lang="el-GR" sz="2400" spc="-10" dirty="0" smtClean="0">
                <a:solidFill>
                  <a:schemeClr val="tx2"/>
                </a:solidFill>
                <a:latin typeface="UUMMPF+Calibri"/>
                <a:cs typeface="UUMMPF+Calibri"/>
              </a:rPr>
              <a:t>(</a:t>
            </a:r>
            <a:r>
              <a:rPr lang="en-US" sz="2400" spc="-10" dirty="0" smtClean="0">
                <a:solidFill>
                  <a:schemeClr val="tx2"/>
                </a:solidFill>
                <a:latin typeface="UUMMPF+Calibri"/>
                <a:cs typeface="UUMMPF+Calibri"/>
              </a:rPr>
              <a:t>Pedagogical </a:t>
            </a:r>
            <a:r>
              <a:rPr lang="en-US" sz="2400" spc="-10" dirty="0">
                <a:solidFill>
                  <a:schemeClr val="tx2"/>
                </a:solidFill>
                <a:latin typeface="UUMMPF+Calibri"/>
                <a:cs typeface="UUMMPF+Calibri"/>
              </a:rPr>
              <a:t>Content Knowledge </a:t>
            </a:r>
            <a:r>
              <a:rPr lang="en-US" sz="2400" spc="-10" dirty="0" smtClean="0">
                <a:solidFill>
                  <a:schemeClr val="tx2"/>
                </a:solidFill>
                <a:latin typeface="UUMMPF+Calibri"/>
                <a:cs typeface="UUMMPF+Calibri"/>
              </a:rPr>
              <a:t>PCK</a:t>
            </a:r>
            <a:r>
              <a:rPr lang="en-US" sz="2400" spc="-10" dirty="0">
                <a:solidFill>
                  <a:schemeClr val="tx2"/>
                </a:solidFill>
                <a:latin typeface="UUMMPF+Calibri"/>
                <a:cs typeface="UUMMPF+Calibri"/>
              </a:rPr>
              <a:t>) </a:t>
            </a:r>
            <a:r>
              <a:rPr lang="el-GR" sz="2400" spc="-10" dirty="0" smtClean="0">
                <a:solidFill>
                  <a:schemeClr val="tx2"/>
                </a:solidFill>
                <a:latin typeface="UUMMPF+Calibri"/>
                <a:cs typeface="UUMMPF+Calibri"/>
              </a:rPr>
              <a:t>του </a:t>
            </a:r>
            <a:r>
              <a:rPr lang="en-US" sz="2400" spc="-10" dirty="0" smtClean="0">
                <a:solidFill>
                  <a:schemeClr val="tx2"/>
                </a:solidFill>
                <a:latin typeface="UUMMPF+Calibri"/>
                <a:cs typeface="UUMMPF+Calibri"/>
              </a:rPr>
              <a:t>Shulman</a:t>
            </a:r>
            <a:r>
              <a:rPr lang="el-GR" sz="2400" spc="-10" dirty="0" smtClean="0">
                <a:solidFill>
                  <a:schemeClr val="tx2"/>
                </a:solidFill>
                <a:latin typeface="UUMMPF+Calibri"/>
                <a:cs typeface="UUMMPF+Calibri"/>
              </a:rPr>
              <a:t> (1986)</a:t>
            </a:r>
            <a:r>
              <a:rPr lang="en-US" sz="2400" spc="-10" dirty="0" smtClean="0">
                <a:solidFill>
                  <a:schemeClr val="tx2"/>
                </a:solidFill>
                <a:latin typeface="UUMMPF+Calibri"/>
                <a:cs typeface="UUMMPF+Calibri"/>
              </a:rPr>
              <a:t> </a:t>
            </a:r>
            <a:r>
              <a:rPr lang="el-GR" sz="2400" spc="-10" dirty="0" smtClean="0">
                <a:solidFill>
                  <a:schemeClr val="tx2"/>
                </a:solidFill>
                <a:latin typeface="UUMMPF+Calibri"/>
                <a:cs typeface="UUMMPF+Calibri"/>
              </a:rPr>
              <a:t>αποτέλεσε την βάση για το </a:t>
            </a:r>
            <a:r>
              <a:rPr lang="en-US" sz="2400" spc="-10" dirty="0" smtClean="0">
                <a:solidFill>
                  <a:schemeClr val="tx2"/>
                </a:solidFill>
                <a:latin typeface="UUMMPF+Calibri"/>
                <a:cs typeface="UUMMPF+Calibri"/>
              </a:rPr>
              <a:t>TPACK.</a:t>
            </a:r>
          </a:p>
          <a:p>
            <a:endParaRPr lang="en-US" sz="2400" spc="-10" dirty="0" smtClean="0">
              <a:solidFill>
                <a:schemeClr val="tx2"/>
              </a:solidFill>
              <a:latin typeface="UUMMPF+Calibri"/>
              <a:cs typeface="UUMMPF+Calibri"/>
            </a:endParaRPr>
          </a:p>
          <a:p>
            <a:r>
              <a:rPr lang="en-US" sz="2400" spc="-10" dirty="0" smtClean="0">
                <a:solidFill>
                  <a:schemeClr val="tx2"/>
                </a:solidFill>
                <a:latin typeface="UUMMPF+Calibri"/>
                <a:cs typeface="UUMMPF+Calibri"/>
              </a:rPr>
              <a:t>H </a:t>
            </a:r>
            <a:r>
              <a:rPr lang="el-GR" sz="2400" spc="-10" dirty="0">
                <a:solidFill>
                  <a:schemeClr val="tx2"/>
                </a:solidFill>
                <a:latin typeface="UUMMPF+Calibri"/>
                <a:cs typeface="UUMMPF+Calibri"/>
              </a:rPr>
              <a:t>Παιδαγωγικής Γνώσης Περιεχομένου</a:t>
            </a:r>
            <a:r>
              <a:rPr lang="en-US" sz="2400" spc="-10" dirty="0">
                <a:solidFill>
                  <a:schemeClr val="tx2"/>
                </a:solidFill>
                <a:latin typeface="UUMMPF+Calibri"/>
                <a:cs typeface="UUMMPF+Calibri"/>
              </a:rPr>
              <a:t> </a:t>
            </a:r>
            <a:r>
              <a:rPr lang="el-GR" sz="2400" spc="-10" dirty="0">
                <a:solidFill>
                  <a:schemeClr val="tx2"/>
                </a:solidFill>
                <a:latin typeface="UUMMPF+Calibri"/>
                <a:cs typeface="UUMMPF+Calibri"/>
              </a:rPr>
              <a:t>προσδιορίζει τις γνώσεις που απαιτούνται για την διδασκαλία. Και αντιπροσωπεύει την ανάμειξη του περιεχομένου και της παιδαγωγικής που οδηγεί στην κατανόηση του τρόπου με τον οποίο τα συγκεκριμένα </a:t>
            </a:r>
            <a:r>
              <a:rPr lang="el-GR" sz="2400" spc="-10" dirty="0" smtClean="0">
                <a:solidFill>
                  <a:schemeClr val="tx2"/>
                </a:solidFill>
                <a:latin typeface="UUMMPF+Calibri"/>
                <a:cs typeface="UUMMPF+Calibri"/>
              </a:rPr>
              <a:t>θέμα</a:t>
            </a:r>
            <a:r>
              <a:rPr lang="el-GR" sz="2400" spc="-10" dirty="0" smtClean="0">
                <a:solidFill>
                  <a:schemeClr val="tx2"/>
                </a:solidFill>
                <a:latin typeface="UUMMPF+Calibri"/>
                <a:cs typeface="UUMMPF+Calibri"/>
              </a:rPr>
              <a:t>τα </a:t>
            </a:r>
            <a:r>
              <a:rPr lang="el-GR" sz="2400" spc="-10" dirty="0" smtClean="0">
                <a:solidFill>
                  <a:schemeClr val="tx2"/>
                </a:solidFill>
                <a:latin typeface="UUMMPF+Calibri"/>
                <a:cs typeface="UUMMPF+Calibri"/>
              </a:rPr>
              <a:t> </a:t>
            </a:r>
            <a:r>
              <a:rPr lang="el-GR" sz="2400" spc="-10" dirty="0">
                <a:solidFill>
                  <a:schemeClr val="tx2"/>
                </a:solidFill>
                <a:latin typeface="UUMMPF+Calibri"/>
                <a:cs typeface="UUMMPF+Calibri"/>
              </a:rPr>
              <a:t>οργανώνονται, </a:t>
            </a:r>
            <a:r>
              <a:rPr lang="el-GR" sz="2400" spc="-10" dirty="0" err="1">
                <a:solidFill>
                  <a:schemeClr val="tx2"/>
                </a:solidFill>
                <a:latin typeface="UUMMPF+Calibri"/>
                <a:cs typeface="UUMMPF+Calibri"/>
              </a:rPr>
              <a:t>αναπαριστούνται</a:t>
            </a:r>
            <a:r>
              <a:rPr lang="el-GR" sz="2400" spc="-10" dirty="0">
                <a:solidFill>
                  <a:schemeClr val="tx2"/>
                </a:solidFill>
                <a:latin typeface="UUMMPF+Calibri"/>
                <a:cs typeface="UUMMPF+Calibri"/>
              </a:rPr>
              <a:t> και προσαρμόζονται στα διαφορετικά ενδιαφέροντα και ικανότητες των μαθητών.</a:t>
            </a:r>
          </a:p>
        </p:txBody>
      </p:sp>
    </p:spTree>
    <p:extLst>
      <p:ext uri="{BB962C8B-B14F-4D97-AF65-F5344CB8AC3E}">
        <p14:creationId xmlns:p14="http://schemas.microsoft.com/office/powerpoint/2010/main" val="1321215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1200329"/>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1600" dirty="0">
                <a:solidFill>
                  <a:srgbClr val="000000"/>
                </a:solidFill>
                <a:latin typeface="Calibri" panose="020F0502020204030204" pitchFamily="34" charset="0"/>
              </a:rPr>
              <a:t> </a:t>
            </a:r>
            <a:r>
              <a:rPr lang="el-GR" sz="2800" b="1" dirty="0">
                <a:solidFill>
                  <a:srgbClr val="000000"/>
                </a:solidFill>
                <a:latin typeface="RRAIVN+Calibri"/>
                <a:ea typeface="+mj-ea"/>
                <a:cs typeface="RRAIVN+Calibri"/>
              </a:rPr>
              <a:t>ΤΕΧΝΟΛΟΓΙΚΗ ΠΑΙΔΑΓΩΓΙΚΗ ΓΝΩΣΗ ΠΕΡΙΕΧΟΜΕΝΟΥ (ΤPACK) </a:t>
            </a:r>
          </a:p>
        </p:txBody>
      </p:sp>
      <p:sp>
        <p:nvSpPr>
          <p:cNvPr id="9" name="Ορθογώνιο 8"/>
          <p:cNvSpPr/>
          <p:nvPr/>
        </p:nvSpPr>
        <p:spPr>
          <a:xfrm>
            <a:off x="539552" y="2147158"/>
            <a:ext cx="7920880" cy="4585871"/>
          </a:xfrm>
          <a:prstGeom prst="rect">
            <a:avLst/>
          </a:prstGeom>
        </p:spPr>
        <p:txBody>
          <a:bodyPr wrap="square">
            <a:spAutoFit/>
          </a:bodyPr>
          <a:lstStyle/>
          <a:p>
            <a:r>
              <a:rPr lang="el-GR" sz="2400" spc="-10" dirty="0" smtClean="0">
                <a:solidFill>
                  <a:schemeClr val="tx2"/>
                </a:solidFill>
                <a:latin typeface="UUMMPF+Calibri"/>
                <a:cs typeface="UUMMPF+Calibri"/>
              </a:rPr>
              <a:t>Στο </a:t>
            </a:r>
            <a:r>
              <a:rPr lang="en-US" sz="2400" spc="-10" dirty="0" smtClean="0">
                <a:solidFill>
                  <a:schemeClr val="tx2"/>
                </a:solidFill>
                <a:latin typeface="UUMMPF+Calibri"/>
                <a:cs typeface="UUMMPF+Calibri"/>
              </a:rPr>
              <a:t>TPACK</a:t>
            </a:r>
            <a:r>
              <a:rPr lang="el-GR" sz="2400" spc="-10" dirty="0" smtClean="0">
                <a:solidFill>
                  <a:schemeClr val="tx2"/>
                </a:solidFill>
                <a:latin typeface="UUMMPF+Calibri"/>
                <a:cs typeface="UUMMPF+Calibri"/>
              </a:rPr>
              <a:t> προτείνονται 7 συστατικά που πρέπει να λαμβάνονται υπόψη από τον εκπαιδευτικό μεμονωμένα ή συνδυαστικά (</a:t>
            </a:r>
            <a:r>
              <a:rPr lang="en-US" sz="2400" spc="-10" dirty="0" err="1" smtClean="0">
                <a:solidFill>
                  <a:schemeClr val="tx2"/>
                </a:solidFill>
                <a:latin typeface="UUMMPF+Calibri"/>
                <a:cs typeface="UUMMPF+Calibri"/>
              </a:rPr>
              <a:t>Pamuk</a:t>
            </a:r>
            <a:r>
              <a:rPr lang="en-US" sz="2400" spc="-10" dirty="0" smtClean="0">
                <a:solidFill>
                  <a:schemeClr val="tx2"/>
                </a:solidFill>
                <a:latin typeface="UUMMPF+Calibri"/>
                <a:cs typeface="UUMMPF+Calibri"/>
              </a:rPr>
              <a:t> 2011).</a:t>
            </a:r>
            <a:endParaRPr lang="el-GR" sz="2400" spc="-10" dirty="0" smtClean="0">
              <a:solidFill>
                <a:schemeClr val="tx2"/>
              </a:solidFill>
              <a:latin typeface="UUMMPF+Calibri"/>
              <a:cs typeface="UUMMPF+Calibri"/>
            </a:endParaRPr>
          </a:p>
          <a:p>
            <a:pPr marL="457200" indent="-457200">
              <a:buFont typeface="+mj-lt"/>
              <a:buAutoNum type="arabicPeriod"/>
            </a:pPr>
            <a:r>
              <a:rPr lang="el-GR" sz="2000" spc="-10" dirty="0" smtClean="0">
                <a:solidFill>
                  <a:schemeClr val="tx2"/>
                </a:solidFill>
                <a:latin typeface="UUMMPF+Calibri"/>
                <a:cs typeface="UUMMPF+Calibri"/>
              </a:rPr>
              <a:t>Τεχνολογική Γνώση</a:t>
            </a:r>
            <a:r>
              <a:rPr lang="en-US" sz="2000" spc="-10" dirty="0" smtClean="0">
                <a:solidFill>
                  <a:schemeClr val="tx2"/>
                </a:solidFill>
                <a:latin typeface="UUMMPF+Calibri"/>
                <a:cs typeface="UUMMPF+Calibri"/>
              </a:rPr>
              <a:t> (Technological Knowledge TK)</a:t>
            </a:r>
            <a:endParaRPr lang="el-GR" sz="2000" spc="-10" dirty="0" smtClean="0">
              <a:solidFill>
                <a:schemeClr val="tx2"/>
              </a:solidFill>
              <a:latin typeface="UUMMPF+Calibri"/>
              <a:cs typeface="UUMMPF+Calibri"/>
            </a:endParaRPr>
          </a:p>
          <a:p>
            <a:pPr marL="457200" indent="-457200">
              <a:buFont typeface="+mj-lt"/>
              <a:buAutoNum type="arabicPeriod"/>
            </a:pPr>
            <a:r>
              <a:rPr lang="el-GR" sz="2000" spc="-10" dirty="0" smtClean="0">
                <a:solidFill>
                  <a:schemeClr val="tx2"/>
                </a:solidFill>
                <a:latin typeface="UUMMPF+Calibri"/>
                <a:cs typeface="UUMMPF+Calibri"/>
              </a:rPr>
              <a:t>Γνώση περιεχομένου</a:t>
            </a:r>
            <a:r>
              <a:rPr lang="en-US" sz="2000" spc="-10" dirty="0" smtClean="0">
                <a:solidFill>
                  <a:schemeClr val="tx2"/>
                </a:solidFill>
                <a:latin typeface="UUMMPF+Calibri"/>
                <a:cs typeface="UUMMPF+Calibri"/>
              </a:rPr>
              <a:t> (Content </a:t>
            </a:r>
            <a:r>
              <a:rPr lang="en-US" sz="2000" spc="-10" dirty="0">
                <a:solidFill>
                  <a:schemeClr val="tx2"/>
                </a:solidFill>
                <a:latin typeface="UUMMPF+Calibri"/>
                <a:cs typeface="UUMMPF+Calibri"/>
              </a:rPr>
              <a:t>Knowledge </a:t>
            </a:r>
            <a:r>
              <a:rPr lang="en-US" sz="2000" spc="-10" dirty="0" smtClean="0">
                <a:solidFill>
                  <a:schemeClr val="tx2"/>
                </a:solidFill>
                <a:latin typeface="UUMMPF+Calibri"/>
                <a:cs typeface="UUMMPF+Calibri"/>
              </a:rPr>
              <a:t>CK)</a:t>
            </a:r>
            <a:endParaRPr lang="el-GR" sz="2000" spc="-10" dirty="0" smtClean="0">
              <a:solidFill>
                <a:schemeClr val="tx2"/>
              </a:solidFill>
              <a:latin typeface="UUMMPF+Calibri"/>
              <a:cs typeface="UUMMPF+Calibri"/>
            </a:endParaRPr>
          </a:p>
          <a:p>
            <a:pPr marL="457200" indent="-457200">
              <a:buFont typeface="+mj-lt"/>
              <a:buAutoNum type="arabicPeriod"/>
            </a:pPr>
            <a:r>
              <a:rPr lang="el-GR" sz="2000" spc="-10" dirty="0" smtClean="0">
                <a:solidFill>
                  <a:schemeClr val="tx2"/>
                </a:solidFill>
                <a:latin typeface="UUMMPF+Calibri"/>
                <a:cs typeface="UUMMPF+Calibri"/>
              </a:rPr>
              <a:t>Παιδαγωγική Γνώση</a:t>
            </a:r>
            <a:r>
              <a:rPr lang="en-US" sz="2000" spc="-10" dirty="0" smtClean="0">
                <a:solidFill>
                  <a:schemeClr val="tx2"/>
                </a:solidFill>
                <a:latin typeface="UUMMPF+Calibri"/>
                <a:cs typeface="UUMMPF+Calibri"/>
              </a:rPr>
              <a:t> (Pedagogical </a:t>
            </a:r>
            <a:r>
              <a:rPr lang="en-US" sz="2000" spc="-10" dirty="0">
                <a:solidFill>
                  <a:schemeClr val="tx2"/>
                </a:solidFill>
                <a:latin typeface="UUMMPF+Calibri"/>
                <a:cs typeface="UUMMPF+Calibri"/>
              </a:rPr>
              <a:t>Knowledge </a:t>
            </a:r>
            <a:r>
              <a:rPr lang="en-US" sz="2000" spc="-10" dirty="0" smtClean="0">
                <a:solidFill>
                  <a:schemeClr val="tx2"/>
                </a:solidFill>
                <a:latin typeface="UUMMPF+Calibri"/>
                <a:cs typeface="UUMMPF+Calibri"/>
              </a:rPr>
              <a:t>PK)</a:t>
            </a:r>
            <a:endParaRPr lang="el-GR" sz="2000" spc="-10" dirty="0" smtClean="0">
              <a:solidFill>
                <a:schemeClr val="tx2"/>
              </a:solidFill>
              <a:latin typeface="UUMMPF+Calibri"/>
              <a:cs typeface="UUMMPF+Calibri"/>
            </a:endParaRPr>
          </a:p>
          <a:p>
            <a:pPr marL="457200" indent="-457200">
              <a:buFont typeface="+mj-lt"/>
              <a:buAutoNum type="arabicPeriod"/>
            </a:pPr>
            <a:r>
              <a:rPr lang="el-GR" sz="2000" spc="-10" dirty="0">
                <a:solidFill>
                  <a:schemeClr val="tx2"/>
                </a:solidFill>
                <a:latin typeface="UUMMPF+Calibri"/>
                <a:cs typeface="UUMMPF+Calibri"/>
              </a:rPr>
              <a:t>Παιδαγωγική </a:t>
            </a:r>
            <a:r>
              <a:rPr lang="el-GR" sz="2000" spc="-10" dirty="0" smtClean="0">
                <a:solidFill>
                  <a:schemeClr val="tx2"/>
                </a:solidFill>
                <a:latin typeface="UUMMPF+Calibri"/>
                <a:cs typeface="UUMMPF+Calibri"/>
              </a:rPr>
              <a:t>Γνώση περιεχομένου</a:t>
            </a:r>
            <a:r>
              <a:rPr lang="en-US" sz="2000" spc="-10" dirty="0" smtClean="0">
                <a:solidFill>
                  <a:schemeClr val="tx2"/>
                </a:solidFill>
                <a:latin typeface="UUMMPF+Calibri"/>
                <a:cs typeface="UUMMPF+Calibri"/>
              </a:rPr>
              <a:t> (Pedagogical Content Knowledge PCK)</a:t>
            </a:r>
            <a:endParaRPr lang="el-GR" sz="2000" spc="-10" dirty="0" smtClean="0">
              <a:solidFill>
                <a:schemeClr val="tx2"/>
              </a:solidFill>
              <a:latin typeface="UUMMPF+Calibri"/>
              <a:cs typeface="UUMMPF+Calibri"/>
            </a:endParaRPr>
          </a:p>
          <a:p>
            <a:pPr marL="457200" indent="-457200">
              <a:buFont typeface="+mj-lt"/>
              <a:buAutoNum type="arabicPeriod"/>
            </a:pPr>
            <a:r>
              <a:rPr lang="el-GR" sz="2000" spc="-10" dirty="0">
                <a:solidFill>
                  <a:schemeClr val="tx2"/>
                </a:solidFill>
                <a:latin typeface="UUMMPF+Calibri"/>
                <a:cs typeface="UUMMPF+Calibri"/>
              </a:rPr>
              <a:t>Τεχνολογική </a:t>
            </a:r>
            <a:r>
              <a:rPr lang="el-GR" sz="2000" spc="-10" dirty="0" smtClean="0">
                <a:solidFill>
                  <a:schemeClr val="tx2"/>
                </a:solidFill>
                <a:latin typeface="UUMMPF+Calibri"/>
                <a:cs typeface="UUMMPF+Calibri"/>
              </a:rPr>
              <a:t>Γνώση περιεχομένου</a:t>
            </a:r>
            <a:r>
              <a:rPr lang="en-US" sz="2000" spc="-10" dirty="0" smtClean="0">
                <a:solidFill>
                  <a:schemeClr val="tx2"/>
                </a:solidFill>
                <a:latin typeface="UUMMPF+Calibri"/>
                <a:cs typeface="UUMMPF+Calibri"/>
              </a:rPr>
              <a:t> </a:t>
            </a:r>
            <a:r>
              <a:rPr lang="en-US" sz="2000" spc="-10" dirty="0">
                <a:solidFill>
                  <a:schemeClr val="tx2"/>
                </a:solidFill>
                <a:latin typeface="UUMMPF+Calibri"/>
                <a:cs typeface="UUMMPF+Calibri"/>
              </a:rPr>
              <a:t>(Technological </a:t>
            </a:r>
            <a:r>
              <a:rPr lang="en-US" sz="2000" spc="-10" dirty="0" smtClean="0">
                <a:solidFill>
                  <a:schemeClr val="tx2"/>
                </a:solidFill>
                <a:latin typeface="UUMMPF+Calibri"/>
                <a:cs typeface="UUMMPF+Calibri"/>
              </a:rPr>
              <a:t>Content Knowledge TCK)</a:t>
            </a:r>
            <a:endParaRPr lang="el-GR" sz="2000" spc="-10" dirty="0" smtClean="0">
              <a:solidFill>
                <a:schemeClr val="tx2"/>
              </a:solidFill>
              <a:latin typeface="UUMMPF+Calibri"/>
              <a:cs typeface="UUMMPF+Calibri"/>
            </a:endParaRPr>
          </a:p>
          <a:p>
            <a:pPr marL="457200" indent="-457200">
              <a:buFont typeface="+mj-lt"/>
              <a:buAutoNum type="arabicPeriod"/>
            </a:pPr>
            <a:r>
              <a:rPr lang="el-GR" sz="2000" spc="-10" dirty="0">
                <a:solidFill>
                  <a:schemeClr val="tx2"/>
                </a:solidFill>
                <a:latin typeface="UUMMPF+Calibri"/>
                <a:cs typeface="UUMMPF+Calibri"/>
              </a:rPr>
              <a:t>Τεχνολογική </a:t>
            </a:r>
            <a:r>
              <a:rPr lang="el-GR" sz="2000" spc="-10" dirty="0" smtClean="0">
                <a:solidFill>
                  <a:schemeClr val="tx2"/>
                </a:solidFill>
                <a:latin typeface="UUMMPF+Calibri"/>
                <a:cs typeface="UUMMPF+Calibri"/>
              </a:rPr>
              <a:t>Παιδαγωγική Γνώση</a:t>
            </a:r>
            <a:r>
              <a:rPr lang="en-US" sz="2000" spc="-10" dirty="0" smtClean="0">
                <a:solidFill>
                  <a:schemeClr val="tx2"/>
                </a:solidFill>
                <a:latin typeface="UUMMPF+Calibri"/>
                <a:cs typeface="UUMMPF+Calibri"/>
              </a:rPr>
              <a:t> (</a:t>
            </a:r>
            <a:r>
              <a:rPr lang="en-US" sz="2000" spc="-10" dirty="0">
                <a:solidFill>
                  <a:schemeClr val="tx2"/>
                </a:solidFill>
                <a:latin typeface="UUMMPF+Calibri"/>
                <a:cs typeface="UUMMPF+Calibri"/>
              </a:rPr>
              <a:t>Technological </a:t>
            </a:r>
            <a:r>
              <a:rPr lang="en-US" sz="2000" spc="-10" dirty="0" smtClean="0">
                <a:solidFill>
                  <a:schemeClr val="tx2"/>
                </a:solidFill>
                <a:latin typeface="UUMMPF+Calibri"/>
                <a:cs typeface="UUMMPF+Calibri"/>
              </a:rPr>
              <a:t>Pedagogical Knowledge TPK)</a:t>
            </a:r>
            <a:endParaRPr lang="el-GR" sz="2000" spc="-10" dirty="0" smtClean="0">
              <a:solidFill>
                <a:schemeClr val="tx2"/>
              </a:solidFill>
              <a:latin typeface="UUMMPF+Calibri"/>
              <a:cs typeface="UUMMPF+Calibri"/>
            </a:endParaRPr>
          </a:p>
          <a:p>
            <a:pPr marL="457200" indent="-457200">
              <a:buFont typeface="+mj-lt"/>
              <a:buAutoNum type="arabicPeriod"/>
            </a:pPr>
            <a:r>
              <a:rPr lang="el-GR" sz="2000" spc="-10" dirty="0">
                <a:solidFill>
                  <a:schemeClr val="tx2"/>
                </a:solidFill>
                <a:latin typeface="UUMMPF+Calibri"/>
                <a:cs typeface="UUMMPF+Calibri"/>
              </a:rPr>
              <a:t>Τεχνολογική Παιδαγωγική </a:t>
            </a:r>
            <a:r>
              <a:rPr lang="el-GR" sz="2000" spc="-10" dirty="0" smtClean="0">
                <a:solidFill>
                  <a:schemeClr val="tx2"/>
                </a:solidFill>
                <a:latin typeface="UUMMPF+Calibri"/>
                <a:cs typeface="UUMMPF+Calibri"/>
              </a:rPr>
              <a:t>Γνώση περιεχομένου</a:t>
            </a:r>
            <a:r>
              <a:rPr lang="en-US" sz="2000" spc="-10" dirty="0" smtClean="0">
                <a:solidFill>
                  <a:schemeClr val="tx2"/>
                </a:solidFill>
                <a:latin typeface="UUMMPF+Calibri"/>
                <a:cs typeface="UUMMPF+Calibri"/>
              </a:rPr>
              <a:t> </a:t>
            </a:r>
            <a:r>
              <a:rPr lang="en-US" sz="2000" spc="-10" dirty="0">
                <a:solidFill>
                  <a:schemeClr val="tx2"/>
                </a:solidFill>
                <a:latin typeface="UUMMPF+Calibri"/>
                <a:cs typeface="UUMMPF+Calibri"/>
              </a:rPr>
              <a:t>(</a:t>
            </a:r>
            <a:r>
              <a:rPr lang="en-US" sz="2000" spc="-10" dirty="0" smtClean="0">
                <a:solidFill>
                  <a:schemeClr val="tx2"/>
                </a:solidFill>
                <a:latin typeface="UUMMPF+Calibri"/>
                <a:cs typeface="UUMMPF+Calibri"/>
              </a:rPr>
              <a:t>Technological Pedagogical Content </a:t>
            </a:r>
            <a:r>
              <a:rPr lang="en-US" sz="2000" spc="-10" dirty="0">
                <a:solidFill>
                  <a:schemeClr val="tx2"/>
                </a:solidFill>
                <a:latin typeface="UUMMPF+Calibri"/>
                <a:cs typeface="UUMMPF+Calibri"/>
              </a:rPr>
              <a:t>Knowledge </a:t>
            </a:r>
            <a:r>
              <a:rPr lang="en-US" sz="2000" spc="-10" dirty="0" smtClean="0">
                <a:solidFill>
                  <a:schemeClr val="tx2"/>
                </a:solidFill>
                <a:latin typeface="UUMMPF+Calibri"/>
                <a:cs typeface="UUMMPF+Calibri"/>
              </a:rPr>
              <a:t>TPACK)</a:t>
            </a:r>
          </a:p>
        </p:txBody>
      </p:sp>
    </p:spTree>
    <p:extLst>
      <p:ext uri="{BB962C8B-B14F-4D97-AF65-F5344CB8AC3E}">
        <p14:creationId xmlns:p14="http://schemas.microsoft.com/office/powerpoint/2010/main" val="17638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584775"/>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1600" dirty="0">
                <a:solidFill>
                  <a:srgbClr val="000000"/>
                </a:solidFill>
                <a:latin typeface="Calibri" panose="020F0502020204030204" pitchFamily="34" charset="0"/>
              </a:rPr>
              <a:t> </a:t>
            </a:r>
            <a:endParaRPr lang="el-GR" sz="2800" dirty="0">
              <a:solidFill>
                <a:srgbClr val="000000"/>
              </a:solidFill>
              <a:latin typeface="RRAIVN+Calibri"/>
              <a:ea typeface="+mj-ea"/>
              <a:cs typeface="RRAIVN+Calibri"/>
            </a:endParaRPr>
          </a:p>
        </p:txBody>
      </p:sp>
      <p:sp>
        <p:nvSpPr>
          <p:cNvPr id="9" name="Ορθογώνιο 8"/>
          <p:cNvSpPr/>
          <p:nvPr/>
        </p:nvSpPr>
        <p:spPr>
          <a:xfrm>
            <a:off x="251520" y="1247424"/>
            <a:ext cx="8892480" cy="830997"/>
          </a:xfrm>
          <a:prstGeom prst="rect">
            <a:avLst/>
          </a:prstGeom>
        </p:spPr>
        <p:txBody>
          <a:bodyPr wrap="square">
            <a:spAutoFit/>
          </a:bodyPr>
          <a:lstStyle/>
          <a:p>
            <a:r>
              <a:rPr lang="el-GR" sz="2400" spc="-10" dirty="0" smtClean="0">
                <a:solidFill>
                  <a:schemeClr val="tx2"/>
                </a:solidFill>
                <a:latin typeface="UUMMPF+Calibri"/>
                <a:cs typeface="UUMMPF+Calibri"/>
              </a:rPr>
              <a:t>Στο επίκεντρο βρίσκονται το περιεχόμενο, η παιδαγωγική και η τεχνολογία και οι μεταξύ τους σχέσεις.</a:t>
            </a:r>
            <a:endParaRPr lang="el-GR" sz="2400" spc="-10" dirty="0">
              <a:solidFill>
                <a:schemeClr val="tx2"/>
              </a:solidFill>
              <a:latin typeface="UUMMPF+Calibri"/>
              <a:cs typeface="UUMMPF+Calibri"/>
            </a:endParaRPr>
          </a:p>
        </p:txBody>
      </p:sp>
      <p:pic>
        <p:nvPicPr>
          <p:cNvPr id="7" name="Εικόνα 6"/>
          <p:cNvPicPr>
            <a:picLocks noChangeAspect="1"/>
          </p:cNvPicPr>
          <p:nvPr/>
        </p:nvPicPr>
        <p:blipFill>
          <a:blip r:embed="rId4"/>
          <a:stretch>
            <a:fillRect/>
          </a:stretch>
        </p:blipFill>
        <p:spPr>
          <a:xfrm>
            <a:off x="395536" y="2182793"/>
            <a:ext cx="8502208" cy="4625331"/>
          </a:xfrm>
          <a:prstGeom prst="rect">
            <a:avLst/>
          </a:prstGeom>
        </p:spPr>
      </p:pic>
    </p:spTree>
    <p:extLst>
      <p:ext uri="{BB962C8B-B14F-4D97-AF65-F5344CB8AC3E}">
        <p14:creationId xmlns:p14="http://schemas.microsoft.com/office/powerpoint/2010/main" val="2066251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8" y="995468"/>
            <a:ext cx="6655514"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smtClean="0">
                <a:solidFill>
                  <a:srgbClr val="000000"/>
                </a:solidFill>
                <a:latin typeface="Calibri" panose="020F0502020204030204" pitchFamily="34" charset="0"/>
              </a:rPr>
              <a:t>ΓΝΩΣΗ ΠΕΡΙΕΧΟΜΕΝΟΥ</a:t>
            </a:r>
            <a:endParaRPr lang="el-GR" sz="2800" b="1" dirty="0">
              <a:solidFill>
                <a:srgbClr val="000000"/>
              </a:solidFill>
              <a:latin typeface="RRAIVN+Calibri"/>
              <a:ea typeface="+mj-ea"/>
              <a:cs typeface="RRAIVN+Calibri"/>
            </a:endParaRPr>
          </a:p>
        </p:txBody>
      </p:sp>
      <p:sp>
        <p:nvSpPr>
          <p:cNvPr id="9" name="Ορθογώνιο 8"/>
          <p:cNvSpPr/>
          <p:nvPr/>
        </p:nvSpPr>
        <p:spPr>
          <a:xfrm>
            <a:off x="611560" y="2258271"/>
            <a:ext cx="7848872" cy="3416320"/>
          </a:xfrm>
          <a:prstGeom prst="rect">
            <a:avLst/>
          </a:prstGeom>
        </p:spPr>
        <p:txBody>
          <a:bodyPr wrap="square">
            <a:spAutoFit/>
          </a:bodyPr>
          <a:lstStyle/>
          <a:p>
            <a:r>
              <a:rPr lang="el-GR" sz="2400" spc="-10" dirty="0" smtClean="0">
                <a:solidFill>
                  <a:schemeClr val="tx2"/>
                </a:solidFill>
                <a:latin typeface="UUMMPF+Calibri"/>
                <a:cs typeface="UUMMPF+Calibri"/>
              </a:rPr>
              <a:t>Η </a:t>
            </a:r>
            <a:r>
              <a:rPr lang="el-GR" sz="2400" spc="-10" dirty="0" smtClean="0">
                <a:solidFill>
                  <a:srgbClr val="FF0000"/>
                </a:solidFill>
                <a:latin typeface="UUMMPF+Calibri"/>
                <a:cs typeface="UUMMPF+Calibri"/>
              </a:rPr>
              <a:t>Γνώση Περιεχομένου </a:t>
            </a:r>
            <a:r>
              <a:rPr lang="el-GR" sz="2400" spc="-10" dirty="0" smtClean="0">
                <a:solidFill>
                  <a:schemeClr val="tx2"/>
                </a:solidFill>
                <a:latin typeface="UUMMPF+Calibri"/>
                <a:cs typeface="UUMMPF+Calibri"/>
              </a:rPr>
              <a:t>είναι οι γνώσεις που οφείλει να έχει ο εκπαιδευτικός σχετικά με το αντικείμενο που θα διδάξει.</a:t>
            </a: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Η γνώση αυτή περιλαμβάνει τις έννοιες, τις θεωρίες και πρακτικές προσέγγισης για την ανάπτυξη της γνώσης.</a:t>
            </a:r>
          </a:p>
          <a:p>
            <a:endParaRPr lang="en-US"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Η βαθιά γνώση του περιεχομένου αποτελεί αναγκαία και όχι ικανή συνθήκη για την καλή διδασκαλία,</a:t>
            </a:r>
            <a:endParaRPr lang="el-GR" sz="2400" spc="-10" dirty="0">
              <a:solidFill>
                <a:schemeClr val="tx2"/>
              </a:solidFill>
              <a:latin typeface="UUMMPF+Calibri"/>
              <a:cs typeface="UUMMPF+Calibri"/>
            </a:endParaRPr>
          </a:p>
        </p:txBody>
      </p:sp>
    </p:spTree>
    <p:extLst>
      <p:ext uri="{BB962C8B-B14F-4D97-AF65-F5344CB8AC3E}">
        <p14:creationId xmlns:p14="http://schemas.microsoft.com/office/powerpoint/2010/main" val="1314781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208238" y="1160850"/>
            <a:ext cx="7036169"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smtClean="0">
                <a:solidFill>
                  <a:srgbClr val="000000"/>
                </a:solidFill>
                <a:latin typeface="Calibri" panose="020F0502020204030204" pitchFamily="34" charset="0"/>
              </a:rPr>
              <a:t>ΠΑΙΔΑΓΩΓΙΚΗ ΓΝΩΣΗ</a:t>
            </a:r>
            <a:endParaRPr lang="el-GR" sz="2800" b="1" dirty="0">
              <a:solidFill>
                <a:srgbClr val="000000"/>
              </a:solidFill>
              <a:latin typeface="RRAIVN+Calibri"/>
              <a:ea typeface="+mj-ea"/>
              <a:cs typeface="RRAIVN+Calibri"/>
            </a:endParaRPr>
          </a:p>
        </p:txBody>
      </p:sp>
      <p:sp>
        <p:nvSpPr>
          <p:cNvPr id="9" name="Ορθογώνιο 8"/>
          <p:cNvSpPr/>
          <p:nvPr/>
        </p:nvSpPr>
        <p:spPr>
          <a:xfrm>
            <a:off x="395536" y="2010316"/>
            <a:ext cx="8424936" cy="4524315"/>
          </a:xfrm>
          <a:prstGeom prst="rect">
            <a:avLst/>
          </a:prstGeom>
        </p:spPr>
        <p:txBody>
          <a:bodyPr wrap="square">
            <a:spAutoFit/>
          </a:bodyPr>
          <a:lstStyle/>
          <a:p>
            <a:r>
              <a:rPr lang="el-GR" sz="2400" spc="-10" dirty="0" smtClean="0">
                <a:solidFill>
                  <a:schemeClr val="tx2"/>
                </a:solidFill>
                <a:latin typeface="UUMMPF+Calibri"/>
                <a:cs typeface="UUMMPF+Calibri"/>
              </a:rPr>
              <a:t>Η </a:t>
            </a:r>
            <a:r>
              <a:rPr lang="el-GR" sz="2400" spc="-10" dirty="0" smtClean="0">
                <a:solidFill>
                  <a:srgbClr val="FF0000"/>
                </a:solidFill>
                <a:latin typeface="UUMMPF+Calibri"/>
                <a:cs typeface="UUMMPF+Calibri"/>
              </a:rPr>
              <a:t>Παιδαγωγική Γνώση </a:t>
            </a:r>
            <a:r>
              <a:rPr lang="el-GR" sz="2400" spc="-10" dirty="0" smtClean="0">
                <a:solidFill>
                  <a:schemeClr val="tx2"/>
                </a:solidFill>
                <a:latin typeface="UUMMPF+Calibri"/>
                <a:cs typeface="UUMMPF+Calibri"/>
              </a:rPr>
              <a:t>είναι η βαθιά γνώση του εκπαιδευτικού για τη διαδικασία και τις μεθόδους διδασκαλίας και μάθησης. Η γνώση αυτή αποσκοπεί </a:t>
            </a:r>
            <a:endParaRPr lang="el-GR" sz="2400" spc="-10" dirty="0" smtClean="0">
              <a:solidFill>
                <a:schemeClr val="tx2"/>
              </a:solidFill>
              <a:latin typeface="UUMMPF+Calibri"/>
              <a:cs typeface="UUMMPF+Calibri"/>
            </a:endParaRPr>
          </a:p>
          <a:p>
            <a:pPr marL="342900" indent="-342900">
              <a:buFont typeface="Arial" panose="020B0604020202020204" pitchFamily="34" charset="0"/>
              <a:buChar char="•"/>
            </a:pPr>
            <a:r>
              <a:rPr lang="el-GR" sz="2400" spc="-10" dirty="0" smtClean="0">
                <a:solidFill>
                  <a:schemeClr val="tx2"/>
                </a:solidFill>
                <a:latin typeface="UUMMPF+Calibri"/>
                <a:cs typeface="UUMMPF+Calibri"/>
              </a:rPr>
              <a:t>στην </a:t>
            </a:r>
            <a:r>
              <a:rPr lang="el-GR" sz="2400" spc="-10" dirty="0" smtClean="0">
                <a:solidFill>
                  <a:schemeClr val="tx2"/>
                </a:solidFill>
                <a:latin typeface="UUMMPF+Calibri"/>
                <a:cs typeface="UUMMPF+Calibri"/>
              </a:rPr>
              <a:t>κατανόηση του τρόπου που μαθαίνουν οι μαθητές, </a:t>
            </a:r>
            <a:endParaRPr lang="el-GR" sz="2400" spc="-10" dirty="0" smtClean="0">
              <a:solidFill>
                <a:schemeClr val="tx2"/>
              </a:solidFill>
              <a:latin typeface="UUMMPF+Calibri"/>
              <a:cs typeface="UUMMPF+Calibri"/>
            </a:endParaRPr>
          </a:p>
          <a:p>
            <a:pPr marL="342900" indent="-342900">
              <a:buFont typeface="Arial" panose="020B0604020202020204" pitchFamily="34" charset="0"/>
              <a:buChar char="•"/>
            </a:pPr>
            <a:r>
              <a:rPr lang="el-GR" sz="2400" spc="-10" dirty="0" smtClean="0">
                <a:solidFill>
                  <a:schemeClr val="tx2"/>
                </a:solidFill>
                <a:latin typeface="UUMMPF+Calibri"/>
                <a:cs typeface="UUMMPF+Calibri"/>
              </a:rPr>
              <a:t>στην </a:t>
            </a:r>
            <a:r>
              <a:rPr lang="el-GR" sz="2400" spc="-10" dirty="0" smtClean="0">
                <a:solidFill>
                  <a:schemeClr val="tx2"/>
                </a:solidFill>
                <a:latin typeface="UUMMPF+Calibri"/>
                <a:cs typeface="UUMMPF+Calibri"/>
              </a:rPr>
              <a:t>ανάπτυξη δεξιοτήτων διαχείρισης της τάξης, </a:t>
            </a:r>
            <a:endParaRPr lang="el-GR" sz="2400" spc="-10" dirty="0" smtClean="0">
              <a:solidFill>
                <a:schemeClr val="tx2"/>
              </a:solidFill>
              <a:latin typeface="UUMMPF+Calibri"/>
              <a:cs typeface="UUMMPF+Calibri"/>
            </a:endParaRPr>
          </a:p>
          <a:p>
            <a:pPr marL="342900" indent="-342900">
              <a:buFont typeface="Arial" panose="020B0604020202020204" pitchFamily="34" charset="0"/>
              <a:buChar char="•"/>
            </a:pPr>
            <a:r>
              <a:rPr lang="el-GR" sz="2400" spc="-10" dirty="0" smtClean="0">
                <a:solidFill>
                  <a:schemeClr val="tx2"/>
                </a:solidFill>
                <a:latin typeface="UUMMPF+Calibri"/>
                <a:cs typeface="UUMMPF+Calibri"/>
              </a:rPr>
              <a:t>στο </a:t>
            </a:r>
            <a:r>
              <a:rPr lang="el-GR" sz="2400" spc="-10" dirty="0" smtClean="0">
                <a:solidFill>
                  <a:schemeClr val="tx2"/>
                </a:solidFill>
                <a:latin typeface="UUMMPF+Calibri"/>
                <a:cs typeface="UUMMPF+Calibri"/>
              </a:rPr>
              <a:t>σχεδιασμό του μαθήματος και </a:t>
            </a:r>
            <a:endParaRPr lang="el-GR" sz="2400" spc="-10" dirty="0" smtClean="0">
              <a:solidFill>
                <a:schemeClr val="tx2"/>
              </a:solidFill>
              <a:latin typeface="UUMMPF+Calibri"/>
              <a:cs typeface="UUMMPF+Calibri"/>
            </a:endParaRPr>
          </a:p>
          <a:p>
            <a:pPr marL="342900" indent="-342900">
              <a:buFont typeface="Arial" panose="020B0604020202020204" pitchFamily="34" charset="0"/>
              <a:buChar char="•"/>
            </a:pPr>
            <a:r>
              <a:rPr lang="el-GR" sz="2400" spc="-10" dirty="0" smtClean="0">
                <a:solidFill>
                  <a:schemeClr val="tx2"/>
                </a:solidFill>
                <a:latin typeface="UUMMPF+Calibri"/>
                <a:cs typeface="UUMMPF+Calibri"/>
              </a:rPr>
              <a:t>στην </a:t>
            </a:r>
            <a:r>
              <a:rPr lang="el-GR" sz="2400" spc="-10" dirty="0" smtClean="0">
                <a:solidFill>
                  <a:schemeClr val="tx2"/>
                </a:solidFill>
                <a:latin typeface="UUMMPF+Calibri"/>
                <a:cs typeface="UUMMPF+Calibri"/>
              </a:rPr>
              <a:t>αξιολόγηση των μαθητών.</a:t>
            </a: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Η </a:t>
            </a:r>
            <a:r>
              <a:rPr lang="el-GR" sz="2400" spc="-10" dirty="0" smtClean="0">
                <a:solidFill>
                  <a:schemeClr val="tx2"/>
                </a:solidFill>
                <a:latin typeface="UUMMPF+Calibri"/>
                <a:cs typeface="UUMMPF+Calibri"/>
              </a:rPr>
              <a:t>παιδαγωγική γνώση απαιτεί την κατανόηση των γνωστικών, κοινωνικών και αναπτυξιακών θεωριών της μάθησης και του τρόπου που αυτές εφαρμόζονται στην τάξη (</a:t>
            </a:r>
            <a:r>
              <a:rPr lang="en-US" sz="2400" spc="-10" dirty="0" smtClean="0">
                <a:solidFill>
                  <a:schemeClr val="tx2"/>
                </a:solidFill>
                <a:latin typeface="UUMMPF+Calibri"/>
                <a:cs typeface="UUMMPF+Calibri"/>
              </a:rPr>
              <a:t>Koehler, Mishra, 2009)</a:t>
            </a:r>
            <a:endParaRPr lang="el-GR" sz="2400" spc="-10" dirty="0" smtClean="0">
              <a:solidFill>
                <a:schemeClr val="tx2"/>
              </a:solidFill>
              <a:latin typeface="UUMMPF+Calibri"/>
              <a:cs typeface="UUMMPF+Calibri"/>
            </a:endParaRPr>
          </a:p>
        </p:txBody>
      </p:sp>
    </p:spTree>
    <p:extLst>
      <p:ext uri="{BB962C8B-B14F-4D97-AF65-F5344CB8AC3E}">
        <p14:creationId xmlns:p14="http://schemas.microsoft.com/office/powerpoint/2010/main" val="927827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71800" y="85396"/>
            <a:ext cx="6624736" cy="726566"/>
          </a:xfrm>
        </p:spPr>
        <p:txBody>
          <a:bodyPr>
            <a:noAutofit/>
          </a:bodyPr>
          <a:lstStyle/>
          <a:p>
            <a:pPr marR="491490">
              <a:spcBef>
                <a:spcPts val="105"/>
              </a:spcBef>
            </a:pPr>
            <a:r>
              <a:rPr lang="el-GR" b="1" dirty="0">
                <a:solidFill>
                  <a:srgbClr val="000000"/>
                </a:solidFill>
                <a:latin typeface="+mn-lt"/>
                <a:cs typeface="UUMMPF+Calibri"/>
              </a:rPr>
              <a:t>Εκπαιδευτική </a:t>
            </a:r>
            <a:r>
              <a:rPr lang="el-GR" b="1" dirty="0" smtClean="0">
                <a:solidFill>
                  <a:srgbClr val="000000"/>
                </a:solidFill>
                <a:latin typeface="+mn-lt"/>
                <a:cs typeface="UUMMPF+Calibri"/>
              </a:rPr>
              <a:t>Τεχνολογία</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804917" y="646330"/>
            <a:ext cx="6655514" cy="769441"/>
          </a:xfrm>
          <a:prstGeom prst="rect">
            <a:avLst/>
          </a:prstGeom>
        </p:spPr>
        <p:txBody>
          <a:bodyPr wrap="square">
            <a:spAutoFit/>
          </a:bodyPr>
          <a:lstStyle/>
          <a:p>
            <a:endParaRPr lang="el-GR" sz="1600" dirty="0">
              <a:solidFill>
                <a:srgbClr val="000000"/>
              </a:solidFill>
              <a:latin typeface="Calibri" panose="020F0502020204030204" pitchFamily="34" charset="0"/>
            </a:endParaRPr>
          </a:p>
          <a:p>
            <a:pPr algn="ctr"/>
            <a:r>
              <a:rPr lang="el-GR" sz="2800" b="1" dirty="0" smtClean="0">
                <a:solidFill>
                  <a:srgbClr val="000000"/>
                </a:solidFill>
                <a:latin typeface="Calibri" panose="020F0502020204030204" pitchFamily="34" charset="0"/>
              </a:rPr>
              <a:t>ΠΑΙΔΑΓΩΓΙΚΗ ΓΝΩΣΗ ΠΕΡΙΕΧΟΜΕΝΟΥ</a:t>
            </a:r>
            <a:endParaRPr lang="el-GR" sz="2800" b="1" dirty="0">
              <a:solidFill>
                <a:srgbClr val="000000"/>
              </a:solidFill>
              <a:latin typeface="RRAIVN+Calibri"/>
              <a:ea typeface="+mj-ea"/>
              <a:cs typeface="RRAIVN+Calibri"/>
            </a:endParaRPr>
          </a:p>
        </p:txBody>
      </p:sp>
      <p:sp>
        <p:nvSpPr>
          <p:cNvPr id="9" name="Ορθογώνιο 8"/>
          <p:cNvSpPr/>
          <p:nvPr/>
        </p:nvSpPr>
        <p:spPr>
          <a:xfrm>
            <a:off x="539552" y="1458292"/>
            <a:ext cx="8352928" cy="4893647"/>
          </a:xfrm>
          <a:prstGeom prst="rect">
            <a:avLst/>
          </a:prstGeom>
        </p:spPr>
        <p:txBody>
          <a:bodyPr wrap="square">
            <a:spAutoFit/>
          </a:bodyPr>
          <a:lstStyle/>
          <a:p>
            <a:r>
              <a:rPr lang="el-GR" sz="2400" spc="-10" dirty="0" smtClean="0">
                <a:solidFill>
                  <a:schemeClr val="tx2"/>
                </a:solidFill>
                <a:latin typeface="UUMMPF+Calibri"/>
                <a:cs typeface="UUMMPF+Calibri"/>
              </a:rPr>
              <a:t>Η αλληλεπίδραση της γνώσης περιεχομένου  και της παιδαγωγικής γνώσης έχει ως αποτέλεσμα τη </a:t>
            </a:r>
            <a:r>
              <a:rPr lang="el-GR" sz="2400" spc="-10" dirty="0" smtClean="0">
                <a:solidFill>
                  <a:srgbClr val="FF0000"/>
                </a:solidFill>
                <a:latin typeface="UUMMPF+Calibri"/>
                <a:cs typeface="UUMMPF+Calibri"/>
              </a:rPr>
              <a:t>Παιδαγωγική Γνώση Περιεχομένου</a:t>
            </a:r>
            <a:r>
              <a:rPr lang="el-GR" sz="2400" spc="-10" dirty="0" smtClean="0">
                <a:solidFill>
                  <a:schemeClr val="tx2"/>
                </a:solidFill>
                <a:latin typeface="UUMMPF+Calibri"/>
                <a:cs typeface="UUMMPF+Calibri"/>
              </a:rPr>
              <a:t>.</a:t>
            </a:r>
          </a:p>
          <a:p>
            <a:endParaRPr lang="el-GR" sz="2400" spc="-10" dirty="0" smtClean="0">
              <a:solidFill>
                <a:schemeClr val="tx2"/>
              </a:solidFill>
              <a:latin typeface="UUMMPF+Calibri"/>
              <a:cs typeface="UUMMPF+Calibri"/>
            </a:endParaRPr>
          </a:p>
          <a:p>
            <a:r>
              <a:rPr lang="el-GR" sz="2400" spc="-10" dirty="0" smtClean="0">
                <a:solidFill>
                  <a:schemeClr val="tx2"/>
                </a:solidFill>
                <a:latin typeface="UUMMPF+Calibri"/>
                <a:cs typeface="UUMMPF+Calibri"/>
              </a:rPr>
              <a:t>Ο εκπαιδευτικός γνωρίζοντας την γνώση και το δυναμικό των μαθητών πρέπει να προβεί στους ακόλουθους διδακτικούς μετασχηματισμούς με σκοπό την διευκόλυνση της μάθησης</a:t>
            </a:r>
          </a:p>
          <a:p>
            <a:pPr marL="457200" indent="-457200">
              <a:buFont typeface="+mj-lt"/>
              <a:buAutoNum type="arabicPeriod"/>
            </a:pPr>
            <a:r>
              <a:rPr lang="el-GR" sz="2400" spc="-10" dirty="0" smtClean="0">
                <a:solidFill>
                  <a:schemeClr val="tx2"/>
                </a:solidFill>
                <a:latin typeface="UUMMPF+Calibri"/>
                <a:cs typeface="UUMMPF+Calibri"/>
              </a:rPr>
              <a:t>να επιλέξει κατάλληλη θεματολογία</a:t>
            </a:r>
          </a:p>
          <a:p>
            <a:pPr marL="457200" indent="-457200">
              <a:buFont typeface="+mj-lt"/>
              <a:buAutoNum type="arabicPeriod"/>
            </a:pPr>
            <a:r>
              <a:rPr lang="el-GR" sz="2400" spc="-10" dirty="0" smtClean="0">
                <a:solidFill>
                  <a:schemeClr val="tx2"/>
                </a:solidFill>
                <a:latin typeface="UUMMPF+Calibri"/>
                <a:cs typeface="UUMMPF+Calibri"/>
              </a:rPr>
              <a:t>να προσαρμόσει το εκπαιδευτικό υλικό</a:t>
            </a:r>
          </a:p>
          <a:p>
            <a:pPr marL="457200" indent="-457200">
              <a:buFont typeface="+mj-lt"/>
              <a:buAutoNum type="arabicPeriod"/>
            </a:pPr>
            <a:r>
              <a:rPr lang="el-GR" sz="2400" spc="-10" dirty="0" smtClean="0">
                <a:solidFill>
                  <a:schemeClr val="tx2"/>
                </a:solidFill>
                <a:latin typeface="UUMMPF+Calibri"/>
                <a:cs typeface="UUMMPF+Calibri"/>
              </a:rPr>
              <a:t>να ασχοληθεί με τις κατάλληλες δραστηριότητες</a:t>
            </a:r>
          </a:p>
          <a:p>
            <a:pPr marL="457200" indent="-457200">
              <a:buFont typeface="+mj-lt"/>
              <a:buAutoNum type="arabicPeriod"/>
            </a:pPr>
            <a:r>
              <a:rPr lang="el-GR" sz="2400" spc="-10" dirty="0" smtClean="0">
                <a:solidFill>
                  <a:schemeClr val="tx2"/>
                </a:solidFill>
                <a:latin typeface="UUMMPF+Calibri"/>
                <a:cs typeface="UUMMPF+Calibri"/>
              </a:rPr>
              <a:t>να λάβει υπόψη τις προηγούμενες γνώσεις των μαθητών</a:t>
            </a:r>
          </a:p>
          <a:p>
            <a:r>
              <a:rPr lang="el-GR" sz="2400" spc="-10" dirty="0" smtClean="0">
                <a:solidFill>
                  <a:schemeClr val="tx2"/>
                </a:solidFill>
                <a:latin typeface="UUMMPF+Calibri"/>
                <a:cs typeface="UUMMPF+Calibri"/>
              </a:rPr>
              <a:t>ώστε να δημιουργηθούν οι κατάλληλες συνθήκες προκειμένου οι μαθητές να κατακτήσουν την γνώση.</a:t>
            </a:r>
          </a:p>
        </p:txBody>
      </p:sp>
    </p:spTree>
    <p:extLst>
      <p:ext uri="{BB962C8B-B14F-4D97-AF65-F5344CB8AC3E}">
        <p14:creationId xmlns:p14="http://schemas.microsoft.com/office/powerpoint/2010/main" val="884604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32683</TotalTime>
  <Words>1358</Words>
  <Application>Microsoft Office PowerPoint</Application>
  <PresentationFormat>Προβολή στην οθόνη (4:3)</PresentationFormat>
  <Paragraphs>271</Paragraphs>
  <Slides>18</Slides>
  <Notes>18</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RRAIVN+Calibri</vt:lpstr>
      <vt:lpstr>Times New Roman</vt:lpstr>
      <vt:lpstr>UUMMPF+Calibri</vt:lpstr>
      <vt:lpstr>Θέμα του Office</vt:lpstr>
      <vt:lpstr>Εκπαιδευτική Τεχνολογία-Πολυμέσα </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lpstr>Εκπαιδευτική Τεχνολογία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Τεχνολογία-Πολυμέσα</dc:title>
  <dc:creator>spanetsos</dc:creator>
  <cp:lastModifiedBy>spanetsos</cp:lastModifiedBy>
  <cp:revision>141</cp:revision>
  <dcterms:created xsi:type="dcterms:W3CDTF">2021-10-11T16:14:56Z</dcterms:created>
  <dcterms:modified xsi:type="dcterms:W3CDTF">2022-11-21T18:58:20Z</dcterms:modified>
</cp:coreProperties>
</file>