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395" r:id="rId3"/>
    <p:sldId id="397" r:id="rId4"/>
    <p:sldId id="399" r:id="rId5"/>
    <p:sldId id="400" r:id="rId6"/>
    <p:sldId id="401" r:id="rId7"/>
    <p:sldId id="415" r:id="rId8"/>
    <p:sldId id="414" r:id="rId9"/>
    <p:sldId id="416" r:id="rId10"/>
    <p:sldId id="402" r:id="rId11"/>
    <p:sldId id="403" r:id="rId12"/>
    <p:sldId id="404" r:id="rId13"/>
    <p:sldId id="406" r:id="rId14"/>
    <p:sldId id="417" r:id="rId15"/>
    <p:sldId id="405" r:id="rId16"/>
    <p:sldId id="407" r:id="rId17"/>
    <p:sldId id="418" r:id="rId18"/>
    <p:sldId id="419" r:id="rId19"/>
    <p:sldId id="408" r:id="rId20"/>
    <p:sldId id="409" r:id="rId21"/>
    <p:sldId id="410" r:id="rId22"/>
    <p:sldId id="411" r:id="rId23"/>
    <p:sldId id="412" r:id="rId24"/>
    <p:sldId id="413" r:id="rId25"/>
    <p:sldId id="420" r:id="rId26"/>
    <p:sldId id="421" r:id="rId27"/>
    <p:sldId id="422" r:id="rId28"/>
    <p:sldId id="423" r:id="rId29"/>
    <p:sldId id="424" r:id="rId30"/>
    <p:sldId id="425" r:id="rId31"/>
    <p:sldId id="426" r:id="rId32"/>
    <p:sldId id="427" r:id="rId33"/>
    <p:sldId id="428" r:id="rId34"/>
    <p:sldId id="429" r:id="rId35"/>
    <p:sldId id="430" r:id="rId36"/>
    <p:sldId id="431" r:id="rId37"/>
    <p:sldId id="432" r:id="rId3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83273" autoAdjust="0"/>
  </p:normalViewPr>
  <p:slideViewPr>
    <p:cSldViewPr>
      <p:cViewPr varScale="1">
        <p:scale>
          <a:sx n="61" d="100"/>
          <a:sy n="61" d="100"/>
        </p:scale>
        <p:origin x="167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BB5E51-C775-4615-AA11-53BDD44C70E5}" type="datetimeFigureOut">
              <a:rPr lang="el-GR" smtClean="0"/>
              <a:t>13/11/2022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E4EC0D-6167-4C18-A6C0-17BFA0BFF3AB}" type="slidenum">
              <a:rPr lang="el-GR" smtClean="0"/>
              <a:t>‹#›</a:t>
            </a:fld>
            <a:endParaRPr lang="el-GR"/>
          </a:p>
        </p:txBody>
      </p:sp>
    </p:spTree>
    <p:extLst>
      <p:ext uri="{BB962C8B-B14F-4D97-AF65-F5344CB8AC3E}">
        <p14:creationId xmlns:p14="http://schemas.microsoft.com/office/powerpoint/2010/main" val="24752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a:t>
            </a:fld>
            <a:endParaRPr lang="el-GR"/>
          </a:p>
        </p:txBody>
      </p:sp>
    </p:spTree>
    <p:extLst>
      <p:ext uri="{BB962C8B-B14F-4D97-AF65-F5344CB8AC3E}">
        <p14:creationId xmlns:p14="http://schemas.microsoft.com/office/powerpoint/2010/main" val="2027231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13</a:t>
            </a:fld>
            <a:endParaRPr lang="el-GR"/>
          </a:p>
        </p:txBody>
      </p:sp>
    </p:spTree>
    <p:extLst>
      <p:ext uri="{BB962C8B-B14F-4D97-AF65-F5344CB8AC3E}">
        <p14:creationId xmlns:p14="http://schemas.microsoft.com/office/powerpoint/2010/main" val="2071371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14</a:t>
            </a:fld>
            <a:endParaRPr lang="el-GR"/>
          </a:p>
        </p:txBody>
      </p:sp>
    </p:spTree>
    <p:extLst>
      <p:ext uri="{BB962C8B-B14F-4D97-AF65-F5344CB8AC3E}">
        <p14:creationId xmlns:p14="http://schemas.microsoft.com/office/powerpoint/2010/main" val="883543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15</a:t>
            </a:fld>
            <a:endParaRPr lang="el-GR"/>
          </a:p>
        </p:txBody>
      </p:sp>
    </p:spTree>
    <p:extLst>
      <p:ext uri="{BB962C8B-B14F-4D97-AF65-F5344CB8AC3E}">
        <p14:creationId xmlns:p14="http://schemas.microsoft.com/office/powerpoint/2010/main" val="31599629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16</a:t>
            </a:fld>
            <a:endParaRPr lang="el-GR"/>
          </a:p>
        </p:txBody>
      </p:sp>
    </p:spTree>
    <p:extLst>
      <p:ext uri="{BB962C8B-B14F-4D97-AF65-F5344CB8AC3E}">
        <p14:creationId xmlns:p14="http://schemas.microsoft.com/office/powerpoint/2010/main" val="11125113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17</a:t>
            </a:fld>
            <a:endParaRPr lang="el-GR"/>
          </a:p>
        </p:txBody>
      </p:sp>
    </p:spTree>
    <p:extLst>
      <p:ext uri="{BB962C8B-B14F-4D97-AF65-F5344CB8AC3E}">
        <p14:creationId xmlns:p14="http://schemas.microsoft.com/office/powerpoint/2010/main" val="2044293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18</a:t>
            </a:fld>
            <a:endParaRPr lang="el-GR"/>
          </a:p>
        </p:txBody>
      </p:sp>
    </p:spTree>
    <p:extLst>
      <p:ext uri="{BB962C8B-B14F-4D97-AF65-F5344CB8AC3E}">
        <p14:creationId xmlns:p14="http://schemas.microsoft.com/office/powerpoint/2010/main" val="13315444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19</a:t>
            </a:fld>
            <a:endParaRPr lang="el-GR"/>
          </a:p>
        </p:txBody>
      </p:sp>
    </p:spTree>
    <p:extLst>
      <p:ext uri="{BB962C8B-B14F-4D97-AF65-F5344CB8AC3E}">
        <p14:creationId xmlns:p14="http://schemas.microsoft.com/office/powerpoint/2010/main" val="30263826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20</a:t>
            </a:fld>
            <a:endParaRPr lang="el-GR"/>
          </a:p>
        </p:txBody>
      </p:sp>
    </p:spTree>
    <p:extLst>
      <p:ext uri="{BB962C8B-B14F-4D97-AF65-F5344CB8AC3E}">
        <p14:creationId xmlns:p14="http://schemas.microsoft.com/office/powerpoint/2010/main" val="35559004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21</a:t>
            </a:fld>
            <a:endParaRPr lang="el-GR"/>
          </a:p>
        </p:txBody>
      </p:sp>
    </p:spTree>
    <p:extLst>
      <p:ext uri="{BB962C8B-B14F-4D97-AF65-F5344CB8AC3E}">
        <p14:creationId xmlns:p14="http://schemas.microsoft.com/office/powerpoint/2010/main" val="41062112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22</a:t>
            </a:fld>
            <a:endParaRPr lang="el-GR"/>
          </a:p>
        </p:txBody>
      </p:sp>
    </p:spTree>
    <p:extLst>
      <p:ext uri="{BB962C8B-B14F-4D97-AF65-F5344CB8AC3E}">
        <p14:creationId xmlns:p14="http://schemas.microsoft.com/office/powerpoint/2010/main" val="16738894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a:t>
            </a:fld>
            <a:endParaRPr lang="el-GR"/>
          </a:p>
        </p:txBody>
      </p:sp>
    </p:spTree>
    <p:extLst>
      <p:ext uri="{BB962C8B-B14F-4D97-AF65-F5344CB8AC3E}">
        <p14:creationId xmlns:p14="http://schemas.microsoft.com/office/powerpoint/2010/main" val="24944782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23</a:t>
            </a:fld>
            <a:endParaRPr lang="el-GR"/>
          </a:p>
        </p:txBody>
      </p:sp>
    </p:spTree>
    <p:extLst>
      <p:ext uri="{BB962C8B-B14F-4D97-AF65-F5344CB8AC3E}">
        <p14:creationId xmlns:p14="http://schemas.microsoft.com/office/powerpoint/2010/main" val="30110734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24</a:t>
            </a:fld>
            <a:endParaRPr lang="el-GR"/>
          </a:p>
        </p:txBody>
      </p:sp>
    </p:spTree>
    <p:extLst>
      <p:ext uri="{BB962C8B-B14F-4D97-AF65-F5344CB8AC3E}">
        <p14:creationId xmlns:p14="http://schemas.microsoft.com/office/powerpoint/2010/main" val="37908334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25</a:t>
            </a:fld>
            <a:endParaRPr lang="el-GR"/>
          </a:p>
        </p:txBody>
      </p:sp>
    </p:spTree>
    <p:extLst>
      <p:ext uri="{BB962C8B-B14F-4D97-AF65-F5344CB8AC3E}">
        <p14:creationId xmlns:p14="http://schemas.microsoft.com/office/powerpoint/2010/main" val="6778007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26</a:t>
            </a:fld>
            <a:endParaRPr lang="el-GR"/>
          </a:p>
        </p:txBody>
      </p:sp>
    </p:spTree>
    <p:extLst>
      <p:ext uri="{BB962C8B-B14F-4D97-AF65-F5344CB8AC3E}">
        <p14:creationId xmlns:p14="http://schemas.microsoft.com/office/powerpoint/2010/main" val="6376753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27</a:t>
            </a:fld>
            <a:endParaRPr lang="el-GR"/>
          </a:p>
        </p:txBody>
      </p:sp>
    </p:spTree>
    <p:extLst>
      <p:ext uri="{BB962C8B-B14F-4D97-AF65-F5344CB8AC3E}">
        <p14:creationId xmlns:p14="http://schemas.microsoft.com/office/powerpoint/2010/main" val="39529968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28</a:t>
            </a:fld>
            <a:endParaRPr lang="el-GR"/>
          </a:p>
        </p:txBody>
      </p:sp>
    </p:spTree>
    <p:extLst>
      <p:ext uri="{BB962C8B-B14F-4D97-AF65-F5344CB8AC3E}">
        <p14:creationId xmlns:p14="http://schemas.microsoft.com/office/powerpoint/2010/main" val="13075489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29</a:t>
            </a:fld>
            <a:endParaRPr lang="el-GR"/>
          </a:p>
        </p:txBody>
      </p:sp>
    </p:spTree>
    <p:extLst>
      <p:ext uri="{BB962C8B-B14F-4D97-AF65-F5344CB8AC3E}">
        <p14:creationId xmlns:p14="http://schemas.microsoft.com/office/powerpoint/2010/main" val="5611960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30</a:t>
            </a:fld>
            <a:endParaRPr lang="el-GR"/>
          </a:p>
        </p:txBody>
      </p:sp>
    </p:spTree>
    <p:extLst>
      <p:ext uri="{BB962C8B-B14F-4D97-AF65-F5344CB8AC3E}">
        <p14:creationId xmlns:p14="http://schemas.microsoft.com/office/powerpoint/2010/main" val="6535682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31</a:t>
            </a:fld>
            <a:endParaRPr lang="el-GR"/>
          </a:p>
        </p:txBody>
      </p:sp>
    </p:spTree>
    <p:extLst>
      <p:ext uri="{BB962C8B-B14F-4D97-AF65-F5344CB8AC3E}">
        <p14:creationId xmlns:p14="http://schemas.microsoft.com/office/powerpoint/2010/main" val="40558665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32</a:t>
            </a:fld>
            <a:endParaRPr lang="el-GR"/>
          </a:p>
        </p:txBody>
      </p:sp>
    </p:spTree>
    <p:extLst>
      <p:ext uri="{BB962C8B-B14F-4D97-AF65-F5344CB8AC3E}">
        <p14:creationId xmlns:p14="http://schemas.microsoft.com/office/powerpoint/2010/main" val="3392185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a:t>
            </a:fld>
            <a:endParaRPr lang="el-GR"/>
          </a:p>
        </p:txBody>
      </p:sp>
    </p:spTree>
    <p:extLst>
      <p:ext uri="{BB962C8B-B14F-4D97-AF65-F5344CB8AC3E}">
        <p14:creationId xmlns:p14="http://schemas.microsoft.com/office/powerpoint/2010/main" val="13187219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33</a:t>
            </a:fld>
            <a:endParaRPr lang="el-GR"/>
          </a:p>
        </p:txBody>
      </p:sp>
    </p:spTree>
    <p:extLst>
      <p:ext uri="{BB962C8B-B14F-4D97-AF65-F5344CB8AC3E}">
        <p14:creationId xmlns:p14="http://schemas.microsoft.com/office/powerpoint/2010/main" val="25805424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34</a:t>
            </a:fld>
            <a:endParaRPr lang="el-GR"/>
          </a:p>
        </p:txBody>
      </p:sp>
    </p:spTree>
    <p:extLst>
      <p:ext uri="{BB962C8B-B14F-4D97-AF65-F5344CB8AC3E}">
        <p14:creationId xmlns:p14="http://schemas.microsoft.com/office/powerpoint/2010/main" val="113726874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35</a:t>
            </a:fld>
            <a:endParaRPr lang="el-GR"/>
          </a:p>
        </p:txBody>
      </p:sp>
    </p:spTree>
    <p:extLst>
      <p:ext uri="{BB962C8B-B14F-4D97-AF65-F5344CB8AC3E}">
        <p14:creationId xmlns:p14="http://schemas.microsoft.com/office/powerpoint/2010/main" val="42208652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36</a:t>
            </a:fld>
            <a:endParaRPr lang="el-GR"/>
          </a:p>
        </p:txBody>
      </p:sp>
    </p:spTree>
    <p:extLst>
      <p:ext uri="{BB962C8B-B14F-4D97-AF65-F5344CB8AC3E}">
        <p14:creationId xmlns:p14="http://schemas.microsoft.com/office/powerpoint/2010/main" val="14808736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37</a:t>
            </a:fld>
            <a:endParaRPr lang="el-GR"/>
          </a:p>
        </p:txBody>
      </p:sp>
    </p:spTree>
    <p:extLst>
      <p:ext uri="{BB962C8B-B14F-4D97-AF65-F5344CB8AC3E}">
        <p14:creationId xmlns:p14="http://schemas.microsoft.com/office/powerpoint/2010/main" val="97181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4</a:t>
            </a:fld>
            <a:endParaRPr lang="el-GR"/>
          </a:p>
        </p:txBody>
      </p:sp>
    </p:spTree>
    <p:extLst>
      <p:ext uri="{BB962C8B-B14F-4D97-AF65-F5344CB8AC3E}">
        <p14:creationId xmlns:p14="http://schemas.microsoft.com/office/powerpoint/2010/main" val="3586503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5</a:t>
            </a:fld>
            <a:endParaRPr lang="el-GR"/>
          </a:p>
        </p:txBody>
      </p:sp>
    </p:spTree>
    <p:extLst>
      <p:ext uri="{BB962C8B-B14F-4D97-AF65-F5344CB8AC3E}">
        <p14:creationId xmlns:p14="http://schemas.microsoft.com/office/powerpoint/2010/main" val="244657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6</a:t>
            </a:fld>
            <a:endParaRPr lang="el-GR"/>
          </a:p>
        </p:txBody>
      </p:sp>
    </p:spTree>
    <p:extLst>
      <p:ext uri="{BB962C8B-B14F-4D97-AF65-F5344CB8AC3E}">
        <p14:creationId xmlns:p14="http://schemas.microsoft.com/office/powerpoint/2010/main" val="4016881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10</a:t>
            </a:fld>
            <a:endParaRPr lang="el-GR"/>
          </a:p>
        </p:txBody>
      </p:sp>
    </p:spTree>
    <p:extLst>
      <p:ext uri="{BB962C8B-B14F-4D97-AF65-F5344CB8AC3E}">
        <p14:creationId xmlns:p14="http://schemas.microsoft.com/office/powerpoint/2010/main" val="2966895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11</a:t>
            </a:fld>
            <a:endParaRPr lang="el-GR"/>
          </a:p>
        </p:txBody>
      </p:sp>
    </p:spTree>
    <p:extLst>
      <p:ext uri="{BB962C8B-B14F-4D97-AF65-F5344CB8AC3E}">
        <p14:creationId xmlns:p14="http://schemas.microsoft.com/office/powerpoint/2010/main" val="232778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12</a:t>
            </a:fld>
            <a:endParaRPr lang="el-GR"/>
          </a:p>
        </p:txBody>
      </p:sp>
    </p:spTree>
    <p:extLst>
      <p:ext uri="{BB962C8B-B14F-4D97-AF65-F5344CB8AC3E}">
        <p14:creationId xmlns:p14="http://schemas.microsoft.com/office/powerpoint/2010/main" val="603152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13/11/2022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568884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13/11/2022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705886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13/11/2022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444174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13/11/2022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402552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7CD3691-1614-428D-A707-4A5108673B3D}" type="datetimeFigureOut">
              <a:rPr lang="el-GR" smtClean="0"/>
              <a:t>13/11/2022</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992803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7CD3691-1614-428D-A707-4A5108673B3D}" type="datetimeFigureOut">
              <a:rPr lang="el-GR" smtClean="0"/>
              <a:t>13/11/2022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28748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7CD3691-1614-428D-A707-4A5108673B3D}" type="datetimeFigureOut">
              <a:rPr lang="el-GR" smtClean="0"/>
              <a:t>13/11/2022</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223021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7CD3691-1614-428D-A707-4A5108673B3D}" type="datetimeFigureOut">
              <a:rPr lang="el-GR" smtClean="0"/>
              <a:t>13/11/2022</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76154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7CD3691-1614-428D-A707-4A5108673B3D}" type="datetimeFigureOut">
              <a:rPr lang="el-GR" smtClean="0"/>
              <a:t>13/11/2022</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2736072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CD3691-1614-428D-A707-4A5108673B3D}" type="datetimeFigureOut">
              <a:rPr lang="el-GR" smtClean="0"/>
              <a:t>13/11/2022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928666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CD3691-1614-428D-A707-4A5108673B3D}" type="datetimeFigureOut">
              <a:rPr lang="el-GR" smtClean="0"/>
              <a:t>13/11/2022</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751445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D3691-1614-428D-A707-4A5108673B3D}" type="datetimeFigureOut">
              <a:rPr lang="el-GR" smtClean="0"/>
              <a:t>13/11/2022</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4023D-D84C-4ABB-93DF-090FC5EC88E5}" type="slidenum">
              <a:rPr lang="el-GR" smtClean="0"/>
              <a:t>‹#›</a:t>
            </a:fld>
            <a:endParaRPr lang="el-GR"/>
          </a:p>
        </p:txBody>
      </p:sp>
    </p:spTree>
    <p:extLst>
      <p:ext uri="{BB962C8B-B14F-4D97-AF65-F5344CB8AC3E}">
        <p14:creationId xmlns:p14="http://schemas.microsoft.com/office/powerpoint/2010/main" val="2103008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repository.kallipos.gr/handle/11419/3400"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repository.kallipos.gr/handle/11419/3402"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https://el.wikipedia.org/wiki/&#920;&#949;&#964;&#953;&#954;&#953;&#963;&#956;&#972;&#962;" TargetMode="External"/><Relationship Id="rId4" Type="http://schemas.openxmlformats.org/officeDocument/2006/relationships/hyperlink" Target="https://repository.kallipos.gr/handle/11419/3399"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99592" y="1340768"/>
            <a:ext cx="7772400" cy="1470025"/>
          </a:xfrm>
        </p:spPr>
        <p:txBody>
          <a:bodyPr>
            <a:normAutofit/>
          </a:bodyPr>
          <a:lstStyle/>
          <a:p>
            <a:r>
              <a:rPr lang="el-GR" b="1" dirty="0" smtClean="0"/>
              <a:t>Εκπαιδευτική </a:t>
            </a:r>
            <a:r>
              <a:rPr lang="el-GR" b="1" dirty="0"/>
              <a:t>Τεχνολογία-Πολυμέσα </a:t>
            </a:r>
            <a:endParaRPr lang="el-GR" dirty="0"/>
          </a:p>
        </p:txBody>
      </p:sp>
      <p:sp>
        <p:nvSpPr>
          <p:cNvPr id="3" name="Υπότιτλος 2"/>
          <p:cNvSpPr>
            <a:spLocks noGrp="1"/>
          </p:cNvSpPr>
          <p:nvPr>
            <p:ph type="subTitle" idx="1"/>
          </p:nvPr>
        </p:nvSpPr>
        <p:spPr/>
        <p:txBody>
          <a:bodyPr/>
          <a:lstStyle/>
          <a:p>
            <a:r>
              <a:rPr lang="el-GR" dirty="0" smtClean="0">
                <a:solidFill>
                  <a:schemeClr val="tx2"/>
                </a:solidFill>
              </a:rPr>
              <a:t>Σπύρος Λ. </a:t>
            </a:r>
            <a:r>
              <a:rPr lang="el-GR" dirty="0" err="1" smtClean="0">
                <a:solidFill>
                  <a:schemeClr val="tx2"/>
                </a:solidFill>
              </a:rPr>
              <a:t>Πανέτσος</a:t>
            </a:r>
            <a:endParaRPr lang="el-GR" dirty="0" smtClean="0">
              <a:solidFill>
                <a:schemeClr val="tx2"/>
              </a:solidFill>
            </a:endParaRPr>
          </a:p>
          <a:p>
            <a:r>
              <a:rPr lang="el-GR" dirty="0" smtClean="0">
                <a:solidFill>
                  <a:schemeClr val="tx2"/>
                </a:solidFill>
              </a:rPr>
              <a:t>Καθηγητής ΑΣΠΑΙΤΕ</a:t>
            </a:r>
          </a:p>
          <a:p>
            <a:r>
              <a:rPr lang="en-US" dirty="0" smtClean="0">
                <a:solidFill>
                  <a:schemeClr val="tx2"/>
                </a:solidFill>
              </a:rPr>
              <a:t>spanetsos@aspete.gr</a:t>
            </a:r>
            <a:endParaRPr lang="el-GR" dirty="0" smtClean="0">
              <a:solidFill>
                <a:schemeClr val="tx2"/>
              </a:solidFill>
            </a:endParaRPr>
          </a:p>
          <a:p>
            <a:endParaRPr lang="el-GR"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Tree>
    <p:extLst>
      <p:ext uri="{BB962C8B-B14F-4D97-AF65-F5344CB8AC3E}">
        <p14:creationId xmlns:p14="http://schemas.microsoft.com/office/powerpoint/2010/main" val="2638284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568952" cy="4524315"/>
          </a:xfrm>
          <a:prstGeom prst="rect">
            <a:avLst/>
          </a:prstGeom>
        </p:spPr>
        <p:txBody>
          <a:bodyPr wrap="square">
            <a:spAutoFit/>
          </a:bodyPr>
          <a:lstStyle/>
          <a:p>
            <a:pPr>
              <a:lnSpc>
                <a:spcPct val="100000"/>
              </a:lnSpc>
              <a:spcBef>
                <a:spcPts val="5"/>
              </a:spcBef>
            </a:pPr>
            <a:r>
              <a:rPr lang="el-GR" sz="2400" b="1" spc="-15" dirty="0" smtClean="0">
                <a:solidFill>
                  <a:srgbClr val="FF0000"/>
                </a:solidFill>
                <a:latin typeface="Carlito"/>
                <a:cs typeface="Carlito"/>
              </a:rPr>
              <a:t>Γνωστικισμός</a:t>
            </a:r>
            <a:r>
              <a:rPr lang="el-GR" sz="2000" dirty="0" smtClean="0">
                <a:latin typeface="Carlito"/>
                <a:cs typeface="Carlito"/>
              </a:rPr>
              <a:t> </a:t>
            </a:r>
            <a:r>
              <a:rPr lang="el-GR" sz="2400" b="1" spc="-10" dirty="0" smtClean="0">
                <a:solidFill>
                  <a:srgbClr val="FF0000"/>
                </a:solidFill>
                <a:latin typeface="Carlito"/>
                <a:cs typeface="Carlito"/>
              </a:rPr>
              <a:t>(</a:t>
            </a:r>
            <a:r>
              <a:rPr lang="el-GR" sz="2400" b="1" spc="-15" dirty="0" smtClean="0">
                <a:solidFill>
                  <a:srgbClr val="FF0000"/>
                </a:solidFill>
                <a:latin typeface="Carlito"/>
                <a:cs typeface="Carlito"/>
              </a:rPr>
              <a:t>Γνωστικές/</a:t>
            </a:r>
            <a:r>
              <a:rPr lang="el-GR" sz="2400" b="1" spc="-15" dirty="0" err="1" smtClean="0">
                <a:solidFill>
                  <a:srgbClr val="FF0000"/>
                </a:solidFill>
                <a:latin typeface="Carlito"/>
                <a:cs typeface="Carlito"/>
              </a:rPr>
              <a:t>Γνωσιακές</a:t>
            </a:r>
            <a:r>
              <a:rPr lang="el-GR" sz="2400" b="1" spc="-15" dirty="0" smtClean="0">
                <a:solidFill>
                  <a:srgbClr val="FF0000"/>
                </a:solidFill>
                <a:latin typeface="Carlito"/>
                <a:cs typeface="Carlito"/>
              </a:rPr>
              <a:t> θεωρίες</a:t>
            </a:r>
            <a:r>
              <a:rPr lang="el-GR" sz="2400" b="1" spc="-10" dirty="0" smtClean="0">
                <a:solidFill>
                  <a:srgbClr val="FF0000"/>
                </a:solidFill>
                <a:latin typeface="Carlito"/>
                <a:cs typeface="Carlito"/>
              </a:rPr>
              <a:t>)</a:t>
            </a:r>
          </a:p>
          <a:p>
            <a:pPr>
              <a:lnSpc>
                <a:spcPct val="100000"/>
              </a:lnSpc>
              <a:spcBef>
                <a:spcPts val="5"/>
              </a:spcBef>
            </a:pPr>
            <a:r>
              <a:rPr lang="en-US" sz="2400" dirty="0">
                <a:latin typeface="Carlito"/>
                <a:cs typeface="Carlito"/>
                <a:hlinkClick r:id="rId4"/>
              </a:rPr>
              <a:t>https://</a:t>
            </a:r>
            <a:r>
              <a:rPr lang="en-US" sz="2400" dirty="0" smtClean="0">
                <a:latin typeface="Carlito"/>
                <a:cs typeface="Carlito"/>
                <a:hlinkClick r:id="rId4"/>
              </a:rPr>
              <a:t>repository.kallipos.gr/handle/11419/3400</a:t>
            </a:r>
            <a:r>
              <a:rPr lang="el-GR" sz="2400" dirty="0" smtClean="0">
                <a:latin typeface="Carlito"/>
                <a:cs typeface="Carlito"/>
              </a:rPr>
              <a:t> </a:t>
            </a:r>
          </a:p>
          <a:p>
            <a:pPr>
              <a:lnSpc>
                <a:spcPct val="100000"/>
              </a:lnSpc>
              <a:spcBef>
                <a:spcPts val="5"/>
              </a:spcBef>
            </a:pPr>
            <a:r>
              <a:rPr lang="el-GR" sz="2400" dirty="0" smtClean="0">
                <a:solidFill>
                  <a:srgbClr val="00B050"/>
                </a:solidFill>
                <a:latin typeface="Carlito"/>
                <a:cs typeface="Carlito"/>
              </a:rPr>
              <a:t>(παρ.3.1, 3.2, 3.3))</a:t>
            </a:r>
            <a:endParaRPr lang="el-GR" sz="2400" dirty="0">
              <a:solidFill>
                <a:srgbClr val="00B050"/>
              </a:solidFill>
              <a:latin typeface="Carlito"/>
              <a:cs typeface="Carlito"/>
            </a:endParaRPr>
          </a:p>
          <a:p>
            <a:endParaRPr lang="el-GR" sz="2400" spc="-10" dirty="0" smtClean="0">
              <a:solidFill>
                <a:srgbClr val="001F5F"/>
              </a:solidFill>
              <a:latin typeface="Carlito"/>
              <a:cs typeface="Carlito"/>
            </a:endParaRPr>
          </a:p>
          <a:p>
            <a:r>
              <a:rPr lang="el-GR" sz="2400" spc="-10" dirty="0" smtClean="0">
                <a:solidFill>
                  <a:srgbClr val="001F5F"/>
                </a:solidFill>
                <a:latin typeface="Carlito"/>
                <a:cs typeface="Carlito"/>
              </a:rPr>
              <a:t>Με τον όρο Γνωστικισμός (</a:t>
            </a:r>
            <a:r>
              <a:rPr lang="el-GR" sz="2400" spc="-10" dirty="0" err="1" smtClean="0">
                <a:solidFill>
                  <a:srgbClr val="001F5F"/>
                </a:solidFill>
                <a:latin typeface="Carlito"/>
                <a:cs typeface="Carlito"/>
              </a:rPr>
              <a:t>cognitivism</a:t>
            </a:r>
            <a:r>
              <a:rPr lang="el-GR" sz="2400" spc="-10" dirty="0" smtClean="0">
                <a:solidFill>
                  <a:srgbClr val="001F5F"/>
                </a:solidFill>
                <a:latin typeface="Carlito"/>
                <a:cs typeface="Carlito"/>
              </a:rPr>
              <a:t>) </a:t>
            </a:r>
            <a:r>
              <a:rPr lang="el-GR" sz="2400" spc="-10" dirty="0">
                <a:solidFill>
                  <a:srgbClr val="001F5F"/>
                </a:solidFill>
                <a:latin typeface="Carlito"/>
                <a:cs typeface="Carlito"/>
              </a:rPr>
              <a:t>αναφερόμαστε γενικά στο διεπιστημονικό πλαίσιο </a:t>
            </a:r>
            <a:r>
              <a:rPr lang="el-GR" sz="2400" spc="-10" dirty="0" err="1">
                <a:solidFill>
                  <a:srgbClr val="001F5F"/>
                </a:solidFill>
                <a:latin typeface="Carlito"/>
                <a:cs typeface="Carlito"/>
              </a:rPr>
              <a:t>γνωσιακών</a:t>
            </a:r>
            <a:r>
              <a:rPr lang="el-GR" sz="2400" spc="-10" dirty="0">
                <a:solidFill>
                  <a:srgbClr val="001F5F"/>
                </a:solidFill>
                <a:latin typeface="Carlito"/>
                <a:cs typeface="Carlito"/>
              </a:rPr>
              <a:t> θεωριών (</a:t>
            </a:r>
            <a:r>
              <a:rPr lang="el-GR" sz="2400" spc="-10" dirty="0" err="1">
                <a:solidFill>
                  <a:srgbClr val="001F5F"/>
                </a:solidFill>
                <a:latin typeface="Carlito"/>
                <a:cs typeface="Carlito"/>
              </a:rPr>
              <a:t>cognitive</a:t>
            </a:r>
            <a:r>
              <a:rPr lang="el-GR" sz="2400" spc="-10" dirty="0">
                <a:solidFill>
                  <a:srgbClr val="001F5F"/>
                </a:solidFill>
                <a:latin typeface="Carlito"/>
                <a:cs typeface="Carlito"/>
              </a:rPr>
              <a:t> </a:t>
            </a:r>
            <a:r>
              <a:rPr lang="el-GR" sz="2400" spc="-10" dirty="0" err="1">
                <a:solidFill>
                  <a:srgbClr val="001F5F"/>
                </a:solidFill>
                <a:latin typeface="Carlito"/>
                <a:cs typeface="Carlito"/>
              </a:rPr>
              <a:t>theories</a:t>
            </a:r>
            <a:r>
              <a:rPr lang="el-GR" sz="2400" spc="-10" dirty="0">
                <a:solidFill>
                  <a:srgbClr val="001F5F"/>
                </a:solidFill>
                <a:latin typeface="Carlito"/>
                <a:cs typeface="Carlito"/>
              </a:rPr>
              <a:t>) που αναδύθηκε από τη δεκαετία του ’50 και μετά ως μια νέα προσπάθεια για τη συνολική κατανόηση της νόησης αλλά και των ειδικότερων νοητικών </a:t>
            </a:r>
            <a:r>
              <a:rPr lang="el-GR" sz="2400" spc="-10" dirty="0" smtClean="0">
                <a:solidFill>
                  <a:srgbClr val="001F5F"/>
                </a:solidFill>
                <a:latin typeface="Carlito"/>
                <a:cs typeface="Carlito"/>
              </a:rPr>
              <a:t>λειτουργιών. </a:t>
            </a:r>
            <a:r>
              <a:rPr lang="el-GR" sz="2400" spc="-10" dirty="0">
                <a:solidFill>
                  <a:srgbClr val="001F5F"/>
                </a:solidFill>
                <a:latin typeface="Carlito"/>
                <a:cs typeface="Carlito"/>
              </a:rPr>
              <a:t>Το πλαίσιο αυτό εμφανίστηκε ως απάντηση στον συμπεριφορισμό, για τον οποίο οι </a:t>
            </a:r>
            <a:r>
              <a:rPr lang="el-GR" sz="2400" spc="-10" dirty="0" err="1">
                <a:solidFill>
                  <a:srgbClr val="001F5F"/>
                </a:solidFill>
                <a:latin typeface="Carlito"/>
                <a:cs typeface="Carlito"/>
              </a:rPr>
              <a:t>γνωστικιστές</a:t>
            </a:r>
            <a:r>
              <a:rPr lang="el-GR" sz="2400" spc="-10" dirty="0">
                <a:solidFill>
                  <a:srgbClr val="001F5F"/>
                </a:solidFill>
                <a:latin typeface="Carlito"/>
                <a:cs typeface="Carlito"/>
              </a:rPr>
              <a:t> τονίζουν χαρακτηριστικά πως παραλείπει να εξηγήσει τη νοημοσύνη. </a:t>
            </a:r>
            <a:endParaRPr lang="nb-NO" sz="2400" spc="-10" dirty="0">
              <a:solidFill>
                <a:srgbClr val="001F5F"/>
              </a:solidFill>
              <a:latin typeface="Carlito"/>
              <a:cs typeface="Carlito"/>
            </a:endParaRPr>
          </a:p>
        </p:txBody>
      </p:sp>
    </p:spTree>
    <p:extLst>
      <p:ext uri="{BB962C8B-B14F-4D97-AF65-F5344CB8AC3E}">
        <p14:creationId xmlns:p14="http://schemas.microsoft.com/office/powerpoint/2010/main" val="18218751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251520" y="2140114"/>
            <a:ext cx="8568952" cy="2308324"/>
          </a:xfrm>
          <a:prstGeom prst="rect">
            <a:avLst/>
          </a:prstGeom>
        </p:spPr>
        <p:txBody>
          <a:bodyPr wrap="square">
            <a:spAutoFit/>
          </a:bodyPr>
          <a:lstStyle/>
          <a:p>
            <a:pPr>
              <a:lnSpc>
                <a:spcPct val="100000"/>
              </a:lnSpc>
              <a:spcBef>
                <a:spcPts val="5"/>
              </a:spcBef>
            </a:pPr>
            <a:r>
              <a:rPr lang="el-GR" sz="2400" b="1" spc="-15" dirty="0" smtClean="0">
                <a:solidFill>
                  <a:srgbClr val="FF0000"/>
                </a:solidFill>
                <a:latin typeface="Carlito"/>
                <a:cs typeface="Carlito"/>
              </a:rPr>
              <a:t>Γνωστικισμός</a:t>
            </a:r>
            <a:r>
              <a:rPr lang="el-GR" sz="2000" dirty="0" smtClean="0">
                <a:latin typeface="Carlito"/>
                <a:cs typeface="Carlito"/>
              </a:rPr>
              <a:t> </a:t>
            </a:r>
            <a:r>
              <a:rPr lang="el-GR" sz="2400" b="1" spc="-10" dirty="0" smtClean="0">
                <a:solidFill>
                  <a:srgbClr val="FF0000"/>
                </a:solidFill>
                <a:latin typeface="Carlito"/>
                <a:cs typeface="Carlito"/>
              </a:rPr>
              <a:t>(</a:t>
            </a:r>
            <a:r>
              <a:rPr lang="el-GR" sz="2400" b="1" spc="-15" dirty="0">
                <a:solidFill>
                  <a:srgbClr val="FF0000"/>
                </a:solidFill>
                <a:latin typeface="Carlito"/>
                <a:cs typeface="Carlito"/>
              </a:rPr>
              <a:t>Γνωστικές/</a:t>
            </a:r>
            <a:r>
              <a:rPr lang="el-GR" sz="2400" b="1" spc="-15" dirty="0" err="1">
                <a:solidFill>
                  <a:srgbClr val="FF0000"/>
                </a:solidFill>
                <a:latin typeface="Carlito"/>
                <a:cs typeface="Carlito"/>
              </a:rPr>
              <a:t>Γνωσιακές</a:t>
            </a:r>
            <a:r>
              <a:rPr lang="el-GR" sz="2400" b="1" spc="-15" dirty="0" smtClean="0">
                <a:solidFill>
                  <a:srgbClr val="FF0000"/>
                </a:solidFill>
                <a:latin typeface="Carlito"/>
                <a:cs typeface="Carlito"/>
              </a:rPr>
              <a:t> θεωρίες</a:t>
            </a:r>
            <a:r>
              <a:rPr lang="el-GR" sz="2400" b="1" spc="-10" dirty="0" smtClean="0">
                <a:solidFill>
                  <a:srgbClr val="FF0000"/>
                </a:solidFill>
                <a:latin typeface="Carlito"/>
                <a:cs typeface="Carlito"/>
              </a:rPr>
              <a:t>)</a:t>
            </a:r>
            <a:endParaRPr lang="el-GR" sz="2400" dirty="0">
              <a:latin typeface="Carlito"/>
              <a:cs typeface="Carlito"/>
            </a:endParaRPr>
          </a:p>
          <a:p>
            <a:r>
              <a:rPr lang="el-GR" sz="2400" spc="-10" dirty="0" smtClean="0">
                <a:solidFill>
                  <a:srgbClr val="001F5F"/>
                </a:solidFill>
                <a:latin typeface="Carlito"/>
                <a:cs typeface="Carlito"/>
              </a:rPr>
              <a:t>Σύμφωνα με τον γνωστικισμό οι </a:t>
            </a:r>
            <a:r>
              <a:rPr lang="el-GR" sz="2400" spc="-10" dirty="0">
                <a:solidFill>
                  <a:srgbClr val="001F5F"/>
                </a:solidFill>
                <a:latin typeface="Carlito"/>
                <a:cs typeface="Carlito"/>
              </a:rPr>
              <a:t>άνθρωποι αναπτύσσουν γνώση και νοήματα μέσω της ανάπτυξης των ατομικών τους γνωστικών ικανοτήτων, όπως π.χ. οι νοητικές διεργασίες πρόσληψης, επεξεργασίας, κωδικοποίησης και ανάκλησης πληροφορίας. </a:t>
            </a:r>
          </a:p>
        </p:txBody>
      </p:sp>
    </p:spTree>
    <p:extLst>
      <p:ext uri="{BB962C8B-B14F-4D97-AF65-F5344CB8AC3E}">
        <p14:creationId xmlns:p14="http://schemas.microsoft.com/office/powerpoint/2010/main" val="985292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568952" cy="4524315"/>
          </a:xfrm>
          <a:prstGeom prst="rect">
            <a:avLst/>
          </a:prstGeom>
        </p:spPr>
        <p:txBody>
          <a:bodyPr wrap="square">
            <a:spAutoFit/>
          </a:bodyPr>
          <a:lstStyle/>
          <a:p>
            <a:pPr>
              <a:lnSpc>
                <a:spcPct val="100000"/>
              </a:lnSpc>
              <a:spcBef>
                <a:spcPts val="5"/>
              </a:spcBef>
            </a:pPr>
            <a:r>
              <a:rPr lang="el-GR" sz="2400" b="1" spc="-15" dirty="0" smtClean="0">
                <a:solidFill>
                  <a:srgbClr val="FF0000"/>
                </a:solidFill>
                <a:latin typeface="Carlito"/>
                <a:cs typeface="Carlito"/>
              </a:rPr>
              <a:t>Γνωστικισμός</a:t>
            </a:r>
            <a:r>
              <a:rPr lang="el-GR" sz="2000" dirty="0" smtClean="0">
                <a:latin typeface="Carlito"/>
                <a:cs typeface="Carlito"/>
              </a:rPr>
              <a:t> </a:t>
            </a:r>
            <a:r>
              <a:rPr lang="el-GR" sz="2400" b="1" spc="-10" dirty="0" smtClean="0">
                <a:solidFill>
                  <a:srgbClr val="FF0000"/>
                </a:solidFill>
                <a:latin typeface="Carlito"/>
                <a:cs typeface="Carlito"/>
              </a:rPr>
              <a:t>(</a:t>
            </a:r>
            <a:r>
              <a:rPr lang="el-GR" sz="2400" b="1" spc="-15" dirty="0">
                <a:solidFill>
                  <a:srgbClr val="FF0000"/>
                </a:solidFill>
                <a:latin typeface="Carlito"/>
                <a:cs typeface="Carlito"/>
              </a:rPr>
              <a:t>Γνωστικές/</a:t>
            </a:r>
            <a:r>
              <a:rPr lang="el-GR" sz="2400" b="1" spc="-15" dirty="0" err="1">
                <a:solidFill>
                  <a:srgbClr val="FF0000"/>
                </a:solidFill>
                <a:latin typeface="Carlito"/>
                <a:cs typeface="Carlito"/>
              </a:rPr>
              <a:t>Γνωσιακές</a:t>
            </a:r>
            <a:r>
              <a:rPr lang="el-GR" sz="2400" b="1" spc="-15" dirty="0">
                <a:solidFill>
                  <a:srgbClr val="FF0000"/>
                </a:solidFill>
                <a:latin typeface="Carlito"/>
                <a:cs typeface="Carlito"/>
              </a:rPr>
              <a:t> </a:t>
            </a:r>
            <a:r>
              <a:rPr lang="el-GR" sz="2400" b="1" spc="-15" dirty="0" smtClean="0">
                <a:solidFill>
                  <a:srgbClr val="FF0000"/>
                </a:solidFill>
                <a:latin typeface="Carlito"/>
                <a:cs typeface="Carlito"/>
              </a:rPr>
              <a:t>θεωρίες</a:t>
            </a:r>
            <a:r>
              <a:rPr lang="el-GR" sz="2400" b="1" spc="-10" dirty="0" smtClean="0">
                <a:solidFill>
                  <a:srgbClr val="FF0000"/>
                </a:solidFill>
                <a:latin typeface="Carlito"/>
                <a:cs typeface="Carlito"/>
              </a:rPr>
              <a:t>)</a:t>
            </a:r>
            <a:endParaRPr lang="el-GR" sz="2400" dirty="0">
              <a:latin typeface="Carlito"/>
              <a:cs typeface="Carlito"/>
            </a:endParaRPr>
          </a:p>
          <a:p>
            <a:r>
              <a:rPr lang="el-GR" sz="2400" spc="-10" dirty="0" smtClean="0">
                <a:solidFill>
                  <a:srgbClr val="001F5F"/>
                </a:solidFill>
                <a:latin typeface="Carlito"/>
                <a:cs typeface="Carlito"/>
              </a:rPr>
              <a:t>Στο </a:t>
            </a:r>
            <a:r>
              <a:rPr lang="el-GR" sz="2400" spc="-10" dirty="0">
                <a:solidFill>
                  <a:srgbClr val="001F5F"/>
                </a:solidFill>
                <a:latin typeface="Carlito"/>
                <a:cs typeface="Carlito"/>
              </a:rPr>
              <a:t>πλαίσιο του γνωστικισμού οι έννοιες μάθηση και γνώση συνδέονται ουσιαστικά με τις γνωστικές διεργασίες του εγκεφάλου: </a:t>
            </a:r>
          </a:p>
          <a:p>
            <a:r>
              <a:rPr lang="el-GR" sz="2400" b="1" spc="-10" dirty="0" smtClean="0">
                <a:solidFill>
                  <a:srgbClr val="001F5F"/>
                </a:solidFill>
                <a:latin typeface="Carlito"/>
                <a:cs typeface="Carlito"/>
              </a:rPr>
              <a:t>Μάθηση</a:t>
            </a:r>
            <a:r>
              <a:rPr lang="el-GR" sz="2400" b="1" spc="-10" dirty="0">
                <a:solidFill>
                  <a:srgbClr val="001F5F"/>
                </a:solidFill>
                <a:latin typeface="Carlito"/>
                <a:cs typeface="Carlito"/>
              </a:rPr>
              <a:t>:</a:t>
            </a:r>
            <a:r>
              <a:rPr lang="el-GR" sz="2400" spc="-10" dirty="0">
                <a:solidFill>
                  <a:srgbClr val="001F5F"/>
                </a:solidFill>
                <a:latin typeface="Carlito"/>
                <a:cs typeface="Carlito"/>
              </a:rPr>
              <a:t> Δυναμική διαδικασία επεξεργασίας πληροφοριών και αναπαραστάσεων (</a:t>
            </a:r>
            <a:r>
              <a:rPr lang="el-GR" sz="2400" spc="-10" dirty="0" err="1">
                <a:solidFill>
                  <a:srgbClr val="001F5F"/>
                </a:solidFill>
                <a:latin typeface="Carlito"/>
                <a:cs typeface="Carlito"/>
              </a:rPr>
              <a:t>representations</a:t>
            </a:r>
            <a:r>
              <a:rPr lang="el-GR" sz="2400" spc="-10" dirty="0">
                <a:solidFill>
                  <a:srgbClr val="001F5F"/>
                </a:solidFill>
                <a:latin typeface="Carlito"/>
                <a:cs typeface="Carlito"/>
              </a:rPr>
              <a:t>) μέσω γνωστικών διεργασιών (</a:t>
            </a:r>
            <a:r>
              <a:rPr lang="el-GR" sz="2400" spc="-10" dirty="0" err="1">
                <a:solidFill>
                  <a:srgbClr val="001F5F"/>
                </a:solidFill>
                <a:latin typeface="Carlito"/>
                <a:cs typeface="Carlito"/>
              </a:rPr>
              <a:t>cognitive</a:t>
            </a:r>
            <a:r>
              <a:rPr lang="el-GR" sz="2400" spc="-10" dirty="0">
                <a:solidFill>
                  <a:srgbClr val="001F5F"/>
                </a:solidFill>
                <a:latin typeface="Carlito"/>
                <a:cs typeface="Carlito"/>
              </a:rPr>
              <a:t> </a:t>
            </a:r>
            <a:r>
              <a:rPr lang="el-GR" sz="2400" spc="-10" dirty="0" err="1">
                <a:solidFill>
                  <a:srgbClr val="001F5F"/>
                </a:solidFill>
                <a:latin typeface="Carlito"/>
                <a:cs typeface="Carlito"/>
              </a:rPr>
              <a:t>processes</a:t>
            </a:r>
            <a:r>
              <a:rPr lang="el-GR" sz="2400" spc="-10" dirty="0">
                <a:solidFill>
                  <a:srgbClr val="001F5F"/>
                </a:solidFill>
                <a:latin typeface="Carlito"/>
                <a:cs typeface="Carlito"/>
              </a:rPr>
              <a:t>) </a:t>
            </a:r>
          </a:p>
          <a:p>
            <a:r>
              <a:rPr lang="el-GR" sz="2400" b="1" spc="-10" dirty="0" smtClean="0">
                <a:solidFill>
                  <a:srgbClr val="001F5F"/>
                </a:solidFill>
                <a:latin typeface="Carlito"/>
                <a:cs typeface="Carlito"/>
              </a:rPr>
              <a:t>Γνωστικές </a:t>
            </a:r>
            <a:r>
              <a:rPr lang="el-GR" sz="2400" b="1" spc="-10" dirty="0">
                <a:solidFill>
                  <a:srgbClr val="001F5F"/>
                </a:solidFill>
                <a:latin typeface="Carlito"/>
                <a:cs typeface="Carlito"/>
              </a:rPr>
              <a:t>διεργασίες </a:t>
            </a:r>
            <a:r>
              <a:rPr lang="el-GR" sz="2400" spc="-10" dirty="0">
                <a:solidFill>
                  <a:srgbClr val="001F5F"/>
                </a:solidFill>
                <a:latin typeface="Carlito"/>
                <a:cs typeface="Carlito"/>
              </a:rPr>
              <a:t>(</a:t>
            </a:r>
            <a:r>
              <a:rPr lang="el-GR" sz="2400" spc="-10" dirty="0" err="1">
                <a:solidFill>
                  <a:srgbClr val="001F5F"/>
                </a:solidFill>
                <a:latin typeface="Carlito"/>
                <a:cs typeface="Carlito"/>
              </a:rPr>
              <a:t>cognitive</a:t>
            </a:r>
            <a:r>
              <a:rPr lang="el-GR" sz="2400" spc="-10" dirty="0">
                <a:solidFill>
                  <a:srgbClr val="001F5F"/>
                </a:solidFill>
                <a:latin typeface="Carlito"/>
                <a:cs typeface="Carlito"/>
              </a:rPr>
              <a:t> </a:t>
            </a:r>
            <a:r>
              <a:rPr lang="el-GR" sz="2400" spc="-10" dirty="0" err="1">
                <a:solidFill>
                  <a:srgbClr val="001F5F"/>
                </a:solidFill>
                <a:latin typeface="Carlito"/>
                <a:cs typeface="Carlito"/>
              </a:rPr>
              <a:t>processes</a:t>
            </a:r>
            <a:r>
              <a:rPr lang="el-GR" sz="2400" spc="-10" dirty="0">
                <a:solidFill>
                  <a:srgbClr val="001F5F"/>
                </a:solidFill>
                <a:latin typeface="Carlito"/>
                <a:cs typeface="Carlito"/>
              </a:rPr>
              <a:t>): Διεργασίες επεξεργασίας της πληροφορίας και των εσωτερικών αναπαραστάσεων στον εγκέφαλο </a:t>
            </a:r>
          </a:p>
          <a:p>
            <a:r>
              <a:rPr lang="el-GR" sz="2400" b="1" spc="-10" dirty="0" smtClean="0">
                <a:solidFill>
                  <a:srgbClr val="001F5F"/>
                </a:solidFill>
                <a:latin typeface="Carlito"/>
                <a:cs typeface="Carlito"/>
              </a:rPr>
              <a:t>Γνώσεις</a:t>
            </a:r>
            <a:r>
              <a:rPr lang="el-GR" sz="2400" spc="-10" dirty="0">
                <a:solidFill>
                  <a:srgbClr val="001F5F"/>
                </a:solidFill>
                <a:latin typeface="Carlito"/>
                <a:cs typeface="Carlito"/>
              </a:rPr>
              <a:t>: Γνωστικές δομές εγκατεστημένες στη μακροπρόθεσμη μνήμη (</a:t>
            </a:r>
            <a:r>
              <a:rPr lang="el-GR" sz="2400" spc="-10" dirty="0" err="1">
                <a:solidFill>
                  <a:srgbClr val="001F5F"/>
                </a:solidFill>
                <a:latin typeface="Carlito"/>
                <a:cs typeface="Carlito"/>
              </a:rPr>
              <a:t>long-term</a:t>
            </a:r>
            <a:r>
              <a:rPr lang="el-GR" sz="2400" spc="-10" dirty="0">
                <a:solidFill>
                  <a:srgbClr val="001F5F"/>
                </a:solidFill>
                <a:latin typeface="Carlito"/>
                <a:cs typeface="Carlito"/>
              </a:rPr>
              <a:t> memory) </a:t>
            </a:r>
          </a:p>
        </p:txBody>
      </p:sp>
    </p:spTree>
    <p:extLst>
      <p:ext uri="{BB962C8B-B14F-4D97-AF65-F5344CB8AC3E}">
        <p14:creationId xmlns:p14="http://schemas.microsoft.com/office/powerpoint/2010/main" val="2308039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568952" cy="3785652"/>
          </a:xfrm>
          <a:prstGeom prst="rect">
            <a:avLst/>
          </a:prstGeom>
        </p:spPr>
        <p:txBody>
          <a:bodyPr wrap="square">
            <a:spAutoFit/>
          </a:bodyPr>
          <a:lstStyle/>
          <a:p>
            <a:pPr>
              <a:lnSpc>
                <a:spcPct val="100000"/>
              </a:lnSpc>
              <a:spcBef>
                <a:spcPts val="5"/>
              </a:spcBef>
            </a:pPr>
            <a:r>
              <a:rPr lang="el-GR" sz="2400" b="1" spc="-15" dirty="0" smtClean="0">
                <a:solidFill>
                  <a:srgbClr val="FF0000"/>
                </a:solidFill>
                <a:latin typeface="Carlito"/>
                <a:cs typeface="Carlito"/>
              </a:rPr>
              <a:t>Γνωστικισμός</a:t>
            </a:r>
            <a:r>
              <a:rPr lang="el-GR" sz="2000" dirty="0" smtClean="0">
                <a:latin typeface="Carlito"/>
                <a:cs typeface="Carlito"/>
              </a:rPr>
              <a:t> </a:t>
            </a:r>
            <a:r>
              <a:rPr lang="el-GR" sz="2400" b="1" spc="-10" dirty="0" smtClean="0">
                <a:solidFill>
                  <a:srgbClr val="FF0000"/>
                </a:solidFill>
                <a:latin typeface="Carlito"/>
                <a:cs typeface="Carlito"/>
              </a:rPr>
              <a:t>(</a:t>
            </a:r>
            <a:r>
              <a:rPr lang="el-GR" sz="2400" b="1" spc="-15" dirty="0">
                <a:solidFill>
                  <a:srgbClr val="FF0000"/>
                </a:solidFill>
                <a:latin typeface="Carlito"/>
                <a:cs typeface="Carlito"/>
              </a:rPr>
              <a:t>Γνωστικές/</a:t>
            </a:r>
            <a:r>
              <a:rPr lang="el-GR" sz="2400" b="1" spc="-15" dirty="0" err="1">
                <a:solidFill>
                  <a:srgbClr val="FF0000"/>
                </a:solidFill>
                <a:latin typeface="Carlito"/>
                <a:cs typeface="Carlito"/>
              </a:rPr>
              <a:t>Γνωσιακές</a:t>
            </a:r>
            <a:r>
              <a:rPr lang="el-GR" sz="2400" b="1" spc="-15" dirty="0" smtClean="0">
                <a:solidFill>
                  <a:srgbClr val="FF0000"/>
                </a:solidFill>
                <a:latin typeface="Carlito"/>
                <a:cs typeface="Carlito"/>
              </a:rPr>
              <a:t> θεωρίες</a:t>
            </a:r>
            <a:r>
              <a:rPr lang="el-GR" sz="2400" b="1" spc="-10" dirty="0" smtClean="0">
                <a:solidFill>
                  <a:srgbClr val="FF0000"/>
                </a:solidFill>
                <a:latin typeface="Carlito"/>
                <a:cs typeface="Carlito"/>
              </a:rPr>
              <a:t>)</a:t>
            </a:r>
            <a:endParaRPr lang="el-GR" sz="2400" dirty="0">
              <a:latin typeface="Carlito"/>
              <a:cs typeface="Carlito"/>
            </a:endParaRPr>
          </a:p>
          <a:p>
            <a:r>
              <a:rPr lang="el-GR" sz="2400" spc="-10" dirty="0" smtClean="0">
                <a:solidFill>
                  <a:srgbClr val="001F5F"/>
                </a:solidFill>
                <a:latin typeface="Carlito"/>
                <a:cs typeface="Carlito"/>
              </a:rPr>
              <a:t>Η </a:t>
            </a:r>
            <a:r>
              <a:rPr lang="el-GR" sz="2400" spc="-10" dirty="0" err="1">
                <a:solidFill>
                  <a:srgbClr val="001F5F"/>
                </a:solidFill>
                <a:latin typeface="Carlito"/>
                <a:cs typeface="Carlito"/>
              </a:rPr>
              <a:t>γνωσιακή</a:t>
            </a:r>
            <a:r>
              <a:rPr lang="el-GR" sz="2400" spc="-10" dirty="0">
                <a:solidFill>
                  <a:srgbClr val="001F5F"/>
                </a:solidFill>
                <a:latin typeface="Carlito"/>
                <a:cs typeface="Carlito"/>
              </a:rPr>
              <a:t> θεωρία (</a:t>
            </a:r>
            <a:r>
              <a:rPr lang="el-GR" sz="2400" spc="-10" dirty="0" err="1">
                <a:solidFill>
                  <a:srgbClr val="001F5F"/>
                </a:solidFill>
                <a:latin typeface="Carlito"/>
                <a:cs typeface="Carlito"/>
              </a:rPr>
              <a:t>cognitive</a:t>
            </a:r>
            <a:r>
              <a:rPr lang="el-GR" sz="2400" spc="-10" dirty="0">
                <a:solidFill>
                  <a:srgbClr val="001F5F"/>
                </a:solidFill>
                <a:latin typeface="Carlito"/>
                <a:cs typeface="Carlito"/>
              </a:rPr>
              <a:t> </a:t>
            </a:r>
            <a:r>
              <a:rPr lang="el-GR" sz="2400" spc="-10" dirty="0" err="1">
                <a:solidFill>
                  <a:srgbClr val="001F5F"/>
                </a:solidFill>
                <a:latin typeface="Carlito"/>
                <a:cs typeface="Carlito"/>
              </a:rPr>
              <a:t>theory</a:t>
            </a:r>
            <a:r>
              <a:rPr lang="el-GR" sz="2400" spc="-10" dirty="0">
                <a:solidFill>
                  <a:srgbClr val="001F5F"/>
                </a:solidFill>
                <a:latin typeface="Carlito"/>
                <a:cs typeface="Carlito"/>
              </a:rPr>
              <a:t>) </a:t>
            </a:r>
            <a:r>
              <a:rPr lang="el-GR" sz="2400" spc="-10" dirty="0" smtClean="0">
                <a:solidFill>
                  <a:srgbClr val="001F5F"/>
                </a:solidFill>
                <a:latin typeface="Carlito"/>
                <a:cs typeface="Carlito"/>
              </a:rPr>
              <a:t>στοχεύει </a:t>
            </a:r>
            <a:r>
              <a:rPr lang="el-GR" sz="2400" spc="-10" dirty="0">
                <a:solidFill>
                  <a:srgbClr val="001F5F"/>
                </a:solidFill>
                <a:latin typeface="Carlito"/>
                <a:cs typeface="Carlito"/>
              </a:rPr>
              <a:t>να ερμηνεύσει λειτουργίες του ανθρώπινου γνωστικού συστήματος (π.χ. την πρόσληψη και οργάνωση της πληροφορίας, τα μέρη και τις λειτουργίες της μνήμης, την ανάκληση των γνώσεων από τη μνήμη κ.λπ</a:t>
            </a:r>
            <a:r>
              <a:rPr lang="el-GR" sz="2400" spc="-10" dirty="0" smtClean="0">
                <a:solidFill>
                  <a:srgbClr val="001F5F"/>
                </a:solidFill>
                <a:latin typeface="Carlito"/>
                <a:cs typeface="Carlito"/>
              </a:rPr>
              <a:t>.) </a:t>
            </a:r>
            <a:endParaRPr lang="el-GR" sz="2400" spc="-10" dirty="0">
              <a:solidFill>
                <a:srgbClr val="001F5F"/>
              </a:solidFill>
              <a:latin typeface="Carlito"/>
              <a:cs typeface="Carlito"/>
            </a:endParaRPr>
          </a:p>
          <a:p>
            <a:r>
              <a:rPr lang="el-GR" sz="2400" spc="-10" dirty="0">
                <a:solidFill>
                  <a:srgbClr val="001F5F"/>
                </a:solidFill>
                <a:latin typeface="Carlito"/>
                <a:cs typeface="Carlito"/>
              </a:rPr>
              <a:t>Η πολυπλοκότητα των φαινομένων αυτών και η διαφορετική στόχευση των ερευνητών-θεωρητικών (όσον αφορά τις λειτουργίες που τους ενδιαφέρει να εστιάσουν) έχουν οδηγήσει στη διατύπωση ενός πλήθους γνωσιακών θεωριών. </a:t>
            </a:r>
            <a:endParaRPr lang="el-GR" sz="2400" spc="-10" dirty="0" smtClean="0">
              <a:solidFill>
                <a:srgbClr val="001F5F"/>
              </a:solidFill>
              <a:latin typeface="Carlito"/>
              <a:cs typeface="Carlito"/>
            </a:endParaRPr>
          </a:p>
        </p:txBody>
      </p:sp>
    </p:spTree>
    <p:extLst>
      <p:ext uri="{BB962C8B-B14F-4D97-AF65-F5344CB8AC3E}">
        <p14:creationId xmlns:p14="http://schemas.microsoft.com/office/powerpoint/2010/main" val="4051092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611560" y="2204864"/>
            <a:ext cx="8136904" cy="3416320"/>
          </a:xfrm>
          <a:prstGeom prst="rect">
            <a:avLst/>
          </a:prstGeom>
        </p:spPr>
        <p:txBody>
          <a:bodyPr wrap="square">
            <a:spAutoFit/>
          </a:bodyPr>
          <a:lstStyle/>
          <a:p>
            <a:pPr>
              <a:lnSpc>
                <a:spcPct val="100000"/>
              </a:lnSpc>
              <a:spcBef>
                <a:spcPts val="5"/>
              </a:spcBef>
            </a:pPr>
            <a:r>
              <a:rPr lang="el-GR" sz="2400" b="1" spc="-15" dirty="0" smtClean="0">
                <a:solidFill>
                  <a:srgbClr val="FF0000"/>
                </a:solidFill>
                <a:latin typeface="Carlito"/>
                <a:cs typeface="Carlito"/>
              </a:rPr>
              <a:t>Γνωστικισμός</a:t>
            </a:r>
            <a:r>
              <a:rPr lang="el-GR" sz="2000" dirty="0" smtClean="0">
                <a:latin typeface="Carlito"/>
                <a:cs typeface="Carlito"/>
              </a:rPr>
              <a:t> </a:t>
            </a:r>
            <a:r>
              <a:rPr lang="el-GR" sz="2400" b="1" spc="-10" dirty="0" smtClean="0">
                <a:solidFill>
                  <a:srgbClr val="FF0000"/>
                </a:solidFill>
                <a:latin typeface="Carlito"/>
                <a:cs typeface="Carlito"/>
              </a:rPr>
              <a:t>(</a:t>
            </a:r>
            <a:r>
              <a:rPr lang="el-GR" sz="2400" b="1" spc="-15" dirty="0">
                <a:solidFill>
                  <a:srgbClr val="FF0000"/>
                </a:solidFill>
                <a:latin typeface="Carlito"/>
                <a:cs typeface="Carlito"/>
              </a:rPr>
              <a:t>Γνωστικές/</a:t>
            </a:r>
            <a:r>
              <a:rPr lang="el-GR" sz="2400" b="1" spc="-15" dirty="0" err="1">
                <a:solidFill>
                  <a:srgbClr val="FF0000"/>
                </a:solidFill>
                <a:latin typeface="Carlito"/>
                <a:cs typeface="Carlito"/>
              </a:rPr>
              <a:t>Γνωσιακές</a:t>
            </a:r>
            <a:r>
              <a:rPr lang="el-GR" sz="2400" b="1" spc="-15" dirty="0" smtClean="0">
                <a:solidFill>
                  <a:srgbClr val="FF0000"/>
                </a:solidFill>
                <a:latin typeface="Carlito"/>
                <a:cs typeface="Carlito"/>
              </a:rPr>
              <a:t> θεωρίες</a:t>
            </a:r>
            <a:r>
              <a:rPr lang="el-GR" sz="2400" b="1" spc="-10" dirty="0" smtClean="0">
                <a:solidFill>
                  <a:srgbClr val="FF0000"/>
                </a:solidFill>
                <a:latin typeface="Carlito"/>
                <a:cs typeface="Carlito"/>
              </a:rPr>
              <a:t>)</a:t>
            </a:r>
            <a:endParaRPr lang="el-GR" sz="2400" dirty="0">
              <a:latin typeface="Carlito"/>
              <a:cs typeface="Carlito"/>
            </a:endParaRPr>
          </a:p>
          <a:p>
            <a:r>
              <a:rPr lang="el-GR" sz="2400" spc="-10" dirty="0" smtClean="0">
                <a:solidFill>
                  <a:srgbClr val="001F5F"/>
                </a:solidFill>
                <a:latin typeface="Carlito"/>
                <a:cs typeface="Carlito"/>
              </a:rPr>
              <a:t>Οι </a:t>
            </a:r>
            <a:r>
              <a:rPr lang="el-GR" sz="2400" spc="-10" dirty="0" smtClean="0">
                <a:solidFill>
                  <a:srgbClr val="001F5F"/>
                </a:solidFill>
                <a:latin typeface="Carlito"/>
                <a:cs typeface="Carlito"/>
              </a:rPr>
              <a:t>Γνωστικές </a:t>
            </a:r>
            <a:r>
              <a:rPr lang="el-GR" sz="2400" spc="-10" dirty="0">
                <a:solidFill>
                  <a:srgbClr val="001F5F"/>
                </a:solidFill>
                <a:latin typeface="Carlito"/>
                <a:cs typeface="Carlito"/>
              </a:rPr>
              <a:t>Θεωρίες επέβαλλαν στην εκπαίδευση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τις </a:t>
            </a:r>
            <a:r>
              <a:rPr lang="el-GR" sz="2400" spc="-10" dirty="0">
                <a:solidFill>
                  <a:srgbClr val="001F5F"/>
                </a:solidFill>
                <a:latin typeface="Carlito"/>
                <a:cs typeface="Carlito"/>
              </a:rPr>
              <a:t>μεταφορές,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την </a:t>
            </a:r>
            <a:r>
              <a:rPr lang="el-GR" sz="2400" spc="-10" dirty="0">
                <a:solidFill>
                  <a:srgbClr val="001F5F"/>
                </a:solidFill>
                <a:latin typeface="Carlito"/>
                <a:cs typeface="Carlito"/>
              </a:rPr>
              <a:t>ανάλυση των σύνθετων εννοιών σε απλές και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την </a:t>
            </a:r>
            <a:r>
              <a:rPr lang="el-GR" sz="2400" spc="-10" dirty="0">
                <a:solidFill>
                  <a:srgbClr val="001F5F"/>
                </a:solidFill>
                <a:latin typeface="Carlito"/>
                <a:cs typeface="Carlito"/>
              </a:rPr>
              <a:t>προσεκτική οργάνωση των εκπαιδευτικών υλικών από το απλό στο </a:t>
            </a:r>
            <a:r>
              <a:rPr lang="el-GR" sz="2400" spc="-10" dirty="0" smtClean="0">
                <a:solidFill>
                  <a:srgbClr val="001F5F"/>
                </a:solidFill>
                <a:latin typeface="Carlito"/>
                <a:cs typeface="Carlito"/>
              </a:rPr>
              <a:t>πολύπλοκο. </a:t>
            </a:r>
            <a:endParaRPr lang="el-GR" sz="2400" spc="-10" dirty="0">
              <a:solidFill>
                <a:srgbClr val="001F5F"/>
              </a:solidFill>
              <a:latin typeface="Carlito"/>
              <a:cs typeface="Carlito"/>
            </a:endParaRPr>
          </a:p>
          <a:p>
            <a:r>
              <a:rPr lang="el-GR" sz="2400" spc="-10" dirty="0">
                <a:solidFill>
                  <a:srgbClr val="001F5F"/>
                </a:solidFill>
                <a:latin typeface="Carlito"/>
                <a:cs typeface="Carlito"/>
              </a:rPr>
              <a:t>Κεντρικό ρόλο σε όλα τα στάδια κατάκτησης της γνώσης έχει ο </a:t>
            </a:r>
            <a:r>
              <a:rPr lang="el-GR" sz="2400" spc="-10" dirty="0">
                <a:solidFill>
                  <a:srgbClr val="FF0000"/>
                </a:solidFill>
                <a:latin typeface="Carlito"/>
                <a:cs typeface="Carlito"/>
              </a:rPr>
              <a:t>μαθητής, </a:t>
            </a:r>
            <a:r>
              <a:rPr lang="el-GR" sz="2400" spc="-10" dirty="0">
                <a:solidFill>
                  <a:srgbClr val="001F5F"/>
                </a:solidFill>
                <a:latin typeface="Carlito"/>
                <a:cs typeface="Carlito"/>
              </a:rPr>
              <a:t>ο οποίος αναπτύσσει την αυτοπεποίθησή του και οδηγείται σταδιακά στην κατάκτηση της. </a:t>
            </a:r>
            <a:endParaRPr lang="en-US" sz="2400" spc="-10" dirty="0">
              <a:solidFill>
                <a:srgbClr val="001F5F"/>
              </a:solidFill>
              <a:latin typeface="Carlito"/>
              <a:cs typeface="Carlito"/>
            </a:endParaRPr>
          </a:p>
        </p:txBody>
      </p:sp>
    </p:spTree>
    <p:extLst>
      <p:ext uri="{BB962C8B-B14F-4D97-AF65-F5344CB8AC3E}">
        <p14:creationId xmlns:p14="http://schemas.microsoft.com/office/powerpoint/2010/main" val="27090579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712968" cy="4154984"/>
          </a:xfrm>
          <a:prstGeom prst="rect">
            <a:avLst/>
          </a:prstGeom>
        </p:spPr>
        <p:txBody>
          <a:bodyPr wrap="square">
            <a:spAutoFit/>
          </a:bodyPr>
          <a:lstStyle/>
          <a:p>
            <a:pPr>
              <a:lnSpc>
                <a:spcPct val="100000"/>
              </a:lnSpc>
              <a:spcBef>
                <a:spcPts val="5"/>
              </a:spcBef>
            </a:pPr>
            <a:r>
              <a:rPr lang="el-GR" sz="2400" b="1" spc="-15" dirty="0" smtClean="0">
                <a:solidFill>
                  <a:srgbClr val="FF0000"/>
                </a:solidFill>
                <a:latin typeface="Carlito"/>
                <a:cs typeface="Carlito"/>
              </a:rPr>
              <a:t>Γνωστικισμός</a:t>
            </a:r>
            <a:r>
              <a:rPr lang="el-GR" sz="2000" dirty="0" smtClean="0">
                <a:latin typeface="Carlito"/>
                <a:cs typeface="Carlito"/>
              </a:rPr>
              <a:t> </a:t>
            </a:r>
            <a:r>
              <a:rPr lang="el-GR" sz="2400" b="1" spc="-10" dirty="0" smtClean="0">
                <a:solidFill>
                  <a:srgbClr val="FF0000"/>
                </a:solidFill>
                <a:latin typeface="Carlito"/>
                <a:cs typeface="Carlito"/>
              </a:rPr>
              <a:t>(</a:t>
            </a:r>
            <a:r>
              <a:rPr lang="el-GR" sz="2400" b="1" spc="-15" dirty="0">
                <a:solidFill>
                  <a:srgbClr val="FF0000"/>
                </a:solidFill>
                <a:latin typeface="Carlito"/>
                <a:cs typeface="Carlito"/>
              </a:rPr>
              <a:t>Γνωστικές/</a:t>
            </a:r>
            <a:r>
              <a:rPr lang="el-GR" sz="2400" b="1" spc="-15" dirty="0" err="1">
                <a:solidFill>
                  <a:srgbClr val="FF0000"/>
                </a:solidFill>
                <a:latin typeface="Carlito"/>
                <a:cs typeface="Carlito"/>
              </a:rPr>
              <a:t>Γνωσιακές</a:t>
            </a:r>
            <a:r>
              <a:rPr lang="el-GR" sz="2400" b="1" spc="-15" dirty="0" smtClean="0">
                <a:solidFill>
                  <a:srgbClr val="FF0000"/>
                </a:solidFill>
                <a:latin typeface="Carlito"/>
                <a:cs typeface="Carlito"/>
              </a:rPr>
              <a:t> θεωρίες</a:t>
            </a:r>
            <a:r>
              <a:rPr lang="el-GR" sz="2400" b="1" spc="-10" dirty="0" smtClean="0">
                <a:solidFill>
                  <a:srgbClr val="FF0000"/>
                </a:solidFill>
                <a:latin typeface="Carlito"/>
                <a:cs typeface="Carlito"/>
              </a:rPr>
              <a:t>)</a:t>
            </a:r>
            <a:endParaRPr lang="el-GR" sz="2400" dirty="0">
              <a:latin typeface="Carlito"/>
              <a:cs typeface="Carlito"/>
            </a:endParaRPr>
          </a:p>
          <a:p>
            <a:r>
              <a:rPr lang="el-GR" sz="2400" spc="-10" dirty="0" smtClean="0">
                <a:solidFill>
                  <a:srgbClr val="001F5F"/>
                </a:solidFill>
                <a:latin typeface="Carlito"/>
                <a:cs typeface="Carlito"/>
              </a:rPr>
              <a:t>Ορισμένες </a:t>
            </a:r>
            <a:r>
              <a:rPr lang="el-GR" sz="2400" spc="-10" dirty="0">
                <a:solidFill>
                  <a:srgbClr val="001F5F"/>
                </a:solidFill>
                <a:latin typeface="Carlito"/>
                <a:cs typeface="Carlito"/>
              </a:rPr>
              <a:t>από αυτές (και οι βασικοί εισηγητές τους): </a:t>
            </a:r>
          </a:p>
          <a:p>
            <a:r>
              <a:rPr lang="en-US" sz="2400" spc="-10" dirty="0">
                <a:solidFill>
                  <a:srgbClr val="001F5F"/>
                </a:solidFill>
                <a:latin typeface="Carlito"/>
                <a:cs typeface="Carlito"/>
              </a:rPr>
              <a:t> </a:t>
            </a:r>
            <a:r>
              <a:rPr lang="en-US" sz="2400" spc="-10" dirty="0" err="1">
                <a:solidFill>
                  <a:srgbClr val="001F5F"/>
                </a:solidFill>
                <a:latin typeface="Carlito"/>
                <a:cs typeface="Carlito"/>
              </a:rPr>
              <a:t>Θεωρί</a:t>
            </a:r>
            <a:r>
              <a:rPr lang="en-US" sz="2400" spc="-10" dirty="0">
                <a:solidFill>
                  <a:srgbClr val="001F5F"/>
                </a:solidFill>
                <a:latin typeface="Carlito"/>
                <a:cs typeface="Carlito"/>
              </a:rPr>
              <a:t>α ACT-R (ACT-R theory, J. Anderson</a:t>
            </a:r>
            <a:r>
              <a:rPr lang="en-US" sz="2400" spc="-10" dirty="0" smtClean="0">
                <a:solidFill>
                  <a:srgbClr val="001F5F"/>
                </a:solidFill>
                <a:latin typeface="Carlito"/>
                <a:cs typeface="Carlito"/>
              </a:rPr>
              <a:t>) </a:t>
            </a:r>
            <a:endParaRPr lang="en-US" sz="2400" spc="-10" dirty="0">
              <a:solidFill>
                <a:srgbClr val="001F5F"/>
              </a:solidFill>
              <a:latin typeface="Carlito"/>
              <a:cs typeface="Carlito"/>
            </a:endParaRPr>
          </a:p>
          <a:p>
            <a:r>
              <a:rPr lang="el-GR" sz="2400" spc="-10" dirty="0">
                <a:solidFill>
                  <a:srgbClr val="001F5F"/>
                </a:solidFill>
                <a:latin typeface="Carlito"/>
                <a:cs typeface="Carlito"/>
              </a:rPr>
              <a:t> Θεωρία εμβάθυνσης (</a:t>
            </a:r>
            <a:r>
              <a:rPr lang="en-US" sz="2400" spc="-10" dirty="0">
                <a:solidFill>
                  <a:srgbClr val="001F5F"/>
                </a:solidFill>
                <a:latin typeface="Carlito"/>
                <a:cs typeface="Carlito"/>
              </a:rPr>
              <a:t>Elaboration theory, </a:t>
            </a:r>
            <a:r>
              <a:rPr lang="en-US" sz="2400" spc="-10" dirty="0" err="1">
                <a:solidFill>
                  <a:srgbClr val="001F5F"/>
                </a:solidFill>
                <a:latin typeface="Carlito"/>
                <a:cs typeface="Carlito"/>
              </a:rPr>
              <a:t>Reigeluth</a:t>
            </a:r>
            <a:r>
              <a:rPr lang="en-US" sz="2400" spc="-10" dirty="0" smtClean="0">
                <a:solidFill>
                  <a:srgbClr val="001F5F"/>
                </a:solidFill>
                <a:latin typeface="Carlito"/>
                <a:cs typeface="Carlito"/>
              </a:rPr>
              <a:t>)</a:t>
            </a:r>
            <a:endParaRPr lang="en-US" sz="2400" spc="-10" dirty="0">
              <a:solidFill>
                <a:srgbClr val="001F5F"/>
              </a:solidFill>
              <a:latin typeface="Carlito"/>
              <a:cs typeface="Carlito"/>
            </a:endParaRPr>
          </a:p>
          <a:p>
            <a:pPr marL="271463" indent="-271463"/>
            <a:r>
              <a:rPr lang="el-GR" sz="2400" spc="-10" dirty="0">
                <a:solidFill>
                  <a:srgbClr val="001F5F"/>
                </a:solidFill>
                <a:latin typeface="Carlito"/>
                <a:cs typeface="Carlito"/>
              </a:rPr>
              <a:t> Θεωρία </a:t>
            </a:r>
            <a:r>
              <a:rPr lang="el-GR" sz="2400" spc="-10" dirty="0" err="1">
                <a:solidFill>
                  <a:srgbClr val="001F5F"/>
                </a:solidFill>
                <a:latin typeface="Carlito"/>
                <a:cs typeface="Carlito"/>
              </a:rPr>
              <a:t>γνωσιακής</a:t>
            </a:r>
            <a:r>
              <a:rPr lang="el-GR" sz="2400" spc="-10" dirty="0">
                <a:solidFill>
                  <a:srgbClr val="001F5F"/>
                </a:solidFill>
                <a:latin typeface="Carlito"/>
                <a:cs typeface="Carlito"/>
              </a:rPr>
              <a:t> ευελιξίας (</a:t>
            </a:r>
            <a:r>
              <a:rPr lang="en-US" sz="2400" spc="-10" dirty="0">
                <a:solidFill>
                  <a:srgbClr val="001F5F"/>
                </a:solidFill>
                <a:latin typeface="Carlito"/>
                <a:cs typeface="Carlito"/>
              </a:rPr>
              <a:t>Cognitive Flexibility Theory, Spiro</a:t>
            </a:r>
            <a:r>
              <a:rPr lang="en-US" sz="2400" spc="-10" dirty="0" smtClean="0">
                <a:solidFill>
                  <a:srgbClr val="001F5F"/>
                </a:solidFill>
                <a:latin typeface="Carlito"/>
                <a:cs typeface="Carlito"/>
              </a:rPr>
              <a:t>) </a:t>
            </a:r>
            <a:endParaRPr lang="en-US" sz="2400" spc="-10" dirty="0">
              <a:solidFill>
                <a:srgbClr val="001F5F"/>
              </a:solidFill>
              <a:latin typeface="Carlito"/>
              <a:cs typeface="Carlito"/>
            </a:endParaRPr>
          </a:p>
          <a:p>
            <a:r>
              <a:rPr lang="el-GR" sz="2400" spc="-10" dirty="0">
                <a:solidFill>
                  <a:srgbClr val="001F5F"/>
                </a:solidFill>
                <a:latin typeface="Carlito"/>
                <a:cs typeface="Carlito"/>
              </a:rPr>
              <a:t> Θεωρία γνωστικού φόρτου (</a:t>
            </a:r>
            <a:r>
              <a:rPr lang="en-US" sz="2400" spc="-10" dirty="0">
                <a:solidFill>
                  <a:srgbClr val="001F5F"/>
                </a:solidFill>
                <a:latin typeface="Carlito"/>
                <a:cs typeface="Carlito"/>
              </a:rPr>
              <a:t>Cognitive Load Theory, </a:t>
            </a:r>
            <a:r>
              <a:rPr lang="en-US" sz="2400" spc="-10" dirty="0" err="1">
                <a:solidFill>
                  <a:srgbClr val="001F5F"/>
                </a:solidFill>
                <a:latin typeface="Carlito"/>
                <a:cs typeface="Carlito"/>
              </a:rPr>
              <a:t>Sweller</a:t>
            </a:r>
            <a:r>
              <a:rPr lang="en-US" sz="2400" spc="-10" dirty="0" smtClean="0">
                <a:solidFill>
                  <a:srgbClr val="001F5F"/>
                </a:solidFill>
                <a:latin typeface="Carlito"/>
                <a:cs typeface="Carlito"/>
              </a:rPr>
              <a:t>) </a:t>
            </a:r>
            <a:endParaRPr lang="en-US" sz="2400" spc="-10" dirty="0">
              <a:solidFill>
                <a:srgbClr val="001F5F"/>
              </a:solidFill>
              <a:latin typeface="Carlito"/>
              <a:cs typeface="Carlito"/>
            </a:endParaRPr>
          </a:p>
          <a:p>
            <a:r>
              <a:rPr lang="en-US" sz="2400" spc="-10" dirty="0">
                <a:solidFill>
                  <a:srgbClr val="001F5F"/>
                </a:solidFill>
                <a:latin typeface="Carlito"/>
                <a:cs typeface="Carlito"/>
              </a:rPr>
              <a:t> </a:t>
            </a:r>
            <a:r>
              <a:rPr lang="en-US" sz="2400" spc="-10" dirty="0" err="1">
                <a:solidFill>
                  <a:srgbClr val="001F5F"/>
                </a:solidFill>
                <a:latin typeface="Carlito"/>
                <a:cs typeface="Carlito"/>
              </a:rPr>
              <a:t>Θεωρί</a:t>
            </a:r>
            <a:r>
              <a:rPr lang="en-US" sz="2400" spc="-10" dirty="0">
                <a:solidFill>
                  <a:srgbClr val="001F5F"/>
                </a:solidFill>
                <a:latin typeface="Carlito"/>
                <a:cs typeface="Carlito"/>
              </a:rPr>
              <a:t>α Script (Script Theory, Schank</a:t>
            </a:r>
            <a:r>
              <a:rPr lang="en-US" sz="2400" spc="-10" dirty="0" smtClean="0">
                <a:solidFill>
                  <a:srgbClr val="001F5F"/>
                </a:solidFill>
                <a:latin typeface="Carlito"/>
                <a:cs typeface="Carlito"/>
              </a:rPr>
              <a:t>) </a:t>
            </a:r>
            <a:endParaRPr lang="en-US" sz="2400" spc="-10" dirty="0">
              <a:solidFill>
                <a:srgbClr val="001F5F"/>
              </a:solidFill>
              <a:latin typeface="Carlito"/>
              <a:cs typeface="Carlito"/>
            </a:endParaRPr>
          </a:p>
          <a:p>
            <a:r>
              <a:rPr lang="el-GR" sz="2400" spc="-10" dirty="0">
                <a:solidFill>
                  <a:srgbClr val="001F5F"/>
                </a:solidFill>
                <a:latin typeface="Carlito"/>
                <a:cs typeface="Carlito"/>
              </a:rPr>
              <a:t> Θεωρία διπλής κωδικοποίησης (</a:t>
            </a:r>
            <a:r>
              <a:rPr lang="en-US" sz="2400" spc="-10" dirty="0">
                <a:solidFill>
                  <a:srgbClr val="001F5F"/>
                </a:solidFill>
                <a:latin typeface="Carlito"/>
                <a:cs typeface="Carlito"/>
              </a:rPr>
              <a:t>Dual coding theory, </a:t>
            </a:r>
            <a:r>
              <a:rPr lang="en-US" sz="2400" spc="-10" dirty="0" err="1">
                <a:solidFill>
                  <a:srgbClr val="001F5F"/>
                </a:solidFill>
                <a:latin typeface="Carlito"/>
                <a:cs typeface="Carlito"/>
              </a:rPr>
              <a:t>Paivio</a:t>
            </a:r>
            <a:r>
              <a:rPr lang="en-US" sz="2400" spc="-10" dirty="0" smtClean="0">
                <a:solidFill>
                  <a:srgbClr val="001F5F"/>
                </a:solidFill>
                <a:latin typeface="Carlito"/>
                <a:cs typeface="Carlito"/>
              </a:rPr>
              <a:t>) </a:t>
            </a:r>
            <a:endParaRPr lang="en-US" sz="2400" spc="-10" dirty="0">
              <a:solidFill>
                <a:srgbClr val="001F5F"/>
              </a:solidFill>
              <a:latin typeface="Carlito"/>
              <a:cs typeface="Carlito"/>
            </a:endParaRPr>
          </a:p>
          <a:p>
            <a:pPr marL="271463" indent="-271463"/>
            <a:r>
              <a:rPr lang="en-US" sz="2400" spc="-10" dirty="0">
                <a:solidFill>
                  <a:srgbClr val="001F5F"/>
                </a:solidFill>
                <a:latin typeface="Carlito"/>
                <a:cs typeface="Carlito"/>
              </a:rPr>
              <a:t> </a:t>
            </a:r>
            <a:r>
              <a:rPr lang="en-US" sz="2400" spc="-10" dirty="0" err="1">
                <a:solidFill>
                  <a:srgbClr val="001F5F"/>
                </a:solidFill>
                <a:latin typeface="Carlito"/>
                <a:cs typeface="Carlito"/>
              </a:rPr>
              <a:t>Θεωρί</a:t>
            </a:r>
            <a:r>
              <a:rPr lang="en-US" sz="2400" spc="-10" dirty="0">
                <a:solidFill>
                  <a:srgbClr val="001F5F"/>
                </a:solidFill>
                <a:latin typeface="Carlito"/>
                <a:cs typeface="Carlito"/>
              </a:rPr>
              <a:t>α πολυμεσικής μάθησης (Multimedia learning theory, Mayer</a:t>
            </a:r>
            <a:r>
              <a:rPr lang="en-US" sz="2400" spc="-10" dirty="0" smtClean="0">
                <a:solidFill>
                  <a:srgbClr val="001F5F"/>
                </a:solidFill>
                <a:latin typeface="Carlito"/>
                <a:cs typeface="Carlito"/>
              </a:rPr>
              <a:t>)</a:t>
            </a:r>
            <a:endParaRPr lang="en-US" sz="2400" spc="-10" dirty="0">
              <a:solidFill>
                <a:srgbClr val="001F5F"/>
              </a:solidFill>
              <a:latin typeface="Carlito"/>
              <a:cs typeface="Carlito"/>
            </a:endParaRPr>
          </a:p>
        </p:txBody>
      </p:sp>
    </p:spTree>
    <p:extLst>
      <p:ext uri="{BB962C8B-B14F-4D97-AF65-F5344CB8AC3E}">
        <p14:creationId xmlns:p14="http://schemas.microsoft.com/office/powerpoint/2010/main" val="1728164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568952" cy="4154984"/>
          </a:xfrm>
          <a:prstGeom prst="rect">
            <a:avLst/>
          </a:prstGeom>
        </p:spPr>
        <p:txBody>
          <a:bodyPr wrap="square">
            <a:spAutoFit/>
          </a:bodyPr>
          <a:lstStyle/>
          <a:p>
            <a:pPr>
              <a:lnSpc>
                <a:spcPct val="100000"/>
              </a:lnSpc>
              <a:spcBef>
                <a:spcPts val="5"/>
              </a:spcBef>
            </a:pPr>
            <a:r>
              <a:rPr lang="el-GR" sz="2400" b="1" spc="-15" dirty="0" err="1" smtClean="0">
                <a:solidFill>
                  <a:srgbClr val="FF0000"/>
                </a:solidFill>
                <a:latin typeface="Carlito"/>
                <a:cs typeface="Carlito"/>
              </a:rPr>
              <a:t>Εποικοδομισμός</a:t>
            </a:r>
            <a:r>
              <a:rPr lang="el-GR" sz="2400" dirty="0" smtClean="0"/>
              <a:t> </a:t>
            </a:r>
            <a:r>
              <a:rPr lang="el-GR" sz="2400" b="1" spc="-15" dirty="0">
                <a:solidFill>
                  <a:srgbClr val="FF0000"/>
                </a:solidFill>
                <a:latin typeface="Carlito"/>
                <a:cs typeface="Carlito"/>
              </a:rPr>
              <a:t>(</a:t>
            </a:r>
            <a:r>
              <a:rPr lang="el-GR" sz="2400" b="1" spc="-15" dirty="0" err="1">
                <a:solidFill>
                  <a:srgbClr val="FF0000"/>
                </a:solidFill>
                <a:latin typeface="Carlito"/>
                <a:cs typeface="Carlito"/>
              </a:rPr>
              <a:t>εποικοδομητισμός</a:t>
            </a:r>
            <a:r>
              <a:rPr lang="el-GR" sz="2400" b="1" spc="-15" dirty="0">
                <a:solidFill>
                  <a:srgbClr val="FF0000"/>
                </a:solidFill>
                <a:latin typeface="Carlito"/>
                <a:cs typeface="Carlito"/>
              </a:rPr>
              <a:t> </a:t>
            </a:r>
            <a:r>
              <a:rPr lang="el-GR" sz="2400" b="1" spc="-15" dirty="0" err="1">
                <a:solidFill>
                  <a:srgbClr val="FF0000"/>
                </a:solidFill>
                <a:latin typeface="Carlito"/>
                <a:cs typeface="Carlito"/>
              </a:rPr>
              <a:t>δομητισμός</a:t>
            </a:r>
            <a:r>
              <a:rPr lang="el-GR" sz="2400" b="1" spc="-15" dirty="0">
                <a:solidFill>
                  <a:srgbClr val="FF0000"/>
                </a:solidFill>
                <a:latin typeface="Carlito"/>
                <a:cs typeface="Carlito"/>
              </a:rPr>
              <a:t>, </a:t>
            </a:r>
            <a:r>
              <a:rPr lang="el-GR" sz="2400" b="1" spc="-15" dirty="0" err="1">
                <a:solidFill>
                  <a:srgbClr val="FF0000"/>
                </a:solidFill>
                <a:latin typeface="Carlito"/>
                <a:cs typeface="Carlito"/>
              </a:rPr>
              <a:t>οικοδομισμός</a:t>
            </a:r>
            <a:r>
              <a:rPr lang="el-GR" sz="2400" b="1" spc="-15" dirty="0">
                <a:solidFill>
                  <a:srgbClr val="FF0000"/>
                </a:solidFill>
                <a:latin typeface="Carlito"/>
                <a:cs typeface="Carlito"/>
              </a:rPr>
              <a:t>, κονστρουκτιβισμός) </a:t>
            </a:r>
          </a:p>
          <a:p>
            <a:pPr>
              <a:lnSpc>
                <a:spcPct val="100000"/>
              </a:lnSpc>
              <a:spcBef>
                <a:spcPts val="5"/>
              </a:spcBef>
            </a:pPr>
            <a:r>
              <a:rPr lang="en-US" sz="2400" dirty="0">
                <a:latin typeface="Carlito"/>
                <a:cs typeface="Carlito"/>
                <a:hlinkClick r:id="rId4"/>
              </a:rPr>
              <a:t>https://</a:t>
            </a:r>
            <a:r>
              <a:rPr lang="en-US" sz="2400" dirty="0" smtClean="0">
                <a:latin typeface="Carlito"/>
                <a:cs typeface="Carlito"/>
                <a:hlinkClick r:id="rId4"/>
              </a:rPr>
              <a:t>repository.kallipos.gr/handle/11419/3402</a:t>
            </a:r>
            <a:r>
              <a:rPr lang="el-GR" sz="2400" dirty="0" smtClean="0">
                <a:latin typeface="Carlito"/>
                <a:cs typeface="Carlito"/>
              </a:rPr>
              <a:t> </a:t>
            </a:r>
            <a:r>
              <a:rPr lang="el-GR" sz="2400" dirty="0" smtClean="0">
                <a:solidFill>
                  <a:srgbClr val="00B050"/>
                </a:solidFill>
                <a:latin typeface="Carlito"/>
                <a:cs typeface="Carlito"/>
              </a:rPr>
              <a:t>(παρ. 5.1)</a:t>
            </a:r>
            <a:endParaRPr lang="el-GR" sz="2400" dirty="0">
              <a:solidFill>
                <a:srgbClr val="00B050"/>
              </a:solidFill>
              <a:latin typeface="Carlito"/>
              <a:cs typeface="Carlito"/>
            </a:endParaRPr>
          </a:p>
          <a:p>
            <a:endParaRPr lang="el-GR" sz="2400" spc="-10" dirty="0" smtClean="0">
              <a:solidFill>
                <a:srgbClr val="001F5F"/>
              </a:solidFill>
              <a:latin typeface="Carlito"/>
              <a:cs typeface="Carlito"/>
            </a:endParaRPr>
          </a:p>
          <a:p>
            <a:r>
              <a:rPr lang="el-GR" sz="2400" spc="-10" dirty="0" smtClean="0">
                <a:solidFill>
                  <a:srgbClr val="001F5F"/>
                </a:solidFill>
                <a:latin typeface="Carlito"/>
                <a:cs typeface="Carlito"/>
              </a:rPr>
              <a:t>Η </a:t>
            </a:r>
            <a:r>
              <a:rPr lang="el-GR" sz="2400" spc="-10" dirty="0">
                <a:solidFill>
                  <a:srgbClr val="001F5F"/>
                </a:solidFill>
                <a:latin typeface="Carlito"/>
                <a:cs typeface="Carlito"/>
              </a:rPr>
              <a:t>θεωρία </a:t>
            </a:r>
            <a:r>
              <a:rPr lang="el-GR" sz="2400" spc="-10" dirty="0" smtClean="0">
                <a:solidFill>
                  <a:srgbClr val="001F5F"/>
                </a:solidFill>
                <a:latin typeface="Carlito"/>
                <a:cs typeface="Carlito"/>
              </a:rPr>
              <a:t>βασίζεται </a:t>
            </a:r>
            <a:r>
              <a:rPr lang="el-GR" sz="2400" spc="-10" dirty="0">
                <a:solidFill>
                  <a:srgbClr val="001F5F"/>
                </a:solidFill>
                <a:latin typeface="Carlito"/>
                <a:cs typeface="Carlito"/>
              </a:rPr>
              <a:t>πάνω στην κεντρική ιδέα πως η νέα γνώση οικοδομείται (</a:t>
            </a:r>
            <a:r>
              <a:rPr lang="el-GR" sz="2400" spc="-10" dirty="0" err="1">
                <a:solidFill>
                  <a:srgbClr val="001F5F"/>
                </a:solidFill>
                <a:latin typeface="Carlito"/>
                <a:cs typeface="Carlito"/>
              </a:rPr>
              <a:t>constructed</a:t>
            </a:r>
            <a:r>
              <a:rPr lang="el-GR" sz="2400" spc="-10" dirty="0">
                <a:solidFill>
                  <a:srgbClr val="001F5F"/>
                </a:solidFill>
                <a:latin typeface="Carlito"/>
                <a:cs typeface="Carlito"/>
              </a:rPr>
              <a:t>) από τον ίδιο τον μαθητή, όταν έχει νέες εμπειρίες και προσπαθεί να ενσωματώσει τη νέα πληροφορία στο γνωστικό του δυναμικό. Έτσι, </a:t>
            </a:r>
            <a:r>
              <a:rPr lang="el-GR" sz="2400" spc="-10" dirty="0" smtClean="0">
                <a:solidFill>
                  <a:srgbClr val="001F5F"/>
                </a:solidFill>
                <a:latin typeface="Carlito"/>
                <a:cs typeface="Carlito"/>
              </a:rPr>
              <a:t>βασική ιδέα του </a:t>
            </a:r>
            <a:r>
              <a:rPr lang="el-GR" sz="2400" spc="-10" dirty="0" err="1" smtClean="0">
                <a:solidFill>
                  <a:srgbClr val="001F5F"/>
                </a:solidFill>
                <a:latin typeface="Carlito"/>
                <a:cs typeface="Carlito"/>
              </a:rPr>
              <a:t>εποικοδομισμού</a:t>
            </a:r>
            <a:r>
              <a:rPr lang="el-GR" sz="2400" spc="-10" dirty="0" smtClean="0">
                <a:solidFill>
                  <a:srgbClr val="001F5F"/>
                </a:solidFill>
                <a:latin typeface="Carlito"/>
                <a:cs typeface="Carlito"/>
              </a:rPr>
              <a:t> για την </a:t>
            </a:r>
            <a:r>
              <a:rPr lang="el-GR" sz="2400" spc="-10" dirty="0">
                <a:solidFill>
                  <a:srgbClr val="001F5F"/>
                </a:solidFill>
                <a:latin typeface="Carlito"/>
                <a:cs typeface="Carlito"/>
              </a:rPr>
              <a:t>εκπαίδευση είναι </a:t>
            </a:r>
            <a:endParaRPr lang="el-GR" sz="2400" spc="-10" dirty="0" smtClean="0">
              <a:solidFill>
                <a:srgbClr val="001F5F"/>
              </a:solidFill>
              <a:latin typeface="Carlito"/>
              <a:cs typeface="Carlito"/>
            </a:endParaRPr>
          </a:p>
          <a:p>
            <a:r>
              <a:rPr lang="el-GR" sz="2400" spc="-10" dirty="0" smtClean="0">
                <a:solidFill>
                  <a:srgbClr val="FFFF00"/>
                </a:solidFill>
                <a:latin typeface="Carlito"/>
                <a:cs typeface="Carlito"/>
              </a:rPr>
              <a:t>«ο </a:t>
            </a:r>
            <a:r>
              <a:rPr lang="el-GR" sz="2400" spc="-10" dirty="0">
                <a:solidFill>
                  <a:srgbClr val="FFFF00"/>
                </a:solidFill>
                <a:latin typeface="Carlito"/>
                <a:cs typeface="Carlito"/>
              </a:rPr>
              <a:t>ενεργός ρόλος του μαθητή ως δημιουργού της ίδιας του της </a:t>
            </a:r>
            <a:r>
              <a:rPr lang="el-GR" sz="2400" spc="-10" dirty="0" smtClean="0">
                <a:solidFill>
                  <a:srgbClr val="FFFF00"/>
                </a:solidFill>
                <a:latin typeface="Carlito"/>
                <a:cs typeface="Carlito"/>
              </a:rPr>
              <a:t>γνώσης». </a:t>
            </a:r>
            <a:endParaRPr lang="el-GR" sz="2400" spc="-10" dirty="0">
              <a:solidFill>
                <a:srgbClr val="FFFF00"/>
              </a:solidFill>
              <a:latin typeface="Carlito"/>
              <a:cs typeface="Carlito"/>
            </a:endParaRPr>
          </a:p>
        </p:txBody>
      </p:sp>
    </p:spTree>
    <p:extLst>
      <p:ext uri="{BB962C8B-B14F-4D97-AF65-F5344CB8AC3E}">
        <p14:creationId xmlns:p14="http://schemas.microsoft.com/office/powerpoint/2010/main" val="5991433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298732" y="2492896"/>
            <a:ext cx="8712968" cy="3416320"/>
          </a:xfrm>
          <a:prstGeom prst="rect">
            <a:avLst/>
          </a:prstGeom>
        </p:spPr>
        <p:txBody>
          <a:bodyPr wrap="square">
            <a:spAutoFit/>
          </a:bodyPr>
          <a:lstStyle/>
          <a:p>
            <a:pPr>
              <a:lnSpc>
                <a:spcPct val="100000"/>
              </a:lnSpc>
              <a:spcBef>
                <a:spcPts val="5"/>
              </a:spcBef>
            </a:pPr>
            <a:r>
              <a:rPr lang="el-GR" sz="2400" b="1" spc="-15" dirty="0" err="1" smtClean="0">
                <a:solidFill>
                  <a:srgbClr val="FF0000"/>
                </a:solidFill>
                <a:latin typeface="Carlito"/>
                <a:cs typeface="Carlito"/>
              </a:rPr>
              <a:t>Εποικοδομισμός</a:t>
            </a:r>
            <a:r>
              <a:rPr lang="el-GR" sz="2000" dirty="0" smtClean="0">
                <a:latin typeface="Carlito"/>
                <a:cs typeface="Carlito"/>
              </a:rPr>
              <a:t> </a:t>
            </a:r>
          </a:p>
          <a:p>
            <a:pPr>
              <a:lnSpc>
                <a:spcPct val="100000"/>
              </a:lnSpc>
              <a:spcBef>
                <a:spcPts val="5"/>
              </a:spcBef>
            </a:pPr>
            <a:r>
              <a:rPr lang="el-GR" sz="2400" spc="-10" dirty="0" smtClean="0">
                <a:solidFill>
                  <a:srgbClr val="001F5F"/>
                </a:solidFill>
                <a:latin typeface="Carlito"/>
                <a:cs typeface="Carlito"/>
              </a:rPr>
              <a:t>Η </a:t>
            </a:r>
            <a:r>
              <a:rPr lang="el-GR" sz="2400" spc="-10" dirty="0">
                <a:solidFill>
                  <a:srgbClr val="001F5F"/>
                </a:solidFill>
                <a:latin typeface="Carlito"/>
                <a:cs typeface="Carlito"/>
              </a:rPr>
              <a:t>μάθηση είναι μια υποκειμενική και </a:t>
            </a:r>
            <a:r>
              <a:rPr lang="el-GR" sz="2400" spc="-10" dirty="0" smtClean="0">
                <a:solidFill>
                  <a:srgbClr val="001F5F"/>
                </a:solidFill>
                <a:latin typeface="Carlito"/>
                <a:cs typeface="Carlito"/>
              </a:rPr>
              <a:t>εσωτερική διαδικασία οικοδόμησης νοημάτων και θεωρείται το αποτέλεσμα οργάνωσης και προσαρμογής των νέων πληροφοριών σε ήδη</a:t>
            </a:r>
          </a:p>
          <a:p>
            <a:pPr>
              <a:lnSpc>
                <a:spcPct val="100000"/>
              </a:lnSpc>
              <a:spcBef>
                <a:spcPts val="5"/>
              </a:spcBef>
            </a:pPr>
            <a:r>
              <a:rPr lang="el-GR" sz="2400" spc="-10" dirty="0" smtClean="0">
                <a:solidFill>
                  <a:srgbClr val="001F5F"/>
                </a:solidFill>
                <a:latin typeface="Carlito"/>
                <a:cs typeface="Carlito"/>
              </a:rPr>
              <a:t>υπάρχουσες γνώσεις. Η μάθηση απαιτεί δηλαδή την αναδιάταξη και αναδόμηση των νοητικών </a:t>
            </a:r>
            <a:r>
              <a:rPr lang="el-GR" sz="2400" spc="-10" dirty="0">
                <a:solidFill>
                  <a:srgbClr val="001F5F"/>
                </a:solidFill>
                <a:latin typeface="Carlito"/>
                <a:cs typeface="Carlito"/>
              </a:rPr>
              <a:t>δομών του ατόμου, έτσι ώστε αυτές να προσαρμοστούν με τη νέα γνώση, αλλά και</a:t>
            </a:r>
          </a:p>
          <a:p>
            <a:pPr>
              <a:lnSpc>
                <a:spcPct val="100000"/>
              </a:lnSpc>
              <a:spcBef>
                <a:spcPts val="5"/>
              </a:spcBef>
            </a:pPr>
            <a:r>
              <a:rPr lang="el-GR" sz="2400" spc="-10" dirty="0">
                <a:solidFill>
                  <a:srgbClr val="001F5F"/>
                </a:solidFill>
                <a:latin typeface="Carlito"/>
                <a:cs typeface="Carlito"/>
              </a:rPr>
              <a:t>να «προσαρμόσουν» τη νέα γνώση στις υφιστάμενες νοητικές δομές (</a:t>
            </a:r>
            <a:r>
              <a:rPr lang="el-GR" sz="2400" spc="-10" dirty="0" err="1">
                <a:solidFill>
                  <a:srgbClr val="001F5F"/>
                </a:solidFill>
                <a:latin typeface="Carlito"/>
                <a:cs typeface="Carlito"/>
              </a:rPr>
              <a:t>Shunk</a:t>
            </a:r>
            <a:r>
              <a:rPr lang="el-GR" sz="2400" spc="-10" dirty="0">
                <a:solidFill>
                  <a:srgbClr val="001F5F"/>
                </a:solidFill>
                <a:latin typeface="Carlito"/>
                <a:cs typeface="Carlito"/>
              </a:rPr>
              <a:t>, 2010</a:t>
            </a:r>
            <a:r>
              <a:rPr lang="el-GR" sz="2400" spc="-10" dirty="0" smtClean="0">
                <a:solidFill>
                  <a:srgbClr val="001F5F"/>
                </a:solidFill>
                <a:latin typeface="Carlito"/>
                <a:cs typeface="Carlito"/>
              </a:rPr>
              <a:t>).</a:t>
            </a: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31586757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628800"/>
            <a:ext cx="7848872" cy="3785652"/>
          </a:xfrm>
          <a:prstGeom prst="rect">
            <a:avLst/>
          </a:prstGeom>
        </p:spPr>
        <p:txBody>
          <a:bodyPr wrap="square">
            <a:spAutoFit/>
          </a:bodyPr>
          <a:lstStyle/>
          <a:p>
            <a:pPr>
              <a:lnSpc>
                <a:spcPct val="100000"/>
              </a:lnSpc>
              <a:spcBef>
                <a:spcPts val="5"/>
              </a:spcBef>
            </a:pPr>
            <a:r>
              <a:rPr lang="el-GR" sz="2400" b="1" spc="-15" dirty="0" err="1" smtClean="0">
                <a:solidFill>
                  <a:srgbClr val="FF0000"/>
                </a:solidFill>
                <a:latin typeface="Carlito"/>
                <a:cs typeface="Carlito"/>
              </a:rPr>
              <a:t>Εποικοδομισμός</a:t>
            </a:r>
            <a:r>
              <a:rPr lang="el-GR" sz="2000" dirty="0" smtClean="0">
                <a:latin typeface="Carlito"/>
                <a:cs typeface="Carlito"/>
              </a:rPr>
              <a:t> </a:t>
            </a:r>
          </a:p>
          <a:p>
            <a:pPr>
              <a:lnSpc>
                <a:spcPct val="100000"/>
              </a:lnSpc>
              <a:spcBef>
                <a:spcPts val="5"/>
              </a:spcBef>
            </a:pPr>
            <a:endParaRPr lang="el-GR" sz="2400" spc="-10" dirty="0" smtClean="0">
              <a:solidFill>
                <a:srgbClr val="001F5F"/>
              </a:solidFill>
              <a:latin typeface="Carlito"/>
              <a:cs typeface="Carlito"/>
            </a:endParaRPr>
          </a:p>
          <a:p>
            <a:pPr>
              <a:lnSpc>
                <a:spcPct val="100000"/>
              </a:lnSpc>
              <a:spcBef>
                <a:spcPts val="5"/>
              </a:spcBef>
            </a:pPr>
            <a:r>
              <a:rPr lang="el-GR" sz="2400" spc="-10" dirty="0" smtClean="0">
                <a:solidFill>
                  <a:srgbClr val="001F5F"/>
                </a:solidFill>
                <a:latin typeface="Carlito"/>
                <a:cs typeface="Carlito"/>
              </a:rPr>
              <a:t>Κεντρικοί </a:t>
            </a:r>
            <a:r>
              <a:rPr lang="el-GR" sz="2400" spc="-10" dirty="0">
                <a:solidFill>
                  <a:srgbClr val="001F5F"/>
                </a:solidFill>
                <a:latin typeface="Carlito"/>
                <a:cs typeface="Carlito"/>
              </a:rPr>
              <a:t>ρόλοι </a:t>
            </a:r>
            <a:r>
              <a:rPr lang="el-GR" sz="2400" spc="-10" dirty="0" smtClean="0">
                <a:solidFill>
                  <a:srgbClr val="001F5F"/>
                </a:solidFill>
                <a:latin typeface="Carlito"/>
                <a:cs typeface="Carlito"/>
              </a:rPr>
              <a:t>είναι:</a:t>
            </a:r>
          </a:p>
          <a:p>
            <a:pPr marL="342900" indent="-342900">
              <a:lnSpc>
                <a:spcPct val="100000"/>
              </a:lnSpc>
              <a:spcBef>
                <a:spcPts val="5"/>
              </a:spcBef>
              <a:buFont typeface="Arial" panose="020B0604020202020204" pitchFamily="34" charset="0"/>
              <a:buChar char="•"/>
            </a:pPr>
            <a:r>
              <a:rPr lang="el-GR" sz="2400" spc="-10" dirty="0" smtClean="0">
                <a:solidFill>
                  <a:srgbClr val="001F5F"/>
                </a:solidFill>
                <a:latin typeface="Carlito"/>
                <a:cs typeface="Carlito"/>
              </a:rPr>
              <a:t>του </a:t>
            </a:r>
            <a:r>
              <a:rPr lang="el-GR" sz="2400" spc="-10" dirty="0">
                <a:solidFill>
                  <a:srgbClr val="FF0000"/>
                </a:solidFill>
                <a:latin typeface="Carlito"/>
                <a:cs typeface="Carlito"/>
              </a:rPr>
              <a:t>μαθητή</a:t>
            </a:r>
            <a:r>
              <a:rPr lang="el-GR" sz="2400" spc="-10" dirty="0">
                <a:solidFill>
                  <a:srgbClr val="001F5F"/>
                </a:solidFill>
                <a:latin typeface="Carlito"/>
                <a:cs typeface="Carlito"/>
              </a:rPr>
              <a:t>, που αναλαμβάνει ενεργό ρόλο στην </a:t>
            </a:r>
            <a:r>
              <a:rPr lang="el-GR" sz="2400" spc="-10" dirty="0" smtClean="0">
                <a:solidFill>
                  <a:srgbClr val="001F5F"/>
                </a:solidFill>
                <a:latin typeface="Carlito"/>
                <a:cs typeface="Carlito"/>
              </a:rPr>
              <a:t>οικοδόμηση της </a:t>
            </a:r>
            <a:r>
              <a:rPr lang="el-GR" sz="2400" spc="-10" dirty="0">
                <a:solidFill>
                  <a:srgbClr val="001F5F"/>
                </a:solidFill>
                <a:latin typeface="Carlito"/>
                <a:cs typeface="Carlito"/>
              </a:rPr>
              <a:t>γνώσης του, </a:t>
            </a:r>
            <a:endParaRPr lang="el-GR" sz="2400" spc="-10" dirty="0" smtClean="0">
              <a:solidFill>
                <a:srgbClr val="001F5F"/>
              </a:solidFill>
              <a:latin typeface="Carlito"/>
              <a:cs typeface="Carlito"/>
            </a:endParaRPr>
          </a:p>
          <a:p>
            <a:pPr marL="342900" indent="-342900">
              <a:lnSpc>
                <a:spcPct val="100000"/>
              </a:lnSpc>
              <a:spcBef>
                <a:spcPts val="5"/>
              </a:spcBef>
              <a:buFont typeface="Arial" panose="020B0604020202020204" pitchFamily="34" charset="0"/>
              <a:buChar char="•"/>
            </a:pPr>
            <a:r>
              <a:rPr lang="el-GR" sz="2400" spc="-10" dirty="0" smtClean="0">
                <a:solidFill>
                  <a:srgbClr val="001F5F"/>
                </a:solidFill>
                <a:latin typeface="Carlito"/>
                <a:cs typeface="Carlito"/>
              </a:rPr>
              <a:t>της </a:t>
            </a:r>
            <a:r>
              <a:rPr lang="el-GR" sz="2400" spc="-10" dirty="0">
                <a:solidFill>
                  <a:srgbClr val="FF0000"/>
                </a:solidFill>
                <a:latin typeface="Carlito"/>
                <a:cs typeface="Carlito"/>
              </a:rPr>
              <a:t>προηγούμενης γνώσης </a:t>
            </a:r>
            <a:r>
              <a:rPr lang="el-GR" sz="2400" spc="-10" dirty="0">
                <a:solidFill>
                  <a:srgbClr val="001F5F"/>
                </a:solidFill>
                <a:latin typeface="Carlito"/>
                <a:cs typeface="Carlito"/>
              </a:rPr>
              <a:t>του μαθητή η οποία θα πρέπει να τροποποιηθεί </a:t>
            </a:r>
            <a:r>
              <a:rPr lang="el-GR" sz="2400" spc="-10" dirty="0" smtClean="0">
                <a:solidFill>
                  <a:srgbClr val="001F5F"/>
                </a:solidFill>
                <a:latin typeface="Carlito"/>
                <a:cs typeface="Carlito"/>
              </a:rPr>
              <a:t>και να </a:t>
            </a:r>
            <a:r>
              <a:rPr lang="el-GR" sz="2400" spc="-10" dirty="0">
                <a:solidFill>
                  <a:srgbClr val="001F5F"/>
                </a:solidFill>
                <a:latin typeface="Carlito"/>
                <a:cs typeface="Carlito"/>
              </a:rPr>
              <a:t>επεκταθεί ως αποτέλεσμα της </a:t>
            </a:r>
            <a:r>
              <a:rPr lang="el-GR" sz="2400" spc="-10" dirty="0" smtClean="0">
                <a:solidFill>
                  <a:srgbClr val="001F5F"/>
                </a:solidFill>
                <a:latin typeface="Carlito"/>
                <a:cs typeface="Carlito"/>
              </a:rPr>
              <a:t>μάθησης</a:t>
            </a:r>
          </a:p>
          <a:p>
            <a:pPr marL="342900" indent="-342900">
              <a:lnSpc>
                <a:spcPct val="100000"/>
              </a:lnSpc>
              <a:spcBef>
                <a:spcPts val="5"/>
              </a:spcBef>
              <a:buFont typeface="Arial" panose="020B0604020202020204" pitchFamily="34" charset="0"/>
              <a:buChar char="•"/>
            </a:pPr>
            <a:r>
              <a:rPr lang="el-GR" sz="2400" spc="-10" dirty="0" smtClean="0">
                <a:solidFill>
                  <a:srgbClr val="001F5F"/>
                </a:solidFill>
                <a:latin typeface="Carlito"/>
                <a:cs typeface="Carlito"/>
              </a:rPr>
              <a:t>του </a:t>
            </a:r>
            <a:r>
              <a:rPr lang="el-GR" sz="2400" spc="-10" dirty="0">
                <a:solidFill>
                  <a:srgbClr val="FF0000"/>
                </a:solidFill>
                <a:latin typeface="Carlito"/>
                <a:cs typeface="Carlito"/>
              </a:rPr>
              <a:t>δασκάλου</a:t>
            </a:r>
            <a:r>
              <a:rPr lang="el-GR" sz="2400" spc="-10" dirty="0">
                <a:solidFill>
                  <a:srgbClr val="001F5F"/>
                </a:solidFill>
                <a:latin typeface="Carlito"/>
                <a:cs typeface="Carlito"/>
              </a:rPr>
              <a:t> που αναλαμβάνει </a:t>
            </a:r>
            <a:r>
              <a:rPr lang="el-GR" sz="2400" spc="-10" dirty="0" smtClean="0">
                <a:solidFill>
                  <a:srgbClr val="001F5F"/>
                </a:solidFill>
                <a:latin typeface="Carlito"/>
                <a:cs typeface="Carlito"/>
              </a:rPr>
              <a:t>έναν υποστηρικτικό–συμβουλευτικό </a:t>
            </a:r>
            <a:r>
              <a:rPr lang="el-GR" sz="2400" spc="-10" dirty="0">
                <a:solidFill>
                  <a:srgbClr val="001F5F"/>
                </a:solidFill>
                <a:latin typeface="Carlito"/>
                <a:cs typeface="Carlito"/>
              </a:rPr>
              <a:t>ρόλο στη δραστηριότητα των μαθητών.</a:t>
            </a:r>
            <a:endParaRPr lang="en-US" sz="2400" spc="-10" dirty="0">
              <a:solidFill>
                <a:srgbClr val="001F5F"/>
              </a:solidFill>
              <a:latin typeface="Carlito"/>
              <a:cs typeface="Carlito"/>
            </a:endParaRPr>
          </a:p>
        </p:txBody>
      </p:sp>
    </p:spTree>
    <p:extLst>
      <p:ext uri="{BB962C8B-B14F-4D97-AF65-F5344CB8AC3E}">
        <p14:creationId xmlns:p14="http://schemas.microsoft.com/office/powerpoint/2010/main" val="35037297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2011132"/>
            <a:ext cx="8568952" cy="3293209"/>
          </a:xfrm>
          <a:prstGeom prst="rect">
            <a:avLst/>
          </a:prstGeom>
        </p:spPr>
        <p:txBody>
          <a:bodyPr wrap="square">
            <a:spAutoFit/>
          </a:bodyPr>
          <a:lstStyle/>
          <a:p>
            <a:pPr>
              <a:lnSpc>
                <a:spcPct val="100000"/>
              </a:lnSpc>
              <a:spcBef>
                <a:spcPts val="5"/>
              </a:spcBef>
            </a:pPr>
            <a:r>
              <a:rPr lang="el-GR" sz="2400" b="1" spc="-15" dirty="0" err="1" smtClean="0">
                <a:solidFill>
                  <a:srgbClr val="FF0000"/>
                </a:solidFill>
                <a:latin typeface="Carlito"/>
                <a:cs typeface="Carlito"/>
              </a:rPr>
              <a:t>Εποικοδομισμός</a:t>
            </a:r>
            <a:r>
              <a:rPr lang="el-GR" sz="2000" dirty="0" smtClean="0">
                <a:latin typeface="Carlito"/>
                <a:cs typeface="Carlito"/>
              </a:rPr>
              <a:t> </a:t>
            </a:r>
          </a:p>
          <a:p>
            <a:pPr>
              <a:lnSpc>
                <a:spcPct val="100000"/>
              </a:lnSpc>
              <a:spcBef>
                <a:spcPts val="5"/>
              </a:spcBef>
            </a:pPr>
            <a:endParaRPr lang="el-GR" sz="2000" dirty="0">
              <a:latin typeface="Carlito"/>
              <a:cs typeface="Carlito"/>
            </a:endParaRPr>
          </a:p>
          <a:p>
            <a:pPr>
              <a:lnSpc>
                <a:spcPct val="100000"/>
              </a:lnSpc>
              <a:spcBef>
                <a:spcPts val="5"/>
              </a:spcBef>
            </a:pPr>
            <a:endParaRPr lang="el-GR" sz="2000" dirty="0" smtClean="0">
              <a:latin typeface="Carlito"/>
              <a:cs typeface="Carlito"/>
            </a:endParaRPr>
          </a:p>
          <a:p>
            <a:pPr>
              <a:lnSpc>
                <a:spcPct val="100000"/>
              </a:lnSpc>
              <a:spcBef>
                <a:spcPts val="5"/>
              </a:spcBef>
            </a:pPr>
            <a:r>
              <a:rPr lang="el-GR" sz="2400" spc="-10" dirty="0" smtClean="0">
                <a:solidFill>
                  <a:srgbClr val="001F5F"/>
                </a:solidFill>
                <a:latin typeface="Carlito"/>
                <a:cs typeface="Carlito"/>
              </a:rPr>
              <a:t>Γενικά</a:t>
            </a:r>
            <a:r>
              <a:rPr lang="el-GR" sz="2400" spc="-10" dirty="0">
                <a:solidFill>
                  <a:srgbClr val="001F5F"/>
                </a:solidFill>
                <a:latin typeface="Carlito"/>
                <a:cs typeface="Carlito"/>
              </a:rPr>
              <a:t>, ο </a:t>
            </a:r>
            <a:r>
              <a:rPr lang="el-GR" sz="2400" spc="-10" dirty="0" err="1">
                <a:solidFill>
                  <a:srgbClr val="001F5F"/>
                </a:solidFill>
                <a:latin typeface="Carlito"/>
                <a:cs typeface="Carlito"/>
              </a:rPr>
              <a:t>εποικοδομισμός</a:t>
            </a:r>
            <a:r>
              <a:rPr lang="el-GR" sz="2400" spc="-10" dirty="0">
                <a:solidFill>
                  <a:srgbClr val="001F5F"/>
                </a:solidFill>
                <a:latin typeface="Carlito"/>
                <a:cs typeface="Carlito"/>
              </a:rPr>
              <a:t> θα πρέπει να θεωρείται ως μια «θεωρία-ομπρέλα» η οποία στεγάζει πολλές επιμέρους ειδικότερες θεωρήσεις. Μια χαρακτηριστική διάκριση γίνεται μεταξύ </a:t>
            </a:r>
            <a:r>
              <a:rPr lang="el-GR" sz="2400" spc="-10" dirty="0" smtClean="0">
                <a:solidFill>
                  <a:srgbClr val="001F5F"/>
                </a:solidFill>
                <a:latin typeface="Carlito"/>
                <a:cs typeface="Carlito"/>
              </a:rPr>
              <a:t>των: </a:t>
            </a:r>
          </a:p>
          <a:p>
            <a:pPr marL="342900" indent="-342900">
              <a:lnSpc>
                <a:spcPct val="100000"/>
              </a:lnSpc>
              <a:spcBef>
                <a:spcPts val="5"/>
              </a:spcBef>
              <a:buFont typeface="Arial" panose="020B0604020202020204" pitchFamily="34" charset="0"/>
              <a:buChar char="•"/>
            </a:pPr>
            <a:r>
              <a:rPr lang="el-GR" sz="2400" spc="-10" dirty="0" smtClean="0">
                <a:solidFill>
                  <a:srgbClr val="001F5F"/>
                </a:solidFill>
                <a:latin typeface="Carlito"/>
                <a:cs typeface="Carlito"/>
              </a:rPr>
              <a:t>ριζοσπαστών </a:t>
            </a:r>
            <a:r>
              <a:rPr lang="el-GR" sz="2400" spc="-10" dirty="0" err="1">
                <a:solidFill>
                  <a:srgbClr val="001F5F"/>
                </a:solidFill>
                <a:latin typeface="Carlito"/>
                <a:cs typeface="Carlito"/>
              </a:rPr>
              <a:t>εποικοδομιστών</a:t>
            </a:r>
            <a:r>
              <a:rPr lang="el-GR" sz="2400" spc="-10" dirty="0">
                <a:solidFill>
                  <a:srgbClr val="001F5F"/>
                </a:solidFill>
                <a:latin typeface="Carlito"/>
                <a:cs typeface="Carlito"/>
              </a:rPr>
              <a:t> (</a:t>
            </a:r>
            <a:r>
              <a:rPr lang="el-GR" sz="2400" spc="-10" dirty="0" err="1">
                <a:solidFill>
                  <a:srgbClr val="001F5F"/>
                </a:solidFill>
                <a:latin typeface="Carlito"/>
                <a:cs typeface="Carlito"/>
              </a:rPr>
              <a:t>radical</a:t>
            </a:r>
            <a:r>
              <a:rPr lang="el-GR" sz="2400" spc="-10" dirty="0">
                <a:solidFill>
                  <a:srgbClr val="001F5F"/>
                </a:solidFill>
                <a:latin typeface="Carlito"/>
                <a:cs typeface="Carlito"/>
              </a:rPr>
              <a:t> </a:t>
            </a:r>
            <a:r>
              <a:rPr lang="el-GR" sz="2400" spc="-10" dirty="0" err="1">
                <a:solidFill>
                  <a:srgbClr val="001F5F"/>
                </a:solidFill>
                <a:latin typeface="Carlito"/>
                <a:cs typeface="Carlito"/>
              </a:rPr>
              <a:t>constructivists</a:t>
            </a:r>
            <a:r>
              <a:rPr lang="el-GR" sz="2400" spc="-10" dirty="0">
                <a:solidFill>
                  <a:srgbClr val="001F5F"/>
                </a:solidFill>
                <a:latin typeface="Carlito"/>
                <a:cs typeface="Carlito"/>
              </a:rPr>
              <a:t>) και </a:t>
            </a:r>
            <a:endParaRPr lang="el-GR" sz="2400" spc="-10" dirty="0" smtClean="0">
              <a:solidFill>
                <a:srgbClr val="001F5F"/>
              </a:solidFill>
              <a:latin typeface="Carlito"/>
              <a:cs typeface="Carlito"/>
            </a:endParaRPr>
          </a:p>
          <a:p>
            <a:pPr marL="342900" indent="-342900">
              <a:lnSpc>
                <a:spcPct val="100000"/>
              </a:lnSpc>
              <a:spcBef>
                <a:spcPts val="5"/>
              </a:spcBef>
              <a:buFont typeface="Arial" panose="020B0604020202020204" pitchFamily="34" charset="0"/>
              <a:buChar char="•"/>
            </a:pPr>
            <a:r>
              <a:rPr lang="el-GR" sz="2400" spc="-10" dirty="0" smtClean="0">
                <a:solidFill>
                  <a:srgbClr val="001F5F"/>
                </a:solidFill>
                <a:latin typeface="Carlito"/>
                <a:cs typeface="Carlito"/>
              </a:rPr>
              <a:t>μετριοπαθών </a:t>
            </a:r>
            <a:r>
              <a:rPr lang="el-GR" sz="2400" spc="-10" dirty="0">
                <a:solidFill>
                  <a:srgbClr val="001F5F"/>
                </a:solidFill>
                <a:latin typeface="Carlito"/>
                <a:cs typeface="Carlito"/>
              </a:rPr>
              <a:t>(</a:t>
            </a:r>
            <a:r>
              <a:rPr lang="el-GR" sz="2400" spc="-10" dirty="0" err="1">
                <a:solidFill>
                  <a:srgbClr val="001F5F"/>
                </a:solidFill>
                <a:latin typeface="Carlito"/>
                <a:cs typeface="Carlito"/>
              </a:rPr>
              <a:t>moderate</a:t>
            </a:r>
            <a:r>
              <a:rPr lang="el-GR" sz="2400" spc="-10" dirty="0">
                <a:solidFill>
                  <a:srgbClr val="001F5F"/>
                </a:solidFill>
                <a:latin typeface="Carlito"/>
                <a:cs typeface="Carlito"/>
              </a:rPr>
              <a:t> </a:t>
            </a:r>
            <a:r>
              <a:rPr lang="el-GR" sz="2400" spc="-10" dirty="0" err="1">
                <a:solidFill>
                  <a:srgbClr val="001F5F"/>
                </a:solidFill>
                <a:latin typeface="Carlito"/>
                <a:cs typeface="Carlito"/>
              </a:rPr>
              <a:t>constructivists</a:t>
            </a:r>
            <a:r>
              <a:rPr lang="el-GR" sz="2400" spc="-10" dirty="0" smtClean="0">
                <a:solidFill>
                  <a:srgbClr val="001F5F"/>
                </a:solidFill>
                <a:latin typeface="Carlito"/>
                <a:cs typeface="Carlito"/>
              </a:rPr>
              <a:t>). </a:t>
            </a:r>
            <a:endParaRPr lang="en-US" sz="2400" spc="-10" dirty="0">
              <a:solidFill>
                <a:srgbClr val="001F5F"/>
              </a:solidFill>
              <a:latin typeface="Carlito"/>
              <a:cs typeface="Carlito"/>
            </a:endParaRPr>
          </a:p>
        </p:txBody>
      </p:sp>
    </p:spTree>
    <p:extLst>
      <p:ext uri="{BB962C8B-B14F-4D97-AF65-F5344CB8AC3E}">
        <p14:creationId xmlns:p14="http://schemas.microsoft.com/office/powerpoint/2010/main" val="2717405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000" dirty="0">
                <a:solidFill>
                  <a:srgbClr val="000000"/>
                </a:solidFill>
                <a:latin typeface="RRAIVN+Calibri"/>
                <a:cs typeface="RRAIVN+Calibri"/>
              </a:rPr>
              <a:t>Ενσωμάτωση της Εκπαιδευτικής Τεχνολογίας στη Διδασκαλία και τη Μάθηση</a:t>
            </a:r>
            <a:br>
              <a:rPr lang="el-GR" sz="2000" dirty="0">
                <a:solidFill>
                  <a:srgbClr val="000000"/>
                </a:solidFill>
                <a:latin typeface="RRAIVN+Calibri"/>
                <a:cs typeface="RRAIVN+Calibri"/>
              </a:rPr>
            </a:br>
            <a:r>
              <a:rPr lang="el-GR" sz="2000" dirty="0">
                <a:solidFill>
                  <a:srgbClr val="000000"/>
                </a:solidFill>
                <a:latin typeface="RRAIVN+Calibri"/>
                <a:cs typeface="RRAIVN+Calibri"/>
              </a:rPr>
              <a:t>Θεωρίες Μάθησης</a:t>
            </a: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pic>
        <p:nvPicPr>
          <p:cNvPr id="10" name="Εικόνα 9"/>
          <p:cNvPicPr>
            <a:picLocks noChangeAspect="1"/>
          </p:cNvPicPr>
          <p:nvPr/>
        </p:nvPicPr>
        <p:blipFill>
          <a:blip r:embed="rId4"/>
          <a:stretch>
            <a:fillRect/>
          </a:stretch>
        </p:blipFill>
        <p:spPr>
          <a:xfrm>
            <a:off x="251520" y="1738312"/>
            <a:ext cx="8784976" cy="4931048"/>
          </a:xfrm>
          <a:prstGeom prst="rect">
            <a:avLst/>
          </a:prstGeom>
        </p:spPr>
      </p:pic>
    </p:spTree>
    <p:extLst>
      <p:ext uri="{BB962C8B-B14F-4D97-AF65-F5344CB8AC3E}">
        <p14:creationId xmlns:p14="http://schemas.microsoft.com/office/powerpoint/2010/main" val="378389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568952" cy="4524315"/>
          </a:xfrm>
          <a:prstGeom prst="rect">
            <a:avLst/>
          </a:prstGeom>
        </p:spPr>
        <p:txBody>
          <a:bodyPr wrap="square">
            <a:spAutoFit/>
          </a:bodyPr>
          <a:lstStyle/>
          <a:p>
            <a:pPr>
              <a:lnSpc>
                <a:spcPct val="100000"/>
              </a:lnSpc>
              <a:spcBef>
                <a:spcPts val="5"/>
              </a:spcBef>
            </a:pPr>
            <a:r>
              <a:rPr lang="el-GR" sz="2400" b="1" spc="-15" dirty="0" err="1" smtClean="0">
                <a:solidFill>
                  <a:srgbClr val="FF0000"/>
                </a:solidFill>
                <a:latin typeface="Carlito"/>
                <a:cs typeface="Carlito"/>
              </a:rPr>
              <a:t>Εποικοδομισμός</a:t>
            </a:r>
            <a:r>
              <a:rPr lang="el-GR" sz="2000" dirty="0" smtClean="0">
                <a:latin typeface="Carlito"/>
                <a:cs typeface="Carlito"/>
              </a:rPr>
              <a:t> </a:t>
            </a:r>
          </a:p>
          <a:p>
            <a:pPr>
              <a:lnSpc>
                <a:spcPct val="100000"/>
              </a:lnSpc>
              <a:spcBef>
                <a:spcPts val="5"/>
              </a:spcBef>
            </a:pPr>
            <a:r>
              <a:rPr lang="el-GR" sz="2400" spc="-10" dirty="0" smtClean="0">
                <a:solidFill>
                  <a:srgbClr val="001F5F"/>
                </a:solidFill>
                <a:latin typeface="Carlito"/>
                <a:cs typeface="Carlito"/>
              </a:rPr>
              <a:t>Οι ριζοσπάστες </a:t>
            </a:r>
            <a:r>
              <a:rPr lang="el-GR" sz="2400" spc="-10" dirty="0">
                <a:solidFill>
                  <a:srgbClr val="001F5F"/>
                </a:solidFill>
                <a:latin typeface="Carlito"/>
                <a:cs typeface="Carlito"/>
              </a:rPr>
              <a:t>τονίζουν ισχυρά πως η γνώση δεν είναι μια δομή που μεταφέρεται από το ένα μυαλό στο άλλο, αλλά εναπόκειται στο κάθε ξεχωριστό άτομο/μαθητή να οικοδομήσει εκείνες τις ερμηνείες των εμπειριών του που θεωρεί ως αξιόλογες και </a:t>
            </a:r>
            <a:r>
              <a:rPr lang="el-GR" sz="2400" spc="-10" dirty="0" smtClean="0">
                <a:solidFill>
                  <a:srgbClr val="001F5F"/>
                </a:solidFill>
                <a:latin typeface="Carlito"/>
                <a:cs typeface="Carlito"/>
              </a:rPr>
              <a:t>βιώσιμες. </a:t>
            </a:r>
          </a:p>
          <a:p>
            <a:pPr>
              <a:lnSpc>
                <a:spcPct val="100000"/>
              </a:lnSpc>
              <a:spcBef>
                <a:spcPts val="5"/>
              </a:spcBef>
            </a:pPr>
            <a:r>
              <a:rPr lang="el-GR" sz="2400" spc="-10" dirty="0" smtClean="0">
                <a:solidFill>
                  <a:srgbClr val="001F5F"/>
                </a:solidFill>
                <a:latin typeface="Carlito"/>
                <a:cs typeface="Carlito"/>
              </a:rPr>
              <a:t>Οι </a:t>
            </a:r>
            <a:r>
              <a:rPr lang="el-GR" sz="2400" spc="-10" dirty="0">
                <a:solidFill>
                  <a:srgbClr val="001F5F"/>
                </a:solidFill>
                <a:latin typeface="Carlito"/>
                <a:cs typeface="Carlito"/>
              </a:rPr>
              <a:t>ριζοσπάστες θεωρούν πως κάθε κοινωνική (</a:t>
            </a:r>
            <a:r>
              <a:rPr lang="el-GR" sz="2400" spc="-10" dirty="0" err="1">
                <a:solidFill>
                  <a:srgbClr val="001F5F"/>
                </a:solidFill>
                <a:latin typeface="Carlito"/>
                <a:cs typeface="Carlito"/>
              </a:rPr>
              <a:t>social</a:t>
            </a:r>
            <a:r>
              <a:rPr lang="el-GR" sz="2400" spc="-10" dirty="0">
                <a:solidFill>
                  <a:srgbClr val="001F5F"/>
                </a:solidFill>
                <a:latin typeface="Carlito"/>
                <a:cs typeface="Carlito"/>
              </a:rPr>
              <a:t>), </a:t>
            </a:r>
            <a:r>
              <a:rPr lang="el-GR" sz="2400" spc="-10" dirty="0" err="1">
                <a:solidFill>
                  <a:srgbClr val="001F5F"/>
                </a:solidFill>
                <a:latin typeface="Carlito"/>
                <a:cs typeface="Carlito"/>
              </a:rPr>
              <a:t>γνωσιακή</a:t>
            </a:r>
            <a:r>
              <a:rPr lang="el-GR" sz="2400" spc="-10" dirty="0">
                <a:solidFill>
                  <a:srgbClr val="001F5F"/>
                </a:solidFill>
                <a:latin typeface="Carlito"/>
                <a:cs typeface="Carlito"/>
              </a:rPr>
              <a:t> (</a:t>
            </a:r>
            <a:r>
              <a:rPr lang="el-GR" sz="2400" spc="-10" dirty="0" err="1">
                <a:solidFill>
                  <a:srgbClr val="001F5F"/>
                </a:solidFill>
                <a:latin typeface="Carlito"/>
                <a:cs typeface="Carlito"/>
              </a:rPr>
              <a:t>cognitive</a:t>
            </a:r>
            <a:r>
              <a:rPr lang="el-GR" sz="2400" spc="-10" dirty="0">
                <a:solidFill>
                  <a:srgbClr val="001F5F"/>
                </a:solidFill>
                <a:latin typeface="Carlito"/>
                <a:cs typeface="Carlito"/>
              </a:rPr>
              <a:t>) και φυσική (</a:t>
            </a:r>
            <a:r>
              <a:rPr lang="el-GR" sz="2400" spc="-10" dirty="0" err="1">
                <a:solidFill>
                  <a:srgbClr val="001F5F"/>
                </a:solidFill>
                <a:latin typeface="Carlito"/>
                <a:cs typeface="Carlito"/>
              </a:rPr>
              <a:t>natural</a:t>
            </a:r>
            <a:r>
              <a:rPr lang="el-GR" sz="2400" spc="-10" dirty="0">
                <a:solidFill>
                  <a:srgbClr val="001F5F"/>
                </a:solidFill>
                <a:latin typeface="Carlito"/>
                <a:cs typeface="Carlito"/>
              </a:rPr>
              <a:t>) δομή που αντιλαμβανόμαστε είναι τελικά προϊόν μιας διαδικασίας εποικοδόμησης, δηλ. εντέλει κατασκευής της από τον άνθρωπο και όχι κάτι ρεαλιστικό που μπορεί να υπάρχει έξω από τη διαδικασία εποικοδόμησης. </a:t>
            </a:r>
            <a:endParaRPr lang="en-US" sz="2400" spc="-10" dirty="0">
              <a:solidFill>
                <a:srgbClr val="001F5F"/>
              </a:solidFill>
              <a:latin typeface="Carlito"/>
              <a:cs typeface="Carlito"/>
            </a:endParaRPr>
          </a:p>
        </p:txBody>
      </p:sp>
    </p:spTree>
    <p:extLst>
      <p:ext uri="{BB962C8B-B14F-4D97-AF65-F5344CB8AC3E}">
        <p14:creationId xmlns:p14="http://schemas.microsoft.com/office/powerpoint/2010/main" val="18454624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568952" cy="3785652"/>
          </a:xfrm>
          <a:prstGeom prst="rect">
            <a:avLst/>
          </a:prstGeom>
        </p:spPr>
        <p:txBody>
          <a:bodyPr wrap="square">
            <a:spAutoFit/>
          </a:bodyPr>
          <a:lstStyle/>
          <a:p>
            <a:pPr>
              <a:lnSpc>
                <a:spcPct val="100000"/>
              </a:lnSpc>
              <a:spcBef>
                <a:spcPts val="5"/>
              </a:spcBef>
            </a:pPr>
            <a:r>
              <a:rPr lang="el-GR" sz="2400" b="1" spc="-15" dirty="0" err="1" smtClean="0">
                <a:solidFill>
                  <a:srgbClr val="FF0000"/>
                </a:solidFill>
                <a:latin typeface="Carlito"/>
                <a:cs typeface="Carlito"/>
              </a:rPr>
              <a:t>Εποικοδομισμός</a:t>
            </a:r>
            <a:r>
              <a:rPr lang="el-GR" sz="2000" dirty="0" smtClean="0">
                <a:latin typeface="Carlito"/>
                <a:cs typeface="Carlito"/>
              </a:rPr>
              <a:t> </a:t>
            </a:r>
          </a:p>
          <a:p>
            <a:pPr>
              <a:lnSpc>
                <a:spcPct val="100000"/>
              </a:lnSpc>
              <a:spcBef>
                <a:spcPts val="5"/>
              </a:spcBef>
            </a:pPr>
            <a:r>
              <a:rPr lang="el-GR" sz="2400" spc="-10" dirty="0" smtClean="0">
                <a:solidFill>
                  <a:srgbClr val="001F5F"/>
                </a:solidFill>
                <a:latin typeface="Carlito"/>
                <a:cs typeface="Carlito"/>
              </a:rPr>
              <a:t>Οι </a:t>
            </a:r>
            <a:r>
              <a:rPr lang="el-GR" sz="2400" spc="-10" dirty="0">
                <a:solidFill>
                  <a:srgbClr val="001F5F"/>
                </a:solidFill>
                <a:latin typeface="Carlito"/>
                <a:cs typeface="Carlito"/>
              </a:rPr>
              <a:t>ριζοσπάστες αμφισβητούν συνήθως και την καθοδήγηση από πλευράς δασκάλου, καθώς αυτό οδηγεί τον μαθητή στην οικοδόμηση του νοήματος που έχει ήδη οικοδομήσει και προωθεί ο δάσκαλος. </a:t>
            </a:r>
            <a:endParaRPr lang="el-GR" sz="2400" spc="-10" dirty="0" smtClean="0">
              <a:solidFill>
                <a:srgbClr val="001F5F"/>
              </a:solidFill>
              <a:latin typeface="Carlito"/>
              <a:cs typeface="Carlito"/>
            </a:endParaRPr>
          </a:p>
          <a:p>
            <a:pPr>
              <a:lnSpc>
                <a:spcPct val="100000"/>
              </a:lnSpc>
              <a:spcBef>
                <a:spcPts val="5"/>
              </a:spcBef>
            </a:pPr>
            <a:r>
              <a:rPr lang="el-GR" sz="2400" spc="-10" dirty="0" smtClean="0">
                <a:solidFill>
                  <a:srgbClr val="001F5F"/>
                </a:solidFill>
                <a:latin typeface="Carlito"/>
                <a:cs typeface="Carlito"/>
              </a:rPr>
              <a:t>Η </a:t>
            </a:r>
            <a:r>
              <a:rPr lang="el-GR" sz="2400" spc="-10" dirty="0">
                <a:solidFill>
                  <a:srgbClr val="001F5F"/>
                </a:solidFill>
                <a:latin typeface="Carlito"/>
                <a:cs typeface="Carlito"/>
              </a:rPr>
              <a:t>συνηθισμένη κριτική απέναντι στους ριζοσπάστες </a:t>
            </a:r>
            <a:r>
              <a:rPr lang="el-GR" sz="2400" spc="-10" dirty="0" err="1">
                <a:solidFill>
                  <a:srgbClr val="001F5F"/>
                </a:solidFill>
                <a:latin typeface="Carlito"/>
                <a:cs typeface="Carlito"/>
              </a:rPr>
              <a:t>εποικοδομιστές</a:t>
            </a:r>
            <a:r>
              <a:rPr lang="el-GR" sz="2400" spc="-10" dirty="0">
                <a:solidFill>
                  <a:srgbClr val="001F5F"/>
                </a:solidFill>
                <a:latin typeface="Carlito"/>
                <a:cs typeface="Carlito"/>
              </a:rPr>
              <a:t> είναι πως </a:t>
            </a:r>
            <a:r>
              <a:rPr lang="el-GR" sz="2400" spc="-10" dirty="0" smtClean="0">
                <a:solidFill>
                  <a:srgbClr val="001F5F"/>
                </a:solidFill>
                <a:latin typeface="Carlito"/>
                <a:cs typeface="Carlito"/>
              </a:rPr>
              <a:t>καταλήγουν </a:t>
            </a:r>
            <a:r>
              <a:rPr lang="el-GR" sz="2400" spc="-10" dirty="0">
                <a:solidFill>
                  <a:srgbClr val="001F5F"/>
                </a:solidFill>
                <a:latin typeface="Carlito"/>
                <a:cs typeface="Carlito"/>
              </a:rPr>
              <a:t>στον σχετικισμό (</a:t>
            </a:r>
            <a:r>
              <a:rPr lang="el-GR" sz="2400" spc="-10" dirty="0" err="1">
                <a:solidFill>
                  <a:srgbClr val="001F5F"/>
                </a:solidFill>
                <a:latin typeface="Carlito"/>
                <a:cs typeface="Carlito"/>
              </a:rPr>
              <a:t>relativism</a:t>
            </a:r>
            <a:r>
              <a:rPr lang="el-GR" sz="2400" spc="-10" dirty="0" smtClean="0">
                <a:solidFill>
                  <a:srgbClr val="001F5F"/>
                </a:solidFill>
                <a:latin typeface="Carlito"/>
                <a:cs typeface="Carlito"/>
              </a:rPr>
              <a:t>), </a:t>
            </a:r>
            <a:r>
              <a:rPr lang="el-GR" sz="2400" spc="-10" dirty="0">
                <a:solidFill>
                  <a:srgbClr val="001F5F"/>
                </a:solidFill>
                <a:latin typeface="Carlito"/>
                <a:cs typeface="Carlito"/>
              </a:rPr>
              <a:t>αφού εντέλει ο κάθε άνθρωπος φαίνεται να </a:t>
            </a:r>
            <a:r>
              <a:rPr lang="el-GR" sz="2400" spc="-10" dirty="0" err="1">
                <a:solidFill>
                  <a:srgbClr val="001F5F"/>
                </a:solidFill>
                <a:latin typeface="Carlito"/>
                <a:cs typeface="Carlito"/>
              </a:rPr>
              <a:t>οικοδομεί</a:t>
            </a:r>
            <a:r>
              <a:rPr lang="el-GR" sz="2400" spc="-10" dirty="0">
                <a:solidFill>
                  <a:srgbClr val="001F5F"/>
                </a:solidFill>
                <a:latin typeface="Carlito"/>
                <a:cs typeface="Carlito"/>
              </a:rPr>
              <a:t> τη δική του κατανόηση για τον κόσμο, άρα μια σχετική αλήθεια ικανοποιητική για τον ίδιο. </a:t>
            </a:r>
            <a:endParaRPr lang="en-US" sz="2400" spc="-10" dirty="0">
              <a:solidFill>
                <a:srgbClr val="001F5F"/>
              </a:solidFill>
              <a:latin typeface="Carlito"/>
              <a:cs typeface="Carlito"/>
            </a:endParaRPr>
          </a:p>
        </p:txBody>
      </p:sp>
    </p:spTree>
    <p:extLst>
      <p:ext uri="{BB962C8B-B14F-4D97-AF65-F5344CB8AC3E}">
        <p14:creationId xmlns:p14="http://schemas.microsoft.com/office/powerpoint/2010/main" val="663801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568952" cy="4154984"/>
          </a:xfrm>
          <a:prstGeom prst="rect">
            <a:avLst/>
          </a:prstGeom>
        </p:spPr>
        <p:txBody>
          <a:bodyPr wrap="square">
            <a:spAutoFit/>
          </a:bodyPr>
          <a:lstStyle/>
          <a:p>
            <a:pPr>
              <a:lnSpc>
                <a:spcPct val="100000"/>
              </a:lnSpc>
              <a:spcBef>
                <a:spcPts val="5"/>
              </a:spcBef>
            </a:pPr>
            <a:r>
              <a:rPr lang="el-GR" sz="2400" b="1" spc="-15" dirty="0" err="1" smtClean="0">
                <a:solidFill>
                  <a:srgbClr val="FF0000"/>
                </a:solidFill>
                <a:latin typeface="Carlito"/>
                <a:cs typeface="Carlito"/>
              </a:rPr>
              <a:t>Εποικοδομισμός</a:t>
            </a:r>
            <a:r>
              <a:rPr lang="el-GR" sz="2000" dirty="0" smtClean="0">
                <a:latin typeface="Carlito"/>
                <a:cs typeface="Carlito"/>
              </a:rPr>
              <a:t> </a:t>
            </a:r>
          </a:p>
          <a:p>
            <a:r>
              <a:rPr lang="el-GR" sz="2400" spc="-10" dirty="0" smtClean="0">
                <a:solidFill>
                  <a:srgbClr val="001F5F"/>
                </a:solidFill>
                <a:latin typeface="Carlito"/>
                <a:cs typeface="Carlito"/>
              </a:rPr>
              <a:t>Οι </a:t>
            </a:r>
            <a:r>
              <a:rPr lang="el-GR" sz="2400" spc="-10" dirty="0">
                <a:solidFill>
                  <a:srgbClr val="001F5F"/>
                </a:solidFill>
                <a:latin typeface="Carlito"/>
                <a:cs typeface="Carlito"/>
              </a:rPr>
              <a:t>μετριοπαθείς </a:t>
            </a:r>
            <a:r>
              <a:rPr lang="el-GR" sz="2400" spc="-10" dirty="0" err="1">
                <a:solidFill>
                  <a:srgbClr val="001F5F"/>
                </a:solidFill>
                <a:latin typeface="Carlito"/>
                <a:cs typeface="Carlito"/>
              </a:rPr>
              <a:t>εποικοδομιστές</a:t>
            </a:r>
            <a:r>
              <a:rPr lang="el-GR" sz="2400" spc="-10" dirty="0">
                <a:solidFill>
                  <a:srgbClr val="001F5F"/>
                </a:solidFill>
                <a:latin typeface="Carlito"/>
                <a:cs typeface="Carlito"/>
              </a:rPr>
              <a:t>, αντίθετα, αναζητούν περισσότερο τις ισορροπίες ανάμεσα στη διαδικασία οικοδόμησης γνώσης και στον κοινωνικό χαρακτήρα της γνώσης, θεωρώντας πως η κοινότητα (δηλ. μια κοινωνική οντότητα εξωτερική της διαδικασίας οικοδόμησης) δημιουργεί και επιβάλλει φίλτρα αξιολόγησης της </a:t>
            </a:r>
            <a:r>
              <a:rPr lang="el-GR" sz="2400" spc="-10" dirty="0" err="1">
                <a:solidFill>
                  <a:srgbClr val="001F5F"/>
                </a:solidFill>
                <a:latin typeface="Carlito"/>
                <a:cs typeface="Carlito"/>
              </a:rPr>
              <a:t>οικοδομούμενης</a:t>
            </a:r>
            <a:r>
              <a:rPr lang="el-GR" sz="2400" spc="-10" dirty="0">
                <a:solidFill>
                  <a:srgbClr val="001F5F"/>
                </a:solidFill>
                <a:latin typeface="Carlito"/>
                <a:cs typeface="Carlito"/>
              </a:rPr>
              <a:t> γνώσης, με τελικό στόχο την «επιβίωση» εκείνων των γνώσεων που επιλύουν με ικανοποιητικό τρόπο τα προβλήματα που αντιμετωπίζει η κοινότητα μια δεδομένη </a:t>
            </a:r>
            <a:r>
              <a:rPr lang="el-GR" sz="2400" spc="-10" dirty="0" smtClean="0">
                <a:solidFill>
                  <a:srgbClr val="001F5F"/>
                </a:solidFill>
                <a:latin typeface="Carlito"/>
                <a:cs typeface="Carlito"/>
              </a:rPr>
              <a:t>στιγμή. </a:t>
            </a: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16816715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772816"/>
            <a:ext cx="8964488" cy="4893647"/>
          </a:xfrm>
          <a:prstGeom prst="rect">
            <a:avLst/>
          </a:prstGeom>
        </p:spPr>
        <p:txBody>
          <a:bodyPr wrap="square">
            <a:spAutoFit/>
          </a:bodyPr>
          <a:lstStyle/>
          <a:p>
            <a:pPr>
              <a:lnSpc>
                <a:spcPct val="100000"/>
              </a:lnSpc>
              <a:spcBef>
                <a:spcPts val="5"/>
              </a:spcBef>
            </a:pPr>
            <a:r>
              <a:rPr lang="el-GR" sz="2400" b="1" spc="-15" dirty="0" err="1" smtClean="0">
                <a:solidFill>
                  <a:srgbClr val="FF0000"/>
                </a:solidFill>
                <a:latin typeface="Carlito"/>
                <a:cs typeface="Carlito"/>
              </a:rPr>
              <a:t>Εποικοδομισμός</a:t>
            </a:r>
            <a:r>
              <a:rPr lang="el-GR" sz="2000" dirty="0" smtClean="0">
                <a:latin typeface="Carlito"/>
                <a:cs typeface="Carlito"/>
              </a:rPr>
              <a:t> </a:t>
            </a:r>
          </a:p>
          <a:p>
            <a:r>
              <a:rPr lang="el-GR" sz="2400" spc="-10" dirty="0" smtClean="0">
                <a:solidFill>
                  <a:srgbClr val="001F5F"/>
                </a:solidFill>
                <a:latin typeface="Carlito"/>
                <a:cs typeface="Carlito"/>
              </a:rPr>
              <a:t>Μέσα </a:t>
            </a:r>
            <a:r>
              <a:rPr lang="el-GR" sz="2400" spc="-10" dirty="0">
                <a:solidFill>
                  <a:srgbClr val="001F5F"/>
                </a:solidFill>
                <a:latin typeface="Carlito"/>
                <a:cs typeface="Carlito"/>
              </a:rPr>
              <a:t>από την οπτική των μετριοπαθών </a:t>
            </a:r>
            <a:r>
              <a:rPr lang="el-GR" sz="2400" spc="-10" dirty="0" err="1">
                <a:solidFill>
                  <a:srgbClr val="001F5F"/>
                </a:solidFill>
                <a:latin typeface="Carlito"/>
                <a:cs typeface="Carlito"/>
              </a:rPr>
              <a:t>εποικοδομιστών</a:t>
            </a:r>
            <a:r>
              <a:rPr lang="el-GR" sz="2400" spc="-10" dirty="0">
                <a:solidFill>
                  <a:srgbClr val="001F5F"/>
                </a:solidFill>
                <a:latin typeface="Carlito"/>
                <a:cs typeface="Carlito"/>
              </a:rPr>
              <a:t>, ο </a:t>
            </a:r>
            <a:r>
              <a:rPr lang="el-GR" sz="2400" spc="-10" dirty="0" err="1">
                <a:solidFill>
                  <a:srgbClr val="001F5F"/>
                </a:solidFill>
                <a:latin typeface="Carlito"/>
                <a:cs typeface="Carlito"/>
              </a:rPr>
              <a:t>εποικοδομισμός</a:t>
            </a:r>
            <a:r>
              <a:rPr lang="el-GR" sz="2400" spc="-10" dirty="0">
                <a:solidFill>
                  <a:srgbClr val="001F5F"/>
                </a:solidFill>
                <a:latin typeface="Carlito"/>
                <a:cs typeface="Carlito"/>
              </a:rPr>
              <a:t> </a:t>
            </a:r>
            <a:r>
              <a:rPr lang="el-GR" sz="2400" spc="-10" dirty="0" smtClean="0">
                <a:solidFill>
                  <a:srgbClr val="001F5F"/>
                </a:solidFill>
                <a:latin typeface="Carlito"/>
                <a:cs typeface="Carlito"/>
              </a:rPr>
              <a:t>οδηγεί </a:t>
            </a:r>
            <a:r>
              <a:rPr lang="el-GR" sz="2400" spc="-10" dirty="0">
                <a:solidFill>
                  <a:srgbClr val="001F5F"/>
                </a:solidFill>
                <a:latin typeface="Carlito"/>
                <a:cs typeface="Carlito"/>
              </a:rPr>
              <a:t>στη διατύπωση </a:t>
            </a:r>
            <a:r>
              <a:rPr lang="el-GR" sz="2400" spc="-10" dirty="0" smtClean="0">
                <a:solidFill>
                  <a:srgbClr val="001F5F"/>
                </a:solidFill>
                <a:latin typeface="Carlito"/>
                <a:cs typeface="Carlito"/>
              </a:rPr>
              <a:t>δύο διδακτικών </a:t>
            </a:r>
            <a:r>
              <a:rPr lang="el-GR" sz="2400" spc="-10" dirty="0">
                <a:solidFill>
                  <a:srgbClr val="001F5F"/>
                </a:solidFill>
                <a:latin typeface="Carlito"/>
                <a:cs typeface="Carlito"/>
              </a:rPr>
              <a:t>μοντέλων πρακτικά εφαρμόσιμων στην εκπαίδευση. </a:t>
            </a:r>
          </a:p>
          <a:p>
            <a:r>
              <a:rPr lang="el-GR" sz="2400" b="1" spc="-10" dirty="0" err="1" smtClean="0">
                <a:solidFill>
                  <a:srgbClr val="001F5F"/>
                </a:solidFill>
                <a:latin typeface="Carlito"/>
                <a:cs typeface="Carlito"/>
              </a:rPr>
              <a:t>Ανακαλυπτική</a:t>
            </a:r>
            <a:r>
              <a:rPr lang="el-GR" sz="2400" b="1" spc="-10" dirty="0" smtClean="0">
                <a:solidFill>
                  <a:srgbClr val="001F5F"/>
                </a:solidFill>
                <a:latin typeface="Carlito"/>
                <a:cs typeface="Carlito"/>
              </a:rPr>
              <a:t>/Διερευνητική </a:t>
            </a:r>
            <a:r>
              <a:rPr lang="el-GR" sz="2400" b="1" spc="-10" dirty="0">
                <a:solidFill>
                  <a:srgbClr val="001F5F"/>
                </a:solidFill>
                <a:latin typeface="Carlito"/>
                <a:cs typeface="Carlito"/>
              </a:rPr>
              <a:t>μάθηση (</a:t>
            </a:r>
            <a:r>
              <a:rPr lang="el-GR" sz="2400" b="1" spc="-10" dirty="0" err="1">
                <a:solidFill>
                  <a:srgbClr val="001F5F"/>
                </a:solidFill>
                <a:latin typeface="Carlito"/>
                <a:cs typeface="Carlito"/>
              </a:rPr>
              <a:t>Discovery</a:t>
            </a:r>
            <a:r>
              <a:rPr lang="el-GR" sz="2400" b="1" spc="-10" dirty="0">
                <a:solidFill>
                  <a:srgbClr val="001F5F"/>
                </a:solidFill>
                <a:latin typeface="Carlito"/>
                <a:cs typeface="Carlito"/>
              </a:rPr>
              <a:t>/</a:t>
            </a:r>
            <a:r>
              <a:rPr lang="el-GR" sz="2400" b="1" spc="-10" dirty="0" err="1">
                <a:solidFill>
                  <a:srgbClr val="001F5F"/>
                </a:solidFill>
                <a:latin typeface="Carlito"/>
                <a:cs typeface="Carlito"/>
              </a:rPr>
              <a:t>Inquiry-based</a:t>
            </a:r>
            <a:r>
              <a:rPr lang="el-GR" sz="2400" b="1" spc="-10" dirty="0">
                <a:solidFill>
                  <a:srgbClr val="001F5F"/>
                </a:solidFill>
                <a:latin typeface="Carlito"/>
                <a:cs typeface="Carlito"/>
              </a:rPr>
              <a:t> </a:t>
            </a:r>
            <a:r>
              <a:rPr lang="el-GR" sz="2400" b="1" spc="-10" dirty="0" err="1">
                <a:solidFill>
                  <a:srgbClr val="001F5F"/>
                </a:solidFill>
                <a:latin typeface="Carlito"/>
                <a:cs typeface="Carlito"/>
              </a:rPr>
              <a:t>learning</a:t>
            </a:r>
            <a:r>
              <a:rPr lang="el-GR" sz="2400" b="1" spc="-10" dirty="0">
                <a:solidFill>
                  <a:srgbClr val="001F5F"/>
                </a:solidFill>
                <a:latin typeface="Carlito"/>
                <a:cs typeface="Carlito"/>
              </a:rPr>
              <a:t>)</a:t>
            </a:r>
            <a:r>
              <a:rPr lang="el-GR" sz="2400" spc="-10" dirty="0">
                <a:solidFill>
                  <a:srgbClr val="001F5F"/>
                </a:solidFill>
                <a:latin typeface="Carlito"/>
                <a:cs typeface="Carlito"/>
              </a:rPr>
              <a:t>, όπου ο μαθητής </a:t>
            </a:r>
            <a:r>
              <a:rPr lang="el-GR" sz="2400" spc="-10" dirty="0" err="1">
                <a:solidFill>
                  <a:srgbClr val="001F5F"/>
                </a:solidFill>
                <a:latin typeface="Carlito"/>
                <a:cs typeface="Carlito"/>
              </a:rPr>
              <a:t>οικοδομεί</a:t>
            </a:r>
            <a:r>
              <a:rPr lang="el-GR" sz="2400" spc="-10" dirty="0">
                <a:solidFill>
                  <a:srgbClr val="001F5F"/>
                </a:solidFill>
                <a:latin typeface="Carlito"/>
                <a:cs typeface="Carlito"/>
              </a:rPr>
              <a:t> τη γνώση, </a:t>
            </a:r>
            <a:r>
              <a:rPr lang="el-GR" sz="2400" spc="-10" dirty="0" err="1">
                <a:solidFill>
                  <a:srgbClr val="001F5F"/>
                </a:solidFill>
                <a:latin typeface="Carlito"/>
                <a:cs typeface="Carlito"/>
              </a:rPr>
              <a:t>αλληλεπιδρώντας</a:t>
            </a:r>
            <a:r>
              <a:rPr lang="el-GR" sz="2400" spc="-10" dirty="0">
                <a:solidFill>
                  <a:srgbClr val="001F5F"/>
                </a:solidFill>
                <a:latin typeface="Carlito"/>
                <a:cs typeface="Carlito"/>
              </a:rPr>
              <a:t> διερευνητικά με το περιβάλλον του, ώστε να καταλήξει σε </a:t>
            </a:r>
            <a:r>
              <a:rPr lang="el-GR" sz="2400" spc="-10" dirty="0" smtClean="0">
                <a:solidFill>
                  <a:srgbClr val="001F5F"/>
                </a:solidFill>
                <a:latin typeface="Carlito"/>
                <a:cs typeface="Carlito"/>
              </a:rPr>
              <a:t>συμπεράσματα</a:t>
            </a:r>
            <a:r>
              <a:rPr lang="el-GR" sz="2400" spc="-10" dirty="0">
                <a:solidFill>
                  <a:srgbClr val="001F5F"/>
                </a:solidFill>
                <a:latin typeface="Carlito"/>
                <a:cs typeface="Carlito"/>
              </a:rPr>
              <a:t>, κάνοντας συνήθως και χρήση λογισμικών τύπου </a:t>
            </a:r>
            <a:r>
              <a:rPr lang="el-GR" sz="2400" spc="-10" dirty="0" smtClean="0">
                <a:solidFill>
                  <a:srgbClr val="001F5F"/>
                </a:solidFill>
                <a:latin typeface="Carlito"/>
                <a:cs typeface="Carlito"/>
              </a:rPr>
              <a:t>προσομοίωσης/μικρόκοσμου/</a:t>
            </a:r>
            <a:r>
              <a:rPr lang="el-GR" sz="2400" spc="-10" dirty="0" err="1" smtClean="0">
                <a:solidFill>
                  <a:srgbClr val="001F5F"/>
                </a:solidFill>
                <a:latin typeface="Carlito"/>
                <a:cs typeface="Carlito"/>
              </a:rPr>
              <a:t>μοντελοποίησης</a:t>
            </a:r>
            <a:r>
              <a:rPr lang="el-GR" sz="2400" spc="-10" dirty="0">
                <a:solidFill>
                  <a:srgbClr val="001F5F"/>
                </a:solidFill>
                <a:latin typeface="Carlito"/>
                <a:cs typeface="Carlito"/>
              </a:rPr>
              <a:t>. </a:t>
            </a:r>
          </a:p>
          <a:p>
            <a:r>
              <a:rPr lang="el-GR" sz="2400" b="1" spc="-10" dirty="0" smtClean="0">
                <a:solidFill>
                  <a:srgbClr val="001F5F"/>
                </a:solidFill>
                <a:latin typeface="Carlito"/>
                <a:cs typeface="Carlito"/>
              </a:rPr>
              <a:t>Μάθηση </a:t>
            </a:r>
            <a:r>
              <a:rPr lang="el-GR" sz="2400" b="1" spc="-10" dirty="0">
                <a:solidFill>
                  <a:srgbClr val="001F5F"/>
                </a:solidFill>
                <a:latin typeface="Carlito"/>
                <a:cs typeface="Carlito"/>
              </a:rPr>
              <a:t>με ανάπτυξη έργου (</a:t>
            </a:r>
            <a:r>
              <a:rPr lang="el-GR" sz="2400" b="1" spc="-10" dirty="0" err="1">
                <a:solidFill>
                  <a:srgbClr val="001F5F"/>
                </a:solidFill>
                <a:latin typeface="Carlito"/>
                <a:cs typeface="Carlito"/>
              </a:rPr>
              <a:t>project-based</a:t>
            </a:r>
            <a:r>
              <a:rPr lang="el-GR" sz="2400" b="1" spc="-10" dirty="0">
                <a:solidFill>
                  <a:srgbClr val="001F5F"/>
                </a:solidFill>
                <a:latin typeface="Carlito"/>
                <a:cs typeface="Carlito"/>
              </a:rPr>
              <a:t> </a:t>
            </a:r>
            <a:r>
              <a:rPr lang="el-GR" sz="2400" b="1" spc="-10" dirty="0" err="1">
                <a:solidFill>
                  <a:srgbClr val="001F5F"/>
                </a:solidFill>
                <a:latin typeface="Carlito"/>
                <a:cs typeface="Carlito"/>
              </a:rPr>
              <a:t>learning</a:t>
            </a:r>
            <a:r>
              <a:rPr lang="el-GR" sz="2400" b="1" spc="-10" dirty="0">
                <a:solidFill>
                  <a:srgbClr val="001F5F"/>
                </a:solidFill>
                <a:latin typeface="Carlito"/>
                <a:cs typeface="Carlito"/>
              </a:rPr>
              <a:t>), </a:t>
            </a:r>
            <a:r>
              <a:rPr lang="el-GR" sz="2400" spc="-10" dirty="0">
                <a:solidFill>
                  <a:srgbClr val="001F5F"/>
                </a:solidFill>
                <a:latin typeface="Carlito"/>
                <a:cs typeface="Carlito"/>
              </a:rPr>
              <a:t>όπου οι μαθητές εργάζονται σε ομάδες, ώστε να οικοδομήσουν γνώσεις μέσα από την ανάπτυξη και ολοκλήρωση ενός έργου (</a:t>
            </a:r>
            <a:r>
              <a:rPr lang="el-GR" sz="2400" spc="-10" dirty="0" err="1">
                <a:solidFill>
                  <a:srgbClr val="001F5F"/>
                </a:solidFill>
                <a:latin typeface="Carlito"/>
                <a:cs typeface="Carlito"/>
              </a:rPr>
              <a:t>project</a:t>
            </a:r>
            <a:r>
              <a:rPr lang="el-GR" sz="2400" spc="-10" dirty="0">
                <a:solidFill>
                  <a:srgbClr val="001F5F"/>
                </a:solidFill>
                <a:latin typeface="Carlito"/>
                <a:cs typeface="Carlito"/>
              </a:rPr>
              <a:t>), κάνοντας χρήση </a:t>
            </a:r>
            <a:r>
              <a:rPr lang="el-GR" sz="2400" spc="-10" dirty="0" smtClean="0">
                <a:solidFill>
                  <a:srgbClr val="001F5F"/>
                </a:solidFill>
                <a:latin typeface="Carlito"/>
                <a:cs typeface="Carlito"/>
              </a:rPr>
              <a:t>και </a:t>
            </a:r>
            <a:r>
              <a:rPr lang="el-GR" sz="2400" spc="-10" dirty="0">
                <a:solidFill>
                  <a:srgbClr val="001F5F"/>
                </a:solidFill>
                <a:latin typeface="Carlito"/>
                <a:cs typeface="Carlito"/>
              </a:rPr>
              <a:t>ψηφιακών τεχνολογιών. </a:t>
            </a:r>
          </a:p>
        </p:txBody>
      </p:sp>
    </p:spTree>
    <p:extLst>
      <p:ext uri="{BB962C8B-B14F-4D97-AF65-F5344CB8AC3E}">
        <p14:creationId xmlns:p14="http://schemas.microsoft.com/office/powerpoint/2010/main" val="22340946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772816"/>
            <a:ext cx="8964488" cy="3354765"/>
          </a:xfrm>
          <a:prstGeom prst="rect">
            <a:avLst/>
          </a:prstGeom>
        </p:spPr>
        <p:txBody>
          <a:bodyPr wrap="square">
            <a:spAutoFit/>
          </a:bodyPr>
          <a:lstStyle/>
          <a:p>
            <a:pPr>
              <a:lnSpc>
                <a:spcPct val="100000"/>
              </a:lnSpc>
              <a:spcBef>
                <a:spcPts val="5"/>
              </a:spcBef>
            </a:pPr>
            <a:r>
              <a:rPr lang="el-GR" sz="2400" b="1" spc="-15" dirty="0" err="1" smtClean="0">
                <a:solidFill>
                  <a:srgbClr val="FF0000"/>
                </a:solidFill>
                <a:latin typeface="Carlito"/>
                <a:cs typeface="Carlito"/>
              </a:rPr>
              <a:t>Εποικοδομισμός</a:t>
            </a:r>
            <a:r>
              <a:rPr lang="el-GR" sz="2000" dirty="0" smtClean="0">
                <a:latin typeface="Carlito"/>
                <a:cs typeface="Carlito"/>
              </a:rPr>
              <a:t> </a:t>
            </a:r>
          </a:p>
          <a:p>
            <a:pPr>
              <a:lnSpc>
                <a:spcPct val="100000"/>
              </a:lnSpc>
              <a:spcBef>
                <a:spcPts val="5"/>
              </a:spcBef>
            </a:pPr>
            <a:endParaRPr lang="el-GR" sz="2000" dirty="0" smtClean="0">
              <a:latin typeface="Carlito"/>
              <a:cs typeface="Carlito"/>
            </a:endParaRPr>
          </a:p>
          <a:p>
            <a:r>
              <a:rPr lang="el-GR" sz="2400" spc="-10" dirty="0">
                <a:solidFill>
                  <a:srgbClr val="001F5F"/>
                </a:solidFill>
                <a:latin typeface="Carlito"/>
                <a:cs typeface="Carlito"/>
              </a:rPr>
              <a:t>Σε σχέση με την τεχνολογία, χαρακτηριστική θέση του </a:t>
            </a:r>
            <a:r>
              <a:rPr lang="el-GR" sz="2400" spc="-10" dirty="0" err="1">
                <a:solidFill>
                  <a:srgbClr val="001F5F"/>
                </a:solidFill>
                <a:latin typeface="Carlito"/>
                <a:cs typeface="Carlito"/>
              </a:rPr>
              <a:t>εποικοδομισμού</a:t>
            </a:r>
            <a:r>
              <a:rPr lang="el-GR" sz="2400" spc="-10" dirty="0">
                <a:solidFill>
                  <a:srgbClr val="001F5F"/>
                </a:solidFill>
                <a:latin typeface="Carlito"/>
                <a:cs typeface="Carlito"/>
              </a:rPr>
              <a:t> είναι η κατανόηση του εκπαιδευτικού λογισμικού ως «γνωστικού εργαλείου» (</a:t>
            </a:r>
            <a:r>
              <a:rPr lang="el-GR" sz="2400" spc="-10" dirty="0" err="1">
                <a:solidFill>
                  <a:srgbClr val="001F5F"/>
                </a:solidFill>
                <a:latin typeface="Carlito"/>
                <a:cs typeface="Carlito"/>
              </a:rPr>
              <a:t>cognitive</a:t>
            </a:r>
            <a:r>
              <a:rPr lang="el-GR" sz="2400" spc="-10" dirty="0">
                <a:solidFill>
                  <a:srgbClr val="001F5F"/>
                </a:solidFill>
                <a:latin typeface="Carlito"/>
                <a:cs typeface="Carlito"/>
              </a:rPr>
              <a:t> </a:t>
            </a:r>
            <a:r>
              <a:rPr lang="el-GR" sz="2400" spc="-10" dirty="0" err="1">
                <a:solidFill>
                  <a:srgbClr val="001F5F"/>
                </a:solidFill>
                <a:latin typeface="Carlito"/>
                <a:cs typeface="Carlito"/>
              </a:rPr>
              <a:t>tool</a:t>
            </a:r>
            <a:r>
              <a:rPr lang="el-GR" sz="2400" spc="-10" dirty="0">
                <a:solidFill>
                  <a:srgbClr val="001F5F"/>
                </a:solidFill>
                <a:latin typeface="Carlito"/>
                <a:cs typeface="Carlito"/>
              </a:rPr>
              <a:t>), δηλ. ως εργαλείου υποβοήθησης και επέκτασης της σκέψης του μαθητή στην πορεία οικοδόμησης γνώσης και όχι απλώς ως εργαλείου παροχής έτοιμων γνώσεων και σχετικών ασκήσεων, όπως προσεγγίζεται μέσα από τη </a:t>
            </a:r>
            <a:r>
              <a:rPr lang="el-GR" sz="2400" spc="-10" dirty="0" smtClean="0">
                <a:solidFill>
                  <a:srgbClr val="001F5F"/>
                </a:solidFill>
                <a:latin typeface="Carlito"/>
                <a:cs typeface="Carlito"/>
              </a:rPr>
              <a:t>συμπεριφοριστική </a:t>
            </a:r>
            <a:r>
              <a:rPr lang="el-GR" sz="2400" spc="-10" dirty="0">
                <a:solidFill>
                  <a:srgbClr val="001F5F"/>
                </a:solidFill>
                <a:latin typeface="Carlito"/>
                <a:cs typeface="Carlito"/>
              </a:rPr>
              <a:t>προσέγγιση. </a:t>
            </a:r>
          </a:p>
        </p:txBody>
      </p:sp>
    </p:spTree>
    <p:extLst>
      <p:ext uri="{BB962C8B-B14F-4D97-AF65-F5344CB8AC3E}">
        <p14:creationId xmlns:p14="http://schemas.microsoft.com/office/powerpoint/2010/main" val="25146020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568952" cy="461665"/>
          </a:xfrm>
          <a:prstGeom prst="rect">
            <a:avLst/>
          </a:prstGeom>
        </p:spPr>
        <p:txBody>
          <a:bodyPr wrap="square">
            <a:spAutoFit/>
          </a:bodyPr>
          <a:lstStyle/>
          <a:p>
            <a:pPr>
              <a:lnSpc>
                <a:spcPct val="100000"/>
              </a:lnSpc>
              <a:spcBef>
                <a:spcPts val="5"/>
              </a:spcBef>
            </a:pPr>
            <a:r>
              <a:rPr lang="el-GR" sz="2400" b="1" spc="-15" dirty="0" smtClean="0">
                <a:solidFill>
                  <a:srgbClr val="FF0000"/>
                </a:solidFill>
                <a:latin typeface="Carlito"/>
                <a:cs typeface="Carlito"/>
              </a:rPr>
              <a:t>Διαφοροποιημένη </a:t>
            </a:r>
            <a:r>
              <a:rPr lang="el-GR" sz="2400" b="1" spc="-15" dirty="0">
                <a:solidFill>
                  <a:srgbClr val="FF0000"/>
                </a:solidFill>
                <a:latin typeface="Carlito"/>
                <a:cs typeface="Carlito"/>
              </a:rPr>
              <a:t>Διδασκαλία</a:t>
            </a:r>
            <a:endParaRPr lang="el-GR" sz="2400" b="1" spc="-15" dirty="0">
              <a:solidFill>
                <a:srgbClr val="FF0000"/>
              </a:solidFill>
              <a:latin typeface="Carlito"/>
              <a:cs typeface="Carlito"/>
            </a:endParaRPr>
          </a:p>
        </p:txBody>
      </p:sp>
      <p:sp>
        <p:nvSpPr>
          <p:cNvPr id="7" name="Ορθογώνιο 6"/>
          <p:cNvSpPr/>
          <p:nvPr/>
        </p:nvSpPr>
        <p:spPr>
          <a:xfrm>
            <a:off x="467544" y="2388924"/>
            <a:ext cx="8280920" cy="4154984"/>
          </a:xfrm>
          <a:prstGeom prst="rect">
            <a:avLst/>
          </a:prstGeom>
        </p:spPr>
        <p:txBody>
          <a:bodyPr wrap="square">
            <a:spAutoFit/>
          </a:bodyPr>
          <a:lstStyle/>
          <a:p>
            <a:pPr>
              <a:spcBef>
                <a:spcPts val="5"/>
              </a:spcBef>
            </a:pPr>
            <a:r>
              <a:rPr lang="el-GR" altLang="en-US" sz="2400" spc="-10" dirty="0">
                <a:solidFill>
                  <a:srgbClr val="001F5F"/>
                </a:solidFill>
                <a:latin typeface="Carlito"/>
                <a:cs typeface="Carlito"/>
              </a:rPr>
              <a:t>Στις σημερινές συνθήκες έντονης διαφοροποίησης του σχολικού πληθυσμού, τόσο από κοινωνικής όσο και πολιτισμικής άποψης, η ύπαρξη ενός μέσου, τυπικού μαθητή και άρα μιας ενιαίας διδασκαλίας που απευθύνεται σε αυτόν, αποδεικνύεται θεωρητικά και πρακτικά αναποτελεσματική. </a:t>
            </a:r>
          </a:p>
          <a:p>
            <a:pPr>
              <a:spcBef>
                <a:spcPts val="5"/>
              </a:spcBef>
            </a:pPr>
            <a:r>
              <a:rPr lang="el-GR" altLang="en-US" sz="2400" b="1" spc="-10" dirty="0">
                <a:solidFill>
                  <a:srgbClr val="001F5F"/>
                </a:solidFill>
                <a:latin typeface="Carlito"/>
                <a:cs typeface="Carlito"/>
              </a:rPr>
              <a:t>Τάξεις μικτής ικανότητας </a:t>
            </a:r>
            <a:r>
              <a:rPr lang="en-GB" altLang="en-US" sz="2400" b="1" spc="-10" dirty="0">
                <a:solidFill>
                  <a:srgbClr val="001F5F"/>
                </a:solidFill>
                <a:latin typeface="Carlito"/>
                <a:cs typeface="Carlito"/>
              </a:rPr>
              <a:t>:</a:t>
            </a:r>
            <a:endParaRPr lang="el-GR" altLang="en-US" sz="2400" b="1" spc="-10" dirty="0">
              <a:solidFill>
                <a:srgbClr val="001F5F"/>
              </a:solidFill>
              <a:latin typeface="Carlito"/>
              <a:cs typeface="Carlito"/>
            </a:endParaRPr>
          </a:p>
          <a:p>
            <a:pPr>
              <a:spcBef>
                <a:spcPts val="5"/>
              </a:spcBef>
            </a:pPr>
            <a:r>
              <a:rPr lang="el-GR" altLang="en-US" sz="2400" spc="-10" dirty="0">
                <a:solidFill>
                  <a:srgbClr val="001F5F"/>
                </a:solidFill>
                <a:latin typeface="Carlito"/>
                <a:cs typeface="Carlito"/>
              </a:rPr>
              <a:t>Η προώθηση της ένταξης των μαθητών με ειδικές ανάγκες αλλά και των μαθητών με Μαθησιακές Δυσκολίες στις τάξεις της γενικής εκπαίδευσης, </a:t>
            </a:r>
            <a:r>
              <a:rPr lang="el-GR" altLang="en-US" sz="2400" spc="-10" dirty="0">
                <a:solidFill>
                  <a:srgbClr val="FF0000"/>
                </a:solidFill>
                <a:latin typeface="Carlito"/>
                <a:cs typeface="Carlito"/>
              </a:rPr>
              <a:t>διευρύνει την εσωτερική διαφοροποίηση</a:t>
            </a:r>
            <a:r>
              <a:rPr lang="el-GR" altLang="en-US" sz="2400" spc="-10" dirty="0">
                <a:solidFill>
                  <a:srgbClr val="001F5F"/>
                </a:solidFill>
                <a:latin typeface="Carlito"/>
                <a:cs typeface="Carlito"/>
              </a:rPr>
              <a:t> στις τυπικές τάξεις. </a:t>
            </a:r>
          </a:p>
        </p:txBody>
      </p:sp>
    </p:spTree>
    <p:extLst>
      <p:ext uri="{BB962C8B-B14F-4D97-AF65-F5344CB8AC3E}">
        <p14:creationId xmlns:p14="http://schemas.microsoft.com/office/powerpoint/2010/main" val="34101340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568952" cy="461665"/>
          </a:xfrm>
          <a:prstGeom prst="rect">
            <a:avLst/>
          </a:prstGeom>
        </p:spPr>
        <p:txBody>
          <a:bodyPr wrap="square">
            <a:spAutoFit/>
          </a:bodyPr>
          <a:lstStyle/>
          <a:p>
            <a:pPr>
              <a:lnSpc>
                <a:spcPct val="100000"/>
              </a:lnSpc>
              <a:spcBef>
                <a:spcPts val="5"/>
              </a:spcBef>
            </a:pPr>
            <a:r>
              <a:rPr lang="el-GR" sz="2400" b="1" spc="-15" dirty="0">
                <a:solidFill>
                  <a:srgbClr val="FF0000"/>
                </a:solidFill>
                <a:latin typeface="Carlito"/>
                <a:cs typeface="Carlito"/>
              </a:rPr>
              <a:t>Διαφοροποιημένη Διδασκαλία</a:t>
            </a:r>
            <a:endParaRPr lang="el-GR" sz="2400" b="1" spc="-15" dirty="0">
              <a:solidFill>
                <a:srgbClr val="FF0000"/>
              </a:solidFill>
              <a:latin typeface="Carlito"/>
              <a:cs typeface="Carlito"/>
            </a:endParaRPr>
          </a:p>
        </p:txBody>
      </p:sp>
      <p:sp>
        <p:nvSpPr>
          <p:cNvPr id="7" name="Ορθογώνιο 6"/>
          <p:cNvSpPr/>
          <p:nvPr/>
        </p:nvSpPr>
        <p:spPr>
          <a:xfrm>
            <a:off x="323528" y="2385953"/>
            <a:ext cx="8568952" cy="4093428"/>
          </a:xfrm>
          <a:prstGeom prst="rect">
            <a:avLst/>
          </a:prstGeom>
        </p:spPr>
        <p:txBody>
          <a:bodyPr wrap="square">
            <a:spAutoFit/>
          </a:bodyPr>
          <a:lstStyle/>
          <a:p>
            <a:r>
              <a:rPr lang="el-GR" sz="2400" spc="-10" dirty="0">
                <a:solidFill>
                  <a:srgbClr val="001F5F"/>
                </a:solidFill>
                <a:latin typeface="Carlito"/>
                <a:cs typeface="Carlito"/>
              </a:rPr>
              <a:t>Πολλοί εκπαιδευτικοί έχουν σαν στόχο την διδασκαλία στο επίπεδο του «μέσου όρου», όμως έτσι, οι περισσότεροι μαθητές ουσιαστικά αποκλείονται από την διδασκαλία</a:t>
            </a:r>
          </a:p>
          <a:p>
            <a:r>
              <a:rPr lang="el-GR" sz="2400" spc="-10" dirty="0">
                <a:solidFill>
                  <a:srgbClr val="001F5F"/>
                </a:solidFill>
                <a:latin typeface="Carlito"/>
                <a:cs typeface="Carlito"/>
              </a:rPr>
              <a:t>Στην πραγματικότητα, όταν ένας εκπαιδευτικός προσπαθεί να διδάξει κάτι απευθυνόμενος σε όλη την τάξη, </a:t>
            </a:r>
          </a:p>
          <a:p>
            <a:pPr>
              <a:buFont typeface="Wingdings" panose="05000000000000000000" pitchFamily="2" charset="2"/>
              <a:buChar char="Ø"/>
            </a:pPr>
            <a:r>
              <a:rPr lang="el-GR" sz="2400" spc="-10" dirty="0">
                <a:solidFill>
                  <a:srgbClr val="001F5F"/>
                </a:solidFill>
                <a:latin typeface="Carlito"/>
                <a:cs typeface="Carlito"/>
              </a:rPr>
              <a:t> Το ένα τρίτο των παιδιών το γνωρίζει ήδη </a:t>
            </a:r>
          </a:p>
          <a:p>
            <a:pPr>
              <a:buFont typeface="Wingdings" panose="05000000000000000000" pitchFamily="2" charset="2"/>
              <a:buChar char="Ø"/>
            </a:pPr>
            <a:r>
              <a:rPr lang="el-GR" sz="2400" spc="-10" dirty="0">
                <a:solidFill>
                  <a:srgbClr val="001F5F"/>
                </a:solidFill>
                <a:latin typeface="Carlito"/>
                <a:cs typeface="Carlito"/>
              </a:rPr>
              <a:t>Το ένα τρίτο θα το κατανοήσει </a:t>
            </a:r>
          </a:p>
          <a:p>
            <a:pPr>
              <a:buFont typeface="Wingdings" panose="05000000000000000000" pitchFamily="2" charset="2"/>
              <a:buChar char="Ø"/>
            </a:pPr>
            <a:r>
              <a:rPr lang="el-GR" sz="2400" spc="-10" dirty="0">
                <a:solidFill>
                  <a:srgbClr val="001F5F"/>
                </a:solidFill>
                <a:latin typeface="Carlito"/>
                <a:cs typeface="Carlito"/>
              </a:rPr>
              <a:t> Και το υπόλοιπο ένα τρίτο δεν θα το κατανοήσει καθόλου </a:t>
            </a:r>
          </a:p>
          <a:p>
            <a:endParaRPr lang="el-GR" sz="2400" spc="-10" dirty="0">
              <a:solidFill>
                <a:srgbClr val="001F5F"/>
              </a:solidFill>
              <a:latin typeface="Carlito"/>
              <a:cs typeface="Carlito"/>
            </a:endParaRPr>
          </a:p>
          <a:p>
            <a:pPr algn="ctr"/>
            <a:r>
              <a:rPr lang="el-GR" sz="2400" spc="-10" dirty="0">
                <a:solidFill>
                  <a:srgbClr val="001F5F"/>
                </a:solidFill>
                <a:latin typeface="Carlito"/>
                <a:cs typeface="Carlito"/>
              </a:rPr>
              <a:t> Επομένως, τα δύο τρίτα των μαθητών χάνουν τον χρόνο τους</a:t>
            </a:r>
          </a:p>
          <a:p>
            <a:pPr algn="ctr"/>
            <a:endParaRPr lang="en-GB" sz="2000" i="1" dirty="0"/>
          </a:p>
        </p:txBody>
      </p:sp>
    </p:spTree>
    <p:extLst>
      <p:ext uri="{BB962C8B-B14F-4D97-AF65-F5344CB8AC3E}">
        <p14:creationId xmlns:p14="http://schemas.microsoft.com/office/powerpoint/2010/main" val="32894271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568952" cy="461665"/>
          </a:xfrm>
          <a:prstGeom prst="rect">
            <a:avLst/>
          </a:prstGeom>
        </p:spPr>
        <p:txBody>
          <a:bodyPr wrap="square">
            <a:spAutoFit/>
          </a:bodyPr>
          <a:lstStyle/>
          <a:p>
            <a:pPr>
              <a:lnSpc>
                <a:spcPct val="100000"/>
              </a:lnSpc>
              <a:spcBef>
                <a:spcPts val="5"/>
              </a:spcBef>
            </a:pPr>
            <a:r>
              <a:rPr lang="el-GR" sz="2400" b="1" spc="-15" dirty="0">
                <a:solidFill>
                  <a:srgbClr val="FF0000"/>
                </a:solidFill>
                <a:latin typeface="Carlito"/>
                <a:cs typeface="Carlito"/>
              </a:rPr>
              <a:t>Διαφοροποιημένη Διδασκαλία</a:t>
            </a:r>
            <a:endParaRPr lang="el-GR" sz="2400" b="1" spc="-15" dirty="0">
              <a:solidFill>
                <a:srgbClr val="FF0000"/>
              </a:solidFill>
              <a:latin typeface="Carlito"/>
              <a:cs typeface="Carlito"/>
            </a:endParaRPr>
          </a:p>
        </p:txBody>
      </p:sp>
      <p:pic>
        <p:nvPicPr>
          <p:cNvPr id="9" name="Content Placeholder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5616" y="2121954"/>
            <a:ext cx="7272808" cy="4619414"/>
          </a:xfrm>
          <a:prstGeom prst="rect">
            <a:avLst/>
          </a:prstGeom>
        </p:spPr>
      </p:pic>
    </p:spTree>
    <p:extLst>
      <p:ext uri="{BB962C8B-B14F-4D97-AF65-F5344CB8AC3E}">
        <p14:creationId xmlns:p14="http://schemas.microsoft.com/office/powerpoint/2010/main" val="4209386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772816"/>
            <a:ext cx="8964488" cy="461665"/>
          </a:xfrm>
          <a:prstGeom prst="rect">
            <a:avLst/>
          </a:prstGeom>
        </p:spPr>
        <p:txBody>
          <a:bodyPr wrap="square">
            <a:spAutoFit/>
          </a:bodyPr>
          <a:lstStyle/>
          <a:p>
            <a:pPr>
              <a:lnSpc>
                <a:spcPct val="100000"/>
              </a:lnSpc>
              <a:spcBef>
                <a:spcPts val="5"/>
              </a:spcBef>
            </a:pPr>
            <a:r>
              <a:rPr lang="el-GR" sz="2400" b="1" spc="-15" dirty="0">
                <a:solidFill>
                  <a:srgbClr val="FF0000"/>
                </a:solidFill>
                <a:latin typeface="Carlito"/>
                <a:cs typeface="Carlito"/>
              </a:rPr>
              <a:t>Διαφοροποιημένη Διδασκαλία</a:t>
            </a:r>
            <a:endParaRPr lang="el-GR" sz="2400" b="1" spc="-15" dirty="0">
              <a:solidFill>
                <a:srgbClr val="FF0000"/>
              </a:solidFill>
              <a:latin typeface="Carlito"/>
              <a:cs typeface="Carlito"/>
            </a:endParaRPr>
          </a:p>
        </p:txBody>
      </p:sp>
      <p:sp>
        <p:nvSpPr>
          <p:cNvPr id="7" name="Ορθογώνιο 6"/>
          <p:cNvSpPr/>
          <p:nvPr/>
        </p:nvSpPr>
        <p:spPr>
          <a:xfrm>
            <a:off x="183400" y="2234481"/>
            <a:ext cx="8853096" cy="4524315"/>
          </a:xfrm>
          <a:prstGeom prst="rect">
            <a:avLst/>
          </a:prstGeom>
        </p:spPr>
        <p:txBody>
          <a:bodyPr wrap="square">
            <a:spAutoFit/>
          </a:bodyPr>
          <a:lstStyle/>
          <a:p>
            <a:r>
              <a:rPr lang="el-GR" altLang="en-US" sz="2400" spc="-10" dirty="0">
                <a:solidFill>
                  <a:srgbClr val="001F5F"/>
                </a:solidFill>
                <a:latin typeface="Carlito"/>
                <a:cs typeface="Carlito"/>
              </a:rPr>
              <a:t>Απέναντι σε αυτή την πραγματικότητα του σήμερα, η εικόνα ενός τμήματος όπου οι μαθητές κάθονται στις θέσεις τους και εργάζονται στο ίδιο επίπεδο, με τα ίδια υλικά και την ίδια βοήθεια, ενώ ο εκπαιδευτικός διδάσκει με έναν παγιωμένο και σταθερό τρόπο τις νέες έννοιες, φαντάζει </a:t>
            </a:r>
            <a:r>
              <a:rPr lang="el-GR" altLang="en-US" sz="2400" spc="-10" dirty="0" err="1">
                <a:solidFill>
                  <a:srgbClr val="001F5F"/>
                </a:solidFill>
                <a:latin typeface="Carlito"/>
                <a:cs typeface="Carlito"/>
              </a:rPr>
              <a:t>αναντίστοιχη</a:t>
            </a:r>
            <a:r>
              <a:rPr lang="el-GR" altLang="en-US" sz="2400" spc="-10" dirty="0">
                <a:solidFill>
                  <a:srgbClr val="001F5F"/>
                </a:solidFill>
                <a:latin typeface="Carlito"/>
                <a:cs typeface="Carlito"/>
              </a:rPr>
              <a:t> και ανεπαρκής να αντιμετωπίσει τις μαθησιακές ανάγκες όλων των μαθητών.</a:t>
            </a:r>
          </a:p>
          <a:p>
            <a:r>
              <a:rPr lang="el-GR" altLang="en-US" sz="2400" b="1" spc="-10" dirty="0" smtClean="0">
                <a:solidFill>
                  <a:srgbClr val="001F5F"/>
                </a:solidFill>
                <a:latin typeface="Carlito"/>
                <a:cs typeface="Carlito"/>
              </a:rPr>
              <a:t>Σήμερα</a:t>
            </a:r>
            <a:r>
              <a:rPr lang="en-GB" altLang="en-US" sz="2400" b="1" spc="-10" dirty="0" smtClean="0">
                <a:solidFill>
                  <a:srgbClr val="001F5F"/>
                </a:solidFill>
                <a:latin typeface="Carlito"/>
                <a:cs typeface="Carlito"/>
              </a:rPr>
              <a:t>: </a:t>
            </a:r>
            <a:r>
              <a:rPr lang="el-GR" altLang="en-US" sz="2400" spc="-10" dirty="0">
                <a:solidFill>
                  <a:srgbClr val="001F5F"/>
                </a:solidFill>
                <a:latin typeface="Carlito"/>
                <a:cs typeface="Carlito"/>
              </a:rPr>
              <a:t>Η Διαφοροποιημένη Διδασκαλία που κερδίζει ολοένα και περισσότερο έδαφος, αφορά τις προσπάθειες των εκπαιδευτικών να ανταποκριθούν στις διαφορετικές ανάγκες των μαθητών τους, με στόχο την επίτευξη της καλύτερης μαθησιακής εμπειρίας. </a:t>
            </a:r>
          </a:p>
        </p:txBody>
      </p:sp>
    </p:spTree>
    <p:extLst>
      <p:ext uri="{BB962C8B-B14F-4D97-AF65-F5344CB8AC3E}">
        <p14:creationId xmlns:p14="http://schemas.microsoft.com/office/powerpoint/2010/main" val="35809116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772816"/>
            <a:ext cx="8964488" cy="461665"/>
          </a:xfrm>
          <a:prstGeom prst="rect">
            <a:avLst/>
          </a:prstGeom>
        </p:spPr>
        <p:txBody>
          <a:bodyPr wrap="square">
            <a:spAutoFit/>
          </a:bodyPr>
          <a:lstStyle/>
          <a:p>
            <a:pPr>
              <a:lnSpc>
                <a:spcPct val="100000"/>
              </a:lnSpc>
              <a:spcBef>
                <a:spcPts val="5"/>
              </a:spcBef>
            </a:pPr>
            <a:r>
              <a:rPr lang="el-GR" sz="2400" b="1" spc="-15" dirty="0">
                <a:solidFill>
                  <a:srgbClr val="FF0000"/>
                </a:solidFill>
                <a:latin typeface="Carlito"/>
                <a:cs typeface="Carlito"/>
              </a:rPr>
              <a:t>Διαφοροποιημένη </a:t>
            </a:r>
            <a:r>
              <a:rPr lang="el-GR" sz="2400" b="1" spc="-15" dirty="0" smtClean="0">
                <a:solidFill>
                  <a:srgbClr val="FF0000"/>
                </a:solidFill>
                <a:latin typeface="Carlito"/>
                <a:cs typeface="Carlito"/>
              </a:rPr>
              <a:t>Διδασκαλία ΟΡΙΣΜΟΣ</a:t>
            </a:r>
            <a:endParaRPr lang="el-GR" sz="2400" b="1" spc="-15" dirty="0">
              <a:solidFill>
                <a:srgbClr val="FF0000"/>
              </a:solidFill>
              <a:latin typeface="Carlito"/>
              <a:cs typeface="Carlito"/>
            </a:endParaRPr>
          </a:p>
        </p:txBody>
      </p:sp>
      <p:sp>
        <p:nvSpPr>
          <p:cNvPr id="7" name="Ορθογώνιο 6"/>
          <p:cNvSpPr/>
          <p:nvPr/>
        </p:nvSpPr>
        <p:spPr>
          <a:xfrm>
            <a:off x="467544" y="2535036"/>
            <a:ext cx="7918044" cy="3416320"/>
          </a:xfrm>
          <a:prstGeom prst="rect">
            <a:avLst/>
          </a:prstGeom>
        </p:spPr>
        <p:txBody>
          <a:bodyPr wrap="square">
            <a:spAutoFit/>
          </a:bodyPr>
          <a:lstStyle/>
          <a:p>
            <a:pPr algn="just"/>
            <a:r>
              <a:rPr lang="el-GR" sz="2400" spc="-10" dirty="0">
                <a:solidFill>
                  <a:srgbClr val="001F5F"/>
                </a:solidFill>
                <a:latin typeface="Carlito"/>
                <a:cs typeface="Carlito"/>
              </a:rPr>
              <a:t>Ως διαφοροποίηση της διδασκαλίας ορίζεται η διδακτική προσέγγιση κατά την οποία οι εκπαιδευτικοί προβαίνουν στην τροποποίηση του αναλυτικού προγράμματος, των μεθόδων διδασκαλίας, των πηγών, των μαθησιακών δραστηριοτήτων και του τελικού αποτελέσματος, με στόχο την ανταπόκριση στις διαφοροποιημένες ανάγκες του κάθε μαθητή ξεχωριστά, ώστε να μεγιστοποιηθούν οι μαθησιακές ευκαιρίες για κάθε μαθητή μέσα στην τάξη (</a:t>
            </a:r>
            <a:r>
              <a:rPr lang="el-GR" sz="2400" spc="-10" dirty="0" err="1">
                <a:solidFill>
                  <a:srgbClr val="001F5F"/>
                </a:solidFill>
                <a:latin typeface="Carlito"/>
                <a:cs typeface="Carlito"/>
              </a:rPr>
              <a:t>Bearne</a:t>
            </a:r>
            <a:r>
              <a:rPr lang="el-GR" sz="2400" spc="-10" dirty="0">
                <a:solidFill>
                  <a:srgbClr val="001F5F"/>
                </a:solidFill>
                <a:latin typeface="Carlito"/>
                <a:cs typeface="Carlito"/>
              </a:rPr>
              <a:t>, 1996).</a:t>
            </a:r>
            <a:endParaRPr lang="en-GB" sz="2400" spc="-10" dirty="0">
              <a:solidFill>
                <a:srgbClr val="001F5F"/>
              </a:solidFill>
              <a:latin typeface="Carlito"/>
              <a:cs typeface="Carlito"/>
            </a:endParaRPr>
          </a:p>
        </p:txBody>
      </p:sp>
    </p:spTree>
    <p:extLst>
      <p:ext uri="{BB962C8B-B14F-4D97-AF65-F5344CB8AC3E}">
        <p14:creationId xmlns:p14="http://schemas.microsoft.com/office/powerpoint/2010/main" val="3492963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712968" cy="4524315"/>
          </a:xfrm>
          <a:prstGeom prst="rect">
            <a:avLst/>
          </a:prstGeom>
        </p:spPr>
        <p:txBody>
          <a:bodyPr wrap="square">
            <a:spAutoFit/>
          </a:bodyPr>
          <a:lstStyle/>
          <a:p>
            <a:pPr>
              <a:lnSpc>
                <a:spcPct val="100000"/>
              </a:lnSpc>
              <a:spcBef>
                <a:spcPts val="5"/>
              </a:spcBef>
            </a:pPr>
            <a:r>
              <a:rPr lang="el-GR" sz="2400" b="1" spc="-15" dirty="0">
                <a:solidFill>
                  <a:srgbClr val="FF0000"/>
                </a:solidFill>
                <a:latin typeface="Carlito"/>
                <a:cs typeface="Carlito"/>
              </a:rPr>
              <a:t>Συμπεριφορισμός</a:t>
            </a:r>
            <a:r>
              <a:rPr lang="el-GR" sz="2000" dirty="0" smtClean="0">
                <a:latin typeface="Carlito"/>
                <a:cs typeface="Carlito"/>
              </a:rPr>
              <a:t> </a:t>
            </a:r>
            <a:r>
              <a:rPr lang="el-GR" sz="2400" b="1" spc="-10" dirty="0">
                <a:solidFill>
                  <a:srgbClr val="FF0000"/>
                </a:solidFill>
                <a:latin typeface="Carlito"/>
                <a:cs typeface="Carlito"/>
              </a:rPr>
              <a:t>(</a:t>
            </a:r>
            <a:r>
              <a:rPr lang="el-GR" sz="2400" b="1" spc="-15" dirty="0" smtClean="0">
                <a:solidFill>
                  <a:srgbClr val="FF0000"/>
                </a:solidFill>
                <a:latin typeface="Carlito"/>
                <a:cs typeface="Carlito"/>
              </a:rPr>
              <a:t>καθοδηγητική</a:t>
            </a:r>
            <a:r>
              <a:rPr lang="el-GR" sz="2400" b="1" spc="-5" dirty="0" smtClean="0">
                <a:solidFill>
                  <a:srgbClr val="FF0000"/>
                </a:solidFill>
                <a:latin typeface="Carlito"/>
                <a:cs typeface="Carlito"/>
              </a:rPr>
              <a:t>-συμπεριφοριστική </a:t>
            </a:r>
            <a:r>
              <a:rPr lang="el-GR" sz="2400" b="1" spc="-10" dirty="0" smtClean="0">
                <a:solidFill>
                  <a:srgbClr val="FF0000"/>
                </a:solidFill>
                <a:latin typeface="Carlito"/>
                <a:cs typeface="Carlito"/>
              </a:rPr>
              <a:t>μάθηση) </a:t>
            </a:r>
          </a:p>
          <a:p>
            <a:pPr>
              <a:lnSpc>
                <a:spcPct val="100000"/>
              </a:lnSpc>
              <a:spcBef>
                <a:spcPts val="5"/>
              </a:spcBef>
            </a:pPr>
            <a:r>
              <a:rPr lang="en-US" sz="2400" b="1" spc="-10" dirty="0" smtClean="0">
                <a:solidFill>
                  <a:srgbClr val="00B050"/>
                </a:solidFill>
                <a:latin typeface="Carlito"/>
                <a:cs typeface="Carlito"/>
                <a:hlinkClick r:id="rId4"/>
              </a:rPr>
              <a:t>https</a:t>
            </a:r>
            <a:r>
              <a:rPr lang="en-US" sz="2400" b="1" spc="-10" dirty="0">
                <a:solidFill>
                  <a:srgbClr val="00B050"/>
                </a:solidFill>
                <a:latin typeface="Carlito"/>
                <a:cs typeface="Carlito"/>
                <a:hlinkClick r:id="rId4"/>
              </a:rPr>
              <a:t>://</a:t>
            </a:r>
            <a:r>
              <a:rPr lang="en-US" sz="2400" b="1" spc="-10" dirty="0" smtClean="0">
                <a:solidFill>
                  <a:srgbClr val="00B050"/>
                </a:solidFill>
                <a:latin typeface="Carlito"/>
                <a:cs typeface="Carlito"/>
                <a:hlinkClick r:id="rId4"/>
              </a:rPr>
              <a:t>repository.kallipos.gr/handle/11419/3399</a:t>
            </a:r>
            <a:r>
              <a:rPr lang="el-GR" sz="2400" b="1" spc="-10" dirty="0" smtClean="0">
                <a:solidFill>
                  <a:srgbClr val="00B050"/>
                </a:solidFill>
                <a:latin typeface="Carlito"/>
                <a:cs typeface="Carlito"/>
              </a:rPr>
              <a:t> </a:t>
            </a:r>
          </a:p>
          <a:p>
            <a:pPr>
              <a:lnSpc>
                <a:spcPct val="100000"/>
              </a:lnSpc>
              <a:spcBef>
                <a:spcPts val="5"/>
              </a:spcBef>
            </a:pPr>
            <a:r>
              <a:rPr lang="el-GR" sz="2400" b="1" spc="-10" dirty="0" smtClean="0">
                <a:solidFill>
                  <a:srgbClr val="00B050"/>
                </a:solidFill>
                <a:latin typeface="Carlito"/>
                <a:cs typeface="Carlito"/>
              </a:rPr>
              <a:t>(παρ. 2.1, 2.5)</a:t>
            </a:r>
          </a:p>
          <a:p>
            <a:pPr>
              <a:lnSpc>
                <a:spcPct val="100000"/>
              </a:lnSpc>
              <a:spcBef>
                <a:spcPts val="5"/>
              </a:spcBef>
            </a:pPr>
            <a:r>
              <a:rPr lang="en-US" sz="2400" dirty="0" smtClean="0">
                <a:latin typeface="Carlito"/>
                <a:cs typeface="Carlito"/>
              </a:rPr>
              <a:t> </a:t>
            </a:r>
            <a:endParaRPr lang="el-GR" sz="2400" dirty="0">
              <a:latin typeface="Carlito"/>
              <a:cs typeface="Carlito"/>
            </a:endParaRPr>
          </a:p>
          <a:p>
            <a:pPr marL="12700">
              <a:lnSpc>
                <a:spcPct val="100000"/>
              </a:lnSpc>
            </a:pPr>
            <a:r>
              <a:rPr lang="el-GR" sz="2400" spc="-10" dirty="0">
                <a:solidFill>
                  <a:srgbClr val="001F5F"/>
                </a:solidFill>
                <a:latin typeface="Carlito"/>
                <a:cs typeface="Carlito"/>
              </a:rPr>
              <a:t>Στις αρχές του 20ου αιώνα κυριαρχεί η προσέγγιση του θετικισμού (</a:t>
            </a:r>
            <a:r>
              <a:rPr lang="el-GR" sz="2400" spc="-10" dirty="0" err="1">
                <a:solidFill>
                  <a:srgbClr val="001F5F"/>
                </a:solidFill>
                <a:latin typeface="Carlito"/>
                <a:cs typeface="Carlito"/>
              </a:rPr>
              <a:t>positivism</a:t>
            </a:r>
            <a:r>
              <a:rPr lang="el-GR" sz="2400" spc="-10" dirty="0" smtClean="0">
                <a:solidFill>
                  <a:srgbClr val="001F5F"/>
                </a:solidFill>
                <a:latin typeface="Carlito"/>
                <a:cs typeface="Carlito"/>
              </a:rPr>
              <a:t>) </a:t>
            </a:r>
            <a:r>
              <a:rPr lang="el-GR" sz="2400" spc="-10" dirty="0" err="1" smtClean="0">
                <a:solidFill>
                  <a:srgbClr val="001F5F"/>
                </a:solidFill>
                <a:latin typeface="Carlito"/>
                <a:cs typeface="Carlito"/>
              </a:rPr>
              <a:t>Auguste</a:t>
            </a:r>
            <a:r>
              <a:rPr lang="el-GR" sz="2400" spc="-10" dirty="0" smtClean="0">
                <a:solidFill>
                  <a:srgbClr val="001F5F"/>
                </a:solidFill>
                <a:latin typeface="Carlito"/>
                <a:cs typeface="Carlito"/>
              </a:rPr>
              <a:t> </a:t>
            </a:r>
            <a:r>
              <a:rPr lang="el-GR" sz="2400" spc="-10" dirty="0" err="1">
                <a:solidFill>
                  <a:srgbClr val="001F5F"/>
                </a:solidFill>
                <a:latin typeface="Carlito"/>
                <a:cs typeface="Carlito"/>
              </a:rPr>
              <a:t>Comte</a:t>
            </a:r>
            <a:r>
              <a:rPr lang="el-GR" sz="2400" spc="-10" dirty="0">
                <a:solidFill>
                  <a:srgbClr val="001F5F"/>
                </a:solidFill>
                <a:latin typeface="Carlito"/>
                <a:cs typeface="Carlito"/>
              </a:rPr>
              <a:t> (1798-1857) </a:t>
            </a:r>
            <a:r>
              <a:rPr lang="el-GR" sz="2400" spc="-10" dirty="0" smtClean="0">
                <a:solidFill>
                  <a:srgbClr val="001F5F"/>
                </a:solidFill>
                <a:latin typeface="Carlito"/>
                <a:cs typeface="Carlito"/>
              </a:rPr>
              <a:t>:</a:t>
            </a:r>
          </a:p>
          <a:p>
            <a:pPr marL="12700">
              <a:lnSpc>
                <a:spcPct val="100000"/>
              </a:lnSpc>
            </a:pPr>
            <a:r>
              <a:rPr lang="el-GR" sz="2400" spc="-10" dirty="0" smtClean="0">
                <a:solidFill>
                  <a:srgbClr val="001F5F"/>
                </a:solidFill>
                <a:latin typeface="Carlito"/>
                <a:cs typeface="Carlito"/>
              </a:rPr>
              <a:t> </a:t>
            </a:r>
            <a:r>
              <a:rPr lang="el-GR" sz="2400" spc="-10" dirty="0">
                <a:solidFill>
                  <a:srgbClr val="FFFF00"/>
                </a:solidFill>
                <a:latin typeface="Carlito"/>
                <a:cs typeface="Carlito"/>
              </a:rPr>
              <a:t>«η μόνη πραγματική και έγκυρη γνώση είναι αυτή της επιστήμης, και η επιστημονική γνώση παράγεται με τη θετική επιβεβαίωση των θεωριών μέσω της αυστηρής επιστημονικής μεθόδου». </a:t>
            </a:r>
            <a:r>
              <a:rPr lang="el-GR" sz="2400" spc="-10" dirty="0" smtClean="0">
                <a:solidFill>
                  <a:srgbClr val="001F5F"/>
                </a:solidFill>
                <a:latin typeface="Carlito"/>
                <a:cs typeface="Carlito"/>
              </a:rPr>
              <a:t>(</a:t>
            </a:r>
            <a:r>
              <a:rPr lang="en-US" sz="2400" spc="-10" dirty="0">
                <a:solidFill>
                  <a:srgbClr val="001F5F"/>
                </a:solidFill>
                <a:latin typeface="Carlito"/>
                <a:cs typeface="Carlito"/>
                <a:hlinkClick r:id="rId5"/>
              </a:rPr>
              <a:t>https://</a:t>
            </a:r>
            <a:r>
              <a:rPr lang="en-US" sz="2400" spc="-10" dirty="0" smtClean="0">
                <a:solidFill>
                  <a:srgbClr val="001F5F"/>
                </a:solidFill>
                <a:latin typeface="Carlito"/>
                <a:cs typeface="Carlito"/>
                <a:hlinkClick r:id="rId5"/>
              </a:rPr>
              <a:t>el.wikipedia.org/wiki</a:t>
            </a:r>
            <a:r>
              <a:rPr lang="en-US" sz="2400" spc="-10" dirty="0" smtClean="0">
                <a:solidFill>
                  <a:srgbClr val="FF0000"/>
                </a:solidFill>
                <a:latin typeface="Carlito"/>
                <a:cs typeface="Carlito"/>
                <a:hlinkClick r:id="rId5"/>
              </a:rPr>
              <a:t>/</a:t>
            </a:r>
            <a:r>
              <a:rPr lang="el-GR" sz="2400" spc="-10" dirty="0" smtClean="0">
                <a:solidFill>
                  <a:srgbClr val="FF0000"/>
                </a:solidFill>
                <a:latin typeface="Carlito"/>
                <a:cs typeface="Carlito"/>
                <a:hlinkClick r:id="rId5"/>
              </a:rPr>
              <a:t>Θετικισμός</a:t>
            </a:r>
            <a:r>
              <a:rPr lang="el-GR" sz="2400" spc="-10" dirty="0" smtClean="0">
                <a:solidFill>
                  <a:srgbClr val="001F5F"/>
                </a:solidFill>
                <a:latin typeface="Carlito"/>
                <a:cs typeface="Carlito"/>
              </a:rPr>
              <a:t>). </a:t>
            </a:r>
          </a:p>
          <a:p>
            <a:pPr marL="12700">
              <a:lnSpc>
                <a:spcPct val="100000"/>
              </a:lnSpc>
            </a:pPr>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34136872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772816"/>
            <a:ext cx="8352928" cy="461665"/>
          </a:xfrm>
          <a:prstGeom prst="rect">
            <a:avLst/>
          </a:prstGeom>
        </p:spPr>
        <p:txBody>
          <a:bodyPr wrap="square">
            <a:spAutoFit/>
          </a:bodyPr>
          <a:lstStyle/>
          <a:p>
            <a:pPr>
              <a:spcBef>
                <a:spcPts val="5"/>
              </a:spcBef>
            </a:pPr>
            <a:r>
              <a:rPr lang="el-GR" sz="2400" b="1" spc="-15" dirty="0">
                <a:solidFill>
                  <a:srgbClr val="FF0000"/>
                </a:solidFill>
                <a:latin typeface="Carlito"/>
                <a:cs typeface="Carlito"/>
              </a:rPr>
              <a:t>Διαφοροποιημένη Διδασκαλία </a:t>
            </a:r>
            <a:r>
              <a:rPr lang="el-GR" sz="2400" b="1" spc="-15" dirty="0" smtClean="0">
                <a:solidFill>
                  <a:srgbClr val="FF0000"/>
                </a:solidFill>
                <a:latin typeface="Carlito"/>
                <a:cs typeface="Carlito"/>
              </a:rPr>
              <a:t>ΘΕΩΡΙΤΙΚΟ ΥΠΟΒΑΘΡΟ</a:t>
            </a:r>
            <a:endParaRPr lang="el-GR" sz="2400" spc="-10" dirty="0">
              <a:solidFill>
                <a:srgbClr val="001F5F"/>
              </a:solidFill>
              <a:latin typeface="Carlito"/>
              <a:cs typeface="Carlito"/>
            </a:endParaRPr>
          </a:p>
        </p:txBody>
      </p:sp>
      <p:sp>
        <p:nvSpPr>
          <p:cNvPr id="7" name="Ορθογώνιο 6"/>
          <p:cNvSpPr/>
          <p:nvPr/>
        </p:nvSpPr>
        <p:spPr>
          <a:xfrm>
            <a:off x="511707" y="2234481"/>
            <a:ext cx="7992888" cy="4524315"/>
          </a:xfrm>
          <a:prstGeom prst="rect">
            <a:avLst/>
          </a:prstGeom>
        </p:spPr>
        <p:txBody>
          <a:bodyPr wrap="square">
            <a:spAutoFit/>
          </a:bodyPr>
          <a:lstStyle/>
          <a:p>
            <a:pPr algn="just"/>
            <a:r>
              <a:rPr lang="el-GR" sz="2400" spc="-10" dirty="0">
                <a:solidFill>
                  <a:srgbClr val="001F5F"/>
                </a:solidFill>
                <a:latin typeface="Carlito"/>
                <a:cs typeface="Carlito"/>
              </a:rPr>
              <a:t>Η θεωρία της διαφοροποίησης στην διδασκαλία στηρίζεται στη θεωρία μάθησης του </a:t>
            </a:r>
            <a:r>
              <a:rPr lang="el-GR" sz="2400" spc="-10" dirty="0" err="1" smtClean="0">
                <a:solidFill>
                  <a:srgbClr val="001F5F"/>
                </a:solidFill>
                <a:latin typeface="Carlito"/>
                <a:cs typeface="Carlito"/>
              </a:rPr>
              <a:t>εποικοδομισμού</a:t>
            </a:r>
            <a:r>
              <a:rPr lang="el-GR" sz="2400" spc="-10" dirty="0" smtClean="0">
                <a:solidFill>
                  <a:srgbClr val="001F5F"/>
                </a:solidFill>
                <a:latin typeface="Carlito"/>
                <a:cs typeface="Carlito"/>
              </a:rPr>
              <a:t> </a:t>
            </a:r>
            <a:r>
              <a:rPr lang="el-GR" sz="2400" spc="-10" dirty="0">
                <a:solidFill>
                  <a:srgbClr val="001F5F"/>
                </a:solidFill>
                <a:latin typeface="Carlito"/>
                <a:cs typeface="Carlito"/>
              </a:rPr>
              <a:t>και του κοινωνικού </a:t>
            </a:r>
            <a:r>
              <a:rPr lang="el-GR" sz="2400" spc="-10" dirty="0" err="1" smtClean="0">
                <a:solidFill>
                  <a:srgbClr val="001F5F"/>
                </a:solidFill>
                <a:latin typeface="Carlito"/>
                <a:cs typeface="Carlito"/>
              </a:rPr>
              <a:t>εποικοδομισμού</a:t>
            </a:r>
            <a:r>
              <a:rPr lang="el-GR" sz="2400" spc="-10" dirty="0" smtClean="0">
                <a:solidFill>
                  <a:srgbClr val="001F5F"/>
                </a:solidFill>
                <a:latin typeface="Carlito"/>
                <a:cs typeface="Carlito"/>
              </a:rPr>
              <a:t> </a:t>
            </a:r>
            <a:r>
              <a:rPr lang="el-GR" sz="2400" spc="-10" dirty="0">
                <a:solidFill>
                  <a:srgbClr val="001F5F"/>
                </a:solidFill>
                <a:latin typeface="Carlito"/>
                <a:cs typeface="Carlito"/>
              </a:rPr>
              <a:t>(</a:t>
            </a:r>
            <a:r>
              <a:rPr lang="el-GR" sz="2400" spc="-10" dirty="0" err="1">
                <a:solidFill>
                  <a:srgbClr val="001F5F"/>
                </a:solidFill>
                <a:latin typeface="Carlito"/>
                <a:cs typeface="Carlito"/>
              </a:rPr>
              <a:t>Vygotsky</a:t>
            </a:r>
            <a:r>
              <a:rPr lang="el-GR" sz="2400" spc="-10" dirty="0">
                <a:solidFill>
                  <a:srgbClr val="001F5F"/>
                </a:solidFill>
                <a:latin typeface="Carlito"/>
                <a:cs typeface="Carlito"/>
              </a:rPr>
              <a:t>, 1978), και δίνει έμφαση στην </a:t>
            </a:r>
            <a:r>
              <a:rPr lang="el-GR" sz="2400" spc="-10" dirty="0" smtClean="0">
                <a:solidFill>
                  <a:srgbClr val="001F5F"/>
                </a:solidFill>
                <a:latin typeface="Carlito"/>
                <a:cs typeface="Carlito"/>
              </a:rPr>
              <a:t>ενεργή </a:t>
            </a:r>
            <a:r>
              <a:rPr lang="el-GR" sz="2400" spc="-10" dirty="0">
                <a:solidFill>
                  <a:srgbClr val="001F5F"/>
                </a:solidFill>
                <a:latin typeface="Carlito"/>
                <a:cs typeface="Carlito"/>
              </a:rPr>
              <a:t>συμμετοχή του μαθητή κατά τη διαδικασία οικοδόμησης της γνώσης σε συνάρτηση με τις αλληλεπιδράσεις του περιβάλλοντός του. </a:t>
            </a:r>
          </a:p>
          <a:p>
            <a:pPr algn="just"/>
            <a:r>
              <a:rPr lang="el-GR" sz="2400" spc="-10" dirty="0">
                <a:solidFill>
                  <a:srgbClr val="001F5F"/>
                </a:solidFill>
                <a:latin typeface="Carlito"/>
                <a:cs typeface="Carlito"/>
              </a:rPr>
              <a:t>Η πράξη αποκτά νόημα για το μαθητή όταν συνδέεται με τις εμπειρίες του και τα ενδιαφέροντά του, όταν προκύπτει ως δική του ανάγκη και όταν είναι ανάλογη με το επίπεδο γνώσεων και δεξιοτήτων του, ώστε να μπορεί να ενεργοποιήσει τους νοητικούς και μαθησιακούς μηχανισμούς και στρατηγικές του (</a:t>
            </a:r>
            <a:r>
              <a:rPr lang="el-GR" sz="2400" spc="-10" dirty="0" err="1">
                <a:solidFill>
                  <a:srgbClr val="001F5F"/>
                </a:solidFill>
                <a:latin typeface="Carlito"/>
                <a:cs typeface="Carlito"/>
              </a:rPr>
              <a:t>Βαλιαντή</a:t>
            </a:r>
            <a:r>
              <a:rPr lang="el-GR" sz="2400" spc="-10" dirty="0">
                <a:solidFill>
                  <a:srgbClr val="001F5F"/>
                </a:solidFill>
                <a:latin typeface="Carlito"/>
                <a:cs typeface="Carlito"/>
              </a:rPr>
              <a:t>, Σ, 2013)</a:t>
            </a:r>
          </a:p>
        </p:txBody>
      </p:sp>
    </p:spTree>
    <p:extLst>
      <p:ext uri="{BB962C8B-B14F-4D97-AF65-F5344CB8AC3E}">
        <p14:creationId xmlns:p14="http://schemas.microsoft.com/office/powerpoint/2010/main" val="22226729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772816"/>
            <a:ext cx="8964488" cy="461665"/>
          </a:xfrm>
          <a:prstGeom prst="rect">
            <a:avLst/>
          </a:prstGeom>
        </p:spPr>
        <p:txBody>
          <a:bodyPr wrap="square">
            <a:spAutoFit/>
          </a:bodyPr>
          <a:lstStyle/>
          <a:p>
            <a:pPr>
              <a:lnSpc>
                <a:spcPct val="100000"/>
              </a:lnSpc>
              <a:spcBef>
                <a:spcPts val="5"/>
              </a:spcBef>
            </a:pPr>
            <a:r>
              <a:rPr lang="el-GR" sz="2400" b="1" spc="-15" dirty="0">
                <a:solidFill>
                  <a:srgbClr val="FF0000"/>
                </a:solidFill>
                <a:latin typeface="Carlito"/>
                <a:cs typeface="Carlito"/>
              </a:rPr>
              <a:t>Διαφοροποιημένη </a:t>
            </a:r>
            <a:r>
              <a:rPr lang="el-GR" sz="2400" b="1" spc="-15" dirty="0" smtClean="0">
                <a:solidFill>
                  <a:srgbClr val="FF0000"/>
                </a:solidFill>
                <a:latin typeface="Carlito"/>
                <a:cs typeface="Carlito"/>
              </a:rPr>
              <a:t>Διδασκαλία</a:t>
            </a:r>
            <a:endParaRPr lang="el-GR" sz="2000" dirty="0" smtClean="0">
              <a:latin typeface="Carlito"/>
              <a:cs typeface="Carlito"/>
            </a:endParaRPr>
          </a:p>
        </p:txBody>
      </p:sp>
      <p:sp>
        <p:nvSpPr>
          <p:cNvPr id="7" name="Ορθογώνιο 6"/>
          <p:cNvSpPr/>
          <p:nvPr/>
        </p:nvSpPr>
        <p:spPr>
          <a:xfrm>
            <a:off x="323528" y="2873425"/>
            <a:ext cx="8280920" cy="3046988"/>
          </a:xfrm>
          <a:prstGeom prst="rect">
            <a:avLst/>
          </a:prstGeom>
        </p:spPr>
        <p:txBody>
          <a:bodyPr wrap="square">
            <a:spAutoFit/>
          </a:bodyPr>
          <a:lstStyle/>
          <a:p>
            <a:pPr marL="457200" indent="-457200" algn="just">
              <a:buFont typeface="+mj-lt"/>
              <a:buAutoNum type="arabicPeriod"/>
            </a:pPr>
            <a:r>
              <a:rPr lang="el-GR" sz="2400" spc="-10" dirty="0">
                <a:solidFill>
                  <a:srgbClr val="001F5F"/>
                </a:solidFill>
                <a:latin typeface="Carlito"/>
                <a:cs typeface="Carlito"/>
              </a:rPr>
              <a:t>Δεν ταυτίζεται με την ατομική ή εξατομικευμένη διδασκαλία</a:t>
            </a:r>
          </a:p>
          <a:p>
            <a:pPr marL="457200" indent="-457200" algn="just">
              <a:buFont typeface="+mj-lt"/>
              <a:buAutoNum type="arabicPeriod"/>
            </a:pPr>
            <a:r>
              <a:rPr lang="el-GR" sz="2400" spc="-10" dirty="0">
                <a:solidFill>
                  <a:srgbClr val="001F5F"/>
                </a:solidFill>
                <a:latin typeface="Carlito"/>
                <a:cs typeface="Carlito"/>
              </a:rPr>
              <a:t> Δεν αφορά την εργασία σε σταθερές ομάδες μαθητών με μικτές ικανότητες</a:t>
            </a:r>
          </a:p>
          <a:p>
            <a:pPr marL="457200" indent="-457200" algn="just">
              <a:buFont typeface="+mj-lt"/>
              <a:buAutoNum type="arabicPeriod"/>
            </a:pPr>
            <a:r>
              <a:rPr lang="el-GR" sz="2400" spc="-10" dirty="0">
                <a:solidFill>
                  <a:srgbClr val="001F5F"/>
                </a:solidFill>
                <a:latin typeface="Carlito"/>
                <a:cs typeface="Carlito"/>
              </a:rPr>
              <a:t> Δεν ταυτίζεται με ευκολότερες ερωτήσεις ή λιγότερες ασκήσεις και κατ</a:t>
            </a:r>
            <a:r>
              <a:rPr lang="el-GR" sz="2400" spc="-10" dirty="0" smtClean="0">
                <a:solidFill>
                  <a:srgbClr val="001F5F"/>
                </a:solidFill>
                <a:latin typeface="Carlito"/>
                <a:cs typeface="Carlito"/>
              </a:rPr>
              <a:t>’ </a:t>
            </a:r>
            <a:r>
              <a:rPr lang="el-GR" sz="2400" spc="-10" dirty="0" err="1" smtClean="0">
                <a:solidFill>
                  <a:srgbClr val="001F5F"/>
                </a:solidFill>
                <a:latin typeface="Carlito"/>
                <a:cs typeface="Carlito"/>
              </a:rPr>
              <a:t>οίκον</a:t>
            </a:r>
            <a:r>
              <a:rPr lang="el-GR" sz="2400" spc="-10" dirty="0" smtClean="0">
                <a:solidFill>
                  <a:srgbClr val="001F5F"/>
                </a:solidFill>
                <a:latin typeface="Carlito"/>
                <a:cs typeface="Carlito"/>
              </a:rPr>
              <a:t> </a:t>
            </a:r>
            <a:r>
              <a:rPr lang="el-GR" sz="2400" spc="-10" dirty="0">
                <a:solidFill>
                  <a:srgbClr val="001F5F"/>
                </a:solidFill>
                <a:latin typeface="Carlito"/>
                <a:cs typeface="Carlito"/>
              </a:rPr>
              <a:t>εργασία</a:t>
            </a:r>
          </a:p>
          <a:p>
            <a:pPr marL="457200" indent="-457200" algn="just">
              <a:buFont typeface="+mj-lt"/>
              <a:buAutoNum type="arabicPeriod"/>
            </a:pPr>
            <a:r>
              <a:rPr lang="el-GR" sz="2400" spc="-10" dirty="0">
                <a:solidFill>
                  <a:srgbClr val="001F5F"/>
                </a:solidFill>
                <a:latin typeface="Carlito"/>
                <a:cs typeface="Carlito"/>
              </a:rPr>
              <a:t> Δεν συνεπάγεται χαοτικό ή ελεύθερο περιβάλλον μάθησης</a:t>
            </a:r>
            <a:endParaRPr lang="en-GB" sz="2400" spc="-10" dirty="0">
              <a:solidFill>
                <a:srgbClr val="001F5F"/>
              </a:solidFill>
              <a:latin typeface="Carlito"/>
              <a:cs typeface="Carlito"/>
            </a:endParaRPr>
          </a:p>
        </p:txBody>
      </p:sp>
    </p:spTree>
    <p:extLst>
      <p:ext uri="{BB962C8B-B14F-4D97-AF65-F5344CB8AC3E}">
        <p14:creationId xmlns:p14="http://schemas.microsoft.com/office/powerpoint/2010/main" val="30306731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772816"/>
            <a:ext cx="8352928" cy="461665"/>
          </a:xfrm>
          <a:prstGeom prst="rect">
            <a:avLst/>
          </a:prstGeom>
        </p:spPr>
        <p:txBody>
          <a:bodyPr wrap="square">
            <a:spAutoFit/>
          </a:bodyPr>
          <a:lstStyle/>
          <a:p>
            <a:pPr>
              <a:spcBef>
                <a:spcPts val="5"/>
              </a:spcBef>
            </a:pPr>
            <a:r>
              <a:rPr lang="el-GR" sz="2400" b="1" spc="-15" dirty="0">
                <a:solidFill>
                  <a:srgbClr val="FF0000"/>
                </a:solidFill>
                <a:latin typeface="Carlito"/>
                <a:cs typeface="Carlito"/>
              </a:rPr>
              <a:t>Διαφοροποιημένη Διδασκαλία </a:t>
            </a:r>
            <a:r>
              <a:rPr lang="el-GR" sz="2400" b="1" spc="-15" dirty="0" smtClean="0">
                <a:solidFill>
                  <a:srgbClr val="FF0000"/>
                </a:solidFill>
                <a:latin typeface="Carlito"/>
                <a:cs typeface="Carlito"/>
              </a:rPr>
              <a:t>ΧΑΡΑΚΤΗΡΙΣΤΙΚΑ</a:t>
            </a:r>
            <a:endParaRPr lang="el-GR" sz="2400" spc="-10" dirty="0">
              <a:solidFill>
                <a:srgbClr val="001F5F"/>
              </a:solidFill>
              <a:latin typeface="Carlito"/>
              <a:cs typeface="Carlito"/>
            </a:endParaRPr>
          </a:p>
        </p:txBody>
      </p:sp>
      <p:sp>
        <p:nvSpPr>
          <p:cNvPr id="7" name="Ορθογώνιο 6"/>
          <p:cNvSpPr/>
          <p:nvPr/>
        </p:nvSpPr>
        <p:spPr>
          <a:xfrm>
            <a:off x="539552" y="2211714"/>
            <a:ext cx="8352928" cy="3933384"/>
          </a:xfrm>
          <a:prstGeom prst="rect">
            <a:avLst/>
          </a:prstGeom>
        </p:spPr>
        <p:txBody>
          <a:bodyPr wrap="square">
            <a:spAutoFit/>
          </a:bodyPr>
          <a:lstStyle/>
          <a:p>
            <a:pPr marL="342900" indent="-342900">
              <a:lnSpc>
                <a:spcPct val="80000"/>
              </a:lnSpc>
              <a:buFont typeface="Arial" panose="020B0604020202020204" pitchFamily="34" charset="0"/>
              <a:buChar char="•"/>
            </a:pPr>
            <a:r>
              <a:rPr lang="el-GR" altLang="en-US" sz="2400" spc="-10" dirty="0">
                <a:solidFill>
                  <a:srgbClr val="001F5F"/>
                </a:solidFill>
                <a:latin typeface="Carlito"/>
                <a:cs typeface="Carlito"/>
              </a:rPr>
              <a:t>Η διαφοροποιημένη διδασκαλία είναι προσαρμογή της διδασκαλίας εκ των προτέρων και όχι μετά την αποτυχία</a:t>
            </a:r>
          </a:p>
          <a:p>
            <a:pPr marL="342900" indent="-342900">
              <a:lnSpc>
                <a:spcPct val="80000"/>
              </a:lnSpc>
              <a:buFont typeface="Arial" panose="020B0604020202020204" pitchFamily="34" charset="0"/>
              <a:buChar char="•"/>
            </a:pPr>
            <a:r>
              <a:rPr lang="el-GR" sz="2400" spc="-10" dirty="0">
                <a:solidFill>
                  <a:srgbClr val="001F5F"/>
                </a:solidFill>
                <a:latin typeface="Carlito"/>
                <a:cs typeface="Carlito"/>
              </a:rPr>
              <a:t>Εκκίνηση από εκεί που βρίσκονται οι μαθητές</a:t>
            </a:r>
            <a:endParaRPr lang="el-GR" altLang="en-US" sz="2400" spc="-10" dirty="0">
              <a:solidFill>
                <a:srgbClr val="001F5F"/>
              </a:solidFill>
              <a:latin typeface="Carlito"/>
              <a:cs typeface="Carlito"/>
            </a:endParaRPr>
          </a:p>
          <a:p>
            <a:pPr marL="342900" indent="-342900">
              <a:lnSpc>
                <a:spcPct val="80000"/>
              </a:lnSpc>
              <a:buFont typeface="Arial" panose="020B0604020202020204" pitchFamily="34" charset="0"/>
              <a:buChar char="•"/>
            </a:pPr>
            <a:r>
              <a:rPr lang="el-GR" altLang="en-US" sz="2400" spc="-10" dirty="0">
                <a:solidFill>
                  <a:srgbClr val="001F5F"/>
                </a:solidFill>
                <a:latin typeface="Carlito"/>
                <a:cs typeface="Carlito"/>
              </a:rPr>
              <a:t>Η διαφοροποίηση </a:t>
            </a:r>
            <a:r>
              <a:rPr lang="el-GR" altLang="en-US" sz="2400" spc="-10" dirty="0">
                <a:solidFill>
                  <a:srgbClr val="001F5F"/>
                </a:solidFill>
                <a:latin typeface="Carlito"/>
                <a:cs typeface="Carlito"/>
              </a:rPr>
              <a:t>είναι οργανικό κομμάτι της διδασκαλίας και όχι </a:t>
            </a:r>
            <a:r>
              <a:rPr lang="el-GR" altLang="en-US" sz="2400" spc="-10" dirty="0">
                <a:solidFill>
                  <a:srgbClr val="001F5F"/>
                </a:solidFill>
                <a:latin typeface="Carlito"/>
                <a:cs typeface="Carlito"/>
              </a:rPr>
              <a:t>στάδιο</a:t>
            </a:r>
            <a:endParaRPr lang="el-GR" altLang="en-US" sz="2400" spc="-10" dirty="0">
              <a:solidFill>
                <a:srgbClr val="001F5F"/>
              </a:solidFill>
              <a:latin typeface="Carlito"/>
              <a:cs typeface="Carlito"/>
            </a:endParaRPr>
          </a:p>
          <a:p>
            <a:pPr marL="342900" indent="-342900">
              <a:lnSpc>
                <a:spcPct val="80000"/>
              </a:lnSpc>
              <a:buFont typeface="Arial" panose="020B0604020202020204" pitchFamily="34" charset="0"/>
              <a:buChar char="•"/>
            </a:pPr>
            <a:r>
              <a:rPr lang="el-GR" altLang="en-US" sz="2400" spc="-10" dirty="0">
                <a:solidFill>
                  <a:srgbClr val="001F5F"/>
                </a:solidFill>
                <a:latin typeface="Carlito"/>
                <a:cs typeface="Carlito"/>
              </a:rPr>
              <a:t>Στηρίζεται στη λεπτομερή και διαρκή αξιολόγηση</a:t>
            </a:r>
          </a:p>
          <a:p>
            <a:pPr marL="342900" indent="-342900">
              <a:lnSpc>
                <a:spcPct val="80000"/>
              </a:lnSpc>
              <a:buFont typeface="Arial" panose="020B0604020202020204" pitchFamily="34" charset="0"/>
              <a:buChar char="•"/>
            </a:pPr>
            <a:r>
              <a:rPr lang="el-GR" altLang="en-US" sz="2400" spc="-10" dirty="0">
                <a:solidFill>
                  <a:srgbClr val="001F5F"/>
                </a:solidFill>
                <a:latin typeface="Carlito"/>
                <a:cs typeface="Carlito"/>
              </a:rPr>
              <a:t>Αξιοποιεί την ευέλικτη  διαχείριση της </a:t>
            </a:r>
            <a:r>
              <a:rPr lang="el-GR" altLang="en-US" sz="2400" spc="-10" dirty="0">
                <a:solidFill>
                  <a:srgbClr val="001F5F"/>
                </a:solidFill>
                <a:latin typeface="Carlito"/>
                <a:cs typeface="Carlito"/>
              </a:rPr>
              <a:t>ομάδας</a:t>
            </a:r>
            <a:endParaRPr lang="el-GR" altLang="en-US" sz="2400" spc="-10" dirty="0">
              <a:solidFill>
                <a:srgbClr val="001F5F"/>
              </a:solidFill>
              <a:latin typeface="Carlito"/>
              <a:cs typeface="Carlito"/>
            </a:endParaRPr>
          </a:p>
          <a:p>
            <a:pPr marL="342900" indent="-342900">
              <a:lnSpc>
                <a:spcPct val="80000"/>
              </a:lnSpc>
              <a:buFont typeface="Arial" panose="020B0604020202020204" pitchFamily="34" charset="0"/>
              <a:buChar char="•"/>
            </a:pPr>
            <a:r>
              <a:rPr lang="el-GR" altLang="en-US" sz="2400" spc="-10" dirty="0">
                <a:solidFill>
                  <a:srgbClr val="001F5F"/>
                </a:solidFill>
                <a:latin typeface="Carlito"/>
                <a:cs typeface="Carlito"/>
              </a:rPr>
              <a:t>Είναι συμμετοχική</a:t>
            </a:r>
          </a:p>
          <a:p>
            <a:pPr marL="342900" indent="-342900">
              <a:buFont typeface="Arial" panose="020B0604020202020204" pitchFamily="34" charset="0"/>
              <a:buChar char="•"/>
            </a:pPr>
            <a:r>
              <a:rPr lang="el-GR" sz="2400" spc="-10" dirty="0">
                <a:solidFill>
                  <a:srgbClr val="001F5F"/>
                </a:solidFill>
                <a:latin typeface="Carlito"/>
                <a:cs typeface="Carlito"/>
              </a:rPr>
              <a:t>Επιτρέπει στους μαθητές να οικειοποιηθούν της ευθύνης της μάθησης τους προσφέροντας ευκαιρίες για συνεργατική μάθηση και διδασκαλία συνομηλίκων.  </a:t>
            </a:r>
            <a:endParaRPr lang="en-GB" sz="2400" spc="-10" dirty="0">
              <a:solidFill>
                <a:srgbClr val="001F5F"/>
              </a:solidFill>
              <a:latin typeface="Carlito"/>
              <a:cs typeface="Carlito"/>
            </a:endParaRPr>
          </a:p>
          <a:p>
            <a:pPr algn="just"/>
            <a:endParaRPr lang="el-GR" sz="2400" spc="-10" dirty="0">
              <a:solidFill>
                <a:srgbClr val="001F5F"/>
              </a:solidFill>
              <a:latin typeface="Carlito"/>
              <a:cs typeface="Carlito"/>
            </a:endParaRPr>
          </a:p>
        </p:txBody>
      </p:sp>
    </p:spTree>
    <p:extLst>
      <p:ext uri="{BB962C8B-B14F-4D97-AF65-F5344CB8AC3E}">
        <p14:creationId xmlns:p14="http://schemas.microsoft.com/office/powerpoint/2010/main" val="912873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772816"/>
            <a:ext cx="8964488" cy="461665"/>
          </a:xfrm>
          <a:prstGeom prst="rect">
            <a:avLst/>
          </a:prstGeom>
        </p:spPr>
        <p:txBody>
          <a:bodyPr wrap="square">
            <a:spAutoFit/>
          </a:bodyPr>
          <a:lstStyle/>
          <a:p>
            <a:pPr>
              <a:lnSpc>
                <a:spcPct val="100000"/>
              </a:lnSpc>
              <a:spcBef>
                <a:spcPts val="5"/>
              </a:spcBef>
            </a:pPr>
            <a:r>
              <a:rPr lang="el-GR" sz="2400" b="1" spc="-15" dirty="0">
                <a:solidFill>
                  <a:srgbClr val="FF0000"/>
                </a:solidFill>
                <a:latin typeface="Carlito"/>
                <a:cs typeface="Carlito"/>
              </a:rPr>
              <a:t>Διαφοροποιημένη </a:t>
            </a:r>
            <a:r>
              <a:rPr lang="el-GR" sz="2400" b="1" spc="-15" dirty="0" smtClean="0">
                <a:solidFill>
                  <a:srgbClr val="FF0000"/>
                </a:solidFill>
                <a:latin typeface="Carlito"/>
                <a:cs typeface="Carlito"/>
              </a:rPr>
              <a:t>Διδασκαλία</a:t>
            </a:r>
            <a:endParaRPr lang="el-GR" sz="2000" dirty="0" smtClean="0">
              <a:latin typeface="Carlito"/>
              <a:cs typeface="Carlito"/>
            </a:endParaRPr>
          </a:p>
        </p:txBody>
      </p:sp>
      <p:sp>
        <p:nvSpPr>
          <p:cNvPr id="7" name="Ορθογώνιο 6"/>
          <p:cNvSpPr/>
          <p:nvPr/>
        </p:nvSpPr>
        <p:spPr>
          <a:xfrm>
            <a:off x="323528" y="2360270"/>
            <a:ext cx="8280920" cy="4154984"/>
          </a:xfrm>
          <a:prstGeom prst="rect">
            <a:avLst/>
          </a:prstGeom>
        </p:spPr>
        <p:txBody>
          <a:bodyPr wrap="square">
            <a:spAutoFit/>
          </a:bodyPr>
          <a:lstStyle/>
          <a:p>
            <a:pPr algn="just"/>
            <a:r>
              <a:rPr lang="el-GR" sz="2400" spc="-10" dirty="0">
                <a:solidFill>
                  <a:srgbClr val="001F5F"/>
                </a:solidFill>
                <a:latin typeface="Carlito"/>
                <a:cs typeface="Carlito"/>
              </a:rPr>
              <a:t>Ένα άλλο χαρακτηριστικό της εφαρμογής της διαφοροποίησης της διδασκαλίας, είναι η ασύγχρονη εργασία των μαθητών. Ο ασύγχρονος χαρακτήρας της εργασίας και η ενασχόλησή τους με διαφορετικά έργα, με βάση το ρυθμό εργασίας και μάθησής τους, συμβάλλει στη συνεχή και ουσιαστική ενεργοποίησή τους σε δραστηριότητες αντίστοιχες του επιπέδου τους. Οι ≪προικισμένοι≫, ≪ταλαντούχοι≫, ≪καλοί≫ μαθητές μπορούν να περάσουν με γρήγορους ρυθμούς γνώσεις και δεξιότητες που έχουν κατακτήσει και να ασχοληθούν με μετασχηματιστικές δραστηριότητες. </a:t>
            </a:r>
            <a:endParaRPr lang="en-GB" sz="2400" spc="-10" dirty="0">
              <a:solidFill>
                <a:srgbClr val="001F5F"/>
              </a:solidFill>
              <a:latin typeface="Carlito"/>
              <a:cs typeface="Carlito"/>
            </a:endParaRPr>
          </a:p>
        </p:txBody>
      </p:sp>
    </p:spTree>
    <p:extLst>
      <p:ext uri="{BB962C8B-B14F-4D97-AF65-F5344CB8AC3E}">
        <p14:creationId xmlns:p14="http://schemas.microsoft.com/office/powerpoint/2010/main" val="40282376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572311"/>
            <a:ext cx="8964488" cy="461665"/>
          </a:xfrm>
          <a:prstGeom prst="rect">
            <a:avLst/>
          </a:prstGeom>
        </p:spPr>
        <p:txBody>
          <a:bodyPr wrap="square">
            <a:spAutoFit/>
          </a:bodyPr>
          <a:lstStyle/>
          <a:p>
            <a:pPr>
              <a:lnSpc>
                <a:spcPct val="100000"/>
              </a:lnSpc>
              <a:spcBef>
                <a:spcPts val="5"/>
              </a:spcBef>
            </a:pPr>
            <a:r>
              <a:rPr lang="el-GR" sz="2400" b="1" spc="-15" dirty="0">
                <a:solidFill>
                  <a:srgbClr val="FF0000"/>
                </a:solidFill>
                <a:latin typeface="Carlito"/>
                <a:cs typeface="Carlito"/>
              </a:rPr>
              <a:t>Διαφοροποιημένη </a:t>
            </a:r>
            <a:r>
              <a:rPr lang="el-GR" sz="2400" b="1" spc="-15" dirty="0" smtClean="0">
                <a:solidFill>
                  <a:srgbClr val="FF0000"/>
                </a:solidFill>
                <a:latin typeface="Carlito"/>
                <a:cs typeface="Carlito"/>
              </a:rPr>
              <a:t>Διδασκαλία</a:t>
            </a:r>
            <a:endParaRPr lang="el-GR" sz="2000" dirty="0" smtClean="0">
              <a:latin typeface="Carlito"/>
              <a:cs typeface="Carlito"/>
            </a:endParaRPr>
          </a:p>
        </p:txBody>
      </p:sp>
      <p:sp>
        <p:nvSpPr>
          <p:cNvPr id="7" name="Ορθογώνιο 6"/>
          <p:cNvSpPr/>
          <p:nvPr/>
        </p:nvSpPr>
        <p:spPr>
          <a:xfrm>
            <a:off x="234950" y="1977954"/>
            <a:ext cx="8280920" cy="4893647"/>
          </a:xfrm>
          <a:prstGeom prst="rect">
            <a:avLst/>
          </a:prstGeom>
        </p:spPr>
        <p:txBody>
          <a:bodyPr wrap="square">
            <a:spAutoFit/>
          </a:bodyPr>
          <a:lstStyle/>
          <a:p>
            <a:pPr algn="just"/>
            <a:r>
              <a:rPr lang="el-GR" sz="2400" spc="-10" dirty="0" smtClean="0">
                <a:solidFill>
                  <a:srgbClr val="001F5F"/>
                </a:solidFill>
                <a:latin typeface="Carlito"/>
                <a:cs typeface="Carlito"/>
              </a:rPr>
              <a:t>Οι μετασχηματιστικές </a:t>
            </a:r>
            <a:r>
              <a:rPr lang="el-GR" sz="2400" spc="-10" dirty="0">
                <a:solidFill>
                  <a:srgbClr val="001F5F"/>
                </a:solidFill>
                <a:latin typeface="Carlito"/>
                <a:cs typeface="Carlito"/>
              </a:rPr>
              <a:t>δραστηριότητες</a:t>
            </a:r>
            <a:r>
              <a:rPr lang="el-GR" sz="2400" spc="-10" dirty="0" smtClean="0">
                <a:solidFill>
                  <a:srgbClr val="001F5F"/>
                </a:solidFill>
                <a:latin typeface="Carlito"/>
                <a:cs typeface="Carlito"/>
              </a:rPr>
              <a:t> </a:t>
            </a:r>
            <a:r>
              <a:rPr lang="el-GR" sz="2400" spc="-10" dirty="0">
                <a:solidFill>
                  <a:srgbClr val="001F5F"/>
                </a:solidFill>
                <a:latin typeface="Carlito"/>
                <a:cs typeface="Carlito"/>
              </a:rPr>
              <a:t>αφορούν δραστηριότητες σύνθεσης και ανάλυσης της νέας γνώσης πέρα από το επιδιωκόμενο αποτέλεσμα του αναλυτικού προγράμματος. </a:t>
            </a:r>
            <a:r>
              <a:rPr lang="el-GR" sz="2400" spc="-10" dirty="0">
                <a:solidFill>
                  <a:srgbClr val="001F5F"/>
                </a:solidFill>
                <a:latin typeface="Carlito"/>
                <a:cs typeface="Carlito"/>
              </a:rPr>
              <a:t>Η ασύγχρονη εργασία των μαθητών δεν αποτελεί πρόβλημα όταν ο εκπαιδευτικός κατά το σχεδιασμό της διδασκαλίας θέτει συνειδητά τους στόχους που πρέπει να επιτύχουν όλοι οι μαθητές και ορίζει το σημείο πέρα από το οποίο θα μπορούσαν να προχωρήσουν κάποιοι από αυτούς. Επιπλέον, η ιεράρχηση των δραστηριοτήτων επιτρέπει στον εκπαιδευτικό να αναθέτει τις επόμενες στη σειρά δραστηριότητες σε μαθητές που προχωρούν με γοργούς ρυθμούς και έχουν κατακτήσει τις βασικές γνώσεις (</a:t>
            </a:r>
            <a:r>
              <a:rPr lang="el-GR" sz="2400" spc="-10" dirty="0" err="1">
                <a:solidFill>
                  <a:srgbClr val="001F5F"/>
                </a:solidFill>
                <a:latin typeface="Carlito"/>
                <a:cs typeface="Carlito"/>
              </a:rPr>
              <a:t>Βαλιαντή</a:t>
            </a:r>
            <a:r>
              <a:rPr lang="el-GR" sz="2400" spc="-10" dirty="0">
                <a:solidFill>
                  <a:srgbClr val="001F5F"/>
                </a:solidFill>
                <a:latin typeface="Carlito"/>
                <a:cs typeface="Carlito"/>
              </a:rPr>
              <a:t>, Σ, 2013).</a:t>
            </a:r>
            <a:endParaRPr lang="en-GB" sz="2400" spc="-10" dirty="0">
              <a:solidFill>
                <a:srgbClr val="001F5F"/>
              </a:solidFill>
              <a:latin typeface="Carlito"/>
              <a:cs typeface="Carlito"/>
            </a:endParaRPr>
          </a:p>
        </p:txBody>
      </p:sp>
    </p:spTree>
    <p:extLst>
      <p:ext uri="{BB962C8B-B14F-4D97-AF65-F5344CB8AC3E}">
        <p14:creationId xmlns:p14="http://schemas.microsoft.com/office/powerpoint/2010/main" val="231428497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772816"/>
            <a:ext cx="8352928" cy="461665"/>
          </a:xfrm>
          <a:prstGeom prst="rect">
            <a:avLst/>
          </a:prstGeom>
        </p:spPr>
        <p:txBody>
          <a:bodyPr wrap="square">
            <a:spAutoFit/>
          </a:bodyPr>
          <a:lstStyle/>
          <a:p>
            <a:pPr>
              <a:spcBef>
                <a:spcPts val="5"/>
              </a:spcBef>
            </a:pPr>
            <a:r>
              <a:rPr lang="el-GR" sz="2400" b="1" spc="-15" dirty="0">
                <a:solidFill>
                  <a:srgbClr val="FF0000"/>
                </a:solidFill>
                <a:latin typeface="Carlito"/>
                <a:cs typeface="Carlito"/>
              </a:rPr>
              <a:t>Διαφοροποιημένη Διδασκαλία </a:t>
            </a:r>
            <a:r>
              <a:rPr lang="el-GR" sz="2400" b="1" spc="-15" dirty="0" smtClean="0">
                <a:solidFill>
                  <a:srgbClr val="FF0000"/>
                </a:solidFill>
                <a:latin typeface="Carlito"/>
                <a:cs typeface="Carlito"/>
              </a:rPr>
              <a:t>ΜΑΘΗΤΗΣ</a:t>
            </a:r>
            <a:endParaRPr lang="el-GR" sz="2400" spc="-10" dirty="0">
              <a:solidFill>
                <a:srgbClr val="001F5F"/>
              </a:solidFill>
              <a:latin typeface="Carlito"/>
              <a:cs typeface="Carlito"/>
            </a:endParaRPr>
          </a:p>
        </p:txBody>
      </p:sp>
      <p:sp>
        <p:nvSpPr>
          <p:cNvPr id="9" name="Ορθογώνιο 8"/>
          <p:cNvSpPr/>
          <p:nvPr/>
        </p:nvSpPr>
        <p:spPr>
          <a:xfrm>
            <a:off x="179512" y="2234481"/>
            <a:ext cx="8856984" cy="4467313"/>
          </a:xfrm>
          <a:prstGeom prst="rect">
            <a:avLst/>
          </a:prstGeom>
        </p:spPr>
        <p:txBody>
          <a:bodyPr wrap="square">
            <a:spAutoFit/>
          </a:bodyPr>
          <a:lstStyle/>
          <a:p>
            <a:pPr>
              <a:lnSpc>
                <a:spcPct val="110000"/>
              </a:lnSpc>
            </a:pPr>
            <a:r>
              <a:rPr lang="el-GR" altLang="en-US" sz="2000" spc="-10" dirty="0">
                <a:solidFill>
                  <a:srgbClr val="FFFF00"/>
                </a:solidFill>
                <a:latin typeface="Carlito"/>
                <a:cs typeface="Carlito"/>
              </a:rPr>
              <a:t>Μαθησιακή ετοιμότητα </a:t>
            </a:r>
            <a:r>
              <a:rPr lang="en-GB" altLang="en-US" sz="2000" spc="-10" dirty="0">
                <a:solidFill>
                  <a:srgbClr val="FFFF00"/>
                </a:solidFill>
                <a:latin typeface="Carlito"/>
                <a:cs typeface="Carlito"/>
              </a:rPr>
              <a:t>: </a:t>
            </a:r>
            <a:r>
              <a:rPr lang="el-GR" altLang="en-US" sz="2000" spc="-10" dirty="0">
                <a:solidFill>
                  <a:srgbClr val="001F5F"/>
                </a:solidFill>
                <a:latin typeface="Carlito"/>
                <a:cs typeface="Carlito"/>
              </a:rPr>
              <a:t>Δεν ταυτίζεται με τις έμφυτες ικανότητες του μαθητή, αλλά αντανακλά τις γνώσεις και δεξιότητές του τη συγκεκριμένη χρονική στιγμή και σε συγκεκριμένη μαθησιακή απαίτηση.</a:t>
            </a:r>
          </a:p>
          <a:p>
            <a:pPr>
              <a:lnSpc>
                <a:spcPct val="110000"/>
              </a:lnSpc>
            </a:pPr>
            <a:r>
              <a:rPr lang="el-GR" altLang="en-US" sz="2000" spc="-10" dirty="0" smtClean="0">
                <a:solidFill>
                  <a:srgbClr val="FFFF00"/>
                </a:solidFill>
                <a:latin typeface="Carlito"/>
                <a:cs typeface="Carlito"/>
              </a:rPr>
              <a:t>Ενδιαφέροντα </a:t>
            </a:r>
            <a:r>
              <a:rPr lang="el-GR" altLang="en-US" sz="2000" spc="-10" dirty="0">
                <a:solidFill>
                  <a:srgbClr val="FFFF00"/>
                </a:solidFill>
                <a:latin typeface="Carlito"/>
                <a:cs typeface="Carlito"/>
              </a:rPr>
              <a:t>του μαθητή </a:t>
            </a:r>
            <a:r>
              <a:rPr lang="en-GB" altLang="en-US" sz="2000" spc="-10" dirty="0">
                <a:solidFill>
                  <a:srgbClr val="FFFF00"/>
                </a:solidFill>
                <a:latin typeface="Carlito"/>
                <a:cs typeface="Carlito"/>
              </a:rPr>
              <a:t>: </a:t>
            </a:r>
            <a:r>
              <a:rPr lang="el-GR" altLang="en-US" sz="2000" spc="-10" dirty="0">
                <a:solidFill>
                  <a:srgbClr val="001F5F"/>
                </a:solidFill>
                <a:latin typeface="Carlito"/>
                <a:cs typeface="Carlito"/>
              </a:rPr>
              <a:t>Διαφοροποίηση της διδασκαλίας με βάση τα  ενδιαφέροντα του μαθητή</a:t>
            </a:r>
            <a:r>
              <a:rPr lang="en-GB" altLang="en-US" sz="2000" spc="-10" dirty="0">
                <a:solidFill>
                  <a:srgbClr val="001F5F"/>
                </a:solidFill>
                <a:latin typeface="Carlito"/>
                <a:cs typeface="Carlito"/>
              </a:rPr>
              <a:t>. </a:t>
            </a:r>
            <a:r>
              <a:rPr lang="el-GR" altLang="en-US" sz="2000" spc="-10" dirty="0">
                <a:solidFill>
                  <a:srgbClr val="001F5F"/>
                </a:solidFill>
                <a:latin typeface="Carlito"/>
                <a:cs typeface="Carlito"/>
              </a:rPr>
              <a:t>Ο Εκπαιδευτικός βοηθά τους μαθητές να ανακαλύψουν τη σχέση ανάμεσα στο σχολείο και τα δικά τους ενδιαφέροντα. </a:t>
            </a:r>
            <a:r>
              <a:rPr lang="el-GR" altLang="en-US" sz="2000" spc="-10" dirty="0">
                <a:solidFill>
                  <a:srgbClr val="001F5F"/>
                </a:solidFill>
                <a:latin typeface="Carlito"/>
                <a:cs typeface="Carlito"/>
              </a:rPr>
              <a:t>Τους δίνει τη δυνατότητα να αξιοποιήσουν στο σχολείο ό,τι γνώσεις έχουν ήδη από τα δικά τους ενδιαφέροντα. </a:t>
            </a:r>
            <a:r>
              <a:rPr lang="el-GR" altLang="en-US" sz="2000" spc="-10" dirty="0" smtClean="0">
                <a:solidFill>
                  <a:srgbClr val="001F5F"/>
                </a:solidFill>
                <a:latin typeface="Carlito"/>
                <a:cs typeface="Carlito"/>
              </a:rPr>
              <a:t>(</a:t>
            </a:r>
            <a:r>
              <a:rPr lang="el-GR" altLang="en-US" sz="2000" spc="-10" dirty="0">
                <a:solidFill>
                  <a:srgbClr val="001F5F"/>
                </a:solidFill>
                <a:latin typeface="Carlito"/>
                <a:cs typeface="Carlito"/>
              </a:rPr>
              <a:t>Το</a:t>
            </a:r>
            <a:r>
              <a:rPr lang="en-US" altLang="en-US" sz="2000" spc="-10" dirty="0" err="1">
                <a:solidFill>
                  <a:srgbClr val="001F5F"/>
                </a:solidFill>
                <a:latin typeface="Carlito"/>
                <a:cs typeface="Carlito"/>
              </a:rPr>
              <a:t>mlinson</a:t>
            </a:r>
            <a:r>
              <a:rPr lang="en-US" altLang="en-US" sz="2000" spc="-10" dirty="0">
                <a:solidFill>
                  <a:srgbClr val="001F5F"/>
                </a:solidFill>
                <a:latin typeface="Carlito"/>
                <a:cs typeface="Carlito"/>
              </a:rPr>
              <a:t>, 2005)</a:t>
            </a:r>
            <a:r>
              <a:rPr lang="el-GR" altLang="en-US" sz="2000" spc="-10" dirty="0">
                <a:solidFill>
                  <a:srgbClr val="001F5F"/>
                </a:solidFill>
                <a:latin typeface="Carlito"/>
                <a:cs typeface="Carlito"/>
              </a:rPr>
              <a:t>   </a:t>
            </a:r>
          </a:p>
          <a:p>
            <a:pPr>
              <a:lnSpc>
                <a:spcPct val="110000"/>
              </a:lnSpc>
            </a:pPr>
            <a:r>
              <a:rPr lang="el-GR" altLang="en-US" sz="2000" spc="-10" dirty="0" smtClean="0">
                <a:solidFill>
                  <a:srgbClr val="FFFF00"/>
                </a:solidFill>
                <a:latin typeface="Carlito"/>
                <a:cs typeface="Carlito"/>
              </a:rPr>
              <a:t>Το </a:t>
            </a:r>
            <a:r>
              <a:rPr lang="el-GR" altLang="en-US" sz="2000" spc="-10" dirty="0">
                <a:solidFill>
                  <a:srgbClr val="FFFF00"/>
                </a:solidFill>
                <a:latin typeface="Carlito"/>
                <a:cs typeface="Carlito"/>
              </a:rPr>
              <a:t>προφίλ του μαθητή </a:t>
            </a:r>
            <a:r>
              <a:rPr lang="en-GB" altLang="en-US" sz="2000" spc="-10" dirty="0">
                <a:solidFill>
                  <a:srgbClr val="FFFF00"/>
                </a:solidFill>
                <a:latin typeface="Carlito"/>
                <a:cs typeface="Carlito"/>
              </a:rPr>
              <a:t>:</a:t>
            </a:r>
            <a:r>
              <a:rPr lang="el-GR" altLang="en-US" sz="2000" spc="-10" dirty="0">
                <a:solidFill>
                  <a:srgbClr val="FFFF00"/>
                </a:solidFill>
                <a:latin typeface="Carlito"/>
                <a:cs typeface="Carlito"/>
              </a:rPr>
              <a:t> </a:t>
            </a:r>
            <a:r>
              <a:rPr lang="el-GR" altLang="en-US" sz="2000" spc="-10" dirty="0">
                <a:solidFill>
                  <a:srgbClr val="001F5F"/>
                </a:solidFill>
                <a:latin typeface="Carlito"/>
                <a:cs typeface="Carlito"/>
              </a:rPr>
              <a:t>επιτρέπει στους μαθητές της να επιλέξουν και αυτοί δραστηριότητες και διδακτικές προσεγγίσεις (πχ. Διδασκαλία μεταξύ συνομηλίκων</a:t>
            </a:r>
            <a:r>
              <a:rPr lang="en-GB" altLang="en-US" sz="2000" spc="-10" dirty="0">
                <a:solidFill>
                  <a:srgbClr val="001F5F"/>
                </a:solidFill>
                <a:latin typeface="Carlito"/>
                <a:cs typeface="Carlito"/>
              </a:rPr>
              <a:t>)</a:t>
            </a:r>
            <a:r>
              <a:rPr lang="el-GR" altLang="en-US" sz="2000" spc="-10" dirty="0">
                <a:solidFill>
                  <a:srgbClr val="001F5F"/>
                </a:solidFill>
                <a:latin typeface="Carlito"/>
                <a:cs typeface="Carlito"/>
              </a:rPr>
              <a:t>. </a:t>
            </a:r>
            <a:r>
              <a:rPr lang="el-GR" altLang="en-US" sz="2000" spc="-10" dirty="0">
                <a:solidFill>
                  <a:srgbClr val="001F5F"/>
                </a:solidFill>
                <a:latin typeface="Carlito"/>
                <a:cs typeface="Carlito"/>
              </a:rPr>
              <a:t>Ακόμα, η Αξιολόγηση γίνεται με ποικίλους τρόπους, παρέχοντας την δυνατότητα επιλογής από μέρους του μαθητή οπτικού, ακουστικού ή κιναισθητικού τρόπου εξέτασης του</a:t>
            </a:r>
            <a:r>
              <a:rPr lang="el-GR" altLang="en-US" sz="2000" spc="-10" dirty="0" smtClean="0">
                <a:solidFill>
                  <a:srgbClr val="001F5F"/>
                </a:solidFill>
                <a:latin typeface="Carlito"/>
                <a:cs typeface="Carlito"/>
              </a:rPr>
              <a:t>.</a:t>
            </a:r>
            <a:endParaRPr lang="en-GB" sz="2000" spc="-10" dirty="0">
              <a:solidFill>
                <a:srgbClr val="001F5F"/>
              </a:solidFill>
              <a:latin typeface="Carlito"/>
              <a:cs typeface="Carlito"/>
            </a:endParaRPr>
          </a:p>
        </p:txBody>
      </p:sp>
    </p:spTree>
    <p:extLst>
      <p:ext uri="{BB962C8B-B14F-4D97-AF65-F5344CB8AC3E}">
        <p14:creationId xmlns:p14="http://schemas.microsoft.com/office/powerpoint/2010/main" val="28455699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772816"/>
            <a:ext cx="8568952" cy="461665"/>
          </a:xfrm>
          <a:prstGeom prst="rect">
            <a:avLst/>
          </a:prstGeom>
        </p:spPr>
        <p:txBody>
          <a:bodyPr wrap="square">
            <a:spAutoFit/>
          </a:bodyPr>
          <a:lstStyle/>
          <a:p>
            <a:pPr>
              <a:lnSpc>
                <a:spcPct val="100000"/>
              </a:lnSpc>
              <a:spcBef>
                <a:spcPts val="5"/>
              </a:spcBef>
            </a:pPr>
            <a:r>
              <a:rPr lang="el-GR" sz="2400" b="1" spc="-15" dirty="0">
                <a:solidFill>
                  <a:srgbClr val="FF0000"/>
                </a:solidFill>
                <a:latin typeface="Carlito"/>
                <a:cs typeface="Carlito"/>
              </a:rPr>
              <a:t>Διαφοροποιημένη </a:t>
            </a:r>
            <a:r>
              <a:rPr lang="el-GR" sz="2400" b="1" spc="-15" dirty="0" smtClean="0">
                <a:solidFill>
                  <a:srgbClr val="FF0000"/>
                </a:solidFill>
                <a:latin typeface="Carlito"/>
                <a:cs typeface="Carlito"/>
              </a:rPr>
              <a:t>Διδασκαλία ΑΝΑΛΥΤΙΚΟ ΠΡΟΓΡΑΜΜΑ</a:t>
            </a:r>
            <a:endParaRPr lang="el-GR" sz="2000" dirty="0" smtClean="0">
              <a:latin typeface="Carlito"/>
              <a:cs typeface="Carlito"/>
            </a:endParaRPr>
          </a:p>
        </p:txBody>
      </p:sp>
      <p:sp>
        <p:nvSpPr>
          <p:cNvPr id="7" name="Ορθογώνιο 6"/>
          <p:cNvSpPr/>
          <p:nvPr/>
        </p:nvSpPr>
        <p:spPr>
          <a:xfrm>
            <a:off x="323528" y="2360270"/>
            <a:ext cx="8424936" cy="4154984"/>
          </a:xfrm>
          <a:prstGeom prst="rect">
            <a:avLst/>
          </a:prstGeom>
        </p:spPr>
        <p:txBody>
          <a:bodyPr wrap="square">
            <a:spAutoFit/>
          </a:bodyPr>
          <a:lstStyle/>
          <a:p>
            <a:r>
              <a:rPr lang="el-GR" sz="2200" spc="-10" dirty="0">
                <a:solidFill>
                  <a:srgbClr val="FFFF00"/>
                </a:solidFill>
                <a:latin typeface="Carlito"/>
                <a:cs typeface="Carlito"/>
              </a:rPr>
              <a:t>Περιεχόμενο</a:t>
            </a:r>
            <a:r>
              <a:rPr lang="en-GB" sz="2200" spc="-10" dirty="0">
                <a:solidFill>
                  <a:srgbClr val="FFFF00"/>
                </a:solidFill>
                <a:latin typeface="Carlito"/>
                <a:cs typeface="Carlito"/>
              </a:rPr>
              <a:t> :</a:t>
            </a:r>
            <a:r>
              <a:rPr lang="el-GR" sz="2200" spc="-10" dirty="0">
                <a:solidFill>
                  <a:srgbClr val="FFFF00"/>
                </a:solidFill>
                <a:latin typeface="Carlito"/>
                <a:cs typeface="Carlito"/>
              </a:rPr>
              <a:t> </a:t>
            </a:r>
            <a:r>
              <a:rPr lang="el-GR" sz="2200" spc="-10" dirty="0">
                <a:solidFill>
                  <a:srgbClr val="001F5F"/>
                </a:solidFill>
                <a:latin typeface="Carlito"/>
                <a:cs typeface="Carlito"/>
              </a:rPr>
              <a:t>Αφορά το τι θα διδαχτεί κάθε σχολική χρονιά. Η διαφοροποίηση με βάση το περιεχόμενο εστιάζεται στο τι πρέπει να μάθουν όλοι οι μαθητές με βάση τις πυρηνικές γνώσεις και δεξιότητες.</a:t>
            </a:r>
          </a:p>
          <a:p>
            <a:r>
              <a:rPr lang="el-GR" sz="2200" spc="-10" dirty="0">
                <a:solidFill>
                  <a:srgbClr val="FFFF00"/>
                </a:solidFill>
                <a:latin typeface="Carlito"/>
                <a:cs typeface="Carlito"/>
              </a:rPr>
              <a:t>Επεξεργασία του περιερχομένου – Πως</a:t>
            </a:r>
            <a:r>
              <a:rPr lang="en-GB" sz="2200" spc="-10" dirty="0">
                <a:solidFill>
                  <a:srgbClr val="FFFF00"/>
                </a:solidFill>
                <a:latin typeface="Carlito"/>
                <a:cs typeface="Carlito"/>
              </a:rPr>
              <a:t> ;</a:t>
            </a:r>
            <a:r>
              <a:rPr lang="el-GR" sz="2200" spc="-10" dirty="0">
                <a:solidFill>
                  <a:srgbClr val="FFFF00"/>
                </a:solidFill>
                <a:latin typeface="Carlito"/>
                <a:cs typeface="Carlito"/>
              </a:rPr>
              <a:t> </a:t>
            </a:r>
            <a:r>
              <a:rPr lang="en-GB" sz="2200" spc="-10" dirty="0">
                <a:solidFill>
                  <a:srgbClr val="FFFF00"/>
                </a:solidFill>
                <a:latin typeface="Carlito"/>
                <a:cs typeface="Carlito"/>
              </a:rPr>
              <a:t> :</a:t>
            </a:r>
            <a:r>
              <a:rPr lang="el-GR" sz="2200" spc="-10" dirty="0">
                <a:solidFill>
                  <a:srgbClr val="FFFF00"/>
                </a:solidFill>
                <a:latin typeface="Carlito"/>
                <a:cs typeface="Carlito"/>
              </a:rPr>
              <a:t> </a:t>
            </a:r>
            <a:r>
              <a:rPr lang="el-GR" sz="2200" spc="-10" dirty="0">
                <a:solidFill>
                  <a:srgbClr val="001F5F"/>
                </a:solidFill>
                <a:latin typeface="Carlito"/>
                <a:cs typeface="Carlito"/>
              </a:rPr>
              <a:t>Η διαφοροποίηση ως προς τη διαδικασία επεξεργασίας του περιεχομένου αναφέρεται ουσιαστικά στις διαφοροποιημένες δραστηριότητες στις οποίες θα εμπλακεί ο μαθητής, προκειμένου να κατανοήσει το περιεχόμενο και να κατακτήσει τη γνώση. </a:t>
            </a:r>
          </a:p>
          <a:p>
            <a:r>
              <a:rPr lang="el-GR" sz="2200" spc="-10" dirty="0">
                <a:solidFill>
                  <a:srgbClr val="FFFF00"/>
                </a:solidFill>
                <a:latin typeface="Carlito"/>
                <a:cs typeface="Carlito"/>
              </a:rPr>
              <a:t>Τελικό αποτέλεσμα/</a:t>
            </a:r>
            <a:r>
              <a:rPr lang="el-GR" altLang="en-US" sz="2200" spc="-10" dirty="0">
                <a:solidFill>
                  <a:srgbClr val="FFFF00"/>
                </a:solidFill>
                <a:latin typeface="Carlito"/>
                <a:cs typeface="Carlito"/>
              </a:rPr>
              <a:t> προϊόν</a:t>
            </a:r>
            <a:r>
              <a:rPr lang="el-GR" sz="2200" spc="-10" dirty="0">
                <a:solidFill>
                  <a:srgbClr val="FFFF00"/>
                </a:solidFill>
                <a:latin typeface="Carlito"/>
                <a:cs typeface="Carlito"/>
              </a:rPr>
              <a:t> </a:t>
            </a:r>
            <a:r>
              <a:rPr lang="en-GB" sz="2200" spc="-10" dirty="0">
                <a:solidFill>
                  <a:srgbClr val="FFFF00"/>
                </a:solidFill>
                <a:latin typeface="Carlito"/>
                <a:cs typeface="Carlito"/>
              </a:rPr>
              <a:t>: </a:t>
            </a:r>
            <a:r>
              <a:rPr lang="el-GR" sz="2200" spc="-10" dirty="0">
                <a:solidFill>
                  <a:srgbClr val="001F5F"/>
                </a:solidFill>
                <a:latin typeface="Carlito"/>
                <a:cs typeface="Carlito"/>
              </a:rPr>
              <a:t>αφορά την εφαρμογή και παρουσίαση με διαφορετικούς τρόπους και μέσα, της νεοαποκτηθείσας γνώσης ή δεξιότητας μέσα από μια τελική εργασία (ή διαγώνισμα).</a:t>
            </a:r>
            <a:endParaRPr lang="en-GB" sz="2200" spc="-10" dirty="0">
              <a:solidFill>
                <a:srgbClr val="001F5F"/>
              </a:solidFill>
              <a:latin typeface="Carlito"/>
              <a:cs typeface="Carlito"/>
            </a:endParaRPr>
          </a:p>
        </p:txBody>
      </p:sp>
    </p:spTree>
    <p:extLst>
      <p:ext uri="{BB962C8B-B14F-4D97-AF65-F5344CB8AC3E}">
        <p14:creationId xmlns:p14="http://schemas.microsoft.com/office/powerpoint/2010/main" val="16541477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179512" y="1572311"/>
            <a:ext cx="8964488" cy="461665"/>
          </a:xfrm>
          <a:prstGeom prst="rect">
            <a:avLst/>
          </a:prstGeom>
        </p:spPr>
        <p:txBody>
          <a:bodyPr wrap="square">
            <a:spAutoFit/>
          </a:bodyPr>
          <a:lstStyle/>
          <a:p>
            <a:pPr>
              <a:lnSpc>
                <a:spcPct val="100000"/>
              </a:lnSpc>
              <a:spcBef>
                <a:spcPts val="5"/>
              </a:spcBef>
            </a:pPr>
            <a:r>
              <a:rPr lang="el-GR" sz="2400" b="1" spc="-15" dirty="0">
                <a:solidFill>
                  <a:srgbClr val="FF0000"/>
                </a:solidFill>
                <a:latin typeface="Carlito"/>
                <a:cs typeface="Carlito"/>
              </a:rPr>
              <a:t>Διαφοροποιημένη </a:t>
            </a:r>
            <a:r>
              <a:rPr lang="el-GR" sz="2400" b="1" spc="-15" dirty="0" smtClean="0">
                <a:solidFill>
                  <a:srgbClr val="FF0000"/>
                </a:solidFill>
                <a:latin typeface="Carlito"/>
                <a:cs typeface="Carlito"/>
              </a:rPr>
              <a:t>Διδασκαλία</a:t>
            </a:r>
            <a:endParaRPr lang="el-GR" sz="2000" dirty="0" smtClean="0">
              <a:latin typeface="Carlito"/>
              <a:cs typeface="Carlito"/>
            </a:endParaRPr>
          </a:p>
        </p:txBody>
      </p:sp>
      <p:sp>
        <p:nvSpPr>
          <p:cNvPr id="9" name="Content Placeholder 2"/>
          <p:cNvSpPr txBox="1">
            <a:spLocks/>
          </p:cNvSpPr>
          <p:nvPr/>
        </p:nvSpPr>
        <p:spPr>
          <a:xfrm>
            <a:off x="179512" y="2360270"/>
            <a:ext cx="8856984" cy="3933549"/>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l-GR" sz="2400" spc="-10" dirty="0">
                <a:solidFill>
                  <a:srgbClr val="001F5F"/>
                </a:solidFill>
                <a:latin typeface="Carlito"/>
                <a:cs typeface="Carlito"/>
              </a:rPr>
              <a:t>Οι περισσότεροι εκπαιδευτικοί αξιολογούν τους μαθητές στο τέλος μιας διδακτικής ενότητας </a:t>
            </a:r>
          </a:p>
          <a:p>
            <a:r>
              <a:rPr lang="el-GR" sz="2400" spc="-10" dirty="0">
                <a:solidFill>
                  <a:srgbClr val="001F5F"/>
                </a:solidFill>
                <a:latin typeface="Carlito"/>
                <a:cs typeface="Carlito"/>
              </a:rPr>
              <a:t>≠</a:t>
            </a:r>
          </a:p>
          <a:p>
            <a:r>
              <a:rPr lang="el-GR" sz="2400" spc="-10" dirty="0">
                <a:solidFill>
                  <a:srgbClr val="001F5F"/>
                </a:solidFill>
                <a:latin typeface="Carlito"/>
                <a:cs typeface="Carlito"/>
              </a:rPr>
              <a:t>Συνεχόμενη Αξιολόγηση: Ένα Διαγνωστικό Συνεχές </a:t>
            </a:r>
          </a:p>
          <a:p>
            <a:r>
              <a:rPr lang="el-GR" sz="2400" spc="-10" dirty="0">
                <a:solidFill>
                  <a:srgbClr val="001F5F"/>
                </a:solidFill>
                <a:latin typeface="Carlito"/>
                <a:cs typeface="Carlito"/>
              </a:rPr>
              <a:t>Ανατροφοδότηση και </a:t>
            </a:r>
            <a:r>
              <a:rPr lang="el-GR" sz="2400" spc="-10" dirty="0" err="1">
                <a:solidFill>
                  <a:srgbClr val="001F5F"/>
                </a:solidFill>
                <a:latin typeface="Carlito"/>
                <a:cs typeface="Carlito"/>
              </a:rPr>
              <a:t>στοχοθεσία</a:t>
            </a:r>
            <a:r>
              <a:rPr lang="el-GR" sz="2400" spc="-10" dirty="0">
                <a:solidFill>
                  <a:srgbClr val="001F5F"/>
                </a:solidFill>
                <a:latin typeface="Carlito"/>
                <a:cs typeface="Carlito"/>
              </a:rPr>
              <a:t> </a:t>
            </a:r>
            <a:endParaRPr lang="el-GR" sz="2400" spc="-10" dirty="0">
              <a:solidFill>
                <a:srgbClr val="001F5F"/>
              </a:solidFill>
              <a:latin typeface="Carlito"/>
              <a:cs typeface="Carlito"/>
            </a:endParaRPr>
          </a:p>
        </p:txBody>
      </p:sp>
      <p:sp>
        <p:nvSpPr>
          <p:cNvPr id="10" name="Rounded Rectangle 3"/>
          <p:cNvSpPr/>
          <p:nvPr/>
        </p:nvSpPr>
        <p:spPr>
          <a:xfrm>
            <a:off x="202453" y="4581128"/>
            <a:ext cx="2361063" cy="105087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a:t>Προ- αξιολόγηση</a:t>
            </a:r>
            <a:endParaRPr lang="en-GB"/>
          </a:p>
        </p:txBody>
      </p:sp>
      <p:sp>
        <p:nvSpPr>
          <p:cNvPr id="11" name="Rounded Rectangle 4"/>
          <p:cNvSpPr/>
          <p:nvPr/>
        </p:nvSpPr>
        <p:spPr>
          <a:xfrm>
            <a:off x="3287326" y="4581128"/>
            <a:ext cx="2361063" cy="105087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t>Διαμορφωτική αξιολόγηση</a:t>
            </a:r>
            <a:endParaRPr lang="en-GB" dirty="0"/>
          </a:p>
        </p:txBody>
      </p:sp>
      <p:sp>
        <p:nvSpPr>
          <p:cNvPr id="12" name="Rounded Rectangle 5"/>
          <p:cNvSpPr/>
          <p:nvPr/>
        </p:nvSpPr>
        <p:spPr>
          <a:xfrm>
            <a:off x="6372200" y="4581128"/>
            <a:ext cx="2361063" cy="105087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l-GR" dirty="0"/>
              <a:t>Αθροιστική/ τελική αξιολόγηση</a:t>
            </a:r>
            <a:endParaRPr lang="en-GB" dirty="0"/>
          </a:p>
        </p:txBody>
      </p:sp>
    </p:spTree>
    <p:extLst>
      <p:ext uri="{BB962C8B-B14F-4D97-AF65-F5344CB8AC3E}">
        <p14:creationId xmlns:p14="http://schemas.microsoft.com/office/powerpoint/2010/main" val="105825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568952" cy="4154984"/>
          </a:xfrm>
          <a:prstGeom prst="rect">
            <a:avLst/>
          </a:prstGeom>
        </p:spPr>
        <p:txBody>
          <a:bodyPr wrap="square">
            <a:spAutoFit/>
          </a:bodyPr>
          <a:lstStyle/>
          <a:p>
            <a:pPr>
              <a:lnSpc>
                <a:spcPct val="100000"/>
              </a:lnSpc>
              <a:spcBef>
                <a:spcPts val="5"/>
              </a:spcBef>
            </a:pPr>
            <a:r>
              <a:rPr lang="el-GR" sz="2400" b="1" spc="-15" dirty="0">
                <a:solidFill>
                  <a:srgbClr val="FF0000"/>
                </a:solidFill>
                <a:latin typeface="Carlito"/>
                <a:cs typeface="Carlito"/>
              </a:rPr>
              <a:t>Συμπεριφορισμός</a:t>
            </a:r>
            <a:r>
              <a:rPr lang="el-GR" sz="2000" dirty="0" smtClean="0">
                <a:latin typeface="Carlito"/>
                <a:cs typeface="Carlito"/>
              </a:rPr>
              <a:t> </a:t>
            </a:r>
            <a:r>
              <a:rPr lang="el-GR" sz="2400" b="1" spc="-10" dirty="0">
                <a:solidFill>
                  <a:srgbClr val="FF0000"/>
                </a:solidFill>
                <a:latin typeface="Carlito"/>
                <a:cs typeface="Carlito"/>
              </a:rPr>
              <a:t>(</a:t>
            </a:r>
            <a:r>
              <a:rPr lang="el-GR" sz="2400" b="1" spc="-15" dirty="0" smtClean="0">
                <a:solidFill>
                  <a:srgbClr val="FF0000"/>
                </a:solidFill>
                <a:latin typeface="Carlito"/>
                <a:cs typeface="Carlito"/>
              </a:rPr>
              <a:t>καθοδηγητική</a:t>
            </a:r>
            <a:r>
              <a:rPr lang="el-GR" sz="2400" b="1" spc="-5" dirty="0" smtClean="0">
                <a:solidFill>
                  <a:srgbClr val="FF0000"/>
                </a:solidFill>
                <a:latin typeface="Carlito"/>
                <a:cs typeface="Carlito"/>
              </a:rPr>
              <a:t>-συμπεριφοριστική </a:t>
            </a:r>
            <a:r>
              <a:rPr lang="el-GR" sz="2400" b="1" spc="-10" dirty="0" smtClean="0">
                <a:solidFill>
                  <a:srgbClr val="FF0000"/>
                </a:solidFill>
                <a:latin typeface="Carlito"/>
                <a:cs typeface="Carlito"/>
              </a:rPr>
              <a:t>μάθηση)</a:t>
            </a:r>
            <a:endParaRPr lang="el-GR" sz="2400" dirty="0">
              <a:latin typeface="Carlito"/>
              <a:cs typeface="Carlito"/>
            </a:endParaRPr>
          </a:p>
          <a:p>
            <a:pPr marL="12700">
              <a:lnSpc>
                <a:spcPct val="100000"/>
              </a:lnSpc>
            </a:pPr>
            <a:r>
              <a:rPr lang="el-GR" sz="2400" spc="-10" dirty="0" smtClean="0">
                <a:solidFill>
                  <a:srgbClr val="001F5F"/>
                </a:solidFill>
                <a:latin typeface="Carlito"/>
                <a:cs typeface="Carlito"/>
              </a:rPr>
              <a:t>Ο </a:t>
            </a:r>
            <a:r>
              <a:rPr lang="el-GR" sz="2400" spc="-10" dirty="0">
                <a:solidFill>
                  <a:srgbClr val="001F5F"/>
                </a:solidFill>
                <a:latin typeface="Carlito"/>
                <a:cs typeface="Carlito"/>
              </a:rPr>
              <a:t>συμπεριφορισμός (</a:t>
            </a:r>
            <a:r>
              <a:rPr lang="el-GR" sz="2400" spc="-10" dirty="0" err="1">
                <a:solidFill>
                  <a:srgbClr val="001F5F"/>
                </a:solidFill>
                <a:latin typeface="Carlito"/>
                <a:cs typeface="Carlito"/>
              </a:rPr>
              <a:t>behaviorism</a:t>
            </a:r>
            <a:r>
              <a:rPr lang="el-GR" sz="2400" spc="-10" dirty="0">
                <a:solidFill>
                  <a:srgbClr val="001F5F"/>
                </a:solidFill>
                <a:latin typeface="Carlito"/>
                <a:cs typeface="Carlito"/>
              </a:rPr>
              <a:t>) προσεγγίζει τη μελέτη των ψυχολογικών φαινομένων υιοθετώντας τη βασική θέση πως η συμπεριφορά μπορεί να μελετηθεί με συστηματικό και </a:t>
            </a:r>
            <a:r>
              <a:rPr lang="el-GR" sz="2400" spc="-10" dirty="0" err="1">
                <a:solidFill>
                  <a:srgbClr val="001F5F"/>
                </a:solidFill>
                <a:latin typeface="Carlito"/>
                <a:cs typeface="Carlito"/>
              </a:rPr>
              <a:t>παρατηρήσιμο</a:t>
            </a:r>
            <a:r>
              <a:rPr lang="el-GR" sz="2400" spc="-10" dirty="0">
                <a:solidFill>
                  <a:srgbClr val="001F5F"/>
                </a:solidFill>
                <a:latin typeface="Carlito"/>
                <a:cs typeface="Carlito"/>
              </a:rPr>
              <a:t> τρόπο χωρίς καμία αναφορά σε εσωτερικές νοητικές καταστάσεις. </a:t>
            </a:r>
            <a:endParaRPr lang="el-GR" sz="2400" spc="-10" dirty="0" smtClean="0">
              <a:solidFill>
                <a:srgbClr val="001F5F"/>
              </a:solidFill>
              <a:latin typeface="Carlito"/>
              <a:cs typeface="Carlito"/>
            </a:endParaRPr>
          </a:p>
          <a:p>
            <a:pPr marL="12700">
              <a:lnSpc>
                <a:spcPct val="100000"/>
              </a:lnSpc>
            </a:pPr>
            <a:r>
              <a:rPr lang="el-GR" sz="2400" spc="-10" dirty="0" smtClean="0">
                <a:solidFill>
                  <a:srgbClr val="001F5F"/>
                </a:solidFill>
                <a:latin typeface="Carlito"/>
                <a:cs typeface="Carlito"/>
              </a:rPr>
              <a:t>Μόνο </a:t>
            </a:r>
            <a:r>
              <a:rPr lang="el-GR" sz="2400" spc="-10" dirty="0">
                <a:solidFill>
                  <a:srgbClr val="001F5F"/>
                </a:solidFill>
                <a:latin typeface="Carlito"/>
                <a:cs typeface="Carlito"/>
              </a:rPr>
              <a:t>οι </a:t>
            </a:r>
            <a:r>
              <a:rPr lang="el-GR" sz="2400" spc="-10" dirty="0" err="1">
                <a:solidFill>
                  <a:srgbClr val="001F5F"/>
                </a:solidFill>
                <a:latin typeface="Carlito"/>
                <a:cs typeface="Carlito"/>
              </a:rPr>
              <a:t>παρατηρήσιμες</a:t>
            </a:r>
            <a:r>
              <a:rPr lang="el-GR" sz="2400" spc="-10" dirty="0">
                <a:solidFill>
                  <a:srgbClr val="001F5F"/>
                </a:solidFill>
                <a:latin typeface="Carlito"/>
                <a:cs typeface="Carlito"/>
              </a:rPr>
              <a:t> συμπεριφορές μπορούν να μελετηθούν, καθώς οι εσωτερικές καταστάσεις του νου (νοητικές διεργασίες, συναισθήματα, διαθέσεις κ.λπ.) είναι υποκειμενικές. </a:t>
            </a:r>
          </a:p>
        </p:txBody>
      </p:sp>
    </p:spTree>
    <p:extLst>
      <p:ext uri="{BB962C8B-B14F-4D97-AF65-F5344CB8AC3E}">
        <p14:creationId xmlns:p14="http://schemas.microsoft.com/office/powerpoint/2010/main" val="1141274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323528" y="1772816"/>
            <a:ext cx="8568952" cy="4524315"/>
          </a:xfrm>
          <a:prstGeom prst="rect">
            <a:avLst/>
          </a:prstGeom>
        </p:spPr>
        <p:txBody>
          <a:bodyPr wrap="square">
            <a:spAutoFit/>
          </a:bodyPr>
          <a:lstStyle/>
          <a:p>
            <a:pPr>
              <a:lnSpc>
                <a:spcPct val="100000"/>
              </a:lnSpc>
              <a:spcBef>
                <a:spcPts val="5"/>
              </a:spcBef>
            </a:pPr>
            <a:r>
              <a:rPr lang="el-GR" sz="2400" b="1" spc="-15" dirty="0">
                <a:solidFill>
                  <a:srgbClr val="FF0000"/>
                </a:solidFill>
                <a:latin typeface="Carlito"/>
                <a:cs typeface="Carlito"/>
              </a:rPr>
              <a:t>Συμπεριφορισμός</a:t>
            </a:r>
            <a:r>
              <a:rPr lang="el-GR" sz="2000" dirty="0" smtClean="0">
                <a:latin typeface="Carlito"/>
                <a:cs typeface="Carlito"/>
              </a:rPr>
              <a:t> </a:t>
            </a:r>
            <a:r>
              <a:rPr lang="el-GR" sz="2400" b="1" spc="-10" dirty="0">
                <a:solidFill>
                  <a:srgbClr val="FF0000"/>
                </a:solidFill>
                <a:latin typeface="Carlito"/>
                <a:cs typeface="Carlito"/>
              </a:rPr>
              <a:t>(</a:t>
            </a:r>
            <a:r>
              <a:rPr lang="el-GR" sz="2400" b="1" spc="-15" dirty="0" smtClean="0">
                <a:solidFill>
                  <a:srgbClr val="FF0000"/>
                </a:solidFill>
                <a:latin typeface="Carlito"/>
                <a:cs typeface="Carlito"/>
              </a:rPr>
              <a:t>καθοδηγητική</a:t>
            </a:r>
            <a:r>
              <a:rPr lang="el-GR" sz="2400" b="1" spc="-5" dirty="0" smtClean="0">
                <a:solidFill>
                  <a:srgbClr val="FF0000"/>
                </a:solidFill>
                <a:latin typeface="Carlito"/>
                <a:cs typeface="Carlito"/>
              </a:rPr>
              <a:t>-συμπεριφοριστική </a:t>
            </a:r>
            <a:r>
              <a:rPr lang="el-GR" sz="2400" b="1" spc="-10" dirty="0" smtClean="0">
                <a:solidFill>
                  <a:srgbClr val="FF0000"/>
                </a:solidFill>
                <a:latin typeface="Carlito"/>
                <a:cs typeface="Carlito"/>
              </a:rPr>
              <a:t>μάθηση)</a:t>
            </a:r>
            <a:endParaRPr lang="el-GR" sz="2400" dirty="0">
              <a:latin typeface="Carlito"/>
              <a:cs typeface="Carlito"/>
            </a:endParaRPr>
          </a:p>
          <a:p>
            <a:r>
              <a:rPr lang="el-GR" sz="2400" spc="-10" dirty="0">
                <a:solidFill>
                  <a:srgbClr val="001F5F"/>
                </a:solidFill>
                <a:latin typeface="Carlito"/>
                <a:cs typeface="Carlito"/>
              </a:rPr>
              <a:t>Σύμφωνα με τους </a:t>
            </a:r>
            <a:r>
              <a:rPr lang="el-GR" sz="2400" spc="-10" dirty="0" err="1">
                <a:solidFill>
                  <a:srgbClr val="001F5F"/>
                </a:solidFill>
                <a:latin typeface="Carlito"/>
                <a:cs typeface="Carlito"/>
              </a:rPr>
              <a:t>συμπεριφοριστές</a:t>
            </a:r>
            <a:r>
              <a:rPr lang="el-GR" sz="2400" spc="-10" dirty="0">
                <a:solidFill>
                  <a:srgbClr val="001F5F"/>
                </a:solidFill>
                <a:latin typeface="Carlito"/>
                <a:cs typeface="Carlito"/>
              </a:rPr>
              <a:t>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Η </a:t>
            </a:r>
            <a:r>
              <a:rPr lang="el-GR" sz="2400" spc="-10" dirty="0">
                <a:solidFill>
                  <a:srgbClr val="001F5F"/>
                </a:solidFill>
                <a:latin typeface="Carlito"/>
                <a:cs typeface="Carlito"/>
              </a:rPr>
              <a:t>ανθρώπινη συμπεριφορά μπορεί να μετρηθεί και να διαμορφωθεί κατά τον επιθυμητό τρόπο μέσω συστηματικής εκπαίδευσης.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Κάθε </a:t>
            </a:r>
            <a:r>
              <a:rPr lang="el-GR" sz="2400" spc="-10" dirty="0">
                <a:solidFill>
                  <a:srgbClr val="001F5F"/>
                </a:solidFill>
                <a:latin typeface="Carlito"/>
                <a:cs typeface="Carlito"/>
              </a:rPr>
              <a:t>συμπεριφορά μπορεί να αναπτυχθεί μέσω εξάρτησης (ή διαμόρφωσης) (</a:t>
            </a:r>
            <a:r>
              <a:rPr lang="el-GR" sz="2400" spc="-10" dirty="0" err="1">
                <a:solidFill>
                  <a:srgbClr val="001F5F"/>
                </a:solidFill>
                <a:latin typeface="Carlito"/>
                <a:cs typeface="Carlito"/>
              </a:rPr>
              <a:t>conditioning</a:t>
            </a:r>
            <a:r>
              <a:rPr lang="el-GR" sz="2400" spc="-10" dirty="0">
                <a:solidFill>
                  <a:srgbClr val="001F5F"/>
                </a:solidFill>
                <a:latin typeface="Carlito"/>
                <a:cs typeface="Carlito"/>
              </a:rPr>
              <a:t>). </a:t>
            </a:r>
            <a:endParaRPr lang="el-GR" sz="2400" spc="-10" dirty="0" smtClean="0">
              <a:solidFill>
                <a:srgbClr val="001F5F"/>
              </a:solidFill>
              <a:latin typeface="Carlito"/>
              <a:cs typeface="Carlito"/>
            </a:endParaRPr>
          </a:p>
          <a:p>
            <a:pPr marL="342900" indent="-342900">
              <a:buFont typeface="Arial" panose="020B0604020202020204" pitchFamily="34" charset="0"/>
              <a:buChar char="•"/>
            </a:pPr>
            <a:r>
              <a:rPr lang="el-GR" sz="2400" spc="-10" dirty="0" smtClean="0">
                <a:solidFill>
                  <a:srgbClr val="001F5F"/>
                </a:solidFill>
                <a:latin typeface="Carlito"/>
                <a:cs typeface="Carlito"/>
              </a:rPr>
              <a:t>Η </a:t>
            </a:r>
            <a:r>
              <a:rPr lang="el-GR" sz="2400" spc="-10" dirty="0">
                <a:solidFill>
                  <a:srgbClr val="001F5F"/>
                </a:solidFill>
                <a:latin typeface="Carlito"/>
                <a:cs typeface="Carlito"/>
              </a:rPr>
              <a:t>εξάρτηση/διαμόρφωση της συμπεριφοράς αναπτύσσεται μέσω της </a:t>
            </a:r>
            <a:r>
              <a:rPr lang="el-GR" sz="2400" spc="-10" dirty="0" err="1">
                <a:solidFill>
                  <a:srgbClr val="001F5F"/>
                </a:solidFill>
                <a:latin typeface="Carlito"/>
                <a:cs typeface="Carlito"/>
              </a:rPr>
              <a:t>διάδρασης</a:t>
            </a:r>
            <a:r>
              <a:rPr lang="el-GR" sz="2400" spc="-10" dirty="0">
                <a:solidFill>
                  <a:srgbClr val="001F5F"/>
                </a:solidFill>
                <a:latin typeface="Carlito"/>
                <a:cs typeface="Carlito"/>
              </a:rPr>
              <a:t> (</a:t>
            </a:r>
            <a:r>
              <a:rPr lang="el-GR" sz="2400" spc="-10" dirty="0" err="1">
                <a:solidFill>
                  <a:srgbClr val="001F5F"/>
                </a:solidFill>
                <a:latin typeface="Carlito"/>
                <a:cs typeface="Carlito"/>
              </a:rPr>
              <a:t>interaction</a:t>
            </a:r>
            <a:r>
              <a:rPr lang="el-GR" sz="2400" spc="-10" dirty="0">
                <a:solidFill>
                  <a:srgbClr val="001F5F"/>
                </a:solidFill>
                <a:latin typeface="Carlito"/>
                <a:cs typeface="Carlito"/>
              </a:rPr>
              <a:t>) με το περιβάλλον, ενώ η απόκριση του υποκειμένου στα ερεθίσματα από το περιβάλλον διαμορφώνει τη συμπεριφορά. </a:t>
            </a:r>
            <a:endParaRPr lang="nb-NO" sz="2400" spc="-10" dirty="0">
              <a:solidFill>
                <a:srgbClr val="001F5F"/>
              </a:solidFill>
              <a:latin typeface="Carlito"/>
              <a:cs typeface="Carlito"/>
            </a:endParaRPr>
          </a:p>
        </p:txBody>
      </p:sp>
    </p:spTree>
    <p:extLst>
      <p:ext uri="{BB962C8B-B14F-4D97-AF65-F5344CB8AC3E}">
        <p14:creationId xmlns:p14="http://schemas.microsoft.com/office/powerpoint/2010/main" val="40249573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192688" cy="1628802"/>
          </a:xfrm>
        </p:spPr>
        <p:txBody>
          <a:bodyPr>
            <a:noAutofit/>
          </a:bodyPr>
          <a:lstStyle/>
          <a:p>
            <a:pPr>
              <a:lnSpc>
                <a:spcPct val="100000"/>
              </a:lnSpc>
              <a:spcBef>
                <a:spcPts val="415"/>
              </a:spcBef>
            </a:pPr>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400" dirty="0" smtClean="0">
                <a:solidFill>
                  <a:srgbClr val="000000"/>
                </a:solidFill>
                <a:latin typeface="RRAIVN+Calibri"/>
                <a:cs typeface="RRAIVN+Calibri"/>
              </a:rPr>
              <a:t>Ενσωμάτωση </a:t>
            </a:r>
            <a:r>
              <a:rPr lang="el-GR" sz="2400" dirty="0">
                <a:solidFill>
                  <a:srgbClr val="000000"/>
                </a:solidFill>
                <a:latin typeface="RRAIVN+Calibri"/>
                <a:cs typeface="RRAIVN+Calibri"/>
              </a:rPr>
              <a:t>της Εκπαιδευτικής Τεχνολογίας </a:t>
            </a:r>
            <a:r>
              <a:rPr lang="el-GR" sz="2400" dirty="0" smtClean="0">
                <a:solidFill>
                  <a:srgbClr val="000000"/>
                </a:solidFill>
                <a:latin typeface="RRAIVN+Calibri"/>
                <a:cs typeface="RRAIVN+Calibri"/>
              </a:rPr>
              <a:t>στη Διδασκαλία </a:t>
            </a:r>
            <a:r>
              <a:rPr lang="el-GR" sz="2400" dirty="0">
                <a:solidFill>
                  <a:srgbClr val="000000"/>
                </a:solidFill>
                <a:latin typeface="RRAIVN+Calibri"/>
                <a:cs typeface="RRAIVN+Calibri"/>
              </a:rPr>
              <a:t>και τη </a:t>
            </a:r>
            <a:r>
              <a:rPr lang="el-GR" sz="2400" dirty="0" smtClean="0">
                <a:solidFill>
                  <a:srgbClr val="000000"/>
                </a:solidFill>
                <a:latin typeface="RRAIVN+Calibri"/>
                <a:cs typeface="RRAIVN+Calibri"/>
              </a:rPr>
              <a:t>Μάθηση</a:t>
            </a:r>
            <a:br>
              <a:rPr lang="el-GR" sz="2400" dirty="0" smtClean="0">
                <a:solidFill>
                  <a:srgbClr val="000000"/>
                </a:solidFill>
                <a:latin typeface="RRAIVN+Calibri"/>
                <a:cs typeface="RRAIVN+Calibri"/>
              </a:rPr>
            </a:br>
            <a:r>
              <a:rPr lang="el-GR" sz="2400" dirty="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8" name="Ορθογώνιο 7"/>
          <p:cNvSpPr/>
          <p:nvPr/>
        </p:nvSpPr>
        <p:spPr>
          <a:xfrm>
            <a:off x="251520" y="1772816"/>
            <a:ext cx="8640960" cy="4893647"/>
          </a:xfrm>
          <a:prstGeom prst="rect">
            <a:avLst/>
          </a:prstGeom>
        </p:spPr>
        <p:txBody>
          <a:bodyPr wrap="square">
            <a:spAutoFit/>
          </a:bodyPr>
          <a:lstStyle/>
          <a:p>
            <a:r>
              <a:rPr lang="el-GR" sz="2400" spc="-10" dirty="0" smtClean="0">
                <a:solidFill>
                  <a:srgbClr val="001F5F"/>
                </a:solidFill>
                <a:latin typeface="Carlito"/>
                <a:cs typeface="Carlito"/>
              </a:rPr>
              <a:t>Ο </a:t>
            </a:r>
            <a:r>
              <a:rPr lang="el-GR" sz="2400" spc="-10" dirty="0">
                <a:solidFill>
                  <a:srgbClr val="001F5F"/>
                </a:solidFill>
                <a:latin typeface="Carlito"/>
                <a:cs typeface="Carlito"/>
              </a:rPr>
              <a:t>συμπεριφορισμός ερμηνεύει τη μάθηση ως διαμόρφωση της παρατηρούμενης συμπεριφοράς του μαθητή. Τα μοντέλα που πρότεινε ο </a:t>
            </a:r>
            <a:r>
              <a:rPr lang="el-GR" sz="2400" spc="-10" dirty="0" err="1" smtClean="0">
                <a:solidFill>
                  <a:srgbClr val="001F5F"/>
                </a:solidFill>
                <a:latin typeface="Carlito"/>
                <a:cs typeface="Carlito"/>
              </a:rPr>
              <a:t>Skinner</a:t>
            </a:r>
            <a:r>
              <a:rPr lang="nb-NO" sz="2400" spc="-10" dirty="0" smtClean="0">
                <a:solidFill>
                  <a:srgbClr val="001F5F"/>
                </a:solidFill>
                <a:latin typeface="Carlito"/>
                <a:cs typeface="Carlito"/>
              </a:rPr>
              <a:t> </a:t>
            </a:r>
            <a:r>
              <a:rPr lang="el-GR" sz="2400" spc="-10" dirty="0" smtClean="0">
                <a:solidFill>
                  <a:srgbClr val="001F5F"/>
                </a:solidFill>
                <a:latin typeface="Carlito"/>
                <a:cs typeface="Carlito"/>
              </a:rPr>
              <a:t>για </a:t>
            </a:r>
            <a:r>
              <a:rPr lang="el-GR" sz="2400" spc="-10" dirty="0">
                <a:solidFill>
                  <a:srgbClr val="001F5F"/>
                </a:solidFill>
                <a:latin typeface="Carlito"/>
                <a:cs typeface="Carlito"/>
              </a:rPr>
              <a:t>τη συντελεστική εξάρτηση (ρύθμιση της συμπεριφοράς μέσω θετικής ή αρνητικής ανάδρασης) και για την εκπαίδευση ως προγραμματισμένη διδασκαλία καθοδήγησαν τις πρώτες προσπάθειες για </a:t>
            </a:r>
            <a:r>
              <a:rPr lang="el-GR" sz="2400" spc="-10" dirty="0" err="1" smtClean="0">
                <a:solidFill>
                  <a:srgbClr val="001F5F"/>
                </a:solidFill>
                <a:latin typeface="Carlito"/>
                <a:cs typeface="Carlito"/>
              </a:rPr>
              <a:t>εκπ</a:t>
            </a:r>
            <a:r>
              <a:rPr lang="el-GR" sz="2400" spc="-10" dirty="0" smtClean="0">
                <a:solidFill>
                  <a:srgbClr val="001F5F"/>
                </a:solidFill>
                <a:latin typeface="Carlito"/>
                <a:cs typeface="Carlito"/>
              </a:rPr>
              <a:t>. </a:t>
            </a:r>
            <a:r>
              <a:rPr lang="el-GR" sz="2400" spc="-10" dirty="0">
                <a:solidFill>
                  <a:srgbClr val="001F5F"/>
                </a:solidFill>
                <a:latin typeface="Carlito"/>
                <a:cs typeface="Carlito"/>
              </a:rPr>
              <a:t>τεχνολογία (διδακτικές μηχανές) και </a:t>
            </a:r>
            <a:r>
              <a:rPr lang="el-GR" sz="2400" spc="-10" dirty="0" err="1" smtClean="0">
                <a:solidFill>
                  <a:srgbClr val="001F5F"/>
                </a:solidFill>
                <a:latin typeface="Carlito"/>
                <a:cs typeface="Carlito"/>
              </a:rPr>
              <a:t>εκπ</a:t>
            </a:r>
            <a:r>
              <a:rPr lang="el-GR" sz="2400" spc="-10" dirty="0" smtClean="0">
                <a:solidFill>
                  <a:srgbClr val="001F5F"/>
                </a:solidFill>
                <a:latin typeface="Carlito"/>
                <a:cs typeface="Carlito"/>
              </a:rPr>
              <a:t>. </a:t>
            </a:r>
            <a:r>
              <a:rPr lang="el-GR" sz="2400" spc="-10" dirty="0">
                <a:solidFill>
                  <a:srgbClr val="001F5F"/>
                </a:solidFill>
                <a:latin typeface="Carlito"/>
                <a:cs typeface="Carlito"/>
              </a:rPr>
              <a:t>λογισμικό (διδακτικά βοηθήματα και </a:t>
            </a:r>
            <a:r>
              <a:rPr lang="el-GR" sz="2400" spc="-10" dirty="0" err="1">
                <a:solidFill>
                  <a:srgbClr val="001F5F"/>
                </a:solidFill>
                <a:latin typeface="Carlito"/>
                <a:cs typeface="Carlito"/>
              </a:rPr>
              <a:t>drill</a:t>
            </a:r>
            <a:r>
              <a:rPr lang="el-GR" sz="2400" spc="-10" dirty="0">
                <a:solidFill>
                  <a:srgbClr val="001F5F"/>
                </a:solidFill>
                <a:latin typeface="Carlito"/>
                <a:cs typeface="Carlito"/>
              </a:rPr>
              <a:t> and </a:t>
            </a:r>
            <a:r>
              <a:rPr lang="el-GR" sz="2400" spc="-10" dirty="0" err="1">
                <a:solidFill>
                  <a:srgbClr val="001F5F"/>
                </a:solidFill>
                <a:latin typeface="Carlito"/>
                <a:cs typeface="Carlito"/>
              </a:rPr>
              <a:t>practice</a:t>
            </a:r>
            <a:r>
              <a:rPr lang="el-GR" sz="2400" spc="-10" dirty="0">
                <a:solidFill>
                  <a:srgbClr val="001F5F"/>
                </a:solidFill>
                <a:latin typeface="Carlito"/>
                <a:cs typeface="Carlito"/>
              </a:rPr>
              <a:t> εφαρμογές). Βασικά χαρακτηριστικά αυτών των πρώτων τεχνολογικών προϊόντων υπήρξαν: </a:t>
            </a:r>
            <a:endParaRPr lang="el-GR" sz="2400" spc="-10" dirty="0" smtClean="0">
              <a:solidFill>
                <a:srgbClr val="001F5F"/>
              </a:solidFill>
              <a:latin typeface="Carlito"/>
              <a:cs typeface="Carlito"/>
            </a:endParaRPr>
          </a:p>
          <a:p>
            <a:pPr marL="900113" indent="-457200"/>
            <a:r>
              <a:rPr lang="el-GR" sz="2400" spc="-10" dirty="0" smtClean="0">
                <a:solidFill>
                  <a:srgbClr val="001F5F"/>
                </a:solidFill>
                <a:latin typeface="Carlito"/>
                <a:cs typeface="Carlito"/>
              </a:rPr>
              <a:t>(</a:t>
            </a:r>
            <a:r>
              <a:rPr lang="el-GR" sz="2400" spc="-10" dirty="0">
                <a:solidFill>
                  <a:srgbClr val="001F5F"/>
                </a:solidFill>
                <a:latin typeface="Carlito"/>
                <a:cs typeface="Carlito"/>
              </a:rPr>
              <a:t>α) η γραμμική (ή και με κάποιες διακλαδώσεις) οργάνωση της παρουσίασης περιεχομένου, και </a:t>
            </a:r>
            <a:endParaRPr lang="el-GR" sz="2400" spc="-10" dirty="0" smtClean="0">
              <a:solidFill>
                <a:srgbClr val="001F5F"/>
              </a:solidFill>
              <a:latin typeface="Carlito"/>
              <a:cs typeface="Carlito"/>
            </a:endParaRPr>
          </a:p>
          <a:p>
            <a:pPr marL="900113" indent="-457200"/>
            <a:r>
              <a:rPr lang="el-GR" sz="2400" spc="-10" dirty="0" smtClean="0">
                <a:solidFill>
                  <a:srgbClr val="001F5F"/>
                </a:solidFill>
                <a:latin typeface="Carlito"/>
                <a:cs typeface="Carlito"/>
              </a:rPr>
              <a:t>(</a:t>
            </a:r>
            <a:r>
              <a:rPr lang="el-GR" sz="2400" spc="-10" dirty="0">
                <a:solidFill>
                  <a:srgbClr val="001F5F"/>
                </a:solidFill>
                <a:latin typeface="Carlito"/>
                <a:cs typeface="Carlito"/>
              </a:rPr>
              <a:t>β) η συστηματική άσκηση με την ανάδραση του συστήματος ως ρυθμιστή της ενίσχυσης του μαθητή. </a:t>
            </a:r>
            <a:endParaRPr lang="nb-NO" sz="2400" spc="-10" dirty="0">
              <a:solidFill>
                <a:srgbClr val="001F5F"/>
              </a:solidFill>
              <a:latin typeface="Carlito"/>
              <a:cs typeface="Carlito"/>
            </a:endParaRPr>
          </a:p>
        </p:txBody>
      </p:sp>
    </p:spTree>
    <p:extLst>
      <p:ext uri="{BB962C8B-B14F-4D97-AF65-F5344CB8AC3E}">
        <p14:creationId xmlns:p14="http://schemas.microsoft.com/office/powerpoint/2010/main" val="3403430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46762" y="1636440"/>
            <a:ext cx="8784976" cy="4824535"/>
          </a:xfrm>
        </p:spPr>
        <p:txBody>
          <a:bodyPr>
            <a:noAutofit/>
          </a:bodyPr>
          <a:lstStyle/>
          <a:p>
            <a:pPr marL="0" indent="0">
              <a:buNone/>
            </a:pPr>
            <a:r>
              <a:rPr lang="el-GR" sz="2400" b="1" spc="-15" dirty="0">
                <a:solidFill>
                  <a:srgbClr val="FF0000"/>
                </a:solidFill>
                <a:latin typeface="Carlito"/>
                <a:cs typeface="Carlito"/>
              </a:rPr>
              <a:t>Συμπεριφορισμός</a:t>
            </a:r>
            <a:r>
              <a:rPr lang="el-GR" sz="2000" dirty="0">
                <a:latin typeface="Carlito"/>
                <a:cs typeface="Carlito"/>
              </a:rPr>
              <a:t> </a:t>
            </a:r>
            <a:r>
              <a:rPr lang="el-GR" sz="2400" b="1" spc="-10" dirty="0">
                <a:solidFill>
                  <a:srgbClr val="FF0000"/>
                </a:solidFill>
                <a:latin typeface="Carlito"/>
                <a:cs typeface="Carlito"/>
              </a:rPr>
              <a:t>(</a:t>
            </a:r>
            <a:r>
              <a:rPr lang="el-GR" sz="2400" b="1" spc="-15" dirty="0">
                <a:solidFill>
                  <a:srgbClr val="FF0000"/>
                </a:solidFill>
                <a:latin typeface="Carlito"/>
                <a:cs typeface="Carlito"/>
              </a:rPr>
              <a:t>καθοδηγητική</a:t>
            </a:r>
            <a:r>
              <a:rPr lang="el-GR" sz="2400" b="1" spc="-5" dirty="0">
                <a:solidFill>
                  <a:srgbClr val="FF0000"/>
                </a:solidFill>
                <a:latin typeface="Carlito"/>
                <a:cs typeface="Carlito"/>
              </a:rPr>
              <a:t>-συμπεριφοριστική </a:t>
            </a:r>
            <a:r>
              <a:rPr lang="el-GR" sz="2400" b="1" spc="-10" dirty="0">
                <a:solidFill>
                  <a:srgbClr val="FF0000"/>
                </a:solidFill>
                <a:latin typeface="Carlito"/>
                <a:cs typeface="Carlito"/>
              </a:rPr>
              <a:t>μάθηση)</a:t>
            </a:r>
            <a:endParaRPr lang="el-GR" sz="2400" dirty="0">
              <a:latin typeface="Carlito"/>
              <a:cs typeface="Carlito"/>
            </a:endParaRPr>
          </a:p>
          <a:p>
            <a:r>
              <a:rPr lang="el-GR" sz="2400" dirty="0" smtClean="0">
                <a:solidFill>
                  <a:schemeClr val="tx2">
                    <a:lumMod val="75000"/>
                  </a:schemeClr>
                </a:solidFill>
              </a:rPr>
              <a:t>Η </a:t>
            </a:r>
            <a:r>
              <a:rPr lang="el-GR" sz="2400" dirty="0">
                <a:solidFill>
                  <a:schemeClr val="tx2">
                    <a:lumMod val="75000"/>
                  </a:schemeClr>
                </a:solidFill>
              </a:rPr>
              <a:t>μάθηση ορίζεται ως μία αλλαγή στη συμπεριφορά του μαθητή που προκύπτει </a:t>
            </a:r>
            <a:r>
              <a:rPr lang="el-GR" sz="2400" dirty="0" smtClean="0">
                <a:solidFill>
                  <a:schemeClr val="tx2">
                    <a:lumMod val="75000"/>
                  </a:schemeClr>
                </a:solidFill>
              </a:rPr>
              <a:t>μέσω εμπειριών </a:t>
            </a:r>
            <a:r>
              <a:rPr lang="el-GR" sz="2400" dirty="0">
                <a:solidFill>
                  <a:schemeClr val="tx2">
                    <a:lumMod val="75000"/>
                  </a:schemeClr>
                </a:solidFill>
              </a:rPr>
              <a:t>αλλά και ασκήσεων που </a:t>
            </a:r>
            <a:r>
              <a:rPr lang="el-GR" sz="2400" dirty="0" smtClean="0">
                <a:solidFill>
                  <a:schemeClr val="tx2">
                    <a:lumMod val="75000"/>
                  </a:schemeClr>
                </a:solidFill>
              </a:rPr>
              <a:t>τίθενται </a:t>
            </a:r>
            <a:r>
              <a:rPr lang="el-GR" sz="2400" dirty="0">
                <a:solidFill>
                  <a:schemeClr val="tx2">
                    <a:lumMod val="75000"/>
                  </a:schemeClr>
                </a:solidFill>
              </a:rPr>
              <a:t>από το δάσκαλο.</a:t>
            </a:r>
          </a:p>
          <a:p>
            <a:r>
              <a:rPr lang="el-GR" sz="2400" dirty="0" smtClean="0">
                <a:solidFill>
                  <a:schemeClr val="tx2">
                    <a:lumMod val="75000"/>
                  </a:schemeClr>
                </a:solidFill>
              </a:rPr>
              <a:t>Η </a:t>
            </a:r>
            <a:r>
              <a:rPr lang="el-GR" sz="2400" dirty="0">
                <a:solidFill>
                  <a:schemeClr val="tx2">
                    <a:lumMod val="75000"/>
                  </a:schemeClr>
                </a:solidFill>
              </a:rPr>
              <a:t>μάθηση συντελείται με την ενίσχυση της επιθυμητής συμπεριφοράς είτε μέσω της αμοιβής της (θετική ενίσχυση) είτε μέσω της τιμωρίας (αρνητική ενίσχυση</a:t>
            </a:r>
            <a:r>
              <a:rPr lang="el-GR" sz="2400" dirty="0" smtClean="0">
                <a:solidFill>
                  <a:schemeClr val="tx2">
                    <a:lumMod val="75000"/>
                  </a:schemeClr>
                </a:solidFill>
              </a:rPr>
              <a:t>).</a:t>
            </a:r>
          </a:p>
          <a:p>
            <a:r>
              <a:rPr lang="el-GR" sz="2400" dirty="0" smtClean="0">
                <a:solidFill>
                  <a:schemeClr val="tx2">
                    <a:lumMod val="75000"/>
                  </a:schemeClr>
                </a:solidFill>
              </a:rPr>
              <a:t> </a:t>
            </a:r>
            <a:r>
              <a:rPr lang="el-GR" sz="2400" dirty="0">
                <a:solidFill>
                  <a:schemeClr val="tx2">
                    <a:lumMod val="75000"/>
                  </a:schemeClr>
                </a:solidFill>
              </a:rPr>
              <a:t>Κεντρικοί ρόλοι είναι αυτοί του </a:t>
            </a:r>
            <a:r>
              <a:rPr lang="el-GR" sz="2400" i="1" dirty="0">
                <a:solidFill>
                  <a:schemeClr val="tx2">
                    <a:lumMod val="75000"/>
                  </a:schemeClr>
                </a:solidFill>
              </a:rPr>
              <a:t>δασκάλου</a:t>
            </a:r>
            <a:r>
              <a:rPr lang="el-GR" sz="2400" dirty="0">
                <a:solidFill>
                  <a:schemeClr val="tx2">
                    <a:lumMod val="75000"/>
                  </a:schemeClr>
                </a:solidFill>
              </a:rPr>
              <a:t>, ως μεταδότη της γνώσης στους μαθητές και βασικό παράγοντα στην εκπαιδευτική διαδικασία που ενισχύει την επιθυμητή συμπεριφορά, και των </a:t>
            </a:r>
            <a:r>
              <a:rPr lang="el-GR" sz="2400" i="1" dirty="0">
                <a:solidFill>
                  <a:schemeClr val="tx2">
                    <a:lumMod val="75000"/>
                  </a:schemeClr>
                </a:solidFill>
              </a:rPr>
              <a:t>διδακτικών στόχων </a:t>
            </a:r>
            <a:r>
              <a:rPr lang="el-GR" sz="2400" dirty="0">
                <a:solidFill>
                  <a:schemeClr val="tx2">
                    <a:lumMod val="75000"/>
                  </a:schemeClr>
                </a:solidFill>
              </a:rPr>
              <a:t>του μαθήματος που διατυπώνονται με τη μορφή συμπεριφορών που οι μαθητές πρέπει να αναπτύξουν. </a:t>
            </a:r>
          </a:p>
        </p:txBody>
      </p:sp>
      <p:sp>
        <p:nvSpPr>
          <p:cNvPr id="4" name="Τίτλος 1"/>
          <p:cNvSpPr txBox="1">
            <a:spLocks/>
          </p:cNvSpPr>
          <p:nvPr/>
        </p:nvSpPr>
        <p:spPr>
          <a:xfrm>
            <a:off x="2843808" y="-2"/>
            <a:ext cx="6192688" cy="162880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415"/>
              </a:spcBef>
            </a:pPr>
            <a:r>
              <a:rPr lang="el-GR" b="1" smtClean="0">
                <a:solidFill>
                  <a:srgbClr val="000000"/>
                </a:solidFill>
                <a:latin typeface="+mn-lt"/>
                <a:cs typeface="UUMMPF+Calibri"/>
              </a:rPr>
              <a:t>Εκπαιδευτική Τεχνολογία</a:t>
            </a:r>
            <a:br>
              <a:rPr lang="el-GR" b="1" smtClean="0">
                <a:solidFill>
                  <a:srgbClr val="000000"/>
                </a:solidFill>
                <a:latin typeface="+mn-lt"/>
                <a:cs typeface="UUMMPF+Calibri"/>
              </a:rPr>
            </a:br>
            <a:r>
              <a:rPr lang="el-GR" sz="2400" smtClean="0">
                <a:solidFill>
                  <a:srgbClr val="000000"/>
                </a:solidFill>
                <a:latin typeface="RRAIVN+Calibri"/>
                <a:cs typeface="RRAIVN+Calibri"/>
              </a:rPr>
              <a:t>Ενσωμάτωση της Εκπαιδευτικής Τεχνολογίας στη Διδασκαλία και τη Μάθηση</a:t>
            </a:r>
            <a:br>
              <a:rPr lang="el-GR" sz="2400" smtClean="0">
                <a:solidFill>
                  <a:srgbClr val="000000"/>
                </a:solidFill>
                <a:latin typeface="RRAIVN+Calibri"/>
                <a:cs typeface="RRAIVN+Calibri"/>
              </a:rPr>
            </a:br>
            <a:r>
              <a:rPr lang="el-GR" sz="240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5" name="Εικόνα 4"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6" name="TextBox 5"/>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7" name="TextBox 6"/>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Tree>
    <p:extLst>
      <p:ext uri="{BB962C8B-B14F-4D97-AF65-F5344CB8AC3E}">
        <p14:creationId xmlns:p14="http://schemas.microsoft.com/office/powerpoint/2010/main" val="2092058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07504" y="1772816"/>
            <a:ext cx="9036496" cy="4525963"/>
          </a:xfrm>
        </p:spPr>
        <p:txBody>
          <a:bodyPr>
            <a:noAutofit/>
          </a:bodyPr>
          <a:lstStyle/>
          <a:p>
            <a:pPr marL="0" indent="0">
              <a:buNone/>
            </a:pPr>
            <a:r>
              <a:rPr lang="el-GR" sz="2400" b="1" spc="-15" dirty="0">
                <a:solidFill>
                  <a:srgbClr val="FF0000"/>
                </a:solidFill>
                <a:latin typeface="Carlito"/>
                <a:cs typeface="Carlito"/>
              </a:rPr>
              <a:t>Συμπεριφορισμός</a:t>
            </a:r>
            <a:r>
              <a:rPr lang="el-GR" sz="2000" dirty="0">
                <a:latin typeface="Carlito"/>
                <a:cs typeface="Carlito"/>
              </a:rPr>
              <a:t> </a:t>
            </a:r>
            <a:r>
              <a:rPr lang="el-GR" sz="2400" b="1" spc="-10" dirty="0">
                <a:solidFill>
                  <a:srgbClr val="FF0000"/>
                </a:solidFill>
                <a:latin typeface="Carlito"/>
                <a:cs typeface="Carlito"/>
              </a:rPr>
              <a:t>(</a:t>
            </a:r>
            <a:r>
              <a:rPr lang="el-GR" sz="2400" b="1" spc="-15" dirty="0">
                <a:solidFill>
                  <a:srgbClr val="FF0000"/>
                </a:solidFill>
                <a:latin typeface="Carlito"/>
                <a:cs typeface="Carlito"/>
              </a:rPr>
              <a:t>καθοδηγητική</a:t>
            </a:r>
            <a:r>
              <a:rPr lang="el-GR" sz="2400" b="1" spc="-5" dirty="0">
                <a:solidFill>
                  <a:srgbClr val="FF0000"/>
                </a:solidFill>
                <a:latin typeface="Carlito"/>
                <a:cs typeface="Carlito"/>
              </a:rPr>
              <a:t>-συμπεριφοριστική </a:t>
            </a:r>
            <a:r>
              <a:rPr lang="el-GR" sz="2400" b="1" spc="-10" dirty="0">
                <a:solidFill>
                  <a:srgbClr val="FF0000"/>
                </a:solidFill>
                <a:latin typeface="Carlito"/>
                <a:cs typeface="Carlito"/>
              </a:rPr>
              <a:t>μάθηση)</a:t>
            </a:r>
            <a:endParaRPr lang="el-GR" sz="2400" dirty="0">
              <a:latin typeface="Carlito"/>
              <a:cs typeface="Carlito"/>
            </a:endParaRPr>
          </a:p>
          <a:p>
            <a:pPr marL="0" indent="0">
              <a:buNone/>
            </a:pPr>
            <a:r>
              <a:rPr lang="el-GR" sz="2400" dirty="0" smtClean="0">
                <a:solidFill>
                  <a:schemeClr val="tx2">
                    <a:lumMod val="75000"/>
                  </a:schemeClr>
                </a:solidFill>
              </a:rPr>
              <a:t>Ένα </a:t>
            </a:r>
            <a:r>
              <a:rPr lang="el-GR" sz="2400" dirty="0">
                <a:solidFill>
                  <a:schemeClr val="tx2">
                    <a:lumMod val="75000"/>
                  </a:schemeClr>
                </a:solidFill>
              </a:rPr>
              <a:t>μαθησιακό περιβάλλον που σχεδιάζεται στο πλαίσιο των Θεωριών της Συμπεριφοράς πρέπει να διαθέτει συγκεκριμένα </a:t>
            </a:r>
            <a:r>
              <a:rPr lang="el-GR" sz="2400" dirty="0" smtClean="0">
                <a:solidFill>
                  <a:schemeClr val="tx2">
                    <a:lumMod val="75000"/>
                  </a:schemeClr>
                </a:solidFill>
              </a:rPr>
              <a:t>χαρακτηριστικά:</a:t>
            </a:r>
          </a:p>
          <a:p>
            <a:r>
              <a:rPr lang="el-GR" sz="2400" dirty="0" smtClean="0">
                <a:solidFill>
                  <a:schemeClr val="tx2">
                    <a:lumMod val="75000"/>
                  </a:schemeClr>
                </a:solidFill>
              </a:rPr>
              <a:t>δόμηση </a:t>
            </a:r>
            <a:r>
              <a:rPr lang="el-GR" sz="2400" dirty="0">
                <a:solidFill>
                  <a:schemeClr val="tx2">
                    <a:lumMod val="75000"/>
                  </a:schemeClr>
                </a:solidFill>
              </a:rPr>
              <a:t>της διδακτέας ύλης σε σύντομες ενότητες, </a:t>
            </a:r>
            <a:endParaRPr lang="el-GR" sz="2400" dirty="0" smtClean="0">
              <a:solidFill>
                <a:schemeClr val="tx2">
                  <a:lumMod val="75000"/>
                </a:schemeClr>
              </a:solidFill>
            </a:endParaRPr>
          </a:p>
          <a:p>
            <a:r>
              <a:rPr lang="el-GR" sz="2400" dirty="0" smtClean="0">
                <a:solidFill>
                  <a:schemeClr val="tx2">
                    <a:lumMod val="75000"/>
                  </a:schemeClr>
                </a:solidFill>
              </a:rPr>
              <a:t>βαθμιδωτή </a:t>
            </a:r>
            <a:r>
              <a:rPr lang="el-GR" sz="2400" dirty="0">
                <a:solidFill>
                  <a:schemeClr val="tx2">
                    <a:lumMod val="75000"/>
                  </a:schemeClr>
                </a:solidFill>
              </a:rPr>
              <a:t>πρόοδο της διδασκόμενης ύλης σύμφωνα με τους ρυθμούς του μαθητή, </a:t>
            </a:r>
            <a:endParaRPr lang="el-GR" sz="2400" dirty="0" smtClean="0">
              <a:solidFill>
                <a:schemeClr val="tx2">
                  <a:lumMod val="75000"/>
                </a:schemeClr>
              </a:solidFill>
            </a:endParaRPr>
          </a:p>
          <a:p>
            <a:r>
              <a:rPr lang="el-GR" sz="2400" dirty="0" smtClean="0">
                <a:solidFill>
                  <a:schemeClr val="tx2">
                    <a:lumMod val="75000"/>
                  </a:schemeClr>
                </a:solidFill>
              </a:rPr>
              <a:t>παράθεση </a:t>
            </a:r>
            <a:r>
              <a:rPr lang="el-GR" sz="2400" dirty="0">
                <a:solidFill>
                  <a:schemeClr val="tx2">
                    <a:lumMod val="75000"/>
                  </a:schemeClr>
                </a:solidFill>
              </a:rPr>
              <a:t>της ύλης με σειρά αυξανόμενης δυσκολίας, </a:t>
            </a:r>
            <a:endParaRPr lang="el-GR" sz="2400" dirty="0" smtClean="0">
              <a:solidFill>
                <a:schemeClr val="tx2">
                  <a:lumMod val="75000"/>
                </a:schemeClr>
              </a:solidFill>
            </a:endParaRPr>
          </a:p>
          <a:p>
            <a:r>
              <a:rPr lang="el-GR" sz="2400" dirty="0" smtClean="0">
                <a:solidFill>
                  <a:schemeClr val="tx2">
                    <a:lumMod val="75000"/>
                  </a:schemeClr>
                </a:solidFill>
              </a:rPr>
              <a:t>άμεση </a:t>
            </a:r>
            <a:r>
              <a:rPr lang="el-GR" sz="2400" dirty="0">
                <a:solidFill>
                  <a:schemeClr val="tx2">
                    <a:lumMod val="75000"/>
                  </a:schemeClr>
                </a:solidFill>
              </a:rPr>
              <a:t>επαλήθευση της απάντησης του μαθητή (ανατροφοδότηση), </a:t>
            </a:r>
            <a:endParaRPr lang="el-GR" sz="2400" dirty="0" smtClean="0">
              <a:solidFill>
                <a:schemeClr val="tx2">
                  <a:lumMod val="75000"/>
                </a:schemeClr>
              </a:solidFill>
            </a:endParaRPr>
          </a:p>
          <a:p>
            <a:r>
              <a:rPr lang="el-GR" sz="2400" dirty="0" smtClean="0">
                <a:solidFill>
                  <a:schemeClr val="tx2">
                    <a:lumMod val="75000"/>
                  </a:schemeClr>
                </a:solidFill>
              </a:rPr>
              <a:t>ενίσχυση </a:t>
            </a:r>
            <a:r>
              <a:rPr lang="el-GR" sz="2400" dirty="0">
                <a:solidFill>
                  <a:schemeClr val="tx2">
                    <a:lumMod val="75000"/>
                  </a:schemeClr>
                </a:solidFill>
              </a:rPr>
              <a:t>της σωστής απάντησης, </a:t>
            </a:r>
            <a:endParaRPr lang="el-GR" sz="2400" dirty="0" smtClean="0">
              <a:solidFill>
                <a:schemeClr val="tx2">
                  <a:lumMod val="75000"/>
                </a:schemeClr>
              </a:solidFill>
            </a:endParaRPr>
          </a:p>
          <a:p>
            <a:r>
              <a:rPr lang="el-GR" sz="2400" dirty="0" smtClean="0">
                <a:solidFill>
                  <a:schemeClr val="tx2">
                    <a:lumMod val="75000"/>
                  </a:schemeClr>
                </a:solidFill>
              </a:rPr>
              <a:t>γραμμική </a:t>
            </a:r>
            <a:r>
              <a:rPr lang="el-GR" sz="2400" dirty="0">
                <a:solidFill>
                  <a:schemeClr val="tx2">
                    <a:lumMod val="75000"/>
                  </a:schemeClr>
                </a:solidFill>
              </a:rPr>
              <a:t>οργάνωση ή οργάνωση με διακλαδώσεις ή πολλαπλές επιλογές. </a:t>
            </a:r>
          </a:p>
          <a:p>
            <a:pPr marL="0" indent="0">
              <a:buNone/>
            </a:pPr>
            <a:endParaRPr lang="el-GR" sz="2000" dirty="0"/>
          </a:p>
        </p:txBody>
      </p:sp>
      <p:sp>
        <p:nvSpPr>
          <p:cNvPr id="4" name="Τίτλος 1"/>
          <p:cNvSpPr txBox="1">
            <a:spLocks/>
          </p:cNvSpPr>
          <p:nvPr/>
        </p:nvSpPr>
        <p:spPr>
          <a:xfrm>
            <a:off x="2843808" y="-2"/>
            <a:ext cx="6192688" cy="162880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415"/>
              </a:spcBef>
            </a:pPr>
            <a:r>
              <a:rPr lang="el-GR" b="1" smtClean="0">
                <a:solidFill>
                  <a:srgbClr val="000000"/>
                </a:solidFill>
                <a:latin typeface="+mn-lt"/>
                <a:cs typeface="UUMMPF+Calibri"/>
              </a:rPr>
              <a:t>Εκπαιδευτική Τεχνολογία</a:t>
            </a:r>
            <a:br>
              <a:rPr lang="el-GR" b="1" smtClean="0">
                <a:solidFill>
                  <a:srgbClr val="000000"/>
                </a:solidFill>
                <a:latin typeface="+mn-lt"/>
                <a:cs typeface="UUMMPF+Calibri"/>
              </a:rPr>
            </a:br>
            <a:r>
              <a:rPr lang="el-GR" sz="2400" smtClean="0">
                <a:solidFill>
                  <a:srgbClr val="000000"/>
                </a:solidFill>
                <a:latin typeface="RRAIVN+Calibri"/>
                <a:cs typeface="RRAIVN+Calibri"/>
              </a:rPr>
              <a:t>Ενσωμάτωση της Εκπαιδευτικής Τεχνολογίας στη Διδασκαλία και τη Μάθηση</a:t>
            </a:r>
            <a:br>
              <a:rPr lang="el-GR" sz="2400" smtClean="0">
                <a:solidFill>
                  <a:srgbClr val="000000"/>
                </a:solidFill>
                <a:latin typeface="RRAIVN+Calibri"/>
                <a:cs typeface="RRAIVN+Calibri"/>
              </a:rPr>
            </a:br>
            <a:r>
              <a:rPr lang="el-GR" sz="240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5" name="Εικόνα 4"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6" name="TextBox 5"/>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7" name="TextBox 6"/>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Tree>
    <p:extLst>
      <p:ext uri="{BB962C8B-B14F-4D97-AF65-F5344CB8AC3E}">
        <p14:creationId xmlns:p14="http://schemas.microsoft.com/office/powerpoint/2010/main" val="2121401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611560" y="2046659"/>
            <a:ext cx="8085584" cy="4525963"/>
          </a:xfrm>
        </p:spPr>
        <p:txBody>
          <a:bodyPr>
            <a:noAutofit/>
          </a:bodyPr>
          <a:lstStyle/>
          <a:p>
            <a:pPr marL="0" indent="0">
              <a:buNone/>
            </a:pPr>
            <a:r>
              <a:rPr lang="el-GR" sz="2400" b="1" spc="-15" dirty="0">
                <a:solidFill>
                  <a:srgbClr val="FF0000"/>
                </a:solidFill>
                <a:latin typeface="Carlito"/>
                <a:cs typeface="Carlito"/>
              </a:rPr>
              <a:t>Συμπεριφορισμός</a:t>
            </a:r>
            <a:r>
              <a:rPr lang="el-GR" sz="2000" dirty="0">
                <a:latin typeface="Carlito"/>
                <a:cs typeface="Carlito"/>
              </a:rPr>
              <a:t> </a:t>
            </a:r>
            <a:r>
              <a:rPr lang="el-GR" sz="2400" b="1" spc="-10" dirty="0">
                <a:solidFill>
                  <a:srgbClr val="FF0000"/>
                </a:solidFill>
                <a:latin typeface="Carlito"/>
                <a:cs typeface="Carlito"/>
              </a:rPr>
              <a:t>(</a:t>
            </a:r>
            <a:r>
              <a:rPr lang="el-GR" sz="2400" b="1" spc="-15" dirty="0">
                <a:solidFill>
                  <a:srgbClr val="FF0000"/>
                </a:solidFill>
                <a:latin typeface="Carlito"/>
                <a:cs typeface="Carlito"/>
              </a:rPr>
              <a:t>καθοδηγητική</a:t>
            </a:r>
            <a:r>
              <a:rPr lang="el-GR" sz="2400" b="1" spc="-5" dirty="0">
                <a:solidFill>
                  <a:srgbClr val="FF0000"/>
                </a:solidFill>
                <a:latin typeface="Carlito"/>
                <a:cs typeface="Carlito"/>
              </a:rPr>
              <a:t>-συμπεριφοριστική </a:t>
            </a:r>
            <a:r>
              <a:rPr lang="el-GR" sz="2400" b="1" spc="-10" dirty="0">
                <a:solidFill>
                  <a:srgbClr val="FF0000"/>
                </a:solidFill>
                <a:latin typeface="Carlito"/>
                <a:cs typeface="Carlito"/>
              </a:rPr>
              <a:t>μάθηση)</a:t>
            </a:r>
            <a:endParaRPr lang="el-GR" sz="2400" dirty="0">
              <a:latin typeface="Carlito"/>
              <a:cs typeface="Carlito"/>
            </a:endParaRPr>
          </a:p>
          <a:p>
            <a:pPr marL="0" indent="0">
              <a:buNone/>
            </a:pPr>
            <a:r>
              <a:rPr lang="el-GR" sz="2400" dirty="0" smtClean="0">
                <a:solidFill>
                  <a:schemeClr val="tx2">
                    <a:lumMod val="75000"/>
                  </a:schemeClr>
                </a:solidFill>
              </a:rPr>
              <a:t>Οι </a:t>
            </a:r>
            <a:r>
              <a:rPr lang="el-GR" sz="2400" dirty="0">
                <a:solidFill>
                  <a:schemeClr val="tx2">
                    <a:lumMod val="75000"/>
                  </a:schemeClr>
                </a:solidFill>
              </a:rPr>
              <a:t>Θεωρίες της Συμπεριφοράς αποτελούν τις πρώτες Θεωρίες Μάθησης, που αξιοποιήθηκαν για τη θεωρητική στήριξη της εφαρμογής της τεχνολογίας στην </a:t>
            </a:r>
            <a:r>
              <a:rPr lang="el-GR" sz="2400" dirty="0" smtClean="0">
                <a:solidFill>
                  <a:schemeClr val="tx2">
                    <a:lumMod val="75000"/>
                  </a:schemeClr>
                </a:solidFill>
              </a:rPr>
              <a:t>εκπαίδευση. </a:t>
            </a:r>
          </a:p>
          <a:p>
            <a:pPr marL="0" indent="0">
              <a:buNone/>
            </a:pPr>
            <a:r>
              <a:rPr lang="el-GR" sz="2400" dirty="0" smtClean="0">
                <a:solidFill>
                  <a:schemeClr val="tx2">
                    <a:lumMod val="75000"/>
                  </a:schemeClr>
                </a:solidFill>
              </a:rPr>
              <a:t>Εκπαιδευτικές </a:t>
            </a:r>
            <a:r>
              <a:rPr lang="el-GR" sz="2400" dirty="0">
                <a:solidFill>
                  <a:schemeClr val="tx2">
                    <a:lumMod val="75000"/>
                  </a:schemeClr>
                </a:solidFill>
              </a:rPr>
              <a:t>εφαρμογές που ενσωματώνουν τις θεωρίες αυτές, είναι κυρίως τύπου καθοδήγησης-εξάσκησης και πρακτικής άσκησης (</a:t>
            </a:r>
            <a:r>
              <a:rPr lang="el-GR" sz="2400" dirty="0" err="1">
                <a:solidFill>
                  <a:schemeClr val="tx2">
                    <a:lumMod val="75000"/>
                  </a:schemeClr>
                </a:solidFill>
              </a:rPr>
              <a:t>tutorials</a:t>
            </a:r>
            <a:r>
              <a:rPr lang="el-GR" sz="2400" dirty="0">
                <a:solidFill>
                  <a:schemeClr val="tx2">
                    <a:lumMod val="75000"/>
                  </a:schemeClr>
                </a:solidFill>
              </a:rPr>
              <a:t> &amp; </a:t>
            </a:r>
            <a:r>
              <a:rPr lang="el-GR" sz="2400" dirty="0" err="1">
                <a:solidFill>
                  <a:schemeClr val="tx2">
                    <a:lumMod val="75000"/>
                  </a:schemeClr>
                </a:solidFill>
              </a:rPr>
              <a:t>drill</a:t>
            </a:r>
            <a:r>
              <a:rPr lang="el-GR" sz="2400" dirty="0">
                <a:solidFill>
                  <a:schemeClr val="tx2">
                    <a:lumMod val="75000"/>
                  </a:schemeClr>
                </a:solidFill>
              </a:rPr>
              <a:t> and </a:t>
            </a:r>
            <a:r>
              <a:rPr lang="el-GR" sz="2400" dirty="0" err="1">
                <a:solidFill>
                  <a:schemeClr val="tx2">
                    <a:lumMod val="75000"/>
                  </a:schemeClr>
                </a:solidFill>
              </a:rPr>
              <a:t>practice</a:t>
            </a:r>
            <a:r>
              <a:rPr lang="el-GR" sz="2400" dirty="0">
                <a:solidFill>
                  <a:schemeClr val="tx2">
                    <a:lumMod val="75000"/>
                  </a:schemeClr>
                </a:solidFill>
              </a:rPr>
              <a:t>) και κρίνονται επαρκείς, για παροχή εποπτικής διδασκαλίας καθώς και την εμπέδωση χαμηλού επιπέδου γνώσεων και δεξιοτήτων. </a:t>
            </a:r>
            <a:endParaRPr lang="el-GR" sz="2400" dirty="0">
              <a:solidFill>
                <a:schemeClr val="tx2">
                  <a:lumMod val="75000"/>
                </a:schemeClr>
              </a:solidFill>
            </a:endParaRPr>
          </a:p>
        </p:txBody>
      </p:sp>
      <p:sp>
        <p:nvSpPr>
          <p:cNvPr id="4" name="Τίτλος 1"/>
          <p:cNvSpPr txBox="1">
            <a:spLocks/>
          </p:cNvSpPr>
          <p:nvPr/>
        </p:nvSpPr>
        <p:spPr>
          <a:xfrm>
            <a:off x="2843808" y="-2"/>
            <a:ext cx="6192688" cy="162880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415"/>
              </a:spcBef>
            </a:pPr>
            <a:r>
              <a:rPr lang="el-GR" b="1" smtClean="0">
                <a:solidFill>
                  <a:srgbClr val="000000"/>
                </a:solidFill>
                <a:latin typeface="+mn-lt"/>
                <a:cs typeface="UUMMPF+Calibri"/>
              </a:rPr>
              <a:t>Εκπαιδευτική Τεχνολογία</a:t>
            </a:r>
            <a:br>
              <a:rPr lang="el-GR" b="1" smtClean="0">
                <a:solidFill>
                  <a:srgbClr val="000000"/>
                </a:solidFill>
                <a:latin typeface="+mn-lt"/>
                <a:cs typeface="UUMMPF+Calibri"/>
              </a:rPr>
            </a:br>
            <a:r>
              <a:rPr lang="el-GR" sz="2400" smtClean="0">
                <a:solidFill>
                  <a:srgbClr val="000000"/>
                </a:solidFill>
                <a:latin typeface="RRAIVN+Calibri"/>
                <a:cs typeface="RRAIVN+Calibri"/>
              </a:rPr>
              <a:t>Ενσωμάτωση της Εκπαιδευτικής Τεχνολογίας στη Διδασκαλία και τη Μάθηση</a:t>
            </a:r>
            <a:br>
              <a:rPr lang="el-GR" sz="2400" smtClean="0">
                <a:solidFill>
                  <a:srgbClr val="000000"/>
                </a:solidFill>
                <a:latin typeface="RRAIVN+Calibri"/>
                <a:cs typeface="RRAIVN+Calibri"/>
              </a:rPr>
            </a:br>
            <a:r>
              <a:rPr lang="el-GR" sz="2400" smtClean="0">
                <a:solidFill>
                  <a:srgbClr val="000000"/>
                </a:solidFill>
                <a:latin typeface="RRAIVN+Calibri"/>
                <a:cs typeface="RRAIVN+Calibri"/>
              </a:rPr>
              <a:t>Θεωρίες Μάθησης</a:t>
            </a:r>
            <a:endParaRPr lang="el-GR" sz="2400" dirty="0">
              <a:solidFill>
                <a:srgbClr val="000000"/>
              </a:solidFill>
              <a:latin typeface="RRAIVN+Calibri"/>
              <a:cs typeface="RRAIVN+Calibri"/>
            </a:endParaRPr>
          </a:p>
        </p:txBody>
      </p:sp>
      <p:pic>
        <p:nvPicPr>
          <p:cNvPr id="5" name="Εικόνα 4" descr="ΛΟΓΟΤΥΠΟ ΑΣΠΑΙΤΕ ΕΛΛΗΝΙΚΟ copy"/>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6" name="TextBox 5"/>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7" name="TextBox 6"/>
          <p:cNvSpPr txBox="1"/>
          <p:nvPr/>
        </p:nvSpPr>
        <p:spPr>
          <a:xfrm>
            <a:off x="-26505" y="995469"/>
            <a:ext cx="1804918" cy="369332"/>
          </a:xfrm>
          <a:prstGeom prst="rect">
            <a:avLst/>
          </a:prstGeom>
          <a:noFill/>
        </p:spPr>
        <p:txBody>
          <a:bodyPr wrap="none" rtlCol="0">
            <a:spAutoFit/>
          </a:bodyPr>
          <a:lstStyle/>
          <a:p>
            <a:r>
              <a:rPr lang="el-GR" b="1" dirty="0" smtClean="0"/>
              <a:t>ΕΠΠΑΙΚ ΑΘΗΝΑΣ</a:t>
            </a:r>
            <a:endParaRPr lang="el-GR" b="1" dirty="0"/>
          </a:p>
        </p:txBody>
      </p:sp>
    </p:spTree>
    <p:extLst>
      <p:ext uri="{BB962C8B-B14F-4D97-AF65-F5344CB8AC3E}">
        <p14:creationId xmlns:p14="http://schemas.microsoft.com/office/powerpoint/2010/main" val="1731625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34052</TotalTime>
  <Words>3010</Words>
  <Application>Microsoft Office PowerPoint</Application>
  <PresentationFormat>Προβολή στην οθόνη (4:3)</PresentationFormat>
  <Paragraphs>448</Paragraphs>
  <Slides>37</Slides>
  <Notes>34</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37</vt:i4>
      </vt:variant>
    </vt:vector>
  </HeadingPairs>
  <TitlesOfParts>
    <vt:vector size="44" baseType="lpstr">
      <vt:lpstr>Arial</vt:lpstr>
      <vt:lpstr>Calibri</vt:lpstr>
      <vt:lpstr>Carlito</vt:lpstr>
      <vt:lpstr>RRAIVN+Calibri</vt:lpstr>
      <vt:lpstr>UUMMPF+Calibri</vt:lpstr>
      <vt:lpstr>Wingdings</vt:lpstr>
      <vt:lpstr>Θέμα του Office</vt:lpstr>
      <vt:lpstr>Εκπαιδευτική Τεχνολογία-Πολυμέσα </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Παρουσίαση του PowerPoint</vt:lpstr>
      <vt:lpstr>Παρουσίαση του PowerPoint</vt:lpstr>
      <vt:lpstr>Παρουσίαση του PowerPoint</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lpstr>Εκπαιδευτική Τεχνολογία Ενσωμάτωση της Εκπαιδευτικής Τεχνολογίας στη Διδασκαλία και τη Μάθηση Θεωρίες Μάθησης</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Εκπαιδευτική Τεχνολογία-Πολυμέσα</dc:title>
  <dc:creator>spanetsos</dc:creator>
  <cp:lastModifiedBy>spanetsos</cp:lastModifiedBy>
  <cp:revision>153</cp:revision>
  <dcterms:created xsi:type="dcterms:W3CDTF">2021-10-11T16:14:56Z</dcterms:created>
  <dcterms:modified xsi:type="dcterms:W3CDTF">2022-11-14T19:09:05Z</dcterms:modified>
</cp:coreProperties>
</file>