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284" r:id="rId4"/>
    <p:sldId id="276" r:id="rId5"/>
    <p:sldId id="285" r:id="rId6"/>
    <p:sldId id="286" r:id="rId7"/>
    <p:sldId id="288" r:id="rId8"/>
    <p:sldId id="287" r:id="rId9"/>
    <p:sldId id="289" r:id="rId10"/>
    <p:sldId id="290" r:id="rId11"/>
    <p:sldId id="291" r:id="rId12"/>
    <p:sldId id="293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71" autoAdjust="0"/>
  </p:normalViewPr>
  <p:slideViewPr>
    <p:cSldViewPr>
      <p:cViewPr varScale="1">
        <p:scale>
          <a:sx n="67" d="100"/>
          <a:sy n="67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5E51-C775-4615-AA11-53BDD44C70E5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4EC0D-6167-4C18-A6C0-17BFA0BFF3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83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02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079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011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82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822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512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83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2133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79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3961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088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80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17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68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20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54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38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202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88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88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17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1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55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280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48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21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54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07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6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44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3691-1614-428D-A707-4A5108673B3D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00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Εκπαιδευτική </a:t>
            </a:r>
            <a:r>
              <a:rPr lang="el-GR" b="1" dirty="0"/>
              <a:t>Τεχνολογία-Πολυμέσα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Σπύρος Λ. </a:t>
            </a:r>
            <a:r>
              <a:rPr lang="el-GR" dirty="0" err="1" smtClean="0">
                <a:solidFill>
                  <a:schemeClr val="tx2"/>
                </a:solidFill>
              </a:rPr>
              <a:t>Πανέτσος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Καθηγητής ΑΣΠΑΙΤΕ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spanetsos@aspete.gr</a:t>
            </a:r>
            <a:endParaRPr lang="el-GR" dirty="0" smtClean="0">
              <a:solidFill>
                <a:schemeClr val="tx2"/>
              </a:solidFill>
            </a:endParaRPr>
          </a:p>
          <a:p>
            <a:endParaRPr lang="el-GR" dirty="0"/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38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Ορισμοί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4" name="object 4"/>
          <p:cNvSpPr txBox="1"/>
          <p:nvPr/>
        </p:nvSpPr>
        <p:spPr>
          <a:xfrm>
            <a:off x="2807816" y="1626344"/>
            <a:ext cx="3816423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4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Διδακτική Τεχνολογία</a:t>
            </a:r>
          </a:p>
        </p:txBody>
      </p:sp>
      <p:sp>
        <p:nvSpPr>
          <p:cNvPr id="12" name="object 6"/>
          <p:cNvSpPr txBox="1"/>
          <p:nvPr/>
        </p:nvSpPr>
        <p:spPr>
          <a:xfrm>
            <a:off x="179512" y="2708920"/>
            <a:ext cx="4082781" cy="2911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Ένα </a:t>
            </a:r>
            <a:r>
              <a:rPr lang="el-GR" sz="2400" u="sng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υποσύνολο </a:t>
            </a:r>
            <a:r>
              <a:rPr sz="2400" u="sng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της</a:t>
            </a:r>
            <a:r>
              <a:rPr sz="2400" u="sng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u="sng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εκ</a:t>
            </a:r>
            <a:r>
              <a:rPr sz="2400" u="sng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παιδευτικής</a:t>
            </a:r>
            <a:r>
              <a:rPr lang="el-GR" sz="2400" u="sng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u="sng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τεχνολογί</a:t>
            </a:r>
            <a:r>
              <a:rPr sz="2400" u="sng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ας 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που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σχολείτ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αι άμεσα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με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b="1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εφ</a:t>
            </a:r>
            <a:r>
              <a:rPr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αρμογές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b="1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διδ</a:t>
            </a:r>
            <a:r>
              <a:rPr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ασκαλίας και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b="1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μάθησης</a:t>
            </a:r>
            <a:r>
              <a:rPr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σε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ντιδι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αστολή με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τις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εφ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αρμογές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εκ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παιδευτικής</a:t>
            </a:r>
            <a:endParaRPr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0" marR="0">
              <a:lnSpc>
                <a:spcPts val="3204"/>
              </a:lnSpc>
              <a:spcBef>
                <a:spcPts val="251"/>
              </a:spcBef>
              <a:spcAft>
                <a:spcPts val="0"/>
              </a:spcAft>
            </a:pPr>
            <a:r>
              <a:rPr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διοίκησης).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190601"/>
            <a:ext cx="4972025" cy="46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611561" y="1609306"/>
            <a:ext cx="828092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4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Πώς το παρελθόν έχει επηρεάσει </a:t>
            </a:r>
          </a:p>
          <a:p>
            <a:pPr>
              <a:lnSpc>
                <a:spcPts val="4404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την Εκπαιδευτική Τεχνολογία του σήμερα</a:t>
            </a:r>
            <a:endParaRPr sz="2800" b="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519" y="2737820"/>
            <a:ext cx="7560840" cy="38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67544" y="698072"/>
            <a:ext cx="8424936" cy="5827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1588"/>
          </a:p>
        </p:txBody>
      </p:sp>
      <p:sp>
        <p:nvSpPr>
          <p:cNvPr id="3" name="object 3"/>
          <p:cNvSpPr txBox="1"/>
          <p:nvPr/>
        </p:nvSpPr>
        <p:spPr>
          <a:xfrm>
            <a:off x="3587478" y="1422494"/>
            <a:ext cx="2107205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9670">
              <a:lnSpc>
                <a:spcPts val="1938"/>
              </a:lnSpc>
            </a:pPr>
            <a:r>
              <a:rPr sz="1941" dirty="0">
                <a:solidFill>
                  <a:srgbClr val="FFFFFF"/>
                </a:solidFill>
                <a:latin typeface="NSTRUD+Calibri"/>
                <a:cs typeface="NSTRUD+Calibri"/>
              </a:rPr>
              <a:t>Περίοδος</a:t>
            </a:r>
          </a:p>
          <a:p>
            <a:pPr>
              <a:lnSpc>
                <a:spcPts val="1938"/>
              </a:lnSpc>
              <a:spcBef>
                <a:spcPts val="200"/>
              </a:spcBef>
            </a:pPr>
            <a:r>
              <a:rPr sz="1941" dirty="0">
                <a:solidFill>
                  <a:srgbClr val="FFFFFF"/>
                </a:solidFill>
                <a:latin typeface="NSTRUD+Calibri"/>
                <a:cs typeface="NSTRUD+Calibri"/>
              </a:rPr>
              <a:t>Μικροϋπολογιστών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6811" y="2745043"/>
            <a:ext cx="1963497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92">
              <a:lnSpc>
                <a:spcPts val="1938"/>
              </a:lnSpc>
            </a:pPr>
            <a:r>
              <a:rPr sz="1941" dirty="0">
                <a:solidFill>
                  <a:srgbClr val="FFFFFF"/>
                </a:solidFill>
                <a:latin typeface="NSTRUD+Calibri"/>
                <a:cs typeface="NSTRUD+Calibri"/>
              </a:rPr>
              <a:t>Περίοδος </a:t>
            </a:r>
            <a:r>
              <a:rPr sz="1941" spc="-14" dirty="0">
                <a:solidFill>
                  <a:srgbClr val="FFFFFF"/>
                </a:solidFill>
                <a:latin typeface="NSTRUD+Calibri"/>
                <a:cs typeface="NSTRUD+Calibri"/>
              </a:rPr>
              <a:t>πριν</a:t>
            </a:r>
          </a:p>
          <a:p>
            <a:pPr>
              <a:lnSpc>
                <a:spcPts val="1938"/>
              </a:lnSpc>
              <a:spcBef>
                <a:spcPts val="200"/>
              </a:spcBef>
            </a:pPr>
            <a:r>
              <a:rPr sz="1941" dirty="0">
                <a:solidFill>
                  <a:srgbClr val="FFFFFF"/>
                </a:solidFill>
                <a:latin typeface="NSTRUD+Calibri"/>
                <a:cs typeface="NSTRUD+Calibri"/>
              </a:rPr>
              <a:t>μικροϋπολογιστές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40895" y="2745043"/>
            <a:ext cx="1280285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824">
              <a:lnSpc>
                <a:spcPts val="1938"/>
              </a:lnSpc>
            </a:pPr>
            <a:r>
              <a:rPr sz="1941" dirty="0">
                <a:solidFill>
                  <a:srgbClr val="FFFFFF"/>
                </a:solidFill>
                <a:latin typeface="NSTRUD+Calibri"/>
                <a:cs typeface="NSTRUD+Calibri"/>
              </a:rPr>
              <a:t>Περίοδος</a:t>
            </a:r>
          </a:p>
          <a:p>
            <a:pPr>
              <a:lnSpc>
                <a:spcPts val="1938"/>
              </a:lnSpc>
              <a:spcBef>
                <a:spcPts val="200"/>
              </a:spcBef>
            </a:pPr>
            <a:r>
              <a:rPr sz="1941" dirty="0">
                <a:solidFill>
                  <a:srgbClr val="FFFFFF"/>
                </a:solidFill>
                <a:latin typeface="NSTRUD+Calibri"/>
                <a:cs typeface="NSTRUD+Calibri"/>
              </a:rPr>
              <a:t>Διαδικτύου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6440" y="4158112"/>
            <a:ext cx="1898243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14">
              <a:lnSpc>
                <a:spcPts val="2298"/>
              </a:lnSpc>
            </a:pPr>
            <a:r>
              <a:rPr sz="2294" dirty="0">
                <a:solidFill>
                  <a:srgbClr val="FFFFFF"/>
                </a:solidFill>
                <a:latin typeface="NSTRUD+Calibri"/>
                <a:cs typeface="NSTRUD+Calibri"/>
              </a:rPr>
              <a:t>Ιστορία</a:t>
            </a:r>
          </a:p>
          <a:p>
            <a:pPr>
              <a:lnSpc>
                <a:spcPts val="2298"/>
              </a:lnSpc>
              <a:spcBef>
                <a:spcPts val="221"/>
              </a:spcBef>
            </a:pPr>
            <a:r>
              <a:rPr sz="2294" dirty="0">
                <a:solidFill>
                  <a:srgbClr val="FFFFFF"/>
                </a:solidFill>
                <a:latin typeface="NSTRUD+Calibri"/>
                <a:cs typeface="NSTRUD+Calibri"/>
              </a:rPr>
              <a:t>Υπολογιστών</a:t>
            </a:r>
          </a:p>
          <a:p>
            <a:pPr marL="500256">
              <a:lnSpc>
                <a:spcPts val="2298"/>
              </a:lnSpc>
              <a:spcBef>
                <a:spcPts val="177"/>
              </a:spcBef>
            </a:pPr>
            <a:r>
              <a:rPr sz="2294" spc="-9" dirty="0">
                <a:solidFill>
                  <a:srgbClr val="FFFFFF"/>
                </a:solidFill>
                <a:latin typeface="NSTRUD+Calibri"/>
                <a:cs typeface="NSTRUD+Calibri"/>
              </a:rPr>
              <a:t>στην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54262" y="5118232"/>
            <a:ext cx="1572104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98"/>
              </a:lnSpc>
            </a:pPr>
            <a:r>
              <a:rPr sz="2294" dirty="0">
                <a:solidFill>
                  <a:srgbClr val="FFFFFF"/>
                </a:solidFill>
                <a:latin typeface="NSTRUD+Calibri"/>
                <a:cs typeface="NSTRUD+Calibri"/>
              </a:rPr>
              <a:t>Εκπαίδευση</a:t>
            </a: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1487453" y="101378"/>
            <a:ext cx="6516216" cy="596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  <a:endParaRPr lang="el-GR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9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323528" y="1550411"/>
            <a:ext cx="907300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Η περίοδος πριν την εμφάνιση των μικροϋπολογιστών</a:t>
            </a:r>
          </a:p>
        </p:txBody>
      </p:sp>
      <p:sp>
        <p:nvSpPr>
          <p:cNvPr id="9" name="object 5"/>
          <p:cNvSpPr txBox="1"/>
          <p:nvPr/>
        </p:nvSpPr>
        <p:spPr>
          <a:xfrm>
            <a:off x="179512" y="3300006"/>
            <a:ext cx="2448272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υπ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ολογιστές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εκείνης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της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π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εριόδου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ήτ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αν πολύ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δι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αφορετικοί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από </a:t>
            </a:r>
            <a:r>
              <a:rPr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τους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σημερινούς</a:t>
            </a:r>
            <a:endParaRPr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555" y="2362006"/>
            <a:ext cx="5647918" cy="43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471193" y="1611901"/>
            <a:ext cx="8672807" cy="97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96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Η περίοδος πριν την εμφάνιση των μικροϋπολογιστών</a:t>
            </a:r>
          </a:p>
        </p:txBody>
      </p:sp>
      <p:sp>
        <p:nvSpPr>
          <p:cNvPr id="10" name="object 4"/>
          <p:cNvSpPr txBox="1"/>
          <p:nvPr/>
        </p:nvSpPr>
        <p:spPr>
          <a:xfrm>
            <a:off x="271092" y="2872170"/>
            <a:ext cx="3729408" cy="328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νε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πιστήμια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χρησιμο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ποιούσαν</a:t>
            </a:r>
            <a:endParaRPr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>
              <a:lnSpc>
                <a:spcPts val="3204"/>
              </a:lnSpc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εγάλους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υπολογιστές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mainframes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για να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αναπτύξουν υλικά διδασκαλίας βοηθούμενης από υπολογιστή </a:t>
            </a:r>
            <a:r>
              <a:rPr lang="en-US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lang="en-US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Computer </a:t>
            </a:r>
            <a:r>
              <a:rPr lang="en-US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Assisted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n-US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Instruction </a:t>
            </a:r>
            <a:r>
              <a:rPr lang="en-US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–CAI).</a:t>
            </a:r>
            <a:endParaRPr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2752725"/>
            <a:ext cx="51435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100015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683568" y="1269030"/>
            <a:ext cx="8672807" cy="97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96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Η περίοδος πριν την εμφάνιση των μικροϋπολογιστών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47072" y="2530997"/>
            <a:ext cx="4620178" cy="387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4"/>
              </a:lnSpc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 σημαντικότερη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προσπάθεια: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>
              <a:lnSpc>
                <a:spcPts val="3204"/>
              </a:lnSpc>
            </a:pP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Patrick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Suppes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καθηγητής του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Stanford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University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και</a:t>
            </a:r>
          </a:p>
          <a:p>
            <a:pPr>
              <a:lnSpc>
                <a:spcPts val="3204"/>
              </a:lnSpc>
              <a:spcBef>
                <a:spcPts val="216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«πρόγονος του CAI».</a:t>
            </a:r>
          </a:p>
          <a:p>
            <a:pPr>
              <a:lnSpc>
                <a:spcPts val="3204"/>
              </a:lnSpc>
              <a:spcBef>
                <a:spcPts val="473"/>
              </a:spcBef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Γλώσσα συγγραφής μαθημάτων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για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τη δημιουργία μαθημάτων εξάσκησης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πρακτικής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drill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-and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practice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στην ανάγνωση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μαθηματικά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2295525"/>
            <a:ext cx="44767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100015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683568" y="1269030"/>
            <a:ext cx="8672807" cy="97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96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Η περίοδος πριν την εμφάνιση των μικροϋπολογιστών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44002" y="2187039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204"/>
              </a:lnSpc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Για περίπου 15 χρόνια αυτά τα</a:t>
            </a:r>
          </a:p>
          <a:p>
            <a:pPr>
              <a:lnSpc>
                <a:spcPts val="3204"/>
              </a:lnSpc>
              <a:spcBef>
                <a:spcPts val="251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CAI συστήματα κυριαρχούσαν</a:t>
            </a:r>
          </a:p>
          <a:p>
            <a:pPr>
              <a:lnSpc>
                <a:spcPts val="3204"/>
              </a:lnSpc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στον χώρο. Όμως:</a:t>
            </a:r>
          </a:p>
          <a:p>
            <a:pPr marL="342900" indent="-342900">
              <a:lnSpc>
                <a:spcPts val="3204"/>
              </a:lnSpc>
              <a:spcBef>
                <a:spcPts val="522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Δαπανηρά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</a:t>
            </a:r>
          </a:p>
          <a:p>
            <a:pPr marL="342900" indent="-342900">
              <a:lnSpc>
                <a:spcPts val="3204"/>
              </a:lnSpc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Σύνθετα στη λειτουργία</a:t>
            </a:r>
          </a:p>
          <a:p>
            <a:pPr marL="342900" indent="-342900">
              <a:lnSpc>
                <a:spcPts val="3204"/>
              </a:lnSpc>
              <a:spcBef>
                <a:spcPts val="522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Σύνθετα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στη συντήρησή τους</a:t>
            </a:r>
          </a:p>
          <a:p>
            <a:pPr>
              <a:lnSpc>
                <a:spcPts val="3204"/>
              </a:lnSpc>
              <a:spcBef>
                <a:spcPts val="516"/>
              </a:spcBef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Η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αγορά και η χρήση τους</a:t>
            </a:r>
          </a:p>
          <a:p>
            <a:pPr>
              <a:lnSpc>
                <a:spcPts val="3204"/>
              </a:lnSpc>
              <a:spcBef>
                <a:spcPts val="227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άρχισε να ελέγχεται από τα</a:t>
            </a:r>
          </a:p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γραφεία σχολικής εκπαίδευσης</a:t>
            </a:r>
            <a:r>
              <a:rPr lang="el-GR" dirty="0" smtClean="0">
                <a:solidFill>
                  <a:srgbClr val="000000"/>
                </a:solidFill>
                <a:latin typeface="NSTRUD+Calibri"/>
                <a:cs typeface="NSTRUD+Calibri"/>
              </a:rPr>
              <a:t>.</a:t>
            </a:r>
            <a:r>
              <a:rPr lang="el-GR" dirty="0"/>
              <a:t> </a:t>
            </a:r>
            <a:endParaRPr lang="el-GR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475" y="2337360"/>
            <a:ext cx="4533900" cy="3267075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4803425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Γεγονός που </a:t>
            </a:r>
            <a:r>
              <a:rPr lang="el-GR" dirty="0">
                <a:solidFill>
                  <a:srgbClr val="FF0000"/>
                </a:solidFill>
              </a:rPr>
              <a:t>ώθησε τους καθηγητές να απορρίψουν την </a:t>
            </a:r>
            <a:r>
              <a:rPr lang="el-GR" dirty="0" smtClean="0">
                <a:solidFill>
                  <a:srgbClr val="FF0000"/>
                </a:solidFill>
              </a:rPr>
              <a:t>ιδέα ότι </a:t>
            </a:r>
            <a:r>
              <a:rPr lang="el-GR" dirty="0">
                <a:solidFill>
                  <a:srgbClr val="FF0000"/>
                </a:solidFill>
              </a:rPr>
              <a:t>οι υπολογιστές θα μπορούσαν να φέρουν την επανάσταση στη διδασκαλία</a:t>
            </a:r>
            <a:r>
              <a:rPr lang="el-GR" dirty="0"/>
              <a:t>.</a:t>
            </a:r>
            <a:endParaRPr lang="el-GR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8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100015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683569" y="1269030"/>
            <a:ext cx="835292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96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Η περίοδος </a:t>
            </a:r>
            <a:r>
              <a:rPr lang="el-GR" sz="2800" b="1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</a:t>
            </a: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μικροϋπολογιστών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972" y="2195317"/>
            <a:ext cx="5724525" cy="46289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67612" y="2251893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1970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179513" y="1970634"/>
            <a:ext cx="3132460" cy="5001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4"/>
              </a:lnSpc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Μικροί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υτόνομοι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υ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ολογιστές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γρ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αφείου</a:t>
            </a:r>
          </a:p>
          <a:p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(desktop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n-US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computers)</a:t>
            </a:r>
            <a:r>
              <a:rPr lang="el-GR" sz="2400" dirty="0"/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μετέφεραν τον έλεγχο των υπολογιστών στην εκπαίδευση από τα</a:t>
            </a:r>
          </a:p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πανεπιστήμια, τις εταιρείες και τα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γραφεία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σχολικής εκπαίδευσης στα χέρια των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εκπαιδευτικών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των σχολείων.</a:t>
            </a:r>
            <a:endParaRPr lang="en-US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0" marR="0">
              <a:lnSpc>
                <a:spcPts val="3204"/>
              </a:lnSpc>
              <a:spcBef>
                <a:spcPts val="636"/>
              </a:spcBef>
              <a:spcAft>
                <a:spcPts val="0"/>
              </a:spcAft>
            </a:pPr>
            <a:endParaRPr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2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100015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683569" y="1269030"/>
            <a:ext cx="835292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96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Η περίοδος </a:t>
            </a:r>
            <a:r>
              <a:rPr lang="el-GR" sz="2800" b="1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</a:t>
            </a: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μικροϋπολογιστών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51520" y="4359655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Καθώς οι εκπαιδευτικοί επιζητούσαν μεγαλύτερη δική τους συμμετοχή στο σχεδιασμό του υλικού των μαθημάτων, οι εταιρείες άρχισαν να δημιουργούν γλώσσες και συστήματα συγγραφής. Η συγγραφή από τους εκπαιδευτικούς μαθημάτων μέσω τέτοιων εργαλείων αποδείχθηκε όμως χρονοβόρα και το </a:t>
            </a:r>
            <a:r>
              <a:rPr 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ενδιαφέρον για τα συστήματα αυτά εξασθένησε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.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870886"/>
            <a:ext cx="4896544" cy="24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100015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683569" y="1269030"/>
            <a:ext cx="835292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96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Η περίοδος </a:t>
            </a:r>
            <a:r>
              <a:rPr lang="el-GR" sz="2800" b="1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</a:t>
            </a: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μικροϋπολογιστών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3186469" y="2250400"/>
            <a:ext cx="5345971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4"/>
              </a:lnSpc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Γλώσσα προγραμματισμού </a:t>
            </a:r>
            <a:endParaRPr lang="en-US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>
              <a:lnSpc>
                <a:spcPts val="3204"/>
              </a:lnSpc>
            </a:pPr>
            <a:r>
              <a:rPr lang="en-US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Logo </a:t>
            </a:r>
            <a:r>
              <a:rPr lang="en-US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(</a:t>
            </a:r>
            <a:r>
              <a:rPr lang="en-US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Papert</a:t>
            </a:r>
            <a:r>
              <a:rPr lang="en-US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1987</a:t>
            </a:r>
            <a:r>
              <a:rPr lang="en-US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)</a:t>
            </a:r>
            <a:endParaRPr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35" y="2114222"/>
            <a:ext cx="2352675" cy="12763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3675" y="2439001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</a:rPr>
              <a:t>1980</a:t>
            </a:r>
            <a:endParaRPr lang="el-GR" sz="4000" b="1" dirty="0">
              <a:solidFill>
                <a:schemeClr val="bg1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35" y="3390572"/>
            <a:ext cx="7911206" cy="34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>
                <a:solidFill>
                  <a:srgbClr val="000000"/>
                </a:solidFill>
                <a:cs typeface="UUMMPF+Calibri"/>
              </a:rPr>
              <a:t>Ανάλυση Εννοιών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4572000" y="1921484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Κάθε μία από τις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4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αντιλήψεις έχει συνεισφέρει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στον κορμό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της γνώσης που έχουμε για τις διαδικασίες και τα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εργαλεία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που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καλύπτουν τις εκπαιδευτικές ανάγκες. </a:t>
            </a:r>
          </a:p>
          <a:p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συχνά συγκρουόμενες απόψεις τους για το ρόλο της τεχνολογίας στην εκπαίδευση μπορεί να προκαλέσουν σύγχυση.</a:t>
            </a:r>
            <a:endParaRPr lang="el-GR" alt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36" y="1321122"/>
            <a:ext cx="3789848" cy="55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100015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683569" y="1269030"/>
            <a:ext cx="835292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96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Η περίοδος </a:t>
            </a:r>
            <a:r>
              <a:rPr lang="el-GR" sz="2800" b="1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</a:t>
            </a: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μικροϋπολογιστών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539921" y="1921306"/>
            <a:ext cx="5345971" cy="377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04"/>
              </a:lnSpc>
            </a:pPr>
            <a:r>
              <a:rPr lang="en-US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H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«</a:t>
            </a:r>
            <a:r>
              <a:rPr lang="en-US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Logo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άποψη» για την τεχνολογία</a:t>
            </a:r>
            <a:endParaRPr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539921" y="2411730"/>
            <a:ext cx="8352559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υπολογιστές πρέπει να χρησιμοποιούνται ως</a:t>
            </a:r>
          </a:p>
          <a:p>
            <a:pPr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βοήθημα για τη διδασκαλία της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επίλυσης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ρο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βλημάτων</a:t>
            </a:r>
            <a:endParaRPr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R="0">
              <a:lnSpc>
                <a:spcPts val="3204"/>
              </a:lnSpc>
              <a:spcBef>
                <a:spcPts val="600"/>
              </a:spcBef>
              <a:spcAft>
                <a:spcPts val="0"/>
              </a:spcAft>
            </a:pPr>
            <a:r>
              <a:rPr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Αποτέλεσμα: η Logo άρχισε να αντικαθιστά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τις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παρα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δοσι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ακές </a:t>
            </a:r>
            <a:r>
              <a:rPr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χρήσεις των υπολογιστών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στην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εκ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παίδευση </a:t>
            </a:r>
            <a:r>
              <a:rPr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(π .χ. προγράμματα εξάσκησης,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ή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εκμάθησης</a:t>
            </a:r>
            <a:r>
              <a:rPr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).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50" y="4540518"/>
            <a:ext cx="3752850" cy="231748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596" y="4653146"/>
            <a:ext cx="2652323" cy="22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100015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683569" y="1269030"/>
            <a:ext cx="835292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96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Η περίοδος </a:t>
            </a:r>
            <a:r>
              <a:rPr lang="el-GR" sz="2800" b="1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</a:t>
            </a: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μικροϋπολογιστών</a:t>
            </a:r>
          </a:p>
        </p:txBody>
      </p:sp>
      <p:sp>
        <p:nvSpPr>
          <p:cNvPr id="14" name="object 5"/>
          <p:cNvSpPr txBox="1"/>
          <p:nvPr/>
        </p:nvSpPr>
        <p:spPr>
          <a:xfrm>
            <a:off x="179512" y="1870886"/>
            <a:ext cx="885698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 ε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νδι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αφέρον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εξ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ασθένησε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από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τις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ρχές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της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δεκ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αετίας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του</a:t>
            </a:r>
            <a:r>
              <a:rPr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1990.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416" y="2281255"/>
            <a:ext cx="63531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100015"/>
            <a:ext cx="6516216" cy="1080120"/>
          </a:xfrm>
        </p:spPr>
        <p:txBody>
          <a:bodyPr>
            <a:no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dirty="0">
                <a:solidFill>
                  <a:srgbClr val="000000"/>
                </a:solidFill>
                <a:latin typeface="NSTRUD+Calibri"/>
                <a:cs typeface="NSTRUD+Calibri"/>
              </a:rPr>
              <a:t>Ιστορική Αναδρομή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2" name="object 6"/>
          <p:cNvSpPr txBox="1"/>
          <p:nvPr/>
        </p:nvSpPr>
        <p:spPr>
          <a:xfrm>
            <a:off x="683569" y="1269030"/>
            <a:ext cx="8352928" cy="466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996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Η </a:t>
            </a:r>
            <a:r>
              <a:rPr lang="el-GR" sz="2800" b="1" dirty="0" smtClean="0">
                <a:solidFill>
                  <a:schemeClr val="tx2"/>
                </a:solidFill>
                <a:latin typeface="UUMMPF+Calibri"/>
                <a:cs typeface="UUMMPF+Calibri"/>
              </a:rPr>
              <a:t>εποχή του Διαδικτύου</a:t>
            </a:r>
            <a:endParaRPr lang="el-GR" sz="2800" b="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35" y="2114222"/>
            <a:ext cx="2352675" cy="1276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614" y="240172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</a:rPr>
              <a:t>1990</a:t>
            </a:r>
            <a:endParaRPr lang="el-GR" sz="4000" b="1" dirty="0">
              <a:solidFill>
                <a:schemeClr val="bg1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555" y="2171095"/>
            <a:ext cx="5133975" cy="1133475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3080189" y="3304570"/>
            <a:ext cx="52263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u="sng" dirty="0">
                <a:solidFill>
                  <a:srgbClr val="0000FF"/>
                </a:solidFill>
                <a:latin typeface="NSTRUD+Calibri"/>
                <a:cs typeface="NSTRUD+Calibri"/>
              </a:rPr>
              <a:t>National</a:t>
            </a:r>
            <a:r>
              <a:rPr lang="en-US" u="sng" spc="10" dirty="0">
                <a:solidFill>
                  <a:srgbClr val="0000FF"/>
                </a:solidFill>
                <a:latin typeface="NSTRUD+Calibri"/>
                <a:cs typeface="NSTRUD+Calibri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NSTRUD+Calibri"/>
                <a:cs typeface="NSTRUD+Calibri"/>
              </a:rPr>
              <a:t>Center</a:t>
            </a:r>
            <a:r>
              <a:rPr lang="en-US" u="sng" spc="16" dirty="0">
                <a:solidFill>
                  <a:srgbClr val="0000FF"/>
                </a:solidFill>
                <a:latin typeface="NSTRUD+Calibri"/>
                <a:cs typeface="NSTRUD+Calibri"/>
              </a:rPr>
              <a:t> </a:t>
            </a:r>
            <a:r>
              <a:rPr lang="en-US" u="sng" spc="-17" dirty="0">
                <a:solidFill>
                  <a:srgbClr val="0000FF"/>
                </a:solidFill>
                <a:latin typeface="NSTRUD+Calibri"/>
                <a:cs typeface="NSTRUD+Calibri"/>
              </a:rPr>
              <a:t>for</a:t>
            </a:r>
            <a:r>
              <a:rPr lang="en-US" u="sng" spc="14" dirty="0">
                <a:solidFill>
                  <a:srgbClr val="0000FF"/>
                </a:solidFill>
                <a:latin typeface="NSTRUD+Calibri"/>
                <a:cs typeface="NSTRUD+Calibri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NSTRUD+Calibri"/>
                <a:cs typeface="NSTRUD+Calibri"/>
              </a:rPr>
              <a:t>Supercomputing</a:t>
            </a:r>
            <a:r>
              <a:rPr lang="en-US" u="sng" spc="18" dirty="0">
                <a:solidFill>
                  <a:srgbClr val="0000FF"/>
                </a:solidFill>
                <a:latin typeface="NSTRUD+Calibri"/>
                <a:cs typeface="NSTRUD+Calibri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NSTRUD+Calibri"/>
                <a:cs typeface="NSTRUD+Calibri"/>
              </a:rPr>
              <a:t>Applications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972" y="3740161"/>
            <a:ext cx="2495550" cy="12001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0061" y="3986293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chemeClr val="bg1"/>
                </a:solidFill>
              </a:rPr>
              <a:t>2000</a:t>
            </a:r>
            <a:endParaRPr lang="el-GR" sz="4000" b="1" dirty="0">
              <a:solidFill>
                <a:schemeClr val="bg1"/>
              </a:solidFill>
            </a:endParaRP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645" y="5445224"/>
            <a:ext cx="2419350" cy="1095375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92" y="5445224"/>
            <a:ext cx="2419350" cy="1095375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943" y="5445223"/>
            <a:ext cx="2419350" cy="1095375"/>
          </a:xfrm>
          <a:prstGeom prst="rect">
            <a:avLst/>
          </a:prstGeom>
        </p:spPr>
      </p:pic>
      <p:sp>
        <p:nvSpPr>
          <p:cNvPr id="20" name="Ορθογώνιο 19"/>
          <p:cNvSpPr/>
          <p:nvPr/>
        </p:nvSpPr>
        <p:spPr>
          <a:xfrm>
            <a:off x="794189" y="5555611"/>
            <a:ext cx="4572000" cy="8745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3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spc="-10" dirty="0">
                <a:latin typeface="NSTRUD+Calibri"/>
                <a:cs typeface="NSTRUD+Calibri"/>
              </a:rPr>
              <a:t>Ηλεκτρονικό</a:t>
            </a:r>
          </a:p>
          <a:p>
            <a:pPr>
              <a:lnSpc>
                <a:spcPts val="2904"/>
              </a:lnSpc>
              <a:spcBef>
                <a:spcPts val="275"/>
              </a:spcBef>
            </a:pPr>
            <a:r>
              <a:rPr lang="el-GR" sz="2400" dirty="0">
                <a:latin typeface="NSTRUD+Calibri"/>
                <a:cs typeface="NSTRUD+Calibri"/>
              </a:rPr>
              <a:t>Ταχυδρομείο</a:t>
            </a:r>
          </a:p>
        </p:txBody>
      </p:sp>
      <p:sp>
        <p:nvSpPr>
          <p:cNvPr id="21" name="Ορθογώνιο 20"/>
          <p:cNvSpPr/>
          <p:nvPr/>
        </p:nvSpPr>
        <p:spPr>
          <a:xfrm>
            <a:off x="3665243" y="5555611"/>
            <a:ext cx="4572000" cy="8745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6511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NSTRUD+Calibri"/>
                <a:cs typeface="NSTRUD+Calibri"/>
              </a:rPr>
              <a:t>Online</a:t>
            </a:r>
          </a:p>
          <a:p>
            <a:pPr>
              <a:lnSpc>
                <a:spcPts val="2904"/>
              </a:lnSpc>
              <a:spcBef>
                <a:spcPts val="275"/>
              </a:spcBef>
            </a:pPr>
            <a:r>
              <a:rPr lang="el-GR" sz="2400" spc="-12" dirty="0">
                <a:latin typeface="NSTRUD+Calibri"/>
                <a:cs typeface="NSTRUD+Calibri"/>
              </a:rPr>
              <a:t>Πολυμέσα</a:t>
            </a:r>
          </a:p>
        </p:txBody>
      </p:sp>
      <p:sp>
        <p:nvSpPr>
          <p:cNvPr id="22" name="Ορθογώνιο 21"/>
          <p:cNvSpPr/>
          <p:nvPr/>
        </p:nvSpPr>
        <p:spPr>
          <a:xfrm>
            <a:off x="6300192" y="5749221"/>
            <a:ext cx="2335896" cy="441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904"/>
              </a:lnSpc>
            </a:pPr>
            <a:r>
              <a:rPr lang="el-GR" sz="2400" dirty="0" err="1">
                <a:latin typeface="NSTRUD+Calibri"/>
                <a:cs typeface="NSTRUD+Calibri"/>
              </a:rPr>
              <a:t>Βιντεοδιάσκεψη</a:t>
            </a:r>
            <a:endParaRPr lang="el-GR" sz="2400" dirty="0">
              <a:latin typeface="NSTRUD+Calibri"/>
              <a:cs typeface="NSTRUD+Calibri"/>
            </a:endParaRPr>
          </a:p>
        </p:txBody>
      </p:sp>
      <p:cxnSp>
        <p:nvCxnSpPr>
          <p:cNvPr id="27" name="Ευθεία γραμμή σύνδεσης 26"/>
          <p:cNvCxnSpPr/>
          <p:nvPr/>
        </p:nvCxnSpPr>
        <p:spPr>
          <a:xfrm flipV="1">
            <a:off x="1797572" y="5229200"/>
            <a:ext cx="5575046" cy="1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εία γραμμή σύνδεσης 29"/>
          <p:cNvCxnSpPr/>
          <p:nvPr/>
        </p:nvCxnSpPr>
        <p:spPr>
          <a:xfrm>
            <a:off x="1797572" y="5260558"/>
            <a:ext cx="0" cy="198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εία γραμμή σύνδεσης 31"/>
          <p:cNvCxnSpPr>
            <a:endCxn id="19" idx="0"/>
          </p:cNvCxnSpPr>
          <p:nvPr/>
        </p:nvCxnSpPr>
        <p:spPr>
          <a:xfrm>
            <a:off x="7372618" y="5244309"/>
            <a:ext cx="0" cy="200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Ευθεία γραμμή σύνδεσης 36"/>
          <p:cNvCxnSpPr>
            <a:stCxn id="13" idx="2"/>
            <a:endCxn id="18" idx="0"/>
          </p:cNvCxnSpPr>
          <p:nvPr/>
        </p:nvCxnSpPr>
        <p:spPr>
          <a:xfrm flipH="1">
            <a:off x="4529867" y="4940311"/>
            <a:ext cx="2880" cy="504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>
                <a:solidFill>
                  <a:srgbClr val="000000"/>
                </a:solidFill>
                <a:cs typeface="UUMMPF+Calibri"/>
              </a:rPr>
              <a:t>Ανάλυση Εννοιών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25983" y="1586116"/>
            <a:ext cx="61605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Διαδικασίες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– Για τις διδακτικές διαδικασίες της εφαρμογής εργαλείων, εξετάζουμε </a:t>
            </a:r>
          </a:p>
          <a:p>
            <a:endParaRPr lang="el-GR" sz="10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(α) τις θεωρίες μάθησης που βασίζονται στις επιστήμες της ανθρώπινης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συμπεριφοράς</a:t>
            </a:r>
            <a:endParaRPr lang="el-GR" sz="10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(β) τις εφαρμογές της τεχνολογίας που βοηθούν στην </a:t>
            </a:r>
            <a:r>
              <a:rPr 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προετοιμασία των μαθητών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για την </a:t>
            </a:r>
            <a:r>
              <a:rPr 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μελλοντική εργασία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τους, διδάσκοντάς τους δεξιότητες χρήσης των υπαρχόντων εργαλείων αλλά και δεξιότητες του να «μαθαίνουν πώς να μαθαίνουν» για εργαλεία του μέλλοντος που δεν έχουν ακόμα εφευρεθεί.</a:t>
            </a:r>
            <a:endParaRPr lang="el-GR" alt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949" y="1772816"/>
            <a:ext cx="1876624" cy="184482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525" y="3860388"/>
            <a:ext cx="26574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>
                <a:solidFill>
                  <a:srgbClr val="000000"/>
                </a:solidFill>
                <a:latin typeface="+mn-lt"/>
                <a:cs typeface="UUMMPF+Calibri"/>
              </a:rPr>
              <a:t>Ανάλυση </a:t>
            </a: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Εννοιών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11560" y="2204864"/>
            <a:ext cx="8138581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96"/>
              </a:lnSpc>
            </a:pPr>
            <a:r>
              <a:rPr lang="el-GR" sz="20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500" spc="-1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9512" y="2061483"/>
            <a:ext cx="87129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Εργαλεία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– Μολονότι τα εργαλεία της τεχνολογίας είναι ένας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επικαλυπτόμενος συνδυασμός </a:t>
            </a:r>
          </a:p>
          <a:p>
            <a:pPr marL="342900" indent="28575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μέσων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28575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συστημάτων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διδασκαλίας και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28575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συστημάτων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υποστήριξης βασισμένων σε υπολογιστή,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η έμφαση 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θα δοθεί σε ένα υποσύνολο αυτών των πόρων, εστιάζοντας κυρίως στους υπολογιστές και τον ρόλο τους στα συστήματα διδασκαλίας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8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>
                <a:solidFill>
                  <a:srgbClr val="000000"/>
                </a:solidFill>
                <a:latin typeface="+mn-lt"/>
                <a:cs typeface="UUMMPF+Calibri"/>
              </a:rPr>
              <a:t>Ανάλυση </a:t>
            </a: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Εννοιών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11560" y="2204864"/>
            <a:ext cx="8138581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96"/>
              </a:lnSpc>
            </a:pPr>
            <a:r>
              <a:rPr lang="el-GR" sz="20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500" spc="-1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5" y="1535528"/>
            <a:ext cx="6420414" cy="5248023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313504" y="1884666"/>
            <a:ext cx="3682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υπολογιστές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-ως μέσα- είναι πιο σύνθετοι και πιο «ικανοί» απ’ ότι άλλα μέσα όπως οι ταινίες ή οι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διαφάνειες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απαιτούν περισσότερες τεχνικές γνώσεις για τη λειτουργία τους,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6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Υπολογιστές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85892" y="5445224"/>
            <a:ext cx="190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Πιο σύνθετοι &amp; πιο ικανοί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345549"/>
            <a:ext cx="172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Ένταξη πολλών άλλων μέσων</a:t>
            </a:r>
            <a:endParaRPr lang="el-G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2974646"/>
            <a:ext cx="178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Προσομοιώσεις, εικονικές τάξεις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886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>
                <a:solidFill>
                  <a:srgbClr val="000000"/>
                </a:solidFill>
                <a:latin typeface="+mn-lt"/>
                <a:cs typeface="UUMMPF+Calibri"/>
              </a:rPr>
              <a:t>Ανάλυση </a:t>
            </a: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Εννοιών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11560" y="2204864"/>
            <a:ext cx="8138581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96"/>
              </a:lnSpc>
            </a:pPr>
            <a:r>
              <a:rPr lang="el-GR" sz="20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500" spc="-1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535528"/>
            <a:ext cx="6276397" cy="5248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6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Υπολογιστές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85892" y="5445224"/>
            <a:ext cx="190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Πιο σύνθετοι &amp; πιο ικανοί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345549"/>
            <a:ext cx="172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Ένταξη πολλών άλλων μέσων</a:t>
            </a:r>
            <a:endParaRPr lang="el-G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2974646"/>
            <a:ext cx="178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Προσομοιώσεις, εικονικές τάξεις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26005" y="1535528"/>
            <a:ext cx="47700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συστήματα υπολογιστών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κινούνται πλέον στην κατεύθυνση της ένταξης πολλών άλλων μέσων στους δικούς τους πόρους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</a:t>
            </a:r>
            <a:r>
              <a:rPr lang="el-GR" sz="2000" spc="-10" dirty="0">
                <a:solidFill>
                  <a:schemeClr val="tx2"/>
                </a:solidFill>
                <a:latin typeface="UUMMPF+Calibri"/>
                <a:cs typeface="UUMMPF+Calibri"/>
              </a:rPr>
              <a:t>CD-ROM και τα DVD αποθηκεύουν εικόνες που παλαιότερα </a:t>
            </a:r>
            <a:r>
              <a:rPr lang="el-GR" sz="20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παρουσιάζονταν </a:t>
            </a:r>
            <a:r>
              <a:rPr lang="el-GR" sz="2000" spc="-10" dirty="0">
                <a:solidFill>
                  <a:schemeClr val="tx2"/>
                </a:solidFill>
                <a:latin typeface="UUMMPF+Calibri"/>
                <a:cs typeface="UUMMPF+Calibri"/>
              </a:rPr>
              <a:t>σε μικροφίλμ, διαφάνειες και ταινίες βίντεο, </a:t>
            </a:r>
            <a:endParaRPr lang="el-GR" sz="20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 </a:t>
            </a:r>
            <a:r>
              <a:rPr lang="el-GR" sz="2000" spc="-10" dirty="0">
                <a:solidFill>
                  <a:schemeClr val="tx2"/>
                </a:solidFill>
                <a:latin typeface="UUMMPF+Calibri"/>
                <a:cs typeface="UUMMPF+Calibri"/>
              </a:rPr>
              <a:t>λογισμικό παρουσιάσεων έχει σε μεγάλο βαθμό αντικαταστήσει τις παρουσιάσεις με ανακλαστικό </a:t>
            </a:r>
            <a:r>
              <a:rPr lang="el-GR" sz="20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προβολέα, </a:t>
            </a:r>
            <a:endParaRPr lang="el-GR" sz="20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0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4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>
                <a:solidFill>
                  <a:srgbClr val="000000"/>
                </a:solidFill>
                <a:latin typeface="+mn-lt"/>
                <a:cs typeface="UUMMPF+Calibri"/>
              </a:rPr>
              <a:t>Ανάλυση </a:t>
            </a: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Εννοιών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11560" y="2204864"/>
            <a:ext cx="8138581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96"/>
              </a:lnSpc>
            </a:pPr>
            <a:r>
              <a:rPr lang="el-GR" sz="20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500" spc="-1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535528"/>
            <a:ext cx="6276397" cy="5248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6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Υπολογιστές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85892" y="5445224"/>
            <a:ext cx="190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Πιο σύνθετοι &amp; πιο ικανοί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345549"/>
            <a:ext cx="172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Ένταξη πολλών άλλων μέσων</a:t>
            </a:r>
            <a:endParaRPr lang="el-G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2974646"/>
            <a:ext cx="178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Προσομοιώσεις, εικονικές τάξεις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68826" y="1485954"/>
            <a:ext cx="57170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υλικά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που βασίζονται  σε υπολογιστή, όπως τα ηλεκτρονικά μαθήματα, ή τα οδηγούμενα από υπολογιστή μέσα,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είναι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πιο περίπλοκο για τους εκπαιδευτικούς να τα ενσωματώσουν στις άλλες δραστηριότητες της τάξης˙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αντίθετα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πολύ πιο εύκολα -σχεδόν διαισθητικά- μπορούν να ενσωματώσουν λιγότερο τεχνικά μέσα, όπως οι ταινίες ή οι διαφάνειες.</a:t>
            </a:r>
          </a:p>
        </p:txBody>
      </p:sp>
    </p:spTree>
    <p:extLst>
      <p:ext uri="{BB962C8B-B14F-4D97-AF65-F5344CB8AC3E}">
        <p14:creationId xmlns:p14="http://schemas.microsoft.com/office/powerpoint/2010/main" val="7687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Ορισμοί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11560" y="2204864"/>
            <a:ext cx="8138581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96"/>
              </a:lnSpc>
            </a:pPr>
            <a:r>
              <a:rPr lang="el-GR" sz="20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500" spc="-1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23528" y="5171233"/>
            <a:ext cx="8712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συνδυασμός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u="sng" spc="-10" dirty="0">
                <a:solidFill>
                  <a:schemeClr val="tx2"/>
                </a:solidFill>
                <a:latin typeface="UUMMPF+Calibri"/>
                <a:cs typeface="UUMMPF+Calibri"/>
              </a:rPr>
              <a:t>διαδικασιών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και </a:t>
            </a:r>
            <a:r>
              <a:rPr lang="el-GR" sz="2400" u="sng" spc="-10" dirty="0">
                <a:solidFill>
                  <a:schemeClr val="tx2"/>
                </a:solidFill>
                <a:latin typeface="UUMMPF+Calibri"/>
                <a:cs typeface="UUMMPF+Calibri"/>
              </a:rPr>
              <a:t>εργαλείων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για την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αντιμετώπιση εκπαιδευτικών αναγκών και προβλημάτων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με έμφαση στην </a:t>
            </a:r>
            <a:r>
              <a:rPr lang="el-GR" sz="2400" u="sng" spc="-10" dirty="0">
                <a:solidFill>
                  <a:schemeClr val="tx2"/>
                </a:solidFill>
                <a:latin typeface="UUMMPF+Calibri"/>
                <a:cs typeface="UUMMPF+Calibri"/>
              </a:rPr>
              <a:t>εφαρμογή των πιο σύγχρονων εργαλείων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: υπολογιστών και άλλων ηλεκτρονικών τεχνολογιών.</a:t>
            </a:r>
          </a:p>
        </p:txBody>
      </p:sp>
      <p:sp>
        <p:nvSpPr>
          <p:cNvPr id="14" name="object 4"/>
          <p:cNvSpPr txBox="1"/>
          <p:nvPr/>
        </p:nvSpPr>
        <p:spPr>
          <a:xfrm>
            <a:off x="1215408" y="1688314"/>
            <a:ext cx="6930884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chemeClr val="tx2"/>
                </a:solidFill>
                <a:latin typeface="UUMMPF+Calibri"/>
                <a:cs typeface="UUMMPF+Calibri"/>
              </a:rPr>
              <a:t>Εκπαιδευτική Τεχνολογία</a:t>
            </a: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2318323"/>
            <a:ext cx="7374767" cy="27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455408"/>
            <a:ext cx="6516216" cy="1080120"/>
          </a:xfrm>
        </p:spPr>
        <p:txBody>
          <a:bodyPr>
            <a:noAutofit/>
          </a:bodyPr>
          <a:lstStyle/>
          <a:p>
            <a:pPr>
              <a:lnSpc>
                <a:spcPts val="3952"/>
              </a:lnSpc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Ορισμοί</a:t>
            </a:r>
            <a:endParaRPr lang="el-GR" b="1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80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ΑΘΗΝΑΣ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11560" y="2204864"/>
            <a:ext cx="8138581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96"/>
              </a:lnSpc>
            </a:pPr>
            <a:r>
              <a:rPr lang="el-GR" sz="2000" spc="-11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  <a:endParaRPr lang="el-GR" sz="2500" spc="-11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1520" y="2277152"/>
            <a:ext cx="8712967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4"/>
              </a:lnSpc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Αναφέρεται στη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διαδικασία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του 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καθορισμού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εκείνων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των </a:t>
            </a: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ηλεκτρονικών εργαλείων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</a:t>
            </a:r>
            <a:r>
              <a:rPr lang="el-GR" sz="2400" b="1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μεθόδων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που τα υλοποιούν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που </a:t>
            </a:r>
            <a:r>
              <a:rPr lang="el-GR" sz="24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ανταποκρίνονται κατάλληλα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σε δεδομένες συνθήκες μιας τάξης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και δεδομένα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προβλήματα.</a:t>
            </a:r>
          </a:p>
        </p:txBody>
      </p:sp>
      <p:sp>
        <p:nvSpPr>
          <p:cNvPr id="14" name="object 4"/>
          <p:cNvSpPr txBox="1"/>
          <p:nvPr/>
        </p:nvSpPr>
        <p:spPr>
          <a:xfrm>
            <a:off x="467545" y="1688314"/>
            <a:ext cx="856895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4"/>
              </a:lnSpc>
            </a:pPr>
            <a:r>
              <a:rPr lang="el-GR" sz="2800" b="1" dirty="0">
                <a:solidFill>
                  <a:schemeClr val="tx2"/>
                </a:solidFill>
                <a:latin typeface="UUMMPF+Calibri"/>
                <a:cs typeface="UUMMPF+Calibri"/>
              </a:rPr>
              <a:t>Ενσωμάτωση της εκπαιδευτικής τεχνολογίας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612" y="3717032"/>
            <a:ext cx="3952875" cy="296227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28" y="4212332"/>
            <a:ext cx="42291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1037</Words>
  <Application>Microsoft Office PowerPoint</Application>
  <PresentationFormat>Προβολή στην οθόνη (4:3)</PresentationFormat>
  <Paragraphs>277</Paragraphs>
  <Slides>22</Slides>
  <Notes>21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Arial</vt:lpstr>
      <vt:lpstr>Calibri</vt:lpstr>
      <vt:lpstr>NSTRUD+Calibri</vt:lpstr>
      <vt:lpstr>UUMMPF+Calibri</vt:lpstr>
      <vt:lpstr>Θέμα του Office</vt:lpstr>
      <vt:lpstr>Εκπαιδευτική Τεχνολογία-Πολυμέσα </vt:lpstr>
      <vt:lpstr>Εκπαιδευτική Τεχνολογία Ανάλυση Εννοιών</vt:lpstr>
      <vt:lpstr>Εκπαιδευτική Τεχνολογία Ανάλυση Εννοιών</vt:lpstr>
      <vt:lpstr>Εκπαιδευτική Τεχνολογία Ανάλυση Εννοιών</vt:lpstr>
      <vt:lpstr>Εκπαιδευτική Τεχνολογία Ανάλυση Εννοιών</vt:lpstr>
      <vt:lpstr>Εκπαιδευτική Τεχνολογία Ανάλυση Εννοιών</vt:lpstr>
      <vt:lpstr>Εκπαιδευτική Τεχνολογία Ανάλυση Εννοιών</vt:lpstr>
      <vt:lpstr>Εκπαιδευτική Τεχνολογία Ορισμοί</vt:lpstr>
      <vt:lpstr>Εκπαιδευτική Τεχνολογία Ορισμοί</vt:lpstr>
      <vt:lpstr>Εκπαιδευτική Τεχνολογία Ορισμοί</vt:lpstr>
      <vt:lpstr>Εκπαιδευτική Τεχνολογία Ιστορική Αναδρομή</vt:lpstr>
      <vt:lpstr>Παρουσίαση του PowerPoint</vt:lpstr>
      <vt:lpstr>Εκπαιδευτική Τεχνολογία Ιστορική Αναδρομή</vt:lpstr>
      <vt:lpstr>Εκπαιδευτική Τεχνολογία Ιστορική Αναδρομή</vt:lpstr>
      <vt:lpstr>Εκπαιδευτική Τεχνολογία Ιστορική Αναδρομή</vt:lpstr>
      <vt:lpstr>Εκπαιδευτική Τεχνολογία Ιστορική Αναδρομή</vt:lpstr>
      <vt:lpstr>Εκπαιδευτική Τεχνολογία Ιστορική Αναδρομή</vt:lpstr>
      <vt:lpstr>Εκπαιδευτική Τεχνολογία Ιστορική Αναδρομή</vt:lpstr>
      <vt:lpstr>Εκπαιδευτική Τεχνολογία Ιστορική Αναδρομή</vt:lpstr>
      <vt:lpstr>Εκπαιδευτική Τεχνολογία Ιστορική Αναδρομή</vt:lpstr>
      <vt:lpstr>Εκπαιδευτική Τεχνολογία Ιστορική Αναδρομή</vt:lpstr>
      <vt:lpstr>Εκπαιδευτική Τεχνολογία Ιστορική Αναδρομή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Εκπαιδευτική Τεχνολογία-Πολυμέσα</dc:title>
  <dc:creator>spanetsos</dc:creator>
  <cp:lastModifiedBy>Spiros Panetsos</cp:lastModifiedBy>
  <cp:revision>46</cp:revision>
  <dcterms:created xsi:type="dcterms:W3CDTF">2021-10-11T16:14:56Z</dcterms:created>
  <dcterms:modified xsi:type="dcterms:W3CDTF">2022-10-18T04:27:25Z</dcterms:modified>
</cp:coreProperties>
</file>