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2" r:id="rId10"/>
    <p:sldId id="268" r:id="rId11"/>
    <p:sldId id="270" r:id="rId12"/>
    <p:sldId id="271" r:id="rId13"/>
    <p:sldId id="273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37138-2849-41DF-B971-14E4F850C402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BAF1C-5038-47A3-B5B6-9D4AD65C88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27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2BF147-966E-457E-9948-253C81C6C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F8A3EE9-66C7-46E7-C197-09791DF3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E46037-D914-58E6-6C3C-C6D44E02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C95730-0A33-405A-8B1F-1B5439AB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AB1676-840B-0B30-EF7C-C3CCB674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8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00AC46-B8FE-F4E3-E5D5-8D207C74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31E1A03-FE31-A93F-40BB-20950B908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554050-3900-C6A1-8EBA-B2AA14EC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CB4CE1-3E2B-9926-3F0F-5CE4981D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00A794-27B0-B0F9-06EA-554E9AFC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4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BDA0B65-14C1-DC70-0CB3-7905BB768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563E7B5-7FBA-8441-C825-7BF8D438A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D8698-876E-ADF8-4032-D90B4713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B0A278-5F43-99DB-3758-9664EBFC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AF762D-158C-0E46-F466-58FD5A1D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87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49EBAA-3FFD-A653-98EE-E64A0C01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DC9523-F650-54C5-3089-05317F5B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339081-A5A5-B62B-2B4C-E1309606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E7ABE4-0CF6-A027-3683-1408BA8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B214F3-BBC9-5529-9647-30DCC920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0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DDE871-A800-D5A4-4146-FC5C2B42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1F910F-2645-4E9D-47F4-8DE78EC93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C6AB0D-A0C5-FC49-0EFF-399347D5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2A50B5-50F1-C355-ACAD-0DC6C1B5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10ECD8-B64E-346F-2807-F32F5C34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22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9110A5-526B-8B49-DA5E-AD87D65A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7715D3-111A-3FA4-B09B-4DF6A85AF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4D944E-B2F8-E4B0-DA9F-0A10C3F4D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85CAA1-3CCE-099A-21BD-33CA1962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0A9072-9180-79A4-5FC1-DAEFA1A9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13EB1C-B68C-6AA3-3CC7-232E8FA8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2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D982E-9827-4B49-7855-2135CFF4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0060E6-BA61-06C5-75E3-BBA67E273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2A82172-2586-BD3D-BAAD-903BB736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9B81A0C-C09A-8225-4D40-1BDA7C11A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9DAD1F-5308-CBDF-9DB1-5EE278CEA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CE33999-6FE8-CFDF-6371-4BC69BB0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E05A7A2-6A5E-0A71-73A3-74ECF67B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19687EB-C05D-18CE-AA81-365A7493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8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53DA6-1690-6880-1CD7-B11FB533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ACDC4BC-E58C-2BAC-20CD-373C1095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6A4CEA5-9E60-7304-6FB2-B163DFD1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EB5EE71-25C1-D3A4-AEBE-A422DA96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5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49DEB3D-3786-935E-823E-4EDB9B46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58AEF04-61FE-3779-CC95-956BF8F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D0179DA-C4A3-8A6F-E5EF-C35CAF0D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37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9654DA-2D17-7E20-8C43-894BA562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4C3EC-B939-7B96-DAD7-41C8BC2A6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58134D-58B1-7616-36B9-0AB27A397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0B26F5-17EA-244D-8B54-D6056C6E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8ABD2D8-67B6-D7B6-B0E6-DCE644FE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385BDF-E366-EEA7-247D-03A016FC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8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40A470-5377-4219-8EF2-CC2E5610B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1176862-2147-4864-119C-7FD64B728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5FD4AB-12D8-C8C6-26B2-123C76CF1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9A10AB-9CC0-9F36-D4FC-BA185CAA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F2C17A-8BA6-47D4-0F9D-504E5545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D29075-42FD-38FC-E5FA-ED9419CE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20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A63AC67-6C9D-005D-4238-A882589D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FD6C4F-BA37-F86F-73DA-991A9A11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EF5864-9F8F-68E4-988C-96E6BEDE9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5CFC57-69E9-832B-25EE-EA83584A9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83D759-0206-D635-7809-A891138AC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83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85864" y="1412776"/>
            <a:ext cx="7772400" cy="1800200"/>
          </a:xfrm>
        </p:spPr>
        <p:txBody>
          <a:bodyPr>
            <a:noAutofit/>
          </a:bodyPr>
          <a:lstStyle/>
          <a:p>
            <a:r>
              <a:rPr lang="el-GR" sz="3700" b="1" dirty="0"/>
              <a:t>ΠΑΙΔΑΓΩΓΙΚΕΣ ΕΦΑΡΜΟΓΕΣ Η/Υ</a:t>
            </a:r>
            <a:br>
              <a:rPr lang="el-GR" sz="3700" dirty="0"/>
            </a:br>
            <a:r>
              <a:rPr lang="el-GR" sz="3700" dirty="0"/>
              <a:t>ΑΣΠΑΙΤΕ</a:t>
            </a:r>
            <a:r>
              <a:rPr lang="el-GR" sz="3800" dirty="0"/>
              <a:t> Πατρών</a:t>
            </a:r>
            <a:br>
              <a:rPr lang="el-GR" sz="3800" dirty="0"/>
            </a:br>
            <a:r>
              <a:rPr lang="el-GR" sz="3800" b="1" dirty="0"/>
              <a:t>Μάθημα 7</a:t>
            </a:r>
            <a:r>
              <a:rPr lang="el-GR" sz="3800" b="1" baseline="30000" dirty="0"/>
              <a:t>ο</a:t>
            </a:r>
            <a:r>
              <a:rPr lang="el-GR" sz="3800" b="1" dirty="0"/>
              <a:t> </a:t>
            </a:r>
            <a:br>
              <a:rPr lang="el-GR" sz="3800" dirty="0"/>
            </a:br>
            <a:br>
              <a:rPr lang="el-GR" sz="3800" dirty="0"/>
            </a:br>
            <a:r>
              <a:rPr lang="el-GR" sz="3800" dirty="0"/>
              <a:t>Ασφάλεια στο διαδίκτυο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15680" y="5877272"/>
            <a:ext cx="6112768" cy="980728"/>
          </a:xfrm>
        </p:spPr>
        <p:txBody>
          <a:bodyPr>
            <a:normAutofit/>
          </a:bodyPr>
          <a:lstStyle/>
          <a:p>
            <a:r>
              <a:rPr lang="el-GR" dirty="0"/>
              <a:t>Δρ Αθανασία Μπαλωμένου</a:t>
            </a:r>
          </a:p>
          <a:p>
            <a:r>
              <a:rPr lang="en-US" dirty="0"/>
              <a:t>smpalom@upatras.gr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C888F6-84B1-A454-3952-7C550006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Διαδικτυακός εκφοβισμός (</a:t>
            </a:r>
            <a:r>
              <a:rPr lang="en-US" dirty="0"/>
              <a:t>Cyberbullying)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E1CF6C-69B8-15EC-D65C-4D76D7E00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l-GR" dirty="0"/>
            </a:br>
            <a:r>
              <a:rPr lang="el-GR" dirty="0"/>
              <a:t>Η σκόπιμη και επαναλαμβανόμενη χρήση ψηφιακών μέσων (π.χ. κοινωνικά δίκτυα, μηνύματα, email) για την παρενόχληση, ταπείνωση ή εκφοβισμό ατόμου.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196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0D1A28-A744-29F7-F1B7-0D4015AC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Ενδεικτικές Μορφές </a:t>
            </a:r>
            <a:r>
              <a:rPr lang="el-GR" b="1" dirty="0" err="1"/>
              <a:t>Cyberbullying</a:t>
            </a:r>
            <a:r>
              <a:rPr lang="el-GR" b="1" dirty="0"/>
              <a:t>: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6F87A6-B7D3-71EF-9811-9A4BE2784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Υβριστικά σχόλια ή προσβολές </a:t>
            </a:r>
            <a:r>
              <a:rPr lang="el-GR" dirty="0" err="1"/>
              <a:t>online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Διασπορά ψευδών φημών ή φωτογραφιών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Αποκλεισμός από διαδικτυακές ομάδες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Αποστολή απειλητικών ή ενοχλητικών μηνυμάτων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073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8DACDE-1B79-19CB-4877-2037B872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Ενδεικτικές Συνέπειες στα Θύματα: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DA8839-29B5-5520-36F9-B356BF015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Άγχος, κατάθλιψη, χαμηλή αυτοεκτίμηση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Απομάκρυνση από το σχολικό και κοινωνικό περιβάλλον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Ακαδημαϊκή πτώση και απομόνωση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7378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5E14D9-DE41-429F-E8B0-37135913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Ρόλος του Εκπαιδευτικού &amp; του σχολείου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21FA902-9742-219E-6DA6-74D4D113AD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85686"/>
            <a:ext cx="933973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Εντοπισμός και αναγνώριση περιστατικών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Ενίσχυση της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ενσυναίσθησης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και της αποδοχής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Συνεργασία με γονείς και φορείς για διαχείριση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Δημιουργία ασφαλούς, υποστηρικτικού σχολικού περιβάλλοντος</a:t>
            </a:r>
          </a:p>
        </p:txBody>
      </p:sp>
    </p:spTree>
    <p:extLst>
      <p:ext uri="{BB962C8B-B14F-4D97-AF65-F5344CB8AC3E}">
        <p14:creationId xmlns:p14="http://schemas.microsoft.com/office/powerpoint/2010/main" val="2307500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5AC7EC-908A-3A75-67FA-EF6FD91A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Συμπεράσματα &amp; Συζήτηση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FD00EFB-E8B6-A064-28FA-6BA2645D0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2993326"/>
            <a:ext cx="105156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Η ασφάλεια στο διαδίκτυο είναι θεμέλιο της ψηφιακής παιδείας.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Ενδυνάμωση εκπαιδευτικών και μαθητών για υπεύθυνη χρήση.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altLang="el-GR" sz="2500" dirty="0">
                <a:latin typeface="Arial" panose="020B0604020202020204" pitchFamily="34" charset="0"/>
              </a:rPr>
              <a:t>Συνεργασία με ειδικούς (π.χ. τμήμα δίωξης ηλεκτρονικού </a:t>
            </a:r>
            <a:r>
              <a:rPr lang="el-GR" altLang="el-GR" sz="2500">
                <a:latin typeface="Arial" panose="020B0604020202020204" pitchFamily="34" charset="0"/>
              </a:rPr>
              <a:t>εγκλήματος ΕΛ.ΑΣ., </a:t>
            </a:r>
            <a:r>
              <a:rPr lang="el-GR" altLang="el-GR" sz="2500" dirty="0">
                <a:latin typeface="Arial" panose="020B0604020202020204" pitchFamily="34" charset="0"/>
              </a:rPr>
              <a:t>ψυχολόγους κ.α.)</a:t>
            </a: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Συζήτηση: Ποιες στρατηγικές έχετε εφαρμόσει ή θα προτείνατε;</a:t>
            </a:r>
          </a:p>
        </p:txBody>
      </p:sp>
    </p:spTree>
    <p:extLst>
      <p:ext uri="{BB962C8B-B14F-4D97-AF65-F5344CB8AC3E}">
        <p14:creationId xmlns:p14="http://schemas.microsoft.com/office/powerpoint/2010/main" val="214806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BE3DBD-1EA7-A97D-D804-FD591EDC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Ασφάλεια στο Διαδίκτυο;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456E519-D63A-78ED-4BDF-7E0ACD8F5E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24213"/>
            <a:ext cx="10054389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Σύνολο μέτρων για την προστασία προσωπικών δεδομένων, συσκευών και ψηφιακής ταυτότητας.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Αφορά όλους τους χρήστες: μαθητές, εκπαιδευτικούς, γονείς.</a:t>
            </a:r>
          </a:p>
        </p:txBody>
      </p:sp>
    </p:spTree>
    <p:extLst>
      <p:ext uri="{BB962C8B-B14F-4D97-AF65-F5344CB8AC3E}">
        <p14:creationId xmlns:p14="http://schemas.microsoft.com/office/powerpoint/2010/main" val="41129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788FEA-E444-321B-EF71-E1FB7CD8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Δύο Επίπεδα: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257202-C039-2314-49BB-7D30D835B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Πρόληψη</a:t>
            </a:r>
          </a:p>
          <a:p>
            <a:r>
              <a:rPr lang="el-GR" dirty="0"/>
              <a:t>καταπολέμηση</a:t>
            </a:r>
          </a:p>
        </p:txBody>
      </p:sp>
    </p:spTree>
    <p:extLst>
      <p:ext uri="{BB962C8B-B14F-4D97-AF65-F5344CB8AC3E}">
        <p14:creationId xmlns:p14="http://schemas.microsoft.com/office/powerpoint/2010/main" val="314884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269636-9A0D-8ED3-3B10-8E3C97C1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Κίνδυνοι στο Διαδίκτυο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9ECC63-FE3F-8702-C0F0-E836026F29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47241"/>
            <a:ext cx="697537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Κακόβουλο λογισμικό (</a:t>
            </a:r>
            <a:r>
              <a:rPr kumimoji="0" lang="el-GR" altLang="el-GR" sz="2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malware</a:t>
            </a:r>
            <a:r>
              <a:rPr kumimoji="0" lang="el-GR" altLang="el-GR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l-GR" altLang="el-G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Phishing</a:t>
            </a: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Απόπειρες εξαπάτησης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Εκφοβισμός στον κυβερνοχώρο (</a:t>
            </a:r>
            <a:r>
              <a:rPr kumimoji="0" lang="el-GR" altLang="el-GR" sz="2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cyberbullying</a:t>
            </a:r>
            <a:r>
              <a:rPr kumimoji="0" lang="el-GR" altLang="el-GR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l-GR" altLang="el-G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Υπερέκθεση</a:t>
            </a:r>
            <a:r>
              <a:rPr kumimoji="0" lang="el-GR" altLang="el-GR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προσωπικών πληροφοριών</a:t>
            </a:r>
            <a:endParaRPr kumimoji="0" lang="el-GR" altLang="el-G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1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497A78-F64C-D61E-CC6F-A08DFB93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Αρχές Ψηφιακής Ασφάλειας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3E6C60F-6928-8B03-5F5A-DED82162A7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47241"/>
            <a:ext cx="4592539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Δυνατοί και μοναδικοί κωδικοί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Διπλή ταυτοποίηση (2FA)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Προσοχή σε ύποπτα </a:t>
            </a:r>
            <a:r>
              <a:rPr kumimoji="0" lang="el-GR" altLang="el-GR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emails</a:t>
            </a: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l-GR" altLang="el-GR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links</a:t>
            </a:r>
            <a:endParaRPr kumimoji="0" lang="el-GR" altLang="el-G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Τακτικές ενημερώσεις λογισμικού</a:t>
            </a:r>
          </a:p>
        </p:txBody>
      </p:sp>
    </p:spTree>
    <p:extLst>
      <p:ext uri="{BB962C8B-B14F-4D97-AF65-F5344CB8AC3E}">
        <p14:creationId xmlns:p14="http://schemas.microsoft.com/office/powerpoint/2010/main" val="239732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BEFFED-2B11-5C5D-695F-4779C4FC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Ρόλος του Εκπαιδευτικού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762788-4CE0-194C-302A-C11F47DF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736" y="2695073"/>
            <a:ext cx="10311063" cy="34818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Καλλιέργεια ψηφιακής υπευθυνότητας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Εκπαίδευση μαθητών για ασφαλή χρήση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Συνεργασία με γονείς και σχολική κοινότητα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129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FE9326-9F7A-A341-56D1-CF68DE62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Ενδεικτικά Εκπαιδευτικά Εργαλεία &amp; Πλατφόρμες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A328F9-C3F8-4BB9-4252-CA6EEB9B78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47241"/>
            <a:ext cx="973843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Saferinternet.gr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Cyberkid.gov.gr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Google’s</a:t>
            </a: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Internet </a:t>
            </a:r>
            <a:r>
              <a:rPr kumimoji="0" lang="el-GR" altLang="el-GR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Awesome</a:t>
            </a:r>
            <a:endParaRPr kumimoji="0" lang="el-GR" altLang="el-GR" sz="23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Πλατφόρμες με υλικό και δραστηριότητες για την ασφάλεια στο διαδίκτυο</a:t>
            </a:r>
          </a:p>
        </p:txBody>
      </p:sp>
    </p:spTree>
    <p:extLst>
      <p:ext uri="{BB962C8B-B14F-4D97-AF65-F5344CB8AC3E}">
        <p14:creationId xmlns:p14="http://schemas.microsoft.com/office/powerpoint/2010/main" val="95175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FA5238-7474-CDAF-6D70-82EA6680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Διδακτικό Παράδειγμα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42E285-CE5C-7B4D-2A28-28FA64C93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Δραστηριότητες με τη μορφή</a:t>
            </a:r>
          </a:p>
          <a:p>
            <a:r>
              <a:rPr lang="el-GR" dirty="0"/>
              <a:t> παιχνίδι ρόλων για αναγνώριση </a:t>
            </a:r>
            <a:r>
              <a:rPr lang="el-GR" dirty="0" err="1"/>
              <a:t>phishing</a:t>
            </a:r>
            <a:r>
              <a:rPr lang="el-GR" dirty="0"/>
              <a:t>, </a:t>
            </a:r>
          </a:p>
          <a:p>
            <a:r>
              <a:rPr lang="el-GR" dirty="0"/>
              <a:t>κουίζ, </a:t>
            </a:r>
          </a:p>
          <a:p>
            <a:r>
              <a:rPr lang="el-GR" dirty="0"/>
              <a:t>δημιουργία αφίσας με συμβουλές ή μηνύματα ευαισθητοποίησης</a:t>
            </a:r>
          </a:p>
        </p:txBody>
      </p:sp>
    </p:spTree>
    <p:extLst>
      <p:ext uri="{BB962C8B-B14F-4D97-AF65-F5344CB8AC3E}">
        <p14:creationId xmlns:p14="http://schemas.microsoft.com/office/powerpoint/2010/main" val="26475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4014CA-1121-8AFB-CE5F-F1C0ADA3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Εκφοβισμός (</a:t>
            </a:r>
            <a:r>
              <a:rPr lang="en-US" dirty="0"/>
              <a:t>bullying)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B3FC72-2433-B6D7-778A-602BDB0A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Θύτης – θύμα - Θεατής</a:t>
            </a:r>
          </a:p>
        </p:txBody>
      </p:sp>
    </p:spTree>
    <p:extLst>
      <p:ext uri="{BB962C8B-B14F-4D97-AF65-F5344CB8AC3E}">
        <p14:creationId xmlns:p14="http://schemas.microsoft.com/office/powerpoint/2010/main" val="294009665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342</Words>
  <Application>Microsoft Office PowerPoint</Application>
  <PresentationFormat>Ευρεία οθόνη</PresentationFormat>
  <Paragraphs>56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Θέμα του Office</vt:lpstr>
      <vt:lpstr>ΠΑΙΔΑΓΩΓΙΚΕΣ ΕΦΑΡΜΟΓΕΣ Η/Υ ΑΣΠΑΙΤΕ Πατρών Μάθημα 7ο   Ασφάλεια στο διαδίκτυο</vt:lpstr>
      <vt:lpstr>Τι Είναι η Ασφάλεια στο Διαδίκτυο;</vt:lpstr>
      <vt:lpstr>Δύο Επίπεδα:</vt:lpstr>
      <vt:lpstr>Κίνδυνοι στο Διαδίκτυο</vt:lpstr>
      <vt:lpstr>Βασικές Αρχές Ψηφιακής Ασφάλειας</vt:lpstr>
      <vt:lpstr>Ο Ρόλος του Εκπαιδευτικού</vt:lpstr>
      <vt:lpstr>Ενδεικτικά Εκπαιδευτικά Εργαλεία &amp; Πλατφόρμες</vt:lpstr>
      <vt:lpstr>Διδακτικό Παράδειγμα</vt:lpstr>
      <vt:lpstr>Εκφοβισμός (bullying)</vt:lpstr>
      <vt:lpstr>Διαδικτυακός εκφοβισμός (Cyberbullying)</vt:lpstr>
      <vt:lpstr>Ενδεικτικές Μορφές Cyberbullying: </vt:lpstr>
      <vt:lpstr>Ενδεικτικές Συνέπειες στα Θύματα: </vt:lpstr>
      <vt:lpstr>Ο Ρόλος του Εκπαιδευτικού &amp; του σχολείου</vt:lpstr>
      <vt:lpstr>Συμπεράσματα &amp; Συζήτηση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Αθανασία Μπαλωμένου</dc:creator>
  <cp:lastModifiedBy>Αθανασία Μπαλωμένου</cp:lastModifiedBy>
  <cp:revision>19</cp:revision>
  <dcterms:created xsi:type="dcterms:W3CDTF">2024-02-11T13:55:44Z</dcterms:created>
  <dcterms:modified xsi:type="dcterms:W3CDTF">2025-05-15T14:55:51Z</dcterms:modified>
</cp:coreProperties>
</file>