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2" r:id="rId6"/>
    <p:sldId id="263" r:id="rId7"/>
    <p:sldId id="264" r:id="rId8"/>
    <p:sldId id="314" r:id="rId9"/>
    <p:sldId id="265" r:id="rId10"/>
    <p:sldId id="31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6" d="100"/>
          <a:sy n="86" d="100"/>
        </p:scale>
        <p:origin x="7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5668BD-40A8-7E53-4EF3-EE891FCD5835}"/>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489A40BD-7CC9-A292-3805-43A4423DE3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943BF11A-9A12-4E23-D529-7BD19CD6461C}"/>
              </a:ext>
            </a:extLst>
          </p:cNvPr>
          <p:cNvSpPr>
            <a:spLocks noGrp="1"/>
          </p:cNvSpPr>
          <p:nvPr>
            <p:ph type="dt" sz="half" idx="10"/>
          </p:nvPr>
        </p:nvSpPr>
        <p:spPr/>
        <p:txBody>
          <a:bodyPr/>
          <a:lstStyle/>
          <a:p>
            <a:fld id="{0F7F7FC3-CFD6-4059-B69B-83D4C617771B}" type="datetimeFigureOut">
              <a:rPr lang="el-GR" smtClean="0"/>
              <a:t>14/3/2023</a:t>
            </a:fld>
            <a:endParaRPr lang="el-GR"/>
          </a:p>
        </p:txBody>
      </p:sp>
      <p:sp>
        <p:nvSpPr>
          <p:cNvPr id="5" name="Θέση υποσέλιδου 4">
            <a:extLst>
              <a:ext uri="{FF2B5EF4-FFF2-40B4-BE49-F238E27FC236}">
                <a16:creationId xmlns:a16="http://schemas.microsoft.com/office/drawing/2014/main" id="{FCE49855-0480-AA49-9854-53703D2B53C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DA9C2A7-8FFB-A38A-8BC8-B12CEC904048}"/>
              </a:ext>
            </a:extLst>
          </p:cNvPr>
          <p:cNvSpPr>
            <a:spLocks noGrp="1"/>
          </p:cNvSpPr>
          <p:nvPr>
            <p:ph type="sldNum" sz="quarter" idx="12"/>
          </p:nvPr>
        </p:nvSpPr>
        <p:spPr/>
        <p:txBody>
          <a:bodyPr/>
          <a:lstStyle/>
          <a:p>
            <a:fld id="{A6B8C355-D650-4389-8BB3-A34D620DB681}" type="slidenum">
              <a:rPr lang="el-GR" smtClean="0"/>
              <a:t>‹#›</a:t>
            </a:fld>
            <a:endParaRPr lang="el-GR"/>
          </a:p>
        </p:txBody>
      </p:sp>
    </p:spTree>
    <p:extLst>
      <p:ext uri="{BB962C8B-B14F-4D97-AF65-F5344CB8AC3E}">
        <p14:creationId xmlns:p14="http://schemas.microsoft.com/office/powerpoint/2010/main" val="25186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F321E9-9AD5-EE87-6F27-09F2D867140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B9A54B5-79C8-6195-64DD-A7FEF01A11F8}"/>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58E80FE-F3D5-6DD2-7225-F0FF6CFCAE4D}"/>
              </a:ext>
            </a:extLst>
          </p:cNvPr>
          <p:cNvSpPr>
            <a:spLocks noGrp="1"/>
          </p:cNvSpPr>
          <p:nvPr>
            <p:ph type="dt" sz="half" idx="10"/>
          </p:nvPr>
        </p:nvSpPr>
        <p:spPr/>
        <p:txBody>
          <a:bodyPr/>
          <a:lstStyle/>
          <a:p>
            <a:fld id="{0F7F7FC3-CFD6-4059-B69B-83D4C617771B}" type="datetimeFigureOut">
              <a:rPr lang="el-GR" smtClean="0"/>
              <a:t>14/3/2023</a:t>
            </a:fld>
            <a:endParaRPr lang="el-GR"/>
          </a:p>
        </p:txBody>
      </p:sp>
      <p:sp>
        <p:nvSpPr>
          <p:cNvPr id="5" name="Θέση υποσέλιδου 4">
            <a:extLst>
              <a:ext uri="{FF2B5EF4-FFF2-40B4-BE49-F238E27FC236}">
                <a16:creationId xmlns:a16="http://schemas.microsoft.com/office/drawing/2014/main" id="{55B24BF9-4832-6824-57CC-7CF016CF090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CD754C3-AE49-94CC-9F2A-623A2D1C2904}"/>
              </a:ext>
            </a:extLst>
          </p:cNvPr>
          <p:cNvSpPr>
            <a:spLocks noGrp="1"/>
          </p:cNvSpPr>
          <p:nvPr>
            <p:ph type="sldNum" sz="quarter" idx="12"/>
          </p:nvPr>
        </p:nvSpPr>
        <p:spPr/>
        <p:txBody>
          <a:bodyPr/>
          <a:lstStyle/>
          <a:p>
            <a:fld id="{A6B8C355-D650-4389-8BB3-A34D620DB681}" type="slidenum">
              <a:rPr lang="el-GR" smtClean="0"/>
              <a:t>‹#›</a:t>
            </a:fld>
            <a:endParaRPr lang="el-GR"/>
          </a:p>
        </p:txBody>
      </p:sp>
    </p:spTree>
    <p:extLst>
      <p:ext uri="{BB962C8B-B14F-4D97-AF65-F5344CB8AC3E}">
        <p14:creationId xmlns:p14="http://schemas.microsoft.com/office/powerpoint/2010/main" val="1730633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3E225371-B546-E82D-0164-FC026994029F}"/>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5541CBB-4F66-13D4-2701-543D76343868}"/>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E19686D-495F-4C47-34BE-9E0F8C5E3BD8}"/>
              </a:ext>
            </a:extLst>
          </p:cNvPr>
          <p:cNvSpPr>
            <a:spLocks noGrp="1"/>
          </p:cNvSpPr>
          <p:nvPr>
            <p:ph type="dt" sz="half" idx="10"/>
          </p:nvPr>
        </p:nvSpPr>
        <p:spPr/>
        <p:txBody>
          <a:bodyPr/>
          <a:lstStyle/>
          <a:p>
            <a:fld id="{0F7F7FC3-CFD6-4059-B69B-83D4C617771B}" type="datetimeFigureOut">
              <a:rPr lang="el-GR" smtClean="0"/>
              <a:t>14/3/2023</a:t>
            </a:fld>
            <a:endParaRPr lang="el-GR"/>
          </a:p>
        </p:txBody>
      </p:sp>
      <p:sp>
        <p:nvSpPr>
          <p:cNvPr id="5" name="Θέση υποσέλιδου 4">
            <a:extLst>
              <a:ext uri="{FF2B5EF4-FFF2-40B4-BE49-F238E27FC236}">
                <a16:creationId xmlns:a16="http://schemas.microsoft.com/office/drawing/2014/main" id="{C2828DCF-EECE-6603-7FBD-64583DDB577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C2A8C24-E579-FDD0-F0BB-E4974DFC9DD7}"/>
              </a:ext>
            </a:extLst>
          </p:cNvPr>
          <p:cNvSpPr>
            <a:spLocks noGrp="1"/>
          </p:cNvSpPr>
          <p:nvPr>
            <p:ph type="sldNum" sz="quarter" idx="12"/>
          </p:nvPr>
        </p:nvSpPr>
        <p:spPr/>
        <p:txBody>
          <a:bodyPr/>
          <a:lstStyle/>
          <a:p>
            <a:fld id="{A6B8C355-D650-4389-8BB3-A34D620DB681}" type="slidenum">
              <a:rPr lang="el-GR" smtClean="0"/>
              <a:t>‹#›</a:t>
            </a:fld>
            <a:endParaRPr lang="el-GR"/>
          </a:p>
        </p:txBody>
      </p:sp>
    </p:spTree>
    <p:extLst>
      <p:ext uri="{BB962C8B-B14F-4D97-AF65-F5344CB8AC3E}">
        <p14:creationId xmlns:p14="http://schemas.microsoft.com/office/powerpoint/2010/main" val="872612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66AD6FB-3F58-3091-1FC2-9BDB5A831D4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317D51F-C306-960E-5E98-AEEB3AAF0FF4}"/>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F4CE8B6-35BE-3618-CA99-DE95B0E8FF52}"/>
              </a:ext>
            </a:extLst>
          </p:cNvPr>
          <p:cNvSpPr>
            <a:spLocks noGrp="1"/>
          </p:cNvSpPr>
          <p:nvPr>
            <p:ph type="dt" sz="half" idx="10"/>
          </p:nvPr>
        </p:nvSpPr>
        <p:spPr/>
        <p:txBody>
          <a:bodyPr/>
          <a:lstStyle/>
          <a:p>
            <a:fld id="{0F7F7FC3-CFD6-4059-B69B-83D4C617771B}" type="datetimeFigureOut">
              <a:rPr lang="el-GR" smtClean="0"/>
              <a:t>14/3/2023</a:t>
            </a:fld>
            <a:endParaRPr lang="el-GR"/>
          </a:p>
        </p:txBody>
      </p:sp>
      <p:sp>
        <p:nvSpPr>
          <p:cNvPr id="5" name="Θέση υποσέλιδου 4">
            <a:extLst>
              <a:ext uri="{FF2B5EF4-FFF2-40B4-BE49-F238E27FC236}">
                <a16:creationId xmlns:a16="http://schemas.microsoft.com/office/drawing/2014/main" id="{956B6FD3-2921-F7CE-FA4A-D8C1F938361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5CD2AF4-CFFB-3C14-2EE6-FF92CC9A7572}"/>
              </a:ext>
            </a:extLst>
          </p:cNvPr>
          <p:cNvSpPr>
            <a:spLocks noGrp="1"/>
          </p:cNvSpPr>
          <p:nvPr>
            <p:ph type="sldNum" sz="quarter" idx="12"/>
          </p:nvPr>
        </p:nvSpPr>
        <p:spPr/>
        <p:txBody>
          <a:bodyPr/>
          <a:lstStyle/>
          <a:p>
            <a:fld id="{A6B8C355-D650-4389-8BB3-A34D620DB681}" type="slidenum">
              <a:rPr lang="el-GR" smtClean="0"/>
              <a:t>‹#›</a:t>
            </a:fld>
            <a:endParaRPr lang="el-GR"/>
          </a:p>
        </p:txBody>
      </p:sp>
    </p:spTree>
    <p:extLst>
      <p:ext uri="{BB962C8B-B14F-4D97-AF65-F5344CB8AC3E}">
        <p14:creationId xmlns:p14="http://schemas.microsoft.com/office/powerpoint/2010/main" val="2618269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344B2E-93A3-9EC5-70BF-AFFB207774DF}"/>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9022412-909C-E0B8-3817-5F597CA12F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9477A5DB-EFAE-7AE5-112B-8A206F36EE16}"/>
              </a:ext>
            </a:extLst>
          </p:cNvPr>
          <p:cNvSpPr>
            <a:spLocks noGrp="1"/>
          </p:cNvSpPr>
          <p:nvPr>
            <p:ph type="dt" sz="half" idx="10"/>
          </p:nvPr>
        </p:nvSpPr>
        <p:spPr/>
        <p:txBody>
          <a:bodyPr/>
          <a:lstStyle/>
          <a:p>
            <a:fld id="{0F7F7FC3-CFD6-4059-B69B-83D4C617771B}" type="datetimeFigureOut">
              <a:rPr lang="el-GR" smtClean="0"/>
              <a:t>14/3/2023</a:t>
            </a:fld>
            <a:endParaRPr lang="el-GR"/>
          </a:p>
        </p:txBody>
      </p:sp>
      <p:sp>
        <p:nvSpPr>
          <p:cNvPr id="5" name="Θέση υποσέλιδου 4">
            <a:extLst>
              <a:ext uri="{FF2B5EF4-FFF2-40B4-BE49-F238E27FC236}">
                <a16:creationId xmlns:a16="http://schemas.microsoft.com/office/drawing/2014/main" id="{F940B81D-AAEB-9FC3-06BC-3E7AB74C90E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B5676CF-1597-952F-5B91-CDF7E69615D3}"/>
              </a:ext>
            </a:extLst>
          </p:cNvPr>
          <p:cNvSpPr>
            <a:spLocks noGrp="1"/>
          </p:cNvSpPr>
          <p:nvPr>
            <p:ph type="sldNum" sz="quarter" idx="12"/>
          </p:nvPr>
        </p:nvSpPr>
        <p:spPr/>
        <p:txBody>
          <a:bodyPr/>
          <a:lstStyle/>
          <a:p>
            <a:fld id="{A6B8C355-D650-4389-8BB3-A34D620DB681}" type="slidenum">
              <a:rPr lang="el-GR" smtClean="0"/>
              <a:t>‹#›</a:t>
            </a:fld>
            <a:endParaRPr lang="el-GR"/>
          </a:p>
        </p:txBody>
      </p:sp>
    </p:spTree>
    <p:extLst>
      <p:ext uri="{BB962C8B-B14F-4D97-AF65-F5344CB8AC3E}">
        <p14:creationId xmlns:p14="http://schemas.microsoft.com/office/powerpoint/2010/main" val="2428690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B73CCA-C6A7-4535-DBC4-A44BB0AE5AB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F85CC09-1E78-0072-DE37-96B50248F05A}"/>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42600907-6F06-1E9B-97EC-1AA92C5C28CF}"/>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09A878EB-4791-6A67-2A83-D332770DB179}"/>
              </a:ext>
            </a:extLst>
          </p:cNvPr>
          <p:cNvSpPr>
            <a:spLocks noGrp="1"/>
          </p:cNvSpPr>
          <p:nvPr>
            <p:ph type="dt" sz="half" idx="10"/>
          </p:nvPr>
        </p:nvSpPr>
        <p:spPr/>
        <p:txBody>
          <a:bodyPr/>
          <a:lstStyle/>
          <a:p>
            <a:fld id="{0F7F7FC3-CFD6-4059-B69B-83D4C617771B}" type="datetimeFigureOut">
              <a:rPr lang="el-GR" smtClean="0"/>
              <a:t>14/3/2023</a:t>
            </a:fld>
            <a:endParaRPr lang="el-GR"/>
          </a:p>
        </p:txBody>
      </p:sp>
      <p:sp>
        <p:nvSpPr>
          <p:cNvPr id="6" name="Θέση υποσέλιδου 5">
            <a:extLst>
              <a:ext uri="{FF2B5EF4-FFF2-40B4-BE49-F238E27FC236}">
                <a16:creationId xmlns:a16="http://schemas.microsoft.com/office/drawing/2014/main" id="{4AF98445-2B18-9F07-62A3-CCCEEA07B9B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AB80E28-1465-550D-2D4C-EF0080D30D4C}"/>
              </a:ext>
            </a:extLst>
          </p:cNvPr>
          <p:cNvSpPr>
            <a:spLocks noGrp="1"/>
          </p:cNvSpPr>
          <p:nvPr>
            <p:ph type="sldNum" sz="quarter" idx="12"/>
          </p:nvPr>
        </p:nvSpPr>
        <p:spPr/>
        <p:txBody>
          <a:bodyPr/>
          <a:lstStyle/>
          <a:p>
            <a:fld id="{A6B8C355-D650-4389-8BB3-A34D620DB681}" type="slidenum">
              <a:rPr lang="el-GR" smtClean="0"/>
              <a:t>‹#›</a:t>
            </a:fld>
            <a:endParaRPr lang="el-GR"/>
          </a:p>
        </p:txBody>
      </p:sp>
    </p:spTree>
    <p:extLst>
      <p:ext uri="{BB962C8B-B14F-4D97-AF65-F5344CB8AC3E}">
        <p14:creationId xmlns:p14="http://schemas.microsoft.com/office/powerpoint/2010/main" val="99386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063641-284C-CCEA-E1CE-5DEC6EA87C2B}"/>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54AE231-756E-E8D9-E2A2-C131DB6D25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13483386-86F0-37C9-22B8-C97DF04B7248}"/>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8DE0269A-1A79-47BA-D06A-BAF3EB1517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B84E2CB5-A877-0FD3-A2A5-4B4FE21BBF62}"/>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756FDC1F-4C8D-B3AD-25D8-FD070B0F885D}"/>
              </a:ext>
            </a:extLst>
          </p:cNvPr>
          <p:cNvSpPr>
            <a:spLocks noGrp="1"/>
          </p:cNvSpPr>
          <p:nvPr>
            <p:ph type="dt" sz="half" idx="10"/>
          </p:nvPr>
        </p:nvSpPr>
        <p:spPr/>
        <p:txBody>
          <a:bodyPr/>
          <a:lstStyle/>
          <a:p>
            <a:fld id="{0F7F7FC3-CFD6-4059-B69B-83D4C617771B}" type="datetimeFigureOut">
              <a:rPr lang="el-GR" smtClean="0"/>
              <a:t>14/3/2023</a:t>
            </a:fld>
            <a:endParaRPr lang="el-GR"/>
          </a:p>
        </p:txBody>
      </p:sp>
      <p:sp>
        <p:nvSpPr>
          <p:cNvPr id="8" name="Θέση υποσέλιδου 7">
            <a:extLst>
              <a:ext uri="{FF2B5EF4-FFF2-40B4-BE49-F238E27FC236}">
                <a16:creationId xmlns:a16="http://schemas.microsoft.com/office/drawing/2014/main" id="{08227C2C-E6BD-F69F-EC09-31A66EFB2399}"/>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544D5702-6657-ADAA-A1FA-F81521CACA8A}"/>
              </a:ext>
            </a:extLst>
          </p:cNvPr>
          <p:cNvSpPr>
            <a:spLocks noGrp="1"/>
          </p:cNvSpPr>
          <p:nvPr>
            <p:ph type="sldNum" sz="quarter" idx="12"/>
          </p:nvPr>
        </p:nvSpPr>
        <p:spPr/>
        <p:txBody>
          <a:bodyPr/>
          <a:lstStyle/>
          <a:p>
            <a:fld id="{A6B8C355-D650-4389-8BB3-A34D620DB681}" type="slidenum">
              <a:rPr lang="el-GR" smtClean="0"/>
              <a:t>‹#›</a:t>
            </a:fld>
            <a:endParaRPr lang="el-GR"/>
          </a:p>
        </p:txBody>
      </p:sp>
    </p:spTree>
    <p:extLst>
      <p:ext uri="{BB962C8B-B14F-4D97-AF65-F5344CB8AC3E}">
        <p14:creationId xmlns:p14="http://schemas.microsoft.com/office/powerpoint/2010/main" val="2248825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3FE7DE-82C2-BEC3-C2A2-809DCCCAE93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739274BE-4069-B134-911F-196261882652}"/>
              </a:ext>
            </a:extLst>
          </p:cNvPr>
          <p:cNvSpPr>
            <a:spLocks noGrp="1"/>
          </p:cNvSpPr>
          <p:nvPr>
            <p:ph type="dt" sz="half" idx="10"/>
          </p:nvPr>
        </p:nvSpPr>
        <p:spPr/>
        <p:txBody>
          <a:bodyPr/>
          <a:lstStyle/>
          <a:p>
            <a:fld id="{0F7F7FC3-CFD6-4059-B69B-83D4C617771B}" type="datetimeFigureOut">
              <a:rPr lang="el-GR" smtClean="0"/>
              <a:t>14/3/2023</a:t>
            </a:fld>
            <a:endParaRPr lang="el-GR"/>
          </a:p>
        </p:txBody>
      </p:sp>
      <p:sp>
        <p:nvSpPr>
          <p:cNvPr id="4" name="Θέση υποσέλιδου 3">
            <a:extLst>
              <a:ext uri="{FF2B5EF4-FFF2-40B4-BE49-F238E27FC236}">
                <a16:creationId xmlns:a16="http://schemas.microsoft.com/office/drawing/2014/main" id="{47320C70-422A-005A-DD04-D3C486568FE7}"/>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953F3416-4E52-26C7-C714-B1E969A56A11}"/>
              </a:ext>
            </a:extLst>
          </p:cNvPr>
          <p:cNvSpPr>
            <a:spLocks noGrp="1"/>
          </p:cNvSpPr>
          <p:nvPr>
            <p:ph type="sldNum" sz="quarter" idx="12"/>
          </p:nvPr>
        </p:nvSpPr>
        <p:spPr/>
        <p:txBody>
          <a:bodyPr/>
          <a:lstStyle/>
          <a:p>
            <a:fld id="{A6B8C355-D650-4389-8BB3-A34D620DB681}" type="slidenum">
              <a:rPr lang="el-GR" smtClean="0"/>
              <a:t>‹#›</a:t>
            </a:fld>
            <a:endParaRPr lang="el-GR"/>
          </a:p>
        </p:txBody>
      </p:sp>
    </p:spTree>
    <p:extLst>
      <p:ext uri="{BB962C8B-B14F-4D97-AF65-F5344CB8AC3E}">
        <p14:creationId xmlns:p14="http://schemas.microsoft.com/office/powerpoint/2010/main" val="4131303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9AC08A6C-3EC7-C5B0-4333-66851F42F5A1}"/>
              </a:ext>
            </a:extLst>
          </p:cNvPr>
          <p:cNvSpPr>
            <a:spLocks noGrp="1"/>
          </p:cNvSpPr>
          <p:nvPr>
            <p:ph type="dt" sz="half" idx="10"/>
          </p:nvPr>
        </p:nvSpPr>
        <p:spPr/>
        <p:txBody>
          <a:bodyPr/>
          <a:lstStyle/>
          <a:p>
            <a:fld id="{0F7F7FC3-CFD6-4059-B69B-83D4C617771B}" type="datetimeFigureOut">
              <a:rPr lang="el-GR" smtClean="0"/>
              <a:t>14/3/2023</a:t>
            </a:fld>
            <a:endParaRPr lang="el-GR"/>
          </a:p>
        </p:txBody>
      </p:sp>
      <p:sp>
        <p:nvSpPr>
          <p:cNvPr id="3" name="Θέση υποσέλιδου 2">
            <a:extLst>
              <a:ext uri="{FF2B5EF4-FFF2-40B4-BE49-F238E27FC236}">
                <a16:creationId xmlns:a16="http://schemas.microsoft.com/office/drawing/2014/main" id="{2C4B9521-7E84-95DB-4BC4-35C762D2B1FA}"/>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288F2D96-CB3D-8452-C4A4-91B74905C786}"/>
              </a:ext>
            </a:extLst>
          </p:cNvPr>
          <p:cNvSpPr>
            <a:spLocks noGrp="1"/>
          </p:cNvSpPr>
          <p:nvPr>
            <p:ph type="sldNum" sz="quarter" idx="12"/>
          </p:nvPr>
        </p:nvSpPr>
        <p:spPr/>
        <p:txBody>
          <a:bodyPr/>
          <a:lstStyle/>
          <a:p>
            <a:fld id="{A6B8C355-D650-4389-8BB3-A34D620DB681}" type="slidenum">
              <a:rPr lang="el-GR" smtClean="0"/>
              <a:t>‹#›</a:t>
            </a:fld>
            <a:endParaRPr lang="el-GR"/>
          </a:p>
        </p:txBody>
      </p:sp>
    </p:spTree>
    <p:extLst>
      <p:ext uri="{BB962C8B-B14F-4D97-AF65-F5344CB8AC3E}">
        <p14:creationId xmlns:p14="http://schemas.microsoft.com/office/powerpoint/2010/main" val="533524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C5A8EB-848B-788B-27A9-8822F4802F2D}"/>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8AF336C-3CAF-DBF5-819E-56982AC043A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D0564082-CC90-3D6D-0F94-7D9E6195E0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C7FCB5B-9527-385F-22ED-7DC2615786B6}"/>
              </a:ext>
            </a:extLst>
          </p:cNvPr>
          <p:cNvSpPr>
            <a:spLocks noGrp="1"/>
          </p:cNvSpPr>
          <p:nvPr>
            <p:ph type="dt" sz="half" idx="10"/>
          </p:nvPr>
        </p:nvSpPr>
        <p:spPr/>
        <p:txBody>
          <a:bodyPr/>
          <a:lstStyle/>
          <a:p>
            <a:fld id="{0F7F7FC3-CFD6-4059-B69B-83D4C617771B}" type="datetimeFigureOut">
              <a:rPr lang="el-GR" smtClean="0"/>
              <a:t>14/3/2023</a:t>
            </a:fld>
            <a:endParaRPr lang="el-GR"/>
          </a:p>
        </p:txBody>
      </p:sp>
      <p:sp>
        <p:nvSpPr>
          <p:cNvPr id="6" name="Θέση υποσέλιδου 5">
            <a:extLst>
              <a:ext uri="{FF2B5EF4-FFF2-40B4-BE49-F238E27FC236}">
                <a16:creationId xmlns:a16="http://schemas.microsoft.com/office/drawing/2014/main" id="{6B3AB74F-87BE-9432-7DCF-0A8779076D5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2249A1F-06B4-83FC-2950-8C7B18C47A51}"/>
              </a:ext>
            </a:extLst>
          </p:cNvPr>
          <p:cNvSpPr>
            <a:spLocks noGrp="1"/>
          </p:cNvSpPr>
          <p:nvPr>
            <p:ph type="sldNum" sz="quarter" idx="12"/>
          </p:nvPr>
        </p:nvSpPr>
        <p:spPr/>
        <p:txBody>
          <a:bodyPr/>
          <a:lstStyle/>
          <a:p>
            <a:fld id="{A6B8C355-D650-4389-8BB3-A34D620DB681}" type="slidenum">
              <a:rPr lang="el-GR" smtClean="0"/>
              <a:t>‹#›</a:t>
            </a:fld>
            <a:endParaRPr lang="el-GR"/>
          </a:p>
        </p:txBody>
      </p:sp>
    </p:spTree>
    <p:extLst>
      <p:ext uri="{BB962C8B-B14F-4D97-AF65-F5344CB8AC3E}">
        <p14:creationId xmlns:p14="http://schemas.microsoft.com/office/powerpoint/2010/main" val="1133503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4943F2-EC68-8709-942D-05028D32951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78C95916-0FAE-AC72-7CE4-43D7055818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1BD214B2-EEF4-E7FA-0D1A-ADDE0281D1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55ED8DC5-D1FC-1BC5-FB13-5C9C570A65E4}"/>
              </a:ext>
            </a:extLst>
          </p:cNvPr>
          <p:cNvSpPr>
            <a:spLocks noGrp="1"/>
          </p:cNvSpPr>
          <p:nvPr>
            <p:ph type="dt" sz="half" idx="10"/>
          </p:nvPr>
        </p:nvSpPr>
        <p:spPr/>
        <p:txBody>
          <a:bodyPr/>
          <a:lstStyle/>
          <a:p>
            <a:fld id="{0F7F7FC3-CFD6-4059-B69B-83D4C617771B}" type="datetimeFigureOut">
              <a:rPr lang="el-GR" smtClean="0"/>
              <a:t>14/3/2023</a:t>
            </a:fld>
            <a:endParaRPr lang="el-GR"/>
          </a:p>
        </p:txBody>
      </p:sp>
      <p:sp>
        <p:nvSpPr>
          <p:cNvPr id="6" name="Θέση υποσέλιδου 5">
            <a:extLst>
              <a:ext uri="{FF2B5EF4-FFF2-40B4-BE49-F238E27FC236}">
                <a16:creationId xmlns:a16="http://schemas.microsoft.com/office/drawing/2014/main" id="{7240A14B-4546-019A-C78D-715B7344B31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C4C1E0C-35A9-FD73-5037-2AE213C1A43F}"/>
              </a:ext>
            </a:extLst>
          </p:cNvPr>
          <p:cNvSpPr>
            <a:spLocks noGrp="1"/>
          </p:cNvSpPr>
          <p:nvPr>
            <p:ph type="sldNum" sz="quarter" idx="12"/>
          </p:nvPr>
        </p:nvSpPr>
        <p:spPr/>
        <p:txBody>
          <a:bodyPr/>
          <a:lstStyle/>
          <a:p>
            <a:fld id="{A6B8C355-D650-4389-8BB3-A34D620DB681}" type="slidenum">
              <a:rPr lang="el-GR" smtClean="0"/>
              <a:t>‹#›</a:t>
            </a:fld>
            <a:endParaRPr lang="el-GR"/>
          </a:p>
        </p:txBody>
      </p:sp>
    </p:spTree>
    <p:extLst>
      <p:ext uri="{BB962C8B-B14F-4D97-AF65-F5344CB8AC3E}">
        <p14:creationId xmlns:p14="http://schemas.microsoft.com/office/powerpoint/2010/main" val="4159839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6383E23-9452-6E15-3373-9E4C0AB5DA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9C05A90-371A-B68C-7F91-8DF9227C63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AEB4AE0-2CB0-682A-B0D9-D06A237B66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7F7FC3-CFD6-4059-B69B-83D4C617771B}" type="datetimeFigureOut">
              <a:rPr lang="el-GR" smtClean="0"/>
              <a:t>14/3/2023</a:t>
            </a:fld>
            <a:endParaRPr lang="el-GR"/>
          </a:p>
        </p:txBody>
      </p:sp>
      <p:sp>
        <p:nvSpPr>
          <p:cNvPr id="5" name="Θέση υποσέλιδου 4">
            <a:extLst>
              <a:ext uri="{FF2B5EF4-FFF2-40B4-BE49-F238E27FC236}">
                <a16:creationId xmlns:a16="http://schemas.microsoft.com/office/drawing/2014/main" id="{F8F61687-6CF1-C346-7C7D-A9E4D53950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5DAC2A57-BD02-71E5-59A1-66057AC422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B8C355-D650-4389-8BB3-A34D620DB681}" type="slidenum">
              <a:rPr lang="el-GR" smtClean="0"/>
              <a:t>‹#›</a:t>
            </a:fld>
            <a:endParaRPr lang="el-GR"/>
          </a:p>
        </p:txBody>
      </p:sp>
    </p:spTree>
    <p:extLst>
      <p:ext uri="{BB962C8B-B14F-4D97-AF65-F5344CB8AC3E}">
        <p14:creationId xmlns:p14="http://schemas.microsoft.com/office/powerpoint/2010/main" val="78789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CD33E54-EEBC-DDCD-A38F-37E06897752B}"/>
              </a:ext>
            </a:extLst>
          </p:cNvPr>
          <p:cNvSpPr txBox="1"/>
          <p:nvPr/>
        </p:nvSpPr>
        <p:spPr>
          <a:xfrm>
            <a:off x="1200150" y="605790"/>
            <a:ext cx="7606506" cy="523220"/>
          </a:xfrm>
          <a:prstGeom prst="rect">
            <a:avLst/>
          </a:prstGeom>
          <a:noFill/>
        </p:spPr>
        <p:txBody>
          <a:bodyPr wrap="none" rtlCol="0">
            <a:spAutoFit/>
          </a:bodyPr>
          <a:lstStyle/>
          <a:p>
            <a:r>
              <a:rPr lang="el-GR" sz="2800" b="1" dirty="0"/>
              <a:t>ΘΕΩΡΗΤΙΚΟ ΠΛΑΙΣΙΟ ΤΗΣ ΒΙΩΜΑΤΙΚΗΣ ΜΕΘΟΔΟΥ</a:t>
            </a:r>
          </a:p>
        </p:txBody>
      </p:sp>
      <p:sp>
        <p:nvSpPr>
          <p:cNvPr id="7" name="TextBox 6">
            <a:extLst>
              <a:ext uri="{FF2B5EF4-FFF2-40B4-BE49-F238E27FC236}">
                <a16:creationId xmlns:a16="http://schemas.microsoft.com/office/drawing/2014/main" id="{3AC8C276-2C7A-4EC2-D683-F416A7BD4BF4}"/>
              </a:ext>
            </a:extLst>
          </p:cNvPr>
          <p:cNvSpPr txBox="1"/>
          <p:nvPr/>
        </p:nvSpPr>
        <p:spPr>
          <a:xfrm>
            <a:off x="1763093" y="1483340"/>
            <a:ext cx="6634445" cy="461665"/>
          </a:xfrm>
          <a:prstGeom prst="rect">
            <a:avLst/>
          </a:prstGeom>
          <a:noFill/>
        </p:spPr>
        <p:txBody>
          <a:bodyPr wrap="none" rtlCol="0">
            <a:spAutoFit/>
          </a:bodyPr>
          <a:lstStyle/>
          <a:p>
            <a:r>
              <a:rPr lang="el-GR" sz="2400" b="1" dirty="0"/>
              <a:t>Η σύγχρονη εκδοχή της Βιωματικής Παιδαγωγικής</a:t>
            </a:r>
          </a:p>
        </p:txBody>
      </p:sp>
      <p:sp>
        <p:nvSpPr>
          <p:cNvPr id="8" name="TextBox 7">
            <a:extLst>
              <a:ext uri="{FF2B5EF4-FFF2-40B4-BE49-F238E27FC236}">
                <a16:creationId xmlns:a16="http://schemas.microsoft.com/office/drawing/2014/main" id="{F5BCD4B4-3DA3-3B9F-0D17-67191D394CBB}"/>
              </a:ext>
            </a:extLst>
          </p:cNvPr>
          <p:cNvSpPr txBox="1"/>
          <p:nvPr/>
        </p:nvSpPr>
        <p:spPr>
          <a:xfrm>
            <a:off x="4183380" y="4491990"/>
            <a:ext cx="7332648" cy="1938992"/>
          </a:xfrm>
          <a:prstGeom prst="rect">
            <a:avLst/>
          </a:prstGeom>
          <a:noFill/>
        </p:spPr>
        <p:txBody>
          <a:bodyPr wrap="none" rtlCol="0">
            <a:spAutoFit/>
          </a:bodyPr>
          <a:lstStyle/>
          <a:p>
            <a:r>
              <a:rPr lang="en-US" sz="3200" dirty="0"/>
              <a:t>“Experience is not what happens to a man;</a:t>
            </a:r>
          </a:p>
          <a:p>
            <a:r>
              <a:rPr lang="en-US" sz="3200" dirty="0"/>
              <a:t>it is what a man does with it” </a:t>
            </a:r>
            <a:endParaRPr lang="el-GR" sz="3200" dirty="0"/>
          </a:p>
          <a:p>
            <a:endParaRPr lang="en-US" sz="3200" dirty="0"/>
          </a:p>
          <a:p>
            <a:r>
              <a:rPr lang="en-US" sz="2400" dirty="0"/>
              <a:t>Aldous Huxley(1932)</a:t>
            </a:r>
            <a:endParaRPr lang="el-GR" sz="2400" dirty="0"/>
          </a:p>
        </p:txBody>
      </p:sp>
    </p:spTree>
    <p:extLst>
      <p:ext uri="{BB962C8B-B14F-4D97-AF65-F5344CB8AC3E}">
        <p14:creationId xmlns:p14="http://schemas.microsoft.com/office/powerpoint/2010/main" val="31289086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7F67A48-1AB8-2804-C13D-7BC2D57F7BBD}"/>
              </a:ext>
            </a:extLst>
          </p:cNvPr>
          <p:cNvSpPr txBox="1"/>
          <p:nvPr/>
        </p:nvSpPr>
        <p:spPr>
          <a:xfrm>
            <a:off x="1200150" y="197346"/>
            <a:ext cx="7497630" cy="6463308"/>
          </a:xfrm>
          <a:prstGeom prst="rect">
            <a:avLst/>
          </a:prstGeom>
          <a:noFill/>
        </p:spPr>
        <p:txBody>
          <a:bodyPr wrap="none" rtlCol="0">
            <a:spAutoFit/>
          </a:bodyPr>
          <a:lstStyle/>
          <a:p>
            <a:r>
              <a:rPr lang="el-GR" dirty="0"/>
              <a:t>•</a:t>
            </a:r>
            <a:r>
              <a:rPr lang="el-GR" b="1" dirty="0"/>
              <a:t> Ιεραρχούν </a:t>
            </a:r>
            <a:r>
              <a:rPr lang="el-GR" dirty="0"/>
              <a:t>αιτίες, ανάγκες, αξίες, βλάβες, δεδομένα, δράσεις, </a:t>
            </a:r>
          </a:p>
          <a:p>
            <a:r>
              <a:rPr lang="el-GR" dirty="0"/>
              <a:t>προτεραιότητες.</a:t>
            </a:r>
          </a:p>
          <a:p>
            <a:endParaRPr lang="el-GR" dirty="0"/>
          </a:p>
          <a:p>
            <a:r>
              <a:rPr lang="el-GR" dirty="0"/>
              <a:t>• </a:t>
            </a:r>
            <a:r>
              <a:rPr lang="el-GR" b="1" dirty="0"/>
              <a:t>Κατασκευάζουν αντικείμενα </a:t>
            </a:r>
            <a:r>
              <a:rPr lang="el-GR" dirty="0"/>
              <a:t>χρηστικά, εργαλεία, κουστούμια, μακέτες, </a:t>
            </a:r>
          </a:p>
          <a:p>
            <a:r>
              <a:rPr lang="el-GR" dirty="0"/>
              <a:t>μοντέλα, σκηνικά, συσκευές, χάρτες.</a:t>
            </a:r>
          </a:p>
          <a:p>
            <a:endParaRPr lang="el-GR" dirty="0"/>
          </a:p>
          <a:p>
            <a:r>
              <a:rPr lang="el-GR" dirty="0"/>
              <a:t>• </a:t>
            </a:r>
            <a:r>
              <a:rPr lang="el-GR" b="1" dirty="0"/>
              <a:t>Κοινοποιούν</a:t>
            </a:r>
            <a:r>
              <a:rPr lang="el-GR" dirty="0"/>
              <a:t> ανακαλύψεις, αποφάσεις, απόψεις, γνώσεις, διαπιστώσεις, </a:t>
            </a:r>
          </a:p>
          <a:p>
            <a:r>
              <a:rPr lang="el-GR" dirty="0"/>
              <a:t>εμπειρίες, θέσεις, οδηγίες, προτάσεις, στόχους, σχέδια δράσης.</a:t>
            </a:r>
          </a:p>
          <a:p>
            <a:r>
              <a:rPr lang="el-GR" dirty="0"/>
              <a:t>• </a:t>
            </a:r>
            <a:r>
              <a:rPr lang="el-GR" b="1" dirty="0"/>
              <a:t>Μελετούν</a:t>
            </a:r>
            <a:r>
              <a:rPr lang="el-GR" dirty="0"/>
              <a:t> εικόνες, ευρήματα, κείμενα, μαθηματικά δεδομένα, μοτίβα, </a:t>
            </a:r>
          </a:p>
          <a:p>
            <a:r>
              <a:rPr lang="el-GR" dirty="0"/>
              <a:t>σχέδια. </a:t>
            </a:r>
          </a:p>
          <a:p>
            <a:endParaRPr lang="el-GR" dirty="0"/>
          </a:p>
          <a:p>
            <a:r>
              <a:rPr lang="el-GR" dirty="0"/>
              <a:t>• </a:t>
            </a:r>
            <a:r>
              <a:rPr lang="el-GR" b="1" dirty="0"/>
              <a:t>Οριοθετούν</a:t>
            </a:r>
            <a:r>
              <a:rPr lang="el-GR" dirty="0"/>
              <a:t> αρμοδιότητες, δράσεις, έννοιες, ευθύνες, προβλήματα, </a:t>
            </a:r>
          </a:p>
          <a:p>
            <a:r>
              <a:rPr lang="el-GR" dirty="0"/>
              <a:t>ρόλους.</a:t>
            </a:r>
          </a:p>
          <a:p>
            <a:endParaRPr lang="el-GR" dirty="0"/>
          </a:p>
          <a:p>
            <a:r>
              <a:rPr lang="el-GR" dirty="0"/>
              <a:t>• </a:t>
            </a:r>
            <a:r>
              <a:rPr lang="el-GR" b="1" dirty="0"/>
              <a:t>Οργανώνουν δεδομένα</a:t>
            </a:r>
            <a:r>
              <a:rPr lang="el-GR" dirty="0"/>
              <a:t>, δράσεις, έρευνες, ομάδες, πολιτιστικές </a:t>
            </a:r>
          </a:p>
          <a:p>
            <a:r>
              <a:rPr lang="el-GR" dirty="0"/>
              <a:t>εκδηλώσεις, ρόλους, υλικά.</a:t>
            </a:r>
          </a:p>
          <a:p>
            <a:endParaRPr lang="el-GR" dirty="0"/>
          </a:p>
          <a:p>
            <a:r>
              <a:rPr lang="el-GR" dirty="0"/>
              <a:t>• </a:t>
            </a:r>
            <a:r>
              <a:rPr lang="el-GR" b="1" dirty="0"/>
              <a:t>Περιγράφουν</a:t>
            </a:r>
            <a:r>
              <a:rPr lang="el-GR" dirty="0"/>
              <a:t> αντιδράσεις, αντικείμενα, διαδικασίες, καταστάσεις, μοτίβα, </a:t>
            </a:r>
          </a:p>
          <a:p>
            <a:r>
              <a:rPr lang="el-GR" dirty="0"/>
              <a:t>ομάδες, οργανώσεις, πρόσωπα, συμπεριφορές, συναισθήματα, συστήματα, </a:t>
            </a:r>
          </a:p>
          <a:p>
            <a:r>
              <a:rPr lang="el-GR" dirty="0"/>
              <a:t>σχήματα, σχηματισμούς, φαινόμενα.</a:t>
            </a:r>
          </a:p>
          <a:p>
            <a:endParaRPr lang="el-GR" dirty="0"/>
          </a:p>
          <a:p>
            <a:r>
              <a:rPr lang="el-GR" dirty="0"/>
              <a:t>• </a:t>
            </a:r>
            <a:r>
              <a:rPr lang="el-GR" b="1" dirty="0"/>
              <a:t>Προβλέπουν</a:t>
            </a:r>
            <a:r>
              <a:rPr lang="el-GR" dirty="0"/>
              <a:t> αντιδράσεις, αποτελέσματα, δείκτες, εξελίξεις, κινδύνους, </a:t>
            </a:r>
          </a:p>
          <a:p>
            <a:r>
              <a:rPr lang="el-GR" dirty="0"/>
              <a:t>συμπεριφορές.</a:t>
            </a:r>
          </a:p>
        </p:txBody>
      </p:sp>
    </p:spTree>
    <p:extLst>
      <p:ext uri="{BB962C8B-B14F-4D97-AF65-F5344CB8AC3E}">
        <p14:creationId xmlns:p14="http://schemas.microsoft.com/office/powerpoint/2010/main" val="9237650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9404D55-CD0D-7084-FE0B-A0081E12D83D}"/>
              </a:ext>
            </a:extLst>
          </p:cNvPr>
          <p:cNvSpPr txBox="1"/>
          <p:nvPr/>
        </p:nvSpPr>
        <p:spPr>
          <a:xfrm>
            <a:off x="994410" y="1051560"/>
            <a:ext cx="7633372" cy="3970318"/>
          </a:xfrm>
          <a:prstGeom prst="rect">
            <a:avLst/>
          </a:prstGeom>
          <a:noFill/>
        </p:spPr>
        <p:txBody>
          <a:bodyPr wrap="none" rtlCol="0">
            <a:spAutoFit/>
          </a:bodyPr>
          <a:lstStyle/>
          <a:p>
            <a:pPr marL="285750" indent="-285750">
              <a:buFont typeface="Wingdings" panose="05000000000000000000" pitchFamily="2" charset="2"/>
              <a:buChar char="§"/>
            </a:pPr>
            <a:r>
              <a:rPr lang="el-GR" b="1" dirty="0"/>
              <a:t>Συγκρίνουν</a:t>
            </a:r>
            <a:r>
              <a:rPr lang="el-GR" dirty="0"/>
              <a:t> αξίες, απεικονίσεις, αποτελέσματα, δεδομένα, δράσεις, </a:t>
            </a:r>
          </a:p>
          <a:p>
            <a:r>
              <a:rPr lang="el-GR" dirty="0"/>
              <a:t>έννοιες, επιλογές, λύσεις, μεγέθη, μοντέλα, μοτίβα, προτάσεις, στοιχεία, </a:t>
            </a:r>
          </a:p>
          <a:p>
            <a:r>
              <a:rPr lang="el-GR" dirty="0"/>
              <a:t>συστήματα, σχέσεις, σχηματισμούς.</a:t>
            </a:r>
          </a:p>
          <a:p>
            <a:endParaRPr lang="el-GR" dirty="0"/>
          </a:p>
          <a:p>
            <a:r>
              <a:rPr lang="el-GR" dirty="0"/>
              <a:t>• </a:t>
            </a:r>
            <a:r>
              <a:rPr lang="el-GR" b="1" dirty="0"/>
              <a:t>Συνεργάζονται</a:t>
            </a:r>
            <a:r>
              <a:rPr lang="el-GR" dirty="0"/>
              <a:t> </a:t>
            </a:r>
            <a:r>
              <a:rPr lang="el-GR" dirty="0" err="1"/>
              <a:t>ενδο</a:t>
            </a:r>
            <a:r>
              <a:rPr lang="el-GR" dirty="0"/>
              <a:t>-ομαδικά και </a:t>
            </a:r>
            <a:r>
              <a:rPr lang="el-GR" dirty="0" err="1"/>
              <a:t>δι</a:t>
            </a:r>
            <a:r>
              <a:rPr lang="el-GR" dirty="0"/>
              <a:t>-ομαδικά για σχεδιασμό και υλοποίηση </a:t>
            </a:r>
          </a:p>
          <a:p>
            <a:r>
              <a:rPr lang="el-GR" dirty="0"/>
              <a:t>κοινών δράσεων έρευνας και παρεμβάσεων .</a:t>
            </a:r>
          </a:p>
          <a:p>
            <a:endParaRPr lang="el-GR" dirty="0"/>
          </a:p>
          <a:p>
            <a:r>
              <a:rPr lang="el-GR" dirty="0"/>
              <a:t>• </a:t>
            </a:r>
            <a:r>
              <a:rPr lang="el-GR" b="1" dirty="0"/>
              <a:t>Συσχετίζουν</a:t>
            </a:r>
            <a:r>
              <a:rPr lang="el-GR" dirty="0"/>
              <a:t> κοινωνικές και φυσικές παραμέτρους μεταξύ τους και με τα </a:t>
            </a:r>
          </a:p>
          <a:p>
            <a:r>
              <a:rPr lang="el-GR" dirty="0"/>
              <a:t>αποτελέσματά τους. </a:t>
            </a:r>
          </a:p>
          <a:p>
            <a:endParaRPr lang="el-GR" dirty="0"/>
          </a:p>
          <a:p>
            <a:r>
              <a:rPr lang="el-GR" dirty="0"/>
              <a:t>• </a:t>
            </a:r>
            <a:r>
              <a:rPr lang="el-GR" b="1" dirty="0"/>
              <a:t>Συνθέτουν καλλιτεχνικά έργα </a:t>
            </a:r>
            <a:r>
              <a:rPr lang="el-GR" dirty="0"/>
              <a:t>(γλυπτικά, εικαστικά, θεατρικά, μουσικά, </a:t>
            </a:r>
          </a:p>
          <a:p>
            <a:r>
              <a:rPr lang="el-GR" dirty="0"/>
              <a:t>φωτογραφικά, χορευτικά), σχήματα.</a:t>
            </a:r>
          </a:p>
          <a:p>
            <a:endParaRPr lang="el-GR" dirty="0"/>
          </a:p>
          <a:p>
            <a:r>
              <a:rPr lang="el-GR" dirty="0"/>
              <a:t>• </a:t>
            </a:r>
            <a:r>
              <a:rPr lang="el-GR" b="1" dirty="0"/>
              <a:t>Τεκμηριώνουν</a:t>
            </a:r>
            <a:r>
              <a:rPr lang="el-GR" dirty="0"/>
              <a:t> αξίες, απόψεις, γεγονότα, ερμηνείες, προβλέψεις, προτάσεις,</a:t>
            </a:r>
          </a:p>
        </p:txBody>
      </p:sp>
    </p:spTree>
    <p:extLst>
      <p:ext uri="{BB962C8B-B14F-4D97-AF65-F5344CB8AC3E}">
        <p14:creationId xmlns:p14="http://schemas.microsoft.com/office/powerpoint/2010/main" val="37564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31AEC23-C136-FC23-80FC-06EF1C4633EC}"/>
              </a:ext>
            </a:extLst>
          </p:cNvPr>
          <p:cNvSpPr txBox="1"/>
          <p:nvPr/>
        </p:nvSpPr>
        <p:spPr>
          <a:xfrm>
            <a:off x="891540" y="235030"/>
            <a:ext cx="8337347" cy="400110"/>
          </a:xfrm>
          <a:prstGeom prst="rect">
            <a:avLst/>
          </a:prstGeom>
          <a:noFill/>
        </p:spPr>
        <p:txBody>
          <a:bodyPr wrap="none" rtlCol="0">
            <a:spAutoFit/>
          </a:bodyPr>
          <a:lstStyle/>
          <a:p>
            <a:r>
              <a:rPr lang="el-GR" sz="2000" b="1" u="sng" dirty="0"/>
              <a:t>ΠΑΡΑΔΕΙΓΜΑ: Αγωγή Στοματικής Υγείας στο Σχολείο με Βιωματική Μάθηση </a:t>
            </a:r>
          </a:p>
        </p:txBody>
      </p:sp>
      <p:sp>
        <p:nvSpPr>
          <p:cNvPr id="3" name="TextBox 2">
            <a:extLst>
              <a:ext uri="{FF2B5EF4-FFF2-40B4-BE49-F238E27FC236}">
                <a16:creationId xmlns:a16="http://schemas.microsoft.com/office/drawing/2014/main" id="{1218444C-D853-DBF1-C288-0D2432CF63D0}"/>
              </a:ext>
            </a:extLst>
          </p:cNvPr>
          <p:cNvSpPr txBox="1"/>
          <p:nvPr/>
        </p:nvSpPr>
        <p:spPr>
          <a:xfrm>
            <a:off x="605790" y="880110"/>
            <a:ext cx="11351954" cy="5078313"/>
          </a:xfrm>
          <a:prstGeom prst="rect">
            <a:avLst/>
          </a:prstGeom>
          <a:noFill/>
        </p:spPr>
        <p:txBody>
          <a:bodyPr wrap="none" rtlCol="0">
            <a:spAutoFit/>
          </a:bodyPr>
          <a:lstStyle/>
          <a:p>
            <a:r>
              <a:rPr lang="el-GR" dirty="0"/>
              <a:t> 10 συνεδρίες (μαθήματα) στο σχολείο, ακολουθώντας τα παρακάτω στάδια: </a:t>
            </a:r>
          </a:p>
          <a:p>
            <a:endParaRPr lang="el-GR" dirty="0"/>
          </a:p>
          <a:p>
            <a:r>
              <a:rPr lang="el-GR" dirty="0"/>
              <a:t>α) </a:t>
            </a:r>
            <a:r>
              <a:rPr lang="el-GR" u="sng" dirty="0"/>
              <a:t>Καταιγισμός Ιδεών </a:t>
            </a:r>
            <a:r>
              <a:rPr lang="el-GR" dirty="0"/>
              <a:t>σε σχέση με θέματα στοματικής υγείας, με κύριο στόχο τον εντοπισμό των θεμάτων που </a:t>
            </a:r>
          </a:p>
          <a:p>
            <a:r>
              <a:rPr lang="el-GR" dirty="0"/>
              <a:t>απασχολούν τα παιδιά αυτής της ηλικίας, τους φόβους και τις ανησυχίες τους.</a:t>
            </a:r>
          </a:p>
          <a:p>
            <a:endParaRPr lang="el-GR" dirty="0"/>
          </a:p>
          <a:p>
            <a:r>
              <a:rPr lang="el-GR" dirty="0"/>
              <a:t>β) </a:t>
            </a:r>
            <a:r>
              <a:rPr lang="el-GR" i="1" u="sng" dirty="0"/>
              <a:t>Ομάδες Εργασίας </a:t>
            </a:r>
            <a:r>
              <a:rPr lang="el-GR" dirty="0"/>
              <a:t>των μαθητών όπου κάθε ομάδα ανελάμβανε τη διερεύνηση κάποιου θέματος στοματικής </a:t>
            </a:r>
          </a:p>
          <a:p>
            <a:r>
              <a:rPr lang="el-GR" dirty="0"/>
              <a:t>υγείας, στα πλαίσια του μαθήματος και συμμετοχή σε εξωσχολικές δράσεις όπως π.χ. επίσκεψη σε οδοντιατρείο, σε </a:t>
            </a:r>
          </a:p>
          <a:p>
            <a:r>
              <a:rPr lang="el-GR" dirty="0" err="1"/>
              <a:t>supermarket</a:t>
            </a:r>
            <a:r>
              <a:rPr lang="el-GR" dirty="0"/>
              <a:t> </a:t>
            </a:r>
            <a:r>
              <a:rPr lang="el-GR" dirty="0" err="1"/>
              <a:t>π.χ</a:t>
            </a:r>
            <a:r>
              <a:rPr lang="el-GR" dirty="0"/>
              <a:t> για τη διερεύνηση της ποσότητας ζάχαρης που περιλαμβάνεται στα τρόφιμα κ.α.</a:t>
            </a:r>
          </a:p>
          <a:p>
            <a:endParaRPr lang="el-GR" dirty="0"/>
          </a:p>
          <a:p>
            <a:r>
              <a:rPr lang="el-GR" dirty="0"/>
              <a:t>γ) </a:t>
            </a:r>
            <a:r>
              <a:rPr lang="el-GR" u="sng" dirty="0"/>
              <a:t>Παρουσίαση</a:t>
            </a:r>
            <a:r>
              <a:rPr lang="el-GR" dirty="0"/>
              <a:t> στην τάξη των ευρημάτων χρησιμοποιώντας διάφορους τρόπους όπως αφίσες, τραγούδια, </a:t>
            </a:r>
          </a:p>
          <a:p>
            <a:r>
              <a:rPr lang="el-GR" dirty="0"/>
              <a:t>θεατρικά δρώμενα, παρουσίαση στον υπολογιστή, χειροτεχνίες κ.α. </a:t>
            </a:r>
          </a:p>
          <a:p>
            <a:endParaRPr lang="el-GR" dirty="0"/>
          </a:p>
          <a:p>
            <a:r>
              <a:rPr lang="el-GR" dirty="0"/>
              <a:t>δ) </a:t>
            </a:r>
            <a:r>
              <a:rPr lang="el-GR" u="sng" dirty="0"/>
              <a:t>Συζήτηση στην τάξη </a:t>
            </a:r>
            <a:r>
              <a:rPr lang="el-GR" dirty="0"/>
              <a:t>με στόχο την έκφραση των απόψεων των μαθητών σχετικά με τα ευρήματα της ομάδας </a:t>
            </a:r>
          </a:p>
          <a:p>
            <a:r>
              <a:rPr lang="el-GR" dirty="0"/>
              <a:t>εργασίας καθώς και των συναισθημάτων που μπορεί να έχουν οι μαθητές για τα θέματα αυτά, σημαντικότατο στάδιο </a:t>
            </a:r>
          </a:p>
          <a:p>
            <a:r>
              <a:rPr lang="el-GR" dirty="0"/>
              <a:t>για την εφαρμογή της βιωματικής.</a:t>
            </a:r>
          </a:p>
          <a:p>
            <a:endParaRPr lang="el-GR" dirty="0"/>
          </a:p>
          <a:p>
            <a:r>
              <a:rPr lang="el-GR" dirty="0"/>
              <a:t>ε) </a:t>
            </a:r>
            <a:r>
              <a:rPr lang="el-GR" u="sng" dirty="0"/>
              <a:t>Επίσκεψη Οδοντιάτρου </a:t>
            </a:r>
            <a:r>
              <a:rPr lang="el-GR" dirty="0"/>
              <a:t>προκειμένου να διαλευκανθούν απορίες σε σχέση με την </a:t>
            </a:r>
            <a:r>
              <a:rPr lang="el-GR" dirty="0" err="1"/>
              <a:t>αιτιοπαθογένεια</a:t>
            </a:r>
            <a:r>
              <a:rPr lang="el-GR" dirty="0"/>
              <a:t> των νόσων </a:t>
            </a:r>
          </a:p>
          <a:p>
            <a:r>
              <a:rPr lang="el-GR" dirty="0"/>
              <a:t>του στόματος και την αντιμετώπισή τους. </a:t>
            </a:r>
          </a:p>
        </p:txBody>
      </p:sp>
    </p:spTree>
    <p:extLst>
      <p:ext uri="{BB962C8B-B14F-4D97-AF65-F5344CB8AC3E}">
        <p14:creationId xmlns:p14="http://schemas.microsoft.com/office/powerpoint/2010/main" val="2416898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8140E31-0FBF-862D-1B16-78CBA462FA0A}"/>
              </a:ext>
            </a:extLst>
          </p:cNvPr>
          <p:cNvSpPr txBox="1"/>
          <p:nvPr/>
        </p:nvSpPr>
        <p:spPr>
          <a:xfrm>
            <a:off x="582930" y="434340"/>
            <a:ext cx="11155105" cy="400110"/>
          </a:xfrm>
          <a:prstGeom prst="rect">
            <a:avLst/>
          </a:prstGeom>
          <a:noFill/>
        </p:spPr>
        <p:txBody>
          <a:bodyPr wrap="none" rtlCol="0">
            <a:spAutoFit/>
          </a:bodyPr>
          <a:lstStyle/>
          <a:p>
            <a:r>
              <a:rPr lang="el-GR" sz="2000" b="1" u="sng" dirty="0"/>
              <a:t>ΠΑΡΑΔΕΙΓΜΑ :Μετουσιώνοντας μια επίσκεψη μαθητών στο Μουσείο Ζακύνθου σε βιωματική μάθηση</a:t>
            </a:r>
          </a:p>
        </p:txBody>
      </p:sp>
      <p:sp>
        <p:nvSpPr>
          <p:cNvPr id="3" name="TextBox 2">
            <a:extLst>
              <a:ext uri="{FF2B5EF4-FFF2-40B4-BE49-F238E27FC236}">
                <a16:creationId xmlns:a16="http://schemas.microsoft.com/office/drawing/2014/main" id="{394535FF-7829-D60F-9DCF-1EB263A6455C}"/>
              </a:ext>
            </a:extLst>
          </p:cNvPr>
          <p:cNvSpPr txBox="1"/>
          <p:nvPr/>
        </p:nvSpPr>
        <p:spPr>
          <a:xfrm>
            <a:off x="582930" y="1328201"/>
            <a:ext cx="9806940" cy="5016758"/>
          </a:xfrm>
          <a:prstGeom prst="rect">
            <a:avLst/>
          </a:prstGeom>
          <a:noFill/>
        </p:spPr>
        <p:txBody>
          <a:bodyPr wrap="square" rtlCol="0">
            <a:spAutoFit/>
          </a:bodyPr>
          <a:lstStyle/>
          <a:p>
            <a:pPr algn="ctr"/>
            <a:r>
              <a:rPr lang="el-GR" sz="2000" dirty="0"/>
              <a:t>Α   Στον χώρο του σχολείου επιδιώκεται σε </a:t>
            </a:r>
            <a:r>
              <a:rPr lang="el-GR" sz="2000" b="1" dirty="0"/>
              <a:t>τρεις συναντήσεις να εξοικειωθούν </a:t>
            </a:r>
            <a:r>
              <a:rPr lang="el-GR" sz="2000" dirty="0"/>
              <a:t>οι</a:t>
            </a:r>
          </a:p>
          <a:p>
            <a:pPr algn="ctr"/>
            <a:r>
              <a:rPr lang="el-GR" sz="2000" dirty="0"/>
              <a:t>μαθητές με το εκπαιδευτικό πρόγραμμα και τον ιστορικό </a:t>
            </a:r>
            <a:r>
              <a:rPr lang="el-GR" sz="2000" dirty="0" err="1"/>
              <a:t>χωροχρόνο</a:t>
            </a:r>
            <a:r>
              <a:rPr lang="el-GR" sz="2000" dirty="0"/>
              <a:t> στον</a:t>
            </a:r>
          </a:p>
          <a:p>
            <a:pPr algn="ctr"/>
            <a:r>
              <a:rPr lang="el-GR" sz="2000" dirty="0"/>
              <a:t>οποίο εντάσσεται, καθώς και με τους ιστορικούς και καλλιτεχνικούς όρους</a:t>
            </a:r>
          </a:p>
          <a:p>
            <a:pPr algn="ctr"/>
            <a:r>
              <a:rPr lang="el-GR" sz="2000" dirty="0"/>
              <a:t>που θα χρησιμοποιηθούν στο πρόγραμμα.</a:t>
            </a:r>
          </a:p>
          <a:p>
            <a:pPr algn="ctr"/>
            <a:endParaRPr lang="el-GR" sz="2000" dirty="0"/>
          </a:p>
          <a:p>
            <a:pPr algn="ctr"/>
            <a:endParaRPr lang="el-GR" sz="2000" dirty="0"/>
          </a:p>
          <a:p>
            <a:pPr algn="ctr"/>
            <a:r>
              <a:rPr lang="el-GR" sz="2000" dirty="0"/>
              <a:t>Β      Κατά την </a:t>
            </a:r>
            <a:r>
              <a:rPr lang="el-GR" sz="2000" b="1" dirty="0"/>
              <a:t>επίσκεψη στο Μουσείο Ζακύνθου </a:t>
            </a:r>
            <a:r>
              <a:rPr lang="el-GR" sz="2000" dirty="0"/>
              <a:t>αξιοποιείται το παιχνίδι</a:t>
            </a:r>
          </a:p>
          <a:p>
            <a:pPr algn="ctr"/>
            <a:r>
              <a:rPr lang="el-GR" sz="2000" dirty="0"/>
              <a:t>«Εξερευνώντας το Μουσείο Ζακύνθου» με στόχο την περιήγηση στον χώρο</a:t>
            </a:r>
          </a:p>
          <a:p>
            <a:pPr algn="ctr"/>
            <a:r>
              <a:rPr lang="el-GR" sz="2000" dirty="0"/>
              <a:t>του μουσείου μέσα από ένα </a:t>
            </a:r>
            <a:r>
              <a:rPr lang="el-GR" sz="2000" u="sng" dirty="0"/>
              <a:t>ελκυστικό και </a:t>
            </a:r>
            <a:r>
              <a:rPr lang="el-GR" sz="2000" u="sng" dirty="0" err="1"/>
              <a:t>διαδραστικό</a:t>
            </a:r>
            <a:r>
              <a:rPr lang="el-GR" sz="2000" u="sng" dirty="0"/>
              <a:t> περιβάλλον μάθησης</a:t>
            </a:r>
            <a:r>
              <a:rPr lang="el-GR" sz="2000" dirty="0"/>
              <a:t>.</a:t>
            </a:r>
          </a:p>
          <a:p>
            <a:pPr algn="ctr"/>
            <a:r>
              <a:rPr lang="el-GR" sz="2000" dirty="0"/>
              <a:t>(Παιχνίδι στο κινητό)</a:t>
            </a:r>
          </a:p>
          <a:p>
            <a:pPr algn="ctr"/>
            <a:endParaRPr lang="el-GR" sz="2000" dirty="0"/>
          </a:p>
          <a:p>
            <a:pPr algn="ctr"/>
            <a:endParaRPr lang="el-GR" sz="2000" dirty="0"/>
          </a:p>
          <a:p>
            <a:pPr algn="ctr"/>
            <a:r>
              <a:rPr lang="el-GR" sz="2000" dirty="0"/>
              <a:t>Γ       Μετά την επιστροφή στο σχολείο </a:t>
            </a:r>
            <a:r>
              <a:rPr lang="el-GR" sz="2000" b="1" dirty="0"/>
              <a:t>οργανώνεται από τους ίδιους τους</a:t>
            </a:r>
          </a:p>
          <a:p>
            <a:pPr algn="ctr"/>
            <a:r>
              <a:rPr lang="el-GR" sz="2000" b="1" dirty="0"/>
              <a:t>συμμετέχοντες μαθητές εκδήλωση στην οποία παρουσιάζεται </a:t>
            </a:r>
            <a:r>
              <a:rPr lang="el-GR" sz="2000" dirty="0"/>
              <a:t>το συνολικό</a:t>
            </a:r>
          </a:p>
          <a:p>
            <a:pPr algn="ctr"/>
            <a:r>
              <a:rPr lang="el-GR" sz="2000" dirty="0"/>
              <a:t>πρόγραμμα στους συμμαθητές τους, εκφράζοντας τις σκέψεις και τα</a:t>
            </a:r>
          </a:p>
          <a:p>
            <a:pPr algn="ctr"/>
            <a:r>
              <a:rPr lang="el-GR" sz="2000" dirty="0"/>
              <a:t>συναισθήματά τους από την εμπειρία τους στο μουσείο.</a:t>
            </a:r>
          </a:p>
        </p:txBody>
      </p:sp>
    </p:spTree>
    <p:extLst>
      <p:ext uri="{BB962C8B-B14F-4D97-AF65-F5344CB8AC3E}">
        <p14:creationId xmlns:p14="http://schemas.microsoft.com/office/powerpoint/2010/main" val="3021319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12EAF5D-D119-CF38-93DE-2B8CD42F7502}"/>
              </a:ext>
            </a:extLst>
          </p:cNvPr>
          <p:cNvSpPr txBox="1"/>
          <p:nvPr/>
        </p:nvSpPr>
        <p:spPr>
          <a:xfrm>
            <a:off x="1828800" y="26789"/>
            <a:ext cx="7665753" cy="3139321"/>
          </a:xfrm>
          <a:prstGeom prst="rect">
            <a:avLst/>
          </a:prstGeom>
          <a:noFill/>
        </p:spPr>
        <p:txBody>
          <a:bodyPr wrap="none" rtlCol="0">
            <a:spAutoFit/>
          </a:bodyPr>
          <a:lstStyle/>
          <a:p>
            <a:r>
              <a:rPr lang="el-GR" u="sng" dirty="0"/>
              <a:t>Το παιχνίδι στο κινητό</a:t>
            </a:r>
          </a:p>
          <a:p>
            <a:endParaRPr lang="el-GR" dirty="0"/>
          </a:p>
          <a:p>
            <a:pPr algn="ctr"/>
            <a:r>
              <a:rPr lang="el-GR" dirty="0"/>
              <a:t>Οι μαθητές χωρίζονται σε ομάδες των 4 ατόμων. Στην κάθε ομάδα παρέχεται</a:t>
            </a:r>
          </a:p>
          <a:p>
            <a:pPr algn="ctr"/>
            <a:r>
              <a:rPr lang="el-GR" dirty="0"/>
              <a:t>από ένα κινητό τηλέφωνο με </a:t>
            </a:r>
            <a:r>
              <a:rPr lang="el-GR" dirty="0" err="1"/>
              <a:t>προεγκατεστημένη</a:t>
            </a:r>
            <a:r>
              <a:rPr lang="el-GR" dirty="0"/>
              <a:t> την </a:t>
            </a:r>
            <a:r>
              <a:rPr lang="el-GR" b="1" dirty="0"/>
              <a:t>εφαρμογή</a:t>
            </a:r>
            <a:r>
              <a:rPr lang="el-GR" dirty="0"/>
              <a:t> του παιχνιδιού.</a:t>
            </a:r>
          </a:p>
          <a:p>
            <a:pPr algn="ctr"/>
            <a:r>
              <a:rPr lang="el-GR" dirty="0"/>
              <a:t>Με την είσοδό τους στο μουσείο ξεκινάει το παιχνίδι. Περιλαμβάνει </a:t>
            </a:r>
            <a:r>
              <a:rPr lang="el-GR" u="sng" dirty="0"/>
              <a:t>30</a:t>
            </a:r>
          </a:p>
          <a:p>
            <a:pPr algn="ctr"/>
            <a:r>
              <a:rPr lang="el-GR" u="sng" dirty="0"/>
              <a:t>ερωτήσεις, στις οποίες καλούνται οι μαθητές κάθε ομάδας να απαντήσουν με</a:t>
            </a:r>
          </a:p>
          <a:p>
            <a:pPr algn="ctr"/>
            <a:r>
              <a:rPr lang="el-GR" u="sng" dirty="0"/>
              <a:t>στόχο να συγκεντρώσουν όσο το δυνατόν περισσότερους βαθμούς</a:t>
            </a:r>
            <a:r>
              <a:rPr lang="el-GR" dirty="0"/>
              <a:t>. Οι</a:t>
            </a:r>
          </a:p>
          <a:p>
            <a:pPr algn="ctr"/>
            <a:r>
              <a:rPr lang="el-GR" dirty="0"/>
              <a:t>ερωτήσεις, ακολουθώντας την κύρια διαδρομή του μουσείου, οδηγούν τις</a:t>
            </a:r>
          </a:p>
          <a:p>
            <a:pPr algn="ctr"/>
            <a:r>
              <a:rPr lang="el-GR" dirty="0"/>
              <a:t>ομάδες σε συγκεκριμένες αίθουσες, στις οποίες αναζητούν εκθέματα</a:t>
            </a:r>
          </a:p>
          <a:p>
            <a:pPr algn="ctr"/>
            <a:r>
              <a:rPr lang="el-GR" dirty="0"/>
              <a:t>προκειμένου να βρουν τη σωστή απάντηση, μέσα από </a:t>
            </a:r>
            <a:r>
              <a:rPr lang="el-GR" b="1" dirty="0"/>
              <a:t>μία βιωματική</a:t>
            </a:r>
          </a:p>
          <a:p>
            <a:pPr algn="ctr"/>
            <a:r>
              <a:rPr lang="el-GR" b="1" dirty="0" err="1"/>
              <a:t>ομαδοσυνεργατική</a:t>
            </a:r>
            <a:r>
              <a:rPr lang="el-GR" b="1" dirty="0"/>
              <a:t> δράση</a:t>
            </a:r>
            <a:r>
              <a:rPr lang="el-GR" dirty="0"/>
              <a:t> χωρίς άγχος και χρονικούς περιορισμούς</a:t>
            </a:r>
          </a:p>
        </p:txBody>
      </p:sp>
      <p:pic>
        <p:nvPicPr>
          <p:cNvPr id="4" name="Εικόνα 3">
            <a:extLst>
              <a:ext uri="{FF2B5EF4-FFF2-40B4-BE49-F238E27FC236}">
                <a16:creationId xmlns:a16="http://schemas.microsoft.com/office/drawing/2014/main" id="{7282F674-D5CA-F27D-91D6-1F0E8F4BEA48}"/>
              </a:ext>
            </a:extLst>
          </p:cNvPr>
          <p:cNvPicPr>
            <a:picLocks noChangeAspect="1"/>
          </p:cNvPicPr>
          <p:nvPr/>
        </p:nvPicPr>
        <p:blipFill>
          <a:blip r:embed="rId2"/>
          <a:stretch>
            <a:fillRect/>
          </a:stretch>
        </p:blipFill>
        <p:spPr>
          <a:xfrm>
            <a:off x="2377440" y="3268981"/>
            <a:ext cx="6663689" cy="3413640"/>
          </a:xfrm>
          <a:prstGeom prst="rect">
            <a:avLst/>
          </a:prstGeom>
        </p:spPr>
      </p:pic>
    </p:spTree>
    <p:extLst>
      <p:ext uri="{BB962C8B-B14F-4D97-AF65-F5344CB8AC3E}">
        <p14:creationId xmlns:p14="http://schemas.microsoft.com/office/powerpoint/2010/main" val="2338946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BD99A99-1C23-CC2C-C45F-3F83E2189FD9}"/>
              </a:ext>
            </a:extLst>
          </p:cNvPr>
          <p:cNvSpPr txBox="1"/>
          <p:nvPr/>
        </p:nvSpPr>
        <p:spPr>
          <a:xfrm>
            <a:off x="2731770" y="491490"/>
            <a:ext cx="6376297" cy="1477328"/>
          </a:xfrm>
          <a:prstGeom prst="rect">
            <a:avLst/>
          </a:prstGeom>
          <a:noFill/>
        </p:spPr>
        <p:txBody>
          <a:bodyPr wrap="none" rtlCol="0">
            <a:spAutoFit/>
          </a:bodyPr>
          <a:lstStyle/>
          <a:p>
            <a:r>
              <a:rPr lang="el-GR" dirty="0"/>
              <a:t>Οι μαθητές καλούνται:</a:t>
            </a:r>
          </a:p>
          <a:p>
            <a:r>
              <a:rPr lang="el-GR" dirty="0"/>
              <a:t>να εξερευνήσουν, να παρατηρήσουν, να συγκρίνουν τα εκθέματα</a:t>
            </a:r>
          </a:p>
          <a:p>
            <a:r>
              <a:rPr lang="el-GR" dirty="0"/>
              <a:t>να διαβάσουν τις λεζάντες</a:t>
            </a:r>
          </a:p>
          <a:p>
            <a:r>
              <a:rPr lang="el-GR" dirty="0"/>
              <a:t>να ζητήσουν πληροφορίες από υπαλλήλους</a:t>
            </a:r>
          </a:p>
          <a:p>
            <a:r>
              <a:rPr lang="el-GR" dirty="0"/>
              <a:t>να αναρωτηθούν, να επιλέξουν</a:t>
            </a:r>
          </a:p>
        </p:txBody>
      </p:sp>
      <p:sp>
        <p:nvSpPr>
          <p:cNvPr id="3" name="TextBox 2">
            <a:extLst>
              <a:ext uri="{FF2B5EF4-FFF2-40B4-BE49-F238E27FC236}">
                <a16:creationId xmlns:a16="http://schemas.microsoft.com/office/drawing/2014/main" id="{DA5B5940-6BDD-217E-2CDA-1AEBD3293BF6}"/>
              </a:ext>
            </a:extLst>
          </p:cNvPr>
          <p:cNvSpPr txBox="1"/>
          <p:nvPr/>
        </p:nvSpPr>
        <p:spPr>
          <a:xfrm>
            <a:off x="718185" y="2471738"/>
            <a:ext cx="10755630" cy="3970318"/>
          </a:xfrm>
          <a:prstGeom prst="rect">
            <a:avLst/>
          </a:prstGeom>
          <a:noFill/>
        </p:spPr>
        <p:txBody>
          <a:bodyPr wrap="square" rtlCol="0">
            <a:spAutoFit/>
          </a:bodyPr>
          <a:lstStyle/>
          <a:p>
            <a:r>
              <a:rPr lang="el-GR" b="1" dirty="0"/>
              <a:t>ΟΦΕΛΗ:</a:t>
            </a:r>
          </a:p>
          <a:p>
            <a:endParaRPr lang="el-GR" b="1" dirty="0"/>
          </a:p>
          <a:p>
            <a:r>
              <a:rPr lang="el-GR" dirty="0"/>
              <a:t>Με δράσεις, παιγνιώδεις πρακτικές και με τη συνδρομή των </a:t>
            </a:r>
            <a:r>
              <a:rPr lang="el-GR" u="sng" dirty="0"/>
              <a:t>νέων τεχνολογιών</a:t>
            </a:r>
            <a:r>
              <a:rPr lang="el-GR" dirty="0"/>
              <a:t>, οι μαθητές γνωρίζουν τις δύο μεγάλες Σχολές  Ζωγραφικής, την Κρητική και την Επτανησιακή και προσεγγίζουν την εξέλιξη της μεταβυζαντινής τέχνης και τις απαρχές της νεότερης, μέσα από τις επιρροές της δυτικής τέχνης στον χώρο των Επτανήσων.</a:t>
            </a:r>
          </a:p>
          <a:p>
            <a:r>
              <a:rPr lang="el-GR" u="sng" dirty="0"/>
              <a:t>Κατανοούν</a:t>
            </a:r>
            <a:r>
              <a:rPr lang="el-GR" dirty="0"/>
              <a:t> τι είναι ο μανιερισμός, το μπαρόκ, το ροκοκό, η αυγοτέμπερα και η ελαιογραφία, η φλαμανδική ζωγραφική, η φωτοσκίαση κ.ά.</a:t>
            </a:r>
          </a:p>
          <a:p>
            <a:r>
              <a:rPr lang="el-GR" dirty="0"/>
              <a:t>Με δεδομένη τη θετική στάση των παιδιών προς τις Νέες Τεχνολογίες και την εξοικείωσή τους με τα ηλεκτρονικά παιχνίδια, μέσα από τη διαδικασία του </a:t>
            </a:r>
            <a:r>
              <a:rPr lang="el-GR" u="sng" dirty="0"/>
              <a:t>παιχνιδιού</a:t>
            </a:r>
            <a:r>
              <a:rPr lang="el-GR" dirty="0"/>
              <a:t> αισθάνονται άνετα και απελευθερώνουν τις</a:t>
            </a:r>
          </a:p>
          <a:p>
            <a:r>
              <a:rPr lang="el-GR" dirty="0"/>
              <a:t>αισθήσεις και τα συναισθήματά τους.</a:t>
            </a:r>
          </a:p>
          <a:p>
            <a:r>
              <a:rPr lang="el-GR" dirty="0"/>
              <a:t>Το παιχνίδι συμβάλλει στην </a:t>
            </a:r>
            <a:r>
              <a:rPr lang="el-GR" u="sng" dirty="0"/>
              <a:t>αφομοίωση της γνώσης και την όξυνση της σκέψης</a:t>
            </a:r>
            <a:r>
              <a:rPr lang="el-GR" dirty="0"/>
              <a:t> με τρόπο που συνδέει τη μάθηση με θετικά συναισθήματα.</a:t>
            </a:r>
          </a:p>
          <a:p>
            <a:r>
              <a:rPr lang="el-GR" dirty="0"/>
              <a:t>Ταυτόχρονα βοηθάει να αναπτυχθούν </a:t>
            </a:r>
            <a:r>
              <a:rPr lang="el-GR" u="sng" dirty="0"/>
              <a:t>κοινωνικές δεξιότητε</a:t>
            </a:r>
            <a:r>
              <a:rPr lang="el-GR" dirty="0"/>
              <a:t>ς, η </a:t>
            </a:r>
            <a:r>
              <a:rPr lang="el-GR" u="sng" dirty="0" err="1"/>
              <a:t>συνεργατικότητα</a:t>
            </a:r>
            <a:r>
              <a:rPr lang="el-GR" dirty="0"/>
              <a:t> και ισχυρότεροι δεσμοί μεταξύ των μαθητών.</a:t>
            </a:r>
          </a:p>
        </p:txBody>
      </p:sp>
    </p:spTree>
    <p:extLst>
      <p:ext uri="{BB962C8B-B14F-4D97-AF65-F5344CB8AC3E}">
        <p14:creationId xmlns:p14="http://schemas.microsoft.com/office/powerpoint/2010/main" val="1707527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259653C-0644-9F62-9017-EC250274E4FF}"/>
              </a:ext>
            </a:extLst>
          </p:cNvPr>
          <p:cNvSpPr txBox="1"/>
          <p:nvPr/>
        </p:nvSpPr>
        <p:spPr>
          <a:xfrm>
            <a:off x="981075" y="2250638"/>
            <a:ext cx="10229850" cy="3927357"/>
          </a:xfrm>
          <a:prstGeom prst="rect">
            <a:avLst/>
          </a:prstGeom>
          <a:noFill/>
        </p:spPr>
        <p:txBody>
          <a:bodyPr wrap="square" rtlCol="0">
            <a:spAutoFit/>
          </a:bodyPr>
          <a:lstStyle/>
          <a:p>
            <a:r>
              <a:rPr lang="el-GR" b="1" i="1" u="sng" dirty="0"/>
              <a:t>Μορφές Βιωματικών μαθησιακών εκφάνσεων:</a:t>
            </a:r>
          </a:p>
          <a:p>
            <a:endParaRPr lang="el-GR" b="1" i="1" u="sng" dirty="0"/>
          </a:p>
          <a:p>
            <a:pPr>
              <a:lnSpc>
                <a:spcPct val="150000"/>
              </a:lnSpc>
            </a:pPr>
            <a:r>
              <a:rPr lang="el-GR" u="sng" dirty="0"/>
              <a:t>Προσομοίωση</a:t>
            </a:r>
            <a:r>
              <a:rPr lang="el-GR" dirty="0"/>
              <a:t>, </a:t>
            </a:r>
            <a:r>
              <a:rPr lang="el-GR" u="sng" dirty="0"/>
              <a:t>ανασύσταση πραγματικών καταστάσεων</a:t>
            </a:r>
          </a:p>
          <a:p>
            <a:pPr>
              <a:lnSpc>
                <a:spcPct val="150000"/>
              </a:lnSpc>
            </a:pPr>
            <a:r>
              <a:rPr lang="el-GR" u="sng" dirty="0"/>
              <a:t>Παιχνίδι ρόλων</a:t>
            </a:r>
            <a:r>
              <a:rPr lang="el-GR" dirty="0"/>
              <a:t>, δύο-τρεις συμμετέχοντες διαδραματίζουν ρόλο σε μια συγκεκριμένη</a:t>
            </a:r>
          </a:p>
          <a:p>
            <a:pPr>
              <a:lnSpc>
                <a:spcPct val="150000"/>
              </a:lnSpc>
            </a:pPr>
            <a:r>
              <a:rPr lang="el-GR" dirty="0"/>
              <a:t>κατάσταση και συνήθως  λαμβάνει χώρα και </a:t>
            </a:r>
            <a:r>
              <a:rPr lang="el-GR" u="sng" dirty="0"/>
              <a:t>αντιστροφή  ρόλων</a:t>
            </a:r>
          </a:p>
          <a:p>
            <a:pPr>
              <a:lnSpc>
                <a:spcPct val="150000"/>
              </a:lnSpc>
            </a:pPr>
            <a:r>
              <a:rPr lang="el-GR" u="sng" dirty="0"/>
              <a:t>Κοινωνιόδραμα</a:t>
            </a:r>
            <a:r>
              <a:rPr lang="el-GR" dirty="0"/>
              <a:t>, μέθοδος που χρησιμοποιώντας τη δυναμική της ομάδας στοχεύει στην εξέλιξη </a:t>
            </a:r>
          </a:p>
          <a:p>
            <a:pPr>
              <a:lnSpc>
                <a:spcPct val="150000"/>
              </a:lnSpc>
            </a:pPr>
            <a:r>
              <a:rPr lang="el-GR" dirty="0"/>
              <a:t>των κοινωνικών ομάδων</a:t>
            </a:r>
          </a:p>
          <a:p>
            <a:pPr>
              <a:lnSpc>
                <a:spcPct val="150000"/>
              </a:lnSpc>
            </a:pPr>
            <a:r>
              <a:rPr lang="el-GR" u="sng" dirty="0"/>
              <a:t>Συγγραφή σεναρίου με προσωπική, αλυσιδωτή ή  ομαδική γραφή</a:t>
            </a:r>
          </a:p>
          <a:p>
            <a:pPr>
              <a:lnSpc>
                <a:spcPct val="150000"/>
              </a:lnSpc>
            </a:pPr>
            <a:r>
              <a:rPr lang="el-GR" dirty="0"/>
              <a:t>Δραστηριότητες </a:t>
            </a:r>
            <a:r>
              <a:rPr lang="el-GR" u="sng" dirty="0"/>
              <a:t>δημιουργικής έκφρασης</a:t>
            </a:r>
            <a:r>
              <a:rPr lang="el-GR" dirty="0"/>
              <a:t>, μετά την παρουσίαση έργου Τέχνης οι εκπαιδευόμενοι λόγω της</a:t>
            </a:r>
          </a:p>
          <a:p>
            <a:pPr>
              <a:lnSpc>
                <a:spcPct val="150000"/>
              </a:lnSpc>
            </a:pPr>
            <a:r>
              <a:rPr lang="el-GR" dirty="0"/>
              <a:t>συναισθηματικής, νοητικής και ψυχικής ευαισθητοποίησης εκφράζουν βιωματικές εμπειρίες</a:t>
            </a:r>
          </a:p>
        </p:txBody>
      </p:sp>
      <p:sp>
        <p:nvSpPr>
          <p:cNvPr id="3" name="TextBox 2">
            <a:extLst>
              <a:ext uri="{FF2B5EF4-FFF2-40B4-BE49-F238E27FC236}">
                <a16:creationId xmlns:a16="http://schemas.microsoft.com/office/drawing/2014/main" id="{5F3D6602-E1CB-5983-E18D-91D3A7288C3D}"/>
              </a:ext>
            </a:extLst>
          </p:cNvPr>
          <p:cNvSpPr txBox="1"/>
          <p:nvPr/>
        </p:nvSpPr>
        <p:spPr>
          <a:xfrm>
            <a:off x="937260" y="674370"/>
            <a:ext cx="10812780" cy="923330"/>
          </a:xfrm>
          <a:prstGeom prst="rect">
            <a:avLst/>
          </a:prstGeom>
          <a:noFill/>
        </p:spPr>
        <p:txBody>
          <a:bodyPr wrap="square" rtlCol="0">
            <a:spAutoFit/>
          </a:bodyPr>
          <a:lstStyle/>
          <a:p>
            <a:r>
              <a:rPr lang="el-GR" dirty="0"/>
              <a:t>Τα περισσότερα από τα κορυφαία Πανεπιστημιακά Ιδρύματα στον κόσμο(</a:t>
            </a:r>
            <a:r>
              <a:rPr lang="en-US" dirty="0"/>
              <a:t>Stanford University, Harvard</a:t>
            </a:r>
          </a:p>
          <a:p>
            <a:r>
              <a:rPr lang="en-US" dirty="0"/>
              <a:t>University, University of</a:t>
            </a:r>
            <a:r>
              <a:rPr lang="el-GR" dirty="0"/>
              <a:t> </a:t>
            </a:r>
            <a:r>
              <a:rPr lang="en-US" dirty="0"/>
              <a:t>Oxford, Imperial College</a:t>
            </a:r>
            <a:r>
              <a:rPr lang="el-GR" dirty="0"/>
              <a:t> </a:t>
            </a:r>
            <a:r>
              <a:rPr lang="en-US" dirty="0"/>
              <a:t>London, University of</a:t>
            </a:r>
            <a:r>
              <a:rPr lang="el-GR" dirty="0"/>
              <a:t> </a:t>
            </a:r>
            <a:r>
              <a:rPr lang="en-US" dirty="0"/>
              <a:t>Chicago, University College</a:t>
            </a:r>
            <a:r>
              <a:rPr lang="el-GR" dirty="0"/>
              <a:t> </a:t>
            </a:r>
            <a:r>
              <a:rPr lang="en-US" dirty="0"/>
              <a:t>London) </a:t>
            </a:r>
            <a:r>
              <a:rPr lang="el-GR" dirty="0"/>
              <a:t>συμπεριλαμβάνουν τη βιωματική μάθηση ως  στρατηγική εκπαίδευσης και διδασκαλίας.</a:t>
            </a:r>
          </a:p>
        </p:txBody>
      </p:sp>
    </p:spTree>
    <p:extLst>
      <p:ext uri="{BB962C8B-B14F-4D97-AF65-F5344CB8AC3E}">
        <p14:creationId xmlns:p14="http://schemas.microsoft.com/office/powerpoint/2010/main" val="42448237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id="{22F44329-76A8-16F5-88C7-1127B6D5CA08}"/>
              </a:ext>
            </a:extLst>
          </p:cNvPr>
          <p:cNvPicPr>
            <a:picLocks noChangeAspect="1"/>
          </p:cNvPicPr>
          <p:nvPr/>
        </p:nvPicPr>
        <p:blipFill>
          <a:blip r:embed="rId2"/>
          <a:stretch>
            <a:fillRect/>
          </a:stretch>
        </p:blipFill>
        <p:spPr>
          <a:xfrm>
            <a:off x="1619250" y="333375"/>
            <a:ext cx="8953500" cy="6191250"/>
          </a:xfrm>
          <a:prstGeom prst="rect">
            <a:avLst/>
          </a:prstGeom>
        </p:spPr>
      </p:pic>
    </p:spTree>
    <p:extLst>
      <p:ext uri="{BB962C8B-B14F-4D97-AF65-F5344CB8AC3E}">
        <p14:creationId xmlns:p14="http://schemas.microsoft.com/office/powerpoint/2010/main" val="14561237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4D91F6E-DA43-B1DD-FC7A-706983A62A33}"/>
              </a:ext>
            </a:extLst>
          </p:cNvPr>
          <p:cNvSpPr txBox="1"/>
          <p:nvPr/>
        </p:nvSpPr>
        <p:spPr>
          <a:xfrm>
            <a:off x="2205990" y="0"/>
            <a:ext cx="6918176" cy="461665"/>
          </a:xfrm>
          <a:prstGeom prst="rect">
            <a:avLst/>
          </a:prstGeom>
          <a:noFill/>
        </p:spPr>
        <p:txBody>
          <a:bodyPr wrap="none" rtlCol="0">
            <a:spAutoFit/>
          </a:bodyPr>
          <a:lstStyle/>
          <a:p>
            <a:r>
              <a:rPr lang="el-GR" sz="2400" b="1" u="sng" dirty="0"/>
              <a:t>Βιωματικές εκπαιδευτικές τεχνικές στην εκπαίδευση</a:t>
            </a:r>
          </a:p>
        </p:txBody>
      </p:sp>
      <p:sp>
        <p:nvSpPr>
          <p:cNvPr id="3" name="TextBox 2">
            <a:extLst>
              <a:ext uri="{FF2B5EF4-FFF2-40B4-BE49-F238E27FC236}">
                <a16:creationId xmlns:a16="http://schemas.microsoft.com/office/drawing/2014/main" id="{49E696C2-24B4-6D36-0544-A72250ADDC41}"/>
              </a:ext>
            </a:extLst>
          </p:cNvPr>
          <p:cNvSpPr txBox="1"/>
          <p:nvPr/>
        </p:nvSpPr>
        <p:spPr>
          <a:xfrm>
            <a:off x="157092" y="703302"/>
            <a:ext cx="11913133" cy="5632311"/>
          </a:xfrm>
          <a:prstGeom prst="rect">
            <a:avLst/>
          </a:prstGeom>
          <a:noFill/>
        </p:spPr>
        <p:txBody>
          <a:bodyPr wrap="none" rtlCol="0">
            <a:spAutoFit/>
          </a:bodyPr>
          <a:lstStyle/>
          <a:p>
            <a:r>
              <a:rPr lang="el-GR" sz="2000" b="1" dirty="0"/>
              <a:t>Παιχνίδια ρόλων</a:t>
            </a:r>
          </a:p>
          <a:p>
            <a:r>
              <a:rPr lang="el-GR" sz="2000" b="1" dirty="0"/>
              <a:t>Μελέτη περίπτωσης</a:t>
            </a:r>
          </a:p>
          <a:p>
            <a:r>
              <a:rPr lang="el-GR" sz="2000" b="1" dirty="0"/>
              <a:t>Μέθοδος “</a:t>
            </a:r>
            <a:r>
              <a:rPr lang="en-US" sz="2000" b="1" dirty="0"/>
              <a:t>Project”</a:t>
            </a:r>
            <a:endParaRPr lang="el-GR" sz="2000" b="1" dirty="0"/>
          </a:p>
          <a:p>
            <a:r>
              <a:rPr lang="el-GR" sz="2000" b="1" dirty="0" err="1"/>
              <a:t>Αλληλοδιδασκαλία</a:t>
            </a:r>
            <a:endParaRPr lang="el-GR" sz="2000" b="1" dirty="0"/>
          </a:p>
          <a:p>
            <a:r>
              <a:rPr lang="el-GR" sz="2000" b="1" dirty="0"/>
              <a:t>Δραστηριότητες άμεσης εμπειρίας </a:t>
            </a:r>
            <a:r>
              <a:rPr lang="el-GR" sz="2000" dirty="0"/>
              <a:t>(αναζήτηση της γνώσης ενεργά, μέσα από </a:t>
            </a:r>
          </a:p>
          <a:p>
            <a:r>
              <a:rPr lang="el-GR" sz="2000" dirty="0"/>
              <a:t>δραστηριότητες άμεσης παρατήρησης σε μουσεία, επαγγελματικούς χώρους, εκθέσεις κ.α., με τη </a:t>
            </a:r>
          </a:p>
          <a:p>
            <a:r>
              <a:rPr lang="el-GR" sz="2000" dirty="0"/>
              <a:t>χρήση ερωτηματολογίων ή την διεξαγωγή συνεντεύξεων, μέσω έρευνας σε ιστορικά αρχεία, βιβλιοθήκες κ.α.)</a:t>
            </a:r>
          </a:p>
          <a:p>
            <a:r>
              <a:rPr lang="el-GR" sz="2000" b="1" dirty="0"/>
              <a:t>Μελέτη Πεδίου </a:t>
            </a:r>
            <a:r>
              <a:rPr lang="el-GR" sz="2000" dirty="0"/>
              <a:t>(αφορά την μετάβαση από τη θεωρητική κατάρτιση εντός της αίθουσας διδασκαλίας, </a:t>
            </a:r>
          </a:p>
          <a:p>
            <a:r>
              <a:rPr lang="el-GR" sz="2000" dirty="0"/>
              <a:t>στην εμπειρική μάθηση σε εξωτερικά πεδία και μαθησιακά περιβάλλοντα- αλληλεπίδραση με το </a:t>
            </a:r>
          </a:p>
          <a:p>
            <a:r>
              <a:rPr lang="el-GR" sz="2000" dirty="0"/>
              <a:t>πραγματικό περιβάλλον.</a:t>
            </a:r>
          </a:p>
          <a:p>
            <a:r>
              <a:rPr lang="el-GR" sz="2000" b="1" dirty="0"/>
              <a:t>Δραματοποίηση</a:t>
            </a:r>
            <a:r>
              <a:rPr lang="el-GR" sz="2000" dirty="0"/>
              <a:t> (Η </a:t>
            </a:r>
            <a:r>
              <a:rPr lang="el-GR" sz="2000" dirty="0" err="1"/>
              <a:t>Θεατροπαιδαγωγική</a:t>
            </a:r>
            <a:r>
              <a:rPr lang="el-GR" sz="2000" dirty="0"/>
              <a:t> ως εκπαιδευτική πρακτική εμπλουτίζει τη μαθησιακή διαδικασία με </a:t>
            </a:r>
          </a:p>
          <a:p>
            <a:r>
              <a:rPr lang="el-GR" sz="2000" dirty="0"/>
              <a:t>εφαρμογές από το χώρο του θεάτρου.) </a:t>
            </a:r>
          </a:p>
          <a:p>
            <a:r>
              <a:rPr lang="el-GR" sz="2000" b="1" dirty="0"/>
              <a:t>Δραστηριότητες δημιουργικής έκφρασης</a:t>
            </a:r>
            <a:r>
              <a:rPr lang="el-GR" sz="2000" dirty="0"/>
              <a:t> (υλοποιούνται σε ποικίλους χώρους, με σκοπό  την δια βίου μάθηση, </a:t>
            </a:r>
          </a:p>
          <a:p>
            <a:r>
              <a:rPr lang="el-GR" sz="2000" dirty="0"/>
              <a:t>την απελευθέρωση του εσωτερικού δυναμικού του ατόμου και </a:t>
            </a:r>
          </a:p>
          <a:p>
            <a:r>
              <a:rPr lang="el-GR" sz="2000" dirty="0"/>
              <a:t>την αλληλεπίδρασή του με τους άλλους-μουσεία, πολιτιστικά κέντρα, εργαστήρια, σχολές, σεμινάρια κ.α.</a:t>
            </a:r>
          </a:p>
          <a:p>
            <a:r>
              <a:rPr lang="el-GR" sz="2000" b="1" dirty="0"/>
              <a:t>Πρακτική άσκηση</a:t>
            </a:r>
          </a:p>
          <a:p>
            <a:r>
              <a:rPr lang="el-GR" sz="2000" b="1" dirty="0"/>
              <a:t>Εργαστηριακά μαθησιακά αντικείμενα</a:t>
            </a:r>
          </a:p>
          <a:p>
            <a:r>
              <a:rPr lang="el-GR" sz="2000" b="1" dirty="0"/>
              <a:t>Εκπαιδευτικές επισκέψεις</a:t>
            </a:r>
          </a:p>
        </p:txBody>
      </p:sp>
    </p:spTree>
    <p:extLst>
      <p:ext uri="{BB962C8B-B14F-4D97-AF65-F5344CB8AC3E}">
        <p14:creationId xmlns:p14="http://schemas.microsoft.com/office/powerpoint/2010/main" val="1140106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id="{8AB39D5C-FB25-3BAC-678D-A2BAE2A4389B}"/>
              </a:ext>
            </a:extLst>
          </p:cNvPr>
          <p:cNvPicPr>
            <a:picLocks noChangeAspect="1"/>
          </p:cNvPicPr>
          <p:nvPr/>
        </p:nvPicPr>
        <p:blipFill>
          <a:blip r:embed="rId2"/>
          <a:stretch>
            <a:fillRect/>
          </a:stretch>
        </p:blipFill>
        <p:spPr>
          <a:xfrm>
            <a:off x="605790" y="902970"/>
            <a:ext cx="9772650" cy="5612129"/>
          </a:xfrm>
          <a:prstGeom prst="rect">
            <a:avLst/>
          </a:prstGeom>
        </p:spPr>
      </p:pic>
      <p:sp>
        <p:nvSpPr>
          <p:cNvPr id="4" name="TextBox 3">
            <a:extLst>
              <a:ext uri="{FF2B5EF4-FFF2-40B4-BE49-F238E27FC236}">
                <a16:creationId xmlns:a16="http://schemas.microsoft.com/office/drawing/2014/main" id="{FF1F4665-37CD-C17D-5D21-29899946B727}"/>
              </a:ext>
            </a:extLst>
          </p:cNvPr>
          <p:cNvSpPr txBox="1"/>
          <p:nvPr/>
        </p:nvSpPr>
        <p:spPr>
          <a:xfrm>
            <a:off x="2720340" y="194310"/>
            <a:ext cx="6044347" cy="400110"/>
          </a:xfrm>
          <a:prstGeom prst="rect">
            <a:avLst/>
          </a:prstGeom>
          <a:noFill/>
        </p:spPr>
        <p:txBody>
          <a:bodyPr wrap="none" rtlCol="0">
            <a:spAutoFit/>
          </a:bodyPr>
          <a:lstStyle/>
          <a:p>
            <a:r>
              <a:rPr lang="el-GR" sz="2000" b="1" i="1" u="sng" dirty="0"/>
              <a:t>ΑΣΚΗΣΕΙΣ ΓΙΑ ΕΞΟΙΚΕΙΩΣΗ ΜΕ ΤΗ ΒΙΩΜΑΤΙΚΗ ΜΕΘΟΔΟ</a:t>
            </a:r>
          </a:p>
        </p:txBody>
      </p:sp>
    </p:spTree>
    <p:extLst>
      <p:ext uri="{BB962C8B-B14F-4D97-AF65-F5344CB8AC3E}">
        <p14:creationId xmlns:p14="http://schemas.microsoft.com/office/powerpoint/2010/main" val="1780547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24FEDC-F932-B852-C99A-56473320BAED}"/>
              </a:ext>
            </a:extLst>
          </p:cNvPr>
          <p:cNvSpPr txBox="1"/>
          <p:nvPr/>
        </p:nvSpPr>
        <p:spPr>
          <a:xfrm>
            <a:off x="662940" y="377994"/>
            <a:ext cx="10275570" cy="6186309"/>
          </a:xfrm>
          <a:prstGeom prst="rect">
            <a:avLst/>
          </a:prstGeom>
          <a:noFill/>
        </p:spPr>
        <p:txBody>
          <a:bodyPr wrap="square" rtlCol="0">
            <a:spAutoFit/>
          </a:bodyPr>
          <a:lstStyle/>
          <a:p>
            <a:r>
              <a:rPr lang="el-GR" dirty="0"/>
              <a:t>Η Βιωματική Παιδαγωγική θεωρεί ότι σκοπός της εκπαίδευσης είναι να καταστήσει </a:t>
            </a:r>
          </a:p>
          <a:p>
            <a:r>
              <a:rPr lang="el-GR" dirty="0"/>
              <a:t>τους μαθητές ικανούς να διαχειρίζονται, ατομικά και συλλογικά, με αυτονομία, δημιουργικότητα, κριτική στάση, αποτελεσματικότητα και ευθύνη τις προσωπικές, μαθησιακές και κοινωνικές καταστάσεις. </a:t>
            </a:r>
          </a:p>
          <a:p>
            <a:r>
              <a:rPr lang="el-GR" dirty="0"/>
              <a:t>Μέσω της αυτονομίας, της κριτικής στάσης, της ευθύνης και της αποτελεσματικότητας η Βιωματική Παιδαγωγική επιδιώκει να διασφαλίσει μία </a:t>
            </a:r>
            <a:r>
              <a:rPr lang="el-GR" u="sng" dirty="0"/>
              <a:t>διαλεκτική σχέση μεταξύ</a:t>
            </a:r>
          </a:p>
          <a:p>
            <a:endParaRPr lang="el-GR" dirty="0"/>
          </a:p>
          <a:p>
            <a:r>
              <a:rPr lang="el-GR" dirty="0"/>
              <a:t> </a:t>
            </a:r>
            <a:r>
              <a:rPr lang="el-GR" b="1" dirty="0"/>
              <a:t>(α) του ατομικού </a:t>
            </a:r>
            <a:r>
              <a:rPr lang="el-GR" b="1" dirty="0" err="1"/>
              <a:t>αυτο</a:t>
            </a:r>
            <a:r>
              <a:rPr lang="el-GR" b="1" dirty="0"/>
              <a:t>-καθορισμού και της κοινωνικής ευθύνης και </a:t>
            </a:r>
          </a:p>
          <a:p>
            <a:r>
              <a:rPr lang="el-GR" b="1" dirty="0"/>
              <a:t> (β) της κοινωνικής συνέχειας και της κοινωνικής αλλαγής.</a:t>
            </a:r>
          </a:p>
          <a:p>
            <a:endParaRPr lang="el-GR" dirty="0"/>
          </a:p>
          <a:p>
            <a:endParaRPr lang="el-GR" dirty="0"/>
          </a:p>
          <a:p>
            <a:r>
              <a:rPr lang="el-GR" dirty="0"/>
              <a:t>Ενεργοποιεί τους μαθητές για να αποκτήσουν και να επεξεργασθούν πολλές και ποικίλες εμπειρίες, διότι πιστεύουν ότι με αυτό τον τρόπο συμβάλλουν αποτελεσματικά στη μάθηση και την ανάπτυξη των μαθητών</a:t>
            </a:r>
          </a:p>
          <a:p>
            <a:r>
              <a:rPr lang="el-GR" dirty="0"/>
              <a:t> Στον δασκαλικό μονόλογο περί του κόσμου, που επικρατεί στο παραδοσιακό σχολείο, η Βιωματική Παιδαγωγική αντιπαραθέτει </a:t>
            </a:r>
          </a:p>
          <a:p>
            <a:endParaRPr lang="el-GR" dirty="0"/>
          </a:p>
          <a:p>
            <a:r>
              <a:rPr lang="el-GR" b="1" dirty="0"/>
              <a:t>(α) τη διδακτική εστίαση στις μαθητικές εμπειρίες που προέρχονται από τον ίδιο τον κόσμο και αφορούν, μεταξύ άλλων, τις ανάγκες, τις απορίες, τα προβλήματα, τις ανησυχίες και τις σχέσεις των </a:t>
            </a:r>
          </a:p>
          <a:p>
            <a:r>
              <a:rPr lang="el-GR" b="1" dirty="0"/>
              <a:t>μαθητών και </a:t>
            </a:r>
          </a:p>
          <a:p>
            <a:endParaRPr lang="el-GR" b="1" dirty="0"/>
          </a:p>
          <a:p>
            <a:r>
              <a:rPr lang="el-GR" b="1" dirty="0"/>
              <a:t>(β) τη δράση των μαθητών πάνω σε αυτές </a:t>
            </a:r>
          </a:p>
          <a:p>
            <a:endParaRPr lang="el-GR" dirty="0"/>
          </a:p>
          <a:p>
            <a:r>
              <a:rPr lang="el-GR" dirty="0"/>
              <a:t>                                                                                                                   (Bank, 1991:205 </a:t>
            </a:r>
            <a:r>
              <a:rPr lang="el-GR" dirty="0" err="1"/>
              <a:t>Reynolds</a:t>
            </a:r>
            <a:r>
              <a:rPr lang="el-GR" dirty="0"/>
              <a:t> </a:t>
            </a:r>
            <a:r>
              <a:rPr lang="el-GR" dirty="0" err="1"/>
              <a:t>andVince</a:t>
            </a:r>
            <a:r>
              <a:rPr lang="el-GR" dirty="0"/>
              <a:t>, 2007</a:t>
            </a:r>
          </a:p>
        </p:txBody>
      </p:sp>
    </p:spTree>
    <p:extLst>
      <p:ext uri="{BB962C8B-B14F-4D97-AF65-F5344CB8AC3E}">
        <p14:creationId xmlns:p14="http://schemas.microsoft.com/office/powerpoint/2010/main" val="11539220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id="{B1D77C37-C35E-EC6B-5F1D-227F04F58A42}"/>
              </a:ext>
            </a:extLst>
          </p:cNvPr>
          <p:cNvPicPr>
            <a:picLocks noChangeAspect="1"/>
          </p:cNvPicPr>
          <p:nvPr/>
        </p:nvPicPr>
        <p:blipFill>
          <a:blip r:embed="rId2"/>
          <a:stretch>
            <a:fillRect/>
          </a:stretch>
        </p:blipFill>
        <p:spPr>
          <a:xfrm>
            <a:off x="1268730" y="365760"/>
            <a:ext cx="9292590" cy="6126480"/>
          </a:xfrm>
          <a:prstGeom prst="rect">
            <a:avLst/>
          </a:prstGeom>
        </p:spPr>
      </p:pic>
    </p:spTree>
    <p:extLst>
      <p:ext uri="{BB962C8B-B14F-4D97-AF65-F5344CB8AC3E}">
        <p14:creationId xmlns:p14="http://schemas.microsoft.com/office/powerpoint/2010/main" val="1462141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7BAC3FB-9BAA-94D8-A01C-6F25DBB714A9}"/>
              </a:ext>
            </a:extLst>
          </p:cNvPr>
          <p:cNvSpPr txBox="1"/>
          <p:nvPr/>
        </p:nvSpPr>
        <p:spPr>
          <a:xfrm>
            <a:off x="514350" y="274320"/>
            <a:ext cx="10229850" cy="6247864"/>
          </a:xfrm>
          <a:prstGeom prst="rect">
            <a:avLst/>
          </a:prstGeom>
          <a:noFill/>
        </p:spPr>
        <p:txBody>
          <a:bodyPr wrap="square" rtlCol="0">
            <a:spAutoFit/>
          </a:bodyPr>
          <a:lstStyle/>
          <a:p>
            <a:r>
              <a:rPr lang="el-GR" sz="2000" b="1" i="1" dirty="0"/>
              <a:t>Συνώνυμα Βιωματικής Μάθησης </a:t>
            </a:r>
          </a:p>
          <a:p>
            <a:endParaRPr lang="el-GR" sz="2000" b="1" i="1" dirty="0"/>
          </a:p>
          <a:p>
            <a:r>
              <a:rPr lang="el-GR" sz="2000" dirty="0"/>
              <a:t>Στην παιδαγωγική βιβλιογραφία απαντώνται εναλλακτικοί όροι που συναρτώνται </a:t>
            </a:r>
          </a:p>
          <a:p>
            <a:r>
              <a:rPr lang="el-GR" sz="2000" dirty="0"/>
              <a:t>άμεσα ή ταυτίζονται εν πολλοίς ως προς το θεωρητικό υπόβαθρο και τις πρακτικές </a:t>
            </a:r>
          </a:p>
          <a:p>
            <a:r>
              <a:rPr lang="el-GR" sz="2000" dirty="0"/>
              <a:t>με τη Βιωματική Μάθηση (</a:t>
            </a:r>
            <a:r>
              <a:rPr lang="el-GR" sz="2000" dirty="0" err="1"/>
              <a:t>experiential</a:t>
            </a:r>
            <a:r>
              <a:rPr lang="el-GR" sz="2000" dirty="0"/>
              <a:t> </a:t>
            </a:r>
            <a:r>
              <a:rPr lang="el-GR" sz="2000" dirty="0" err="1"/>
              <a:t>learning</a:t>
            </a:r>
            <a:r>
              <a:rPr lang="el-GR" sz="2000" dirty="0"/>
              <a:t>). </a:t>
            </a:r>
          </a:p>
          <a:p>
            <a:r>
              <a:rPr lang="el-GR" sz="2000" dirty="0"/>
              <a:t>Τέτοιοι είναι, για παράδειγμα, οι όροι </a:t>
            </a:r>
          </a:p>
          <a:p>
            <a:endParaRPr lang="el-GR" sz="2000" dirty="0"/>
          </a:p>
          <a:p>
            <a:r>
              <a:rPr lang="el-GR" sz="2000" u="sng" dirty="0" err="1"/>
              <a:t>ανακαλυπτική</a:t>
            </a:r>
            <a:r>
              <a:rPr lang="el-GR" sz="2000" u="sng" dirty="0"/>
              <a:t> μάθηση </a:t>
            </a:r>
            <a:r>
              <a:rPr lang="el-GR" sz="2000" dirty="0"/>
              <a:t>(</a:t>
            </a:r>
            <a:r>
              <a:rPr lang="el-GR" sz="2000" dirty="0" err="1"/>
              <a:t>discovery</a:t>
            </a:r>
            <a:r>
              <a:rPr lang="el-GR" sz="2000" dirty="0"/>
              <a:t> </a:t>
            </a:r>
            <a:r>
              <a:rPr lang="el-GR" sz="2000" dirty="0" err="1"/>
              <a:t>learning</a:t>
            </a:r>
            <a:r>
              <a:rPr lang="el-GR" sz="2000" dirty="0"/>
              <a:t> , βλ. </a:t>
            </a:r>
            <a:r>
              <a:rPr lang="el-GR" sz="2000" dirty="0" err="1"/>
              <a:t>Anthony</a:t>
            </a:r>
            <a:r>
              <a:rPr lang="el-GR" sz="2000" dirty="0"/>
              <a:t>, 1973; </a:t>
            </a:r>
            <a:r>
              <a:rPr lang="el-GR" sz="2000" dirty="0" err="1"/>
              <a:t>Bruner</a:t>
            </a:r>
            <a:r>
              <a:rPr lang="el-GR" sz="2000" dirty="0"/>
              <a:t>, 1961), </a:t>
            </a:r>
          </a:p>
          <a:p>
            <a:endParaRPr lang="el-GR" sz="2000" dirty="0"/>
          </a:p>
          <a:p>
            <a:r>
              <a:rPr lang="el-GR" sz="2000" u="sng" dirty="0"/>
              <a:t>μάθηση μέσω επίλυσης προβλημάτων </a:t>
            </a:r>
            <a:r>
              <a:rPr lang="el-GR" sz="2000" dirty="0"/>
              <a:t>(</a:t>
            </a:r>
            <a:r>
              <a:rPr lang="el-GR" sz="2000" dirty="0" err="1"/>
              <a:t>problem-based</a:t>
            </a:r>
            <a:r>
              <a:rPr lang="el-GR" sz="2000" dirty="0"/>
              <a:t> </a:t>
            </a:r>
            <a:r>
              <a:rPr lang="el-GR" sz="2000" dirty="0" err="1"/>
              <a:t>learning</a:t>
            </a:r>
            <a:r>
              <a:rPr lang="el-GR" sz="2000" dirty="0"/>
              <a:t>, βλ. </a:t>
            </a:r>
            <a:r>
              <a:rPr lang="el-GR" sz="2000" dirty="0" err="1"/>
              <a:t>Barrows</a:t>
            </a:r>
            <a:r>
              <a:rPr lang="el-GR" sz="2000" dirty="0"/>
              <a:t> and </a:t>
            </a:r>
            <a:r>
              <a:rPr lang="el-GR" sz="2000" dirty="0" err="1"/>
              <a:t>Tamblyn</a:t>
            </a:r>
            <a:r>
              <a:rPr lang="el-GR" sz="2000" dirty="0"/>
              <a:t>, 1980; Schmidt,1983), </a:t>
            </a:r>
          </a:p>
          <a:p>
            <a:endParaRPr lang="el-GR" sz="2000" dirty="0"/>
          </a:p>
          <a:p>
            <a:r>
              <a:rPr lang="el-GR" sz="2000" u="sng" dirty="0"/>
              <a:t>διερευνητική μάθηση </a:t>
            </a:r>
            <a:r>
              <a:rPr lang="el-GR" sz="2000" dirty="0"/>
              <a:t>(</a:t>
            </a:r>
            <a:r>
              <a:rPr lang="el-GR" sz="2000" dirty="0" err="1"/>
              <a:t>inquiry</a:t>
            </a:r>
            <a:r>
              <a:rPr lang="el-GR" sz="2000" dirty="0"/>
              <a:t> </a:t>
            </a:r>
            <a:r>
              <a:rPr lang="el-GR" sz="2000" dirty="0" err="1"/>
              <a:t>learning</a:t>
            </a:r>
            <a:r>
              <a:rPr lang="el-GR" sz="2000" dirty="0"/>
              <a:t> βλ. Papert,1980; </a:t>
            </a:r>
            <a:r>
              <a:rPr lang="el-GR" sz="2000" dirty="0" err="1"/>
              <a:t>Rutherford</a:t>
            </a:r>
            <a:r>
              <a:rPr lang="el-GR" sz="2000" dirty="0"/>
              <a:t>, 1964) </a:t>
            </a:r>
          </a:p>
          <a:p>
            <a:endParaRPr lang="el-GR" sz="2000" dirty="0"/>
          </a:p>
          <a:p>
            <a:r>
              <a:rPr lang="el-GR" sz="2000" u="sng" dirty="0" err="1"/>
              <a:t>εποικοδομιστική</a:t>
            </a:r>
            <a:r>
              <a:rPr lang="el-GR" sz="2000" u="sng" dirty="0"/>
              <a:t> μάθηση </a:t>
            </a:r>
            <a:r>
              <a:rPr lang="el-GR" sz="2000" dirty="0"/>
              <a:t>(</a:t>
            </a:r>
            <a:r>
              <a:rPr lang="el-GR" sz="2000" dirty="0" err="1"/>
              <a:t>constructivist</a:t>
            </a:r>
            <a:r>
              <a:rPr lang="el-GR" sz="2000" dirty="0"/>
              <a:t> </a:t>
            </a:r>
            <a:r>
              <a:rPr lang="el-GR" sz="2000" dirty="0" err="1"/>
              <a:t>learning</a:t>
            </a:r>
            <a:r>
              <a:rPr lang="el-GR" sz="2000" dirty="0"/>
              <a:t> , βλ. </a:t>
            </a:r>
            <a:r>
              <a:rPr lang="el-GR" sz="2000" dirty="0" err="1"/>
              <a:t>Jonassen</a:t>
            </a:r>
            <a:r>
              <a:rPr lang="el-GR" sz="2000" dirty="0"/>
              <a:t>, 1991; </a:t>
            </a:r>
            <a:r>
              <a:rPr lang="el-GR" sz="2000" dirty="0" err="1"/>
              <a:t>Steffe</a:t>
            </a:r>
            <a:r>
              <a:rPr lang="el-GR" sz="2000" dirty="0"/>
              <a:t> and Gale1995). </a:t>
            </a:r>
          </a:p>
          <a:p>
            <a:endParaRPr lang="el-GR" sz="2000" dirty="0"/>
          </a:p>
          <a:p>
            <a:endParaRPr lang="el-GR" sz="2000" dirty="0"/>
          </a:p>
          <a:p>
            <a:pPr algn="ctr"/>
            <a:r>
              <a:rPr lang="el-GR" sz="2000" b="1" dirty="0"/>
              <a:t>Βασική παραδοχή όλων αυτών των προσεγγίσεων, που έχουν εφαρμοσθεί </a:t>
            </a:r>
          </a:p>
          <a:p>
            <a:pPr algn="ctr"/>
            <a:r>
              <a:rPr lang="el-GR" sz="2000" b="1" dirty="0"/>
              <a:t>στη διάρκεια των πέντε τελευταίων δεκαετιών, είναι ότι οι μαθητές είναι </a:t>
            </a:r>
          </a:p>
          <a:p>
            <a:pPr algn="ctr"/>
            <a:r>
              <a:rPr lang="el-GR" sz="2000" b="1" dirty="0"/>
              <a:t>δημιουργοί και όχι απλοί αποδέκτες της γνώσης</a:t>
            </a:r>
          </a:p>
        </p:txBody>
      </p:sp>
    </p:spTree>
    <p:extLst>
      <p:ext uri="{BB962C8B-B14F-4D97-AF65-F5344CB8AC3E}">
        <p14:creationId xmlns:p14="http://schemas.microsoft.com/office/powerpoint/2010/main" val="2011329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6DD00E1-6A1C-20E0-400F-37808665364E}"/>
              </a:ext>
            </a:extLst>
          </p:cNvPr>
          <p:cNvSpPr txBox="1"/>
          <p:nvPr/>
        </p:nvSpPr>
        <p:spPr>
          <a:xfrm>
            <a:off x="342900" y="320040"/>
            <a:ext cx="10389870" cy="5909310"/>
          </a:xfrm>
          <a:prstGeom prst="rect">
            <a:avLst/>
          </a:prstGeom>
          <a:noFill/>
        </p:spPr>
        <p:txBody>
          <a:bodyPr wrap="square" rtlCol="0">
            <a:spAutoFit/>
          </a:bodyPr>
          <a:lstStyle/>
          <a:p>
            <a:r>
              <a:rPr lang="el-GR" dirty="0"/>
              <a:t> </a:t>
            </a:r>
            <a:r>
              <a:rPr lang="el-GR" b="1" u="sng" dirty="0"/>
              <a:t>Ορισμός Βιωματικής Μάθησης</a:t>
            </a:r>
          </a:p>
          <a:p>
            <a:endParaRPr lang="el-GR" b="1" u="sng" dirty="0"/>
          </a:p>
          <a:p>
            <a:r>
              <a:rPr lang="el-GR" dirty="0"/>
              <a:t>μπορούμε να ορίσουμε τη Βιωματική Μάθηση ως την ενεργητική προσέγγιση μάθησης η οποία: </a:t>
            </a:r>
          </a:p>
          <a:p>
            <a:endParaRPr lang="el-GR" dirty="0"/>
          </a:p>
          <a:p>
            <a:pPr algn="ctr"/>
            <a:r>
              <a:rPr lang="el-GR" dirty="0"/>
              <a:t>(α) προσφέρει στους μαθητές </a:t>
            </a:r>
            <a:r>
              <a:rPr lang="el-GR" b="1" dirty="0"/>
              <a:t>δυνατότητες συμμετοχής σε δραστηριότητες </a:t>
            </a:r>
          </a:p>
          <a:p>
            <a:pPr algn="ctr"/>
            <a:r>
              <a:rPr lang="el-GR" b="1" dirty="0"/>
              <a:t>απόκτησης νέων ή/και ανάκλησης παλαιότερων πάσης φύσεως προσωπικών </a:t>
            </a:r>
          </a:p>
          <a:p>
            <a:pPr algn="ctr"/>
            <a:r>
              <a:rPr lang="el-GR" b="1" dirty="0"/>
              <a:t>εμπειριών </a:t>
            </a:r>
            <a:r>
              <a:rPr lang="el-GR" dirty="0"/>
              <a:t>(αισθητηριακής, κοινωνικής, νοητικής, συναισθηματικής, </a:t>
            </a:r>
          </a:p>
          <a:p>
            <a:pPr algn="ctr"/>
            <a:r>
              <a:rPr lang="el-GR" dirty="0"/>
              <a:t>πληροφοριακής/γνωσιακής, ηθικής, ψυχοκινητικής, καλλιτεχνικής, πολιτισμικής, </a:t>
            </a:r>
          </a:p>
          <a:p>
            <a:pPr algn="ctr"/>
            <a:r>
              <a:rPr lang="el-GR" dirty="0"/>
              <a:t>περιβαλλοντικής, σωματικής, </a:t>
            </a:r>
            <a:r>
              <a:rPr lang="el-GR" dirty="0" err="1"/>
              <a:t>αξιακής</a:t>
            </a:r>
            <a:r>
              <a:rPr lang="el-GR" dirty="0"/>
              <a:t>, διακρατικής, επικοινωνιακής, εργασιακής, </a:t>
            </a:r>
          </a:p>
          <a:p>
            <a:pPr algn="ctr"/>
            <a:r>
              <a:rPr lang="el-GR" dirty="0"/>
              <a:t>κατασκευαστικής, τεχνολογικής, αποκαλυπτικής, δημιουργικής, παραγωγικής, </a:t>
            </a:r>
          </a:p>
          <a:p>
            <a:pPr algn="ctr"/>
            <a:r>
              <a:rPr lang="el-GR" dirty="0"/>
              <a:t>συνθετικής κλπ. φύσης) εστιασμένων σε συγκεκριμένο τομέα, </a:t>
            </a:r>
          </a:p>
          <a:p>
            <a:endParaRPr lang="el-GR" dirty="0"/>
          </a:p>
          <a:p>
            <a:pPr algn="ctr"/>
            <a:r>
              <a:rPr lang="el-GR" dirty="0"/>
              <a:t>(β) εμπλέκει τους μαθητές σε </a:t>
            </a:r>
            <a:r>
              <a:rPr lang="el-GR" b="1" dirty="0"/>
              <a:t>διαδικασίες συστηματικής επεξεργασίας των</a:t>
            </a:r>
          </a:p>
          <a:p>
            <a:pPr algn="ctr"/>
            <a:r>
              <a:rPr lang="el-GR" b="1" dirty="0"/>
              <a:t>ποικίλης φύσεως προσωπικών εμπειριών και δεδομένων για την επίτευξη </a:t>
            </a:r>
          </a:p>
          <a:p>
            <a:pPr algn="ctr"/>
            <a:r>
              <a:rPr lang="el-GR" b="1" dirty="0"/>
              <a:t>εσωτερικής κατανόησής τους</a:t>
            </a:r>
            <a:r>
              <a:rPr lang="el-GR" dirty="0"/>
              <a:t>, </a:t>
            </a:r>
          </a:p>
          <a:p>
            <a:endParaRPr lang="el-GR" dirty="0"/>
          </a:p>
          <a:p>
            <a:pPr algn="ctr"/>
            <a:r>
              <a:rPr lang="el-GR" dirty="0"/>
              <a:t>(γ) στηρίζει τους μαθητές στη </a:t>
            </a:r>
            <a:r>
              <a:rPr lang="el-GR" b="1" dirty="0"/>
              <a:t>διαδικασία στοχαστικής εξέτασης των </a:t>
            </a:r>
          </a:p>
          <a:p>
            <a:pPr algn="ctr"/>
            <a:r>
              <a:rPr lang="el-GR" b="1" dirty="0"/>
              <a:t>συμπερασμάτων τους, που αποτελεί τον πυρήνα της βιωματικής μάθησης</a:t>
            </a:r>
            <a:r>
              <a:rPr lang="el-GR" dirty="0"/>
              <a:t>, και </a:t>
            </a:r>
          </a:p>
          <a:p>
            <a:endParaRPr lang="el-GR" dirty="0"/>
          </a:p>
          <a:p>
            <a:pPr algn="ctr"/>
            <a:r>
              <a:rPr lang="el-GR" dirty="0"/>
              <a:t>(δ) ολοκληρώνει την εκπαιδευτική διαδικασία με την αξιοποίηση των νέων</a:t>
            </a:r>
          </a:p>
          <a:p>
            <a:pPr algn="ctr"/>
            <a:r>
              <a:rPr lang="el-GR" dirty="0"/>
              <a:t>γνώσεων που προέκυψαν για την </a:t>
            </a:r>
            <a:r>
              <a:rPr lang="el-GR" b="1" dirty="0"/>
              <a:t>κατανόηση και τη διαχείριση νέων καταστάσεων. </a:t>
            </a:r>
          </a:p>
        </p:txBody>
      </p:sp>
    </p:spTree>
    <p:extLst>
      <p:ext uri="{BB962C8B-B14F-4D97-AF65-F5344CB8AC3E}">
        <p14:creationId xmlns:p14="http://schemas.microsoft.com/office/powerpoint/2010/main" val="697118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8A3A22D-BFE9-D701-E7FC-8B7F6D892BB5}"/>
              </a:ext>
            </a:extLst>
          </p:cNvPr>
          <p:cNvSpPr txBox="1"/>
          <p:nvPr/>
        </p:nvSpPr>
        <p:spPr>
          <a:xfrm>
            <a:off x="720090" y="377190"/>
            <a:ext cx="10058400" cy="5847755"/>
          </a:xfrm>
          <a:prstGeom prst="rect">
            <a:avLst/>
          </a:prstGeom>
          <a:noFill/>
        </p:spPr>
        <p:txBody>
          <a:bodyPr wrap="square" rtlCol="0">
            <a:spAutoFit/>
          </a:bodyPr>
          <a:lstStyle/>
          <a:p>
            <a:r>
              <a:rPr lang="el-GR" sz="2200" dirty="0"/>
              <a:t>Η διαδικασία επεξεργασίας των εμπειριών είναι πολύπλοκη και δεν </a:t>
            </a:r>
          </a:p>
          <a:p>
            <a:r>
              <a:rPr lang="el-GR" sz="2200" dirty="0"/>
              <a:t>εξαντλείται στην </a:t>
            </a:r>
            <a:r>
              <a:rPr lang="el-GR" sz="2200" i="1" u="sng" dirty="0"/>
              <a:t>απλή ανάκληση και περιγραφή των εμπειριών</a:t>
            </a:r>
            <a:r>
              <a:rPr lang="el-GR" sz="2200" dirty="0"/>
              <a:t>, αλλά περιλαμβάνει </a:t>
            </a:r>
          </a:p>
          <a:p>
            <a:r>
              <a:rPr lang="el-GR" sz="2200" dirty="0"/>
              <a:t>διαφορετικές </a:t>
            </a:r>
            <a:r>
              <a:rPr lang="el-GR" sz="2200" b="1" dirty="0"/>
              <a:t>φάσεις</a:t>
            </a:r>
            <a:r>
              <a:rPr lang="el-GR" sz="2200" dirty="0"/>
              <a:t> μεταξύ των οποίων συγκαταλέγονται και οι εξής: </a:t>
            </a:r>
          </a:p>
          <a:p>
            <a:endParaRPr lang="el-GR" sz="2200" dirty="0"/>
          </a:p>
          <a:p>
            <a:r>
              <a:rPr lang="el-GR" sz="2200" dirty="0"/>
              <a:t>(α)</a:t>
            </a:r>
            <a:r>
              <a:rPr lang="el-GR" sz="2200" b="1" dirty="0"/>
              <a:t>Οικειοποίηση νέων εμπειριών και διαμόρφωση ερευνητικών ερωτημάτων</a:t>
            </a:r>
            <a:r>
              <a:rPr lang="el-GR" sz="2200" dirty="0"/>
              <a:t>, </a:t>
            </a:r>
          </a:p>
          <a:p>
            <a:r>
              <a:rPr lang="el-GR" sz="2200" dirty="0"/>
              <a:t>(β) Συστηματική παρατήρηση και καταγραφή </a:t>
            </a:r>
            <a:r>
              <a:rPr lang="el-GR" sz="2200" b="1" dirty="0"/>
              <a:t>δεδομένων</a:t>
            </a:r>
            <a:r>
              <a:rPr lang="el-GR" sz="2200" dirty="0"/>
              <a:t> σχετικών με τα ερευνητικά </a:t>
            </a:r>
          </a:p>
          <a:p>
            <a:r>
              <a:rPr lang="el-GR" sz="2200" dirty="0"/>
              <a:t>ερωτήματα , </a:t>
            </a:r>
          </a:p>
          <a:p>
            <a:r>
              <a:rPr lang="el-GR" sz="2200" dirty="0"/>
              <a:t>(γ)</a:t>
            </a:r>
            <a:r>
              <a:rPr lang="el-GR" sz="2200" b="1" dirty="0"/>
              <a:t>Διερευνητική αναζήτηση σχέσεων μεταξύ εμπειρικών και δεδομένων</a:t>
            </a:r>
            <a:r>
              <a:rPr lang="el-GR" sz="2200" dirty="0"/>
              <a:t>, </a:t>
            </a:r>
          </a:p>
          <a:p>
            <a:r>
              <a:rPr lang="el-GR" sz="2200" dirty="0"/>
              <a:t>(δ)Κοινωνική κριτική δεδομένων και σχέσεων σε τρία επίπεδα:</a:t>
            </a:r>
          </a:p>
          <a:p>
            <a:r>
              <a:rPr lang="el-GR" sz="2200" dirty="0"/>
              <a:t> 1. </a:t>
            </a:r>
            <a:r>
              <a:rPr lang="el-GR" sz="2200" b="1" dirty="0"/>
              <a:t>εγώ</a:t>
            </a:r>
            <a:r>
              <a:rPr lang="el-GR" sz="2200" dirty="0"/>
              <a:t> και οι στάσεις μου, οι επιλογές μου και οι πρακτικές μου σε σχέση τα δεδομένα του εξεταζόμενου θέματος, </a:t>
            </a:r>
          </a:p>
          <a:p>
            <a:r>
              <a:rPr lang="el-GR" sz="2200" dirty="0"/>
              <a:t>2. </a:t>
            </a:r>
            <a:r>
              <a:rPr lang="el-GR" sz="2200" b="1" dirty="0"/>
              <a:t>ομάδες</a:t>
            </a:r>
            <a:r>
              <a:rPr lang="el-GR" sz="2200" dirty="0"/>
              <a:t> και οι στάσεις τους, οι επιλογές τους και </a:t>
            </a:r>
            <a:r>
              <a:rPr lang="el-GR" sz="2200" dirty="0" err="1"/>
              <a:t>οιπρακτικές</a:t>
            </a:r>
            <a:r>
              <a:rPr lang="el-GR" sz="2200" dirty="0"/>
              <a:t> τους σε σχέση με τα δεδομένα του θέματος και </a:t>
            </a:r>
          </a:p>
          <a:p>
            <a:r>
              <a:rPr lang="el-GR" sz="2200" dirty="0"/>
              <a:t>3. οι </a:t>
            </a:r>
            <a:r>
              <a:rPr lang="el-GR" sz="2200" b="1" dirty="0"/>
              <a:t>θεσμοί</a:t>
            </a:r>
            <a:r>
              <a:rPr lang="el-GR" sz="2200" dirty="0"/>
              <a:t> και οι στάσεις τους, οι επιλογές τους και οι πρακτικές τους σε σχέση με τα δεδομένα του θέματος </a:t>
            </a:r>
          </a:p>
          <a:p>
            <a:r>
              <a:rPr lang="el-GR" sz="2200" dirty="0"/>
              <a:t>(ε) Ολοκλήρωση διαδικασίας και απαρτίωση νέων γνώσεων με πράξεις που </a:t>
            </a:r>
            <a:r>
              <a:rPr lang="el-GR" sz="2200" b="1" dirty="0"/>
              <a:t>αξιοποιούν τις νέες γνώσεις στο άμεσο και στο ευρύτερο περιβάλλον</a:t>
            </a:r>
            <a:r>
              <a:rPr lang="el-GR" sz="2200" dirty="0"/>
              <a:t>. </a:t>
            </a:r>
          </a:p>
        </p:txBody>
      </p:sp>
    </p:spTree>
    <p:extLst>
      <p:ext uri="{BB962C8B-B14F-4D97-AF65-F5344CB8AC3E}">
        <p14:creationId xmlns:p14="http://schemas.microsoft.com/office/powerpoint/2010/main" val="1592466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7B6F3A7-A04A-1662-11A2-B894CCAF0E0D}"/>
              </a:ext>
            </a:extLst>
          </p:cNvPr>
          <p:cNvSpPr txBox="1"/>
          <p:nvPr/>
        </p:nvSpPr>
        <p:spPr>
          <a:xfrm>
            <a:off x="525780" y="137160"/>
            <a:ext cx="11292840" cy="6004849"/>
          </a:xfrm>
          <a:prstGeom prst="rect">
            <a:avLst/>
          </a:prstGeom>
          <a:noFill/>
        </p:spPr>
        <p:txBody>
          <a:bodyPr wrap="square" rtlCol="0">
            <a:spAutoFit/>
          </a:bodyPr>
          <a:lstStyle/>
          <a:p>
            <a:r>
              <a:rPr lang="el-GR" b="1" dirty="0"/>
              <a:t>7 φάσεις που απαρτίζουν μια βιωματική διδασκαλία </a:t>
            </a:r>
          </a:p>
          <a:p>
            <a:endParaRPr lang="el-GR" b="1" dirty="0"/>
          </a:p>
          <a:p>
            <a:pPr>
              <a:lnSpc>
                <a:spcPct val="150000"/>
              </a:lnSpc>
            </a:pPr>
            <a:r>
              <a:rPr lang="el-GR" dirty="0"/>
              <a:t>A. Πρώτη Φάση: </a:t>
            </a:r>
            <a:r>
              <a:rPr lang="el-GR" b="1" u="sng" dirty="0"/>
              <a:t>Οικειοποίηση Ολομέλειας με Θέμα </a:t>
            </a:r>
            <a:r>
              <a:rPr lang="el-GR" dirty="0"/>
              <a:t>και Προσδιορισμός </a:t>
            </a:r>
          </a:p>
          <a:p>
            <a:pPr>
              <a:lnSpc>
                <a:spcPct val="150000"/>
              </a:lnSpc>
            </a:pPr>
            <a:r>
              <a:rPr lang="el-GR" dirty="0"/>
              <a:t>Ερευνητικών Ερωτημάτων, Δράσεων και Χρονοδιαγραμμάτων</a:t>
            </a:r>
          </a:p>
          <a:p>
            <a:pPr>
              <a:lnSpc>
                <a:spcPct val="150000"/>
              </a:lnSpc>
            </a:pPr>
            <a:r>
              <a:rPr lang="el-GR" dirty="0"/>
              <a:t>Β. Δεύτερη Φάση: Δράσεις </a:t>
            </a:r>
            <a:r>
              <a:rPr lang="el-GR" b="1" u="sng" dirty="0"/>
              <a:t>Εξειδίκευσης Ερευνητικών Ερωτημάτων σε </a:t>
            </a:r>
            <a:r>
              <a:rPr lang="el-GR" b="1" u="sng" dirty="0" err="1"/>
              <a:t>Υποερωτήματα</a:t>
            </a:r>
            <a:r>
              <a:rPr lang="el-GR" b="1" u="sng" dirty="0"/>
              <a:t> </a:t>
            </a:r>
            <a:r>
              <a:rPr lang="el-GR" dirty="0"/>
              <a:t>και Εσωτερικής Οργάνωσης της Ομάδας </a:t>
            </a:r>
          </a:p>
          <a:p>
            <a:pPr>
              <a:lnSpc>
                <a:spcPct val="150000"/>
              </a:lnSpc>
            </a:pPr>
            <a:r>
              <a:rPr lang="el-GR" dirty="0"/>
              <a:t>Γ. Τρίτη Φάση: Δράσεις Ομάδων για </a:t>
            </a:r>
            <a:r>
              <a:rPr lang="el-GR" b="1" u="sng" dirty="0"/>
              <a:t>Συλλογή Δεδομένων </a:t>
            </a:r>
            <a:r>
              <a:rPr lang="el-GR" dirty="0"/>
              <a:t>προς Απάντηση Ερευνητικών Ερωτημάτων</a:t>
            </a:r>
          </a:p>
          <a:p>
            <a:pPr>
              <a:lnSpc>
                <a:spcPct val="150000"/>
              </a:lnSpc>
            </a:pPr>
            <a:r>
              <a:rPr lang="el-GR" dirty="0"/>
              <a:t>Δ. Τέταρτη Φάση: Δράσεις Ομάδων για Επεξεργασία Δεδομένων </a:t>
            </a:r>
            <a:r>
              <a:rPr lang="el-GR" u="sng" dirty="0"/>
              <a:t>και </a:t>
            </a:r>
            <a:r>
              <a:rPr lang="el-GR" b="1" u="sng" dirty="0"/>
              <a:t>Διατύπωση Συμπερασμάτων</a:t>
            </a:r>
          </a:p>
          <a:p>
            <a:pPr>
              <a:lnSpc>
                <a:spcPct val="150000"/>
              </a:lnSpc>
            </a:pPr>
            <a:r>
              <a:rPr lang="el-GR" dirty="0"/>
              <a:t>Ε. Πέμπτη Φάση: </a:t>
            </a:r>
            <a:r>
              <a:rPr lang="el-GR" b="1" u="sng" dirty="0"/>
              <a:t>Δράσεις Στοχαστικής Κριτικής Ατομικών, Ομαδικών και Θεσμικών Πρακτικών </a:t>
            </a:r>
          </a:p>
          <a:p>
            <a:pPr>
              <a:lnSpc>
                <a:spcPct val="150000"/>
              </a:lnSpc>
            </a:pPr>
            <a:r>
              <a:rPr lang="el-GR" dirty="0" err="1"/>
              <a:t>Στ</a:t>
            </a:r>
            <a:r>
              <a:rPr lang="el-GR" dirty="0"/>
              <a:t>. Έκτη Φάση: </a:t>
            </a:r>
            <a:r>
              <a:rPr lang="el-GR" b="1" u="sng" dirty="0"/>
              <a:t>Δράσεις Εφαρμογής και Έμπρακτης Βελτιωτικής Παρέμβασης</a:t>
            </a:r>
          </a:p>
          <a:p>
            <a:pPr>
              <a:lnSpc>
                <a:spcPct val="150000"/>
              </a:lnSpc>
            </a:pPr>
            <a:r>
              <a:rPr lang="el-GR" dirty="0"/>
              <a:t>1. </a:t>
            </a:r>
            <a:r>
              <a:rPr lang="el-GR" i="1" u="sng" dirty="0"/>
              <a:t>Εφαρμογή νέας γνώσης σε παρόμοιες καταστάσεις</a:t>
            </a:r>
          </a:p>
          <a:p>
            <a:pPr>
              <a:lnSpc>
                <a:spcPct val="150000"/>
              </a:lnSpc>
            </a:pPr>
            <a:r>
              <a:rPr lang="el-GR" dirty="0"/>
              <a:t>2. Δημιουργική αξιοποίηση νέας γνώσης </a:t>
            </a:r>
            <a:r>
              <a:rPr lang="el-GR" i="1" u="sng" dirty="0"/>
              <a:t>σε διαφορετικά και ευρύτερα πλαίσια </a:t>
            </a:r>
            <a:r>
              <a:rPr lang="el-GR" dirty="0"/>
              <a:t>για σχεδιασμό και υλοποίηση έργων κλιμακούμενης δυσκολίας και πολυπλοκότητας. </a:t>
            </a:r>
          </a:p>
          <a:p>
            <a:pPr>
              <a:lnSpc>
                <a:spcPct val="150000"/>
              </a:lnSpc>
            </a:pPr>
            <a:r>
              <a:rPr lang="el-GR" dirty="0"/>
              <a:t>3. Αξιοποίηση νέας γνώσης για </a:t>
            </a:r>
            <a:r>
              <a:rPr lang="el-GR" i="1" u="sng" dirty="0"/>
              <a:t>λήψη αποφάσεων πάνω σε </a:t>
            </a:r>
            <a:r>
              <a:rPr lang="el-GR" i="1" u="sng" dirty="0" err="1"/>
              <a:t>διλημματικά</a:t>
            </a:r>
            <a:r>
              <a:rPr lang="el-GR" i="1" u="sng" dirty="0"/>
              <a:t> ζητήματα που προβληματίζουν και διχάζουν</a:t>
            </a:r>
          </a:p>
          <a:p>
            <a:pPr>
              <a:lnSpc>
                <a:spcPct val="150000"/>
              </a:lnSpc>
            </a:pPr>
            <a:r>
              <a:rPr lang="el-GR" dirty="0"/>
              <a:t>Ζ. Έβδομη Φάση: </a:t>
            </a:r>
            <a:r>
              <a:rPr lang="el-GR" b="1" u="sng" dirty="0"/>
              <a:t>Παρουσίαση</a:t>
            </a:r>
            <a:r>
              <a:rPr lang="el-GR" dirty="0"/>
              <a:t> Ομαδικών Εργασιών στην Ολομέλεια της Τάξης</a:t>
            </a:r>
          </a:p>
        </p:txBody>
      </p:sp>
    </p:spTree>
    <p:extLst>
      <p:ext uri="{BB962C8B-B14F-4D97-AF65-F5344CB8AC3E}">
        <p14:creationId xmlns:p14="http://schemas.microsoft.com/office/powerpoint/2010/main" val="2783944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85D6DB0-6E45-54B3-28DC-6D7FAE6E5EF3}"/>
              </a:ext>
            </a:extLst>
          </p:cNvPr>
          <p:cNvSpPr txBox="1"/>
          <p:nvPr/>
        </p:nvSpPr>
        <p:spPr>
          <a:xfrm>
            <a:off x="605790" y="0"/>
            <a:ext cx="11121390" cy="7017306"/>
          </a:xfrm>
          <a:prstGeom prst="rect">
            <a:avLst/>
          </a:prstGeom>
          <a:noFill/>
        </p:spPr>
        <p:txBody>
          <a:bodyPr wrap="square" rtlCol="0">
            <a:spAutoFit/>
          </a:bodyPr>
          <a:lstStyle/>
          <a:p>
            <a:r>
              <a:rPr lang="el-GR" dirty="0"/>
              <a:t> Αλφαβητάρι Βιωματικών Δράσεων </a:t>
            </a:r>
          </a:p>
          <a:p>
            <a:endParaRPr lang="el-GR" dirty="0"/>
          </a:p>
          <a:p>
            <a:r>
              <a:rPr lang="el-GR" dirty="0"/>
              <a:t>Μαθητές Εμπλέκονται Ατομικά και Ομαδικά σε δραστηριότητες όπως οι παρακάτω:</a:t>
            </a:r>
          </a:p>
          <a:p>
            <a:endParaRPr lang="el-GR" dirty="0"/>
          </a:p>
          <a:p>
            <a:r>
              <a:rPr lang="el-GR" dirty="0"/>
              <a:t>• </a:t>
            </a:r>
            <a:r>
              <a:rPr lang="el-GR" b="1" dirty="0"/>
              <a:t>Αναγνωρίζουν</a:t>
            </a:r>
            <a:r>
              <a:rPr lang="el-GR" dirty="0"/>
              <a:t> αιτίες, αντιφάσεις, αποτελέσματα, ενδείξεις, επιχειρήματα, </a:t>
            </a:r>
          </a:p>
          <a:p>
            <a:r>
              <a:rPr lang="el-GR" dirty="0"/>
              <a:t>ιδέες κεντρικές, κίνητρα, λάθη, συγκρούσεις, σχέσεις, χαρακτηριστικά. </a:t>
            </a:r>
          </a:p>
          <a:p>
            <a:r>
              <a:rPr lang="el-GR" dirty="0"/>
              <a:t>• </a:t>
            </a:r>
            <a:r>
              <a:rPr lang="el-GR" b="1" dirty="0"/>
              <a:t>Αναζητούν</a:t>
            </a:r>
            <a:r>
              <a:rPr lang="el-GR" dirty="0"/>
              <a:t> αιτίες, αντιθέσεις, αξίες, αποτελέσματα απόψεις, δεδομένα, </a:t>
            </a:r>
          </a:p>
          <a:p>
            <a:r>
              <a:rPr lang="el-GR" dirty="0"/>
              <a:t>εναλλακτικές αιτίες/αποτελέσματα/κίνητρα/λύσεις, μεθοδολογίες, </a:t>
            </a:r>
          </a:p>
          <a:p>
            <a:r>
              <a:rPr lang="el-GR" dirty="0"/>
              <a:t>πρακτικές, προθέσεις, προτάσεις, συνθέσεις, σχέσεις, τεχνικές.</a:t>
            </a:r>
          </a:p>
          <a:p>
            <a:r>
              <a:rPr lang="el-GR" dirty="0"/>
              <a:t>Αναλαμβάνουν δεσμεύσεις, δράσεις, επίλυση προβλημάτων/</a:t>
            </a:r>
          </a:p>
          <a:p>
            <a:r>
              <a:rPr lang="el-GR" dirty="0"/>
              <a:t>διλημμάτων/συγκρούσεων, ευθύνες, παρεμβάσεις, πρωτοβουλίες, ρόλους,</a:t>
            </a:r>
          </a:p>
          <a:p>
            <a:r>
              <a:rPr lang="el-GR" dirty="0"/>
              <a:t>• </a:t>
            </a:r>
            <a:r>
              <a:rPr lang="el-GR" b="1" dirty="0"/>
              <a:t>Αναλύουν αιτιώδεις σχέσεις σε αίτιο και αποτέλεσμα</a:t>
            </a:r>
            <a:r>
              <a:rPr lang="el-GR" dirty="0"/>
              <a:t>, αντιπαραθέσεις σε </a:t>
            </a:r>
          </a:p>
          <a:p>
            <a:r>
              <a:rPr lang="el-GR" dirty="0"/>
              <a:t>θέσεις και αντιθέσεις, στα επιχειρήματα στήριξης των θέσεων και των </a:t>
            </a:r>
          </a:p>
          <a:p>
            <a:r>
              <a:rPr lang="el-GR" dirty="0"/>
              <a:t>αντιθέσεων, αξίες, διαδικασίες στις φάσεις τους, έννοιες στα συστατικά τους </a:t>
            </a:r>
          </a:p>
          <a:p>
            <a:r>
              <a:rPr lang="el-GR" dirty="0"/>
              <a:t>στοιχεία, προβλήματα στα δεδομένα τους, μεθοδολογίες στα βήματά τους, </a:t>
            </a:r>
          </a:p>
          <a:p>
            <a:r>
              <a:rPr lang="el-GR" dirty="0"/>
              <a:t>μηχανήματα στα μέρη και τα εξαρτήματά τους, συλλογισμούς λογικούς στα </a:t>
            </a:r>
          </a:p>
          <a:p>
            <a:r>
              <a:rPr lang="el-GR" dirty="0"/>
              <a:t>μέρη τους, σύνολα στα δομικά τους μέρη, συστήματα, φυσικά στοιχεία, </a:t>
            </a:r>
          </a:p>
          <a:p>
            <a:r>
              <a:rPr lang="el-GR" dirty="0"/>
              <a:t>χημικές ενώσεις/ουσίες.</a:t>
            </a:r>
          </a:p>
          <a:p>
            <a:r>
              <a:rPr lang="el-GR" dirty="0"/>
              <a:t>• </a:t>
            </a:r>
            <a:r>
              <a:rPr lang="el-GR" b="1" dirty="0"/>
              <a:t>Αναφέρουν αποτελέσματα</a:t>
            </a:r>
            <a:r>
              <a:rPr lang="el-GR" dirty="0"/>
              <a:t>, δικαιώματα, ευθύνες, κύρια σημεία, </a:t>
            </a:r>
          </a:p>
          <a:p>
            <a:r>
              <a:rPr lang="el-GR" dirty="0"/>
              <a:t>παραδείγματα, προϋποθέσεις, συνθήκες, σφάλματα, σχεδιασμούς, </a:t>
            </a:r>
          </a:p>
          <a:p>
            <a:r>
              <a:rPr lang="el-GR" dirty="0"/>
              <a:t>υποχρεώσεις, χαρακτηριστικά. </a:t>
            </a:r>
          </a:p>
          <a:p>
            <a:r>
              <a:rPr lang="el-GR" dirty="0"/>
              <a:t>• </a:t>
            </a:r>
            <a:r>
              <a:rPr lang="el-GR" b="1" dirty="0"/>
              <a:t>Αντιδιαστέλλουν αίτια από αποτελέσματα</a:t>
            </a:r>
            <a:r>
              <a:rPr lang="el-GR" dirty="0"/>
              <a:t>, ανάγκες από επιθυμίες, </a:t>
            </a:r>
          </a:p>
          <a:p>
            <a:r>
              <a:rPr lang="el-GR" dirty="0"/>
              <a:t>αφορμές από αιτίες, γεγονότα από απόψεις, δεδομένα από ζητούμενα, </a:t>
            </a:r>
          </a:p>
          <a:p>
            <a:r>
              <a:rPr lang="el-GR" dirty="0"/>
              <a:t>πρωτεύοντα από δευτερεύοντα, </a:t>
            </a:r>
            <a:r>
              <a:rPr lang="el-GR" dirty="0" err="1"/>
              <a:t>συγχεόμενες</a:t>
            </a:r>
            <a:r>
              <a:rPr lang="el-GR" dirty="0"/>
              <a:t> έννοιες.</a:t>
            </a:r>
          </a:p>
          <a:p>
            <a:endParaRPr lang="el-GR" dirty="0"/>
          </a:p>
        </p:txBody>
      </p:sp>
    </p:spTree>
    <p:extLst>
      <p:ext uri="{BB962C8B-B14F-4D97-AF65-F5344CB8AC3E}">
        <p14:creationId xmlns:p14="http://schemas.microsoft.com/office/powerpoint/2010/main" val="1203063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86D7270-832E-739C-D7DD-5AE6898E53DA}"/>
              </a:ext>
            </a:extLst>
          </p:cNvPr>
          <p:cNvSpPr txBox="1"/>
          <p:nvPr/>
        </p:nvSpPr>
        <p:spPr>
          <a:xfrm>
            <a:off x="1703070" y="171450"/>
            <a:ext cx="7591630" cy="6463308"/>
          </a:xfrm>
          <a:prstGeom prst="rect">
            <a:avLst/>
          </a:prstGeom>
          <a:noFill/>
        </p:spPr>
        <p:txBody>
          <a:bodyPr wrap="none" rtlCol="0">
            <a:spAutoFit/>
          </a:bodyPr>
          <a:lstStyle/>
          <a:p>
            <a:pPr marL="285750" indent="-285750">
              <a:buFont typeface="Wingdings" panose="05000000000000000000" pitchFamily="2" charset="2"/>
              <a:buChar char="§"/>
            </a:pPr>
            <a:r>
              <a:rPr lang="el-GR" b="1" dirty="0"/>
              <a:t>Αντιλαμβάνονται</a:t>
            </a:r>
            <a:r>
              <a:rPr lang="el-GR" dirty="0"/>
              <a:t> αιτιώδεις, ιεραρχικές, λογικές και ταξινομικές σχέσεις, </a:t>
            </a:r>
          </a:p>
          <a:p>
            <a:r>
              <a:rPr lang="el-GR" dirty="0"/>
              <a:t>αλλαγές, αντιφάσεις, αξίες (αισθητικές, ηθικές, θρησκευτικές, κοινωνικές, </a:t>
            </a:r>
          </a:p>
          <a:p>
            <a:r>
              <a:rPr lang="el-GR" dirty="0"/>
              <a:t>πολιτικές, οικονομικές, περιβαλλοντικές, πολιτισμικές), αποτελέσματα, </a:t>
            </a:r>
          </a:p>
          <a:p>
            <a:r>
              <a:rPr lang="el-GR" dirty="0"/>
              <a:t>διαφορές, εναλλακτικές οπτικές, έννοιες, κίνητρα, λογικά σφάλματα </a:t>
            </a:r>
          </a:p>
          <a:p>
            <a:r>
              <a:rPr lang="el-GR" dirty="0"/>
              <a:t>λογικούς συλλογισμούς, , παραδοχές, συνεπαγωγές, σχέσεις. </a:t>
            </a:r>
          </a:p>
          <a:p>
            <a:endParaRPr lang="el-GR" dirty="0"/>
          </a:p>
          <a:p>
            <a:r>
              <a:rPr lang="el-GR" dirty="0"/>
              <a:t>• </a:t>
            </a:r>
            <a:r>
              <a:rPr lang="el-GR" b="1" dirty="0"/>
              <a:t>Αξιολογούν </a:t>
            </a:r>
            <a:r>
              <a:rPr lang="el-GR" dirty="0"/>
              <a:t>αλλαγές, αξίες, αποτελέσματα, αποφάσεις, δράσεις, επιλογές, </a:t>
            </a:r>
          </a:p>
          <a:p>
            <a:r>
              <a:rPr lang="el-GR" dirty="0"/>
              <a:t>ιδιότητες, ικανότητες, κίνητρα, λύσεις, προθέσεις, προϊόντα, στάσεις, </a:t>
            </a:r>
          </a:p>
          <a:p>
            <a:r>
              <a:rPr lang="el-GR" dirty="0"/>
              <a:t>συμπεριφορές, σχέσεις. </a:t>
            </a:r>
          </a:p>
          <a:p>
            <a:endParaRPr lang="el-GR" dirty="0"/>
          </a:p>
          <a:p>
            <a:r>
              <a:rPr lang="el-GR" dirty="0"/>
              <a:t>• </a:t>
            </a:r>
            <a:r>
              <a:rPr lang="el-GR" b="1" dirty="0"/>
              <a:t>Διατυπώνουν αντεπιχειρήματα, απόψεις</a:t>
            </a:r>
            <a:r>
              <a:rPr lang="el-GR" dirty="0"/>
              <a:t>, ενστάσεις, επιχειρήματα, θέσεις, </a:t>
            </a:r>
          </a:p>
          <a:p>
            <a:r>
              <a:rPr lang="el-GR" dirty="0"/>
              <a:t>κρίσεις, προβλέψεις, προτάσεις, συγκρίσεις, συμπεράσματα, υποθέσεις.</a:t>
            </a:r>
          </a:p>
          <a:p>
            <a:endParaRPr lang="el-GR" dirty="0"/>
          </a:p>
          <a:p>
            <a:r>
              <a:rPr lang="el-GR" dirty="0"/>
              <a:t>• </a:t>
            </a:r>
            <a:r>
              <a:rPr lang="el-GR" b="1" dirty="0"/>
              <a:t>Διερευνούν</a:t>
            </a:r>
            <a:r>
              <a:rPr lang="el-GR" dirty="0"/>
              <a:t> αλλαγές, αντιθέσεις, αντιλήψεις, αξίες (αισθητικές, ηθικές, </a:t>
            </a:r>
          </a:p>
          <a:p>
            <a:r>
              <a:rPr lang="el-GR" dirty="0"/>
              <a:t>θρησκευτικές, κοινωνικές, πολιτικές, οικονομικές, περιβαλλοντικές, </a:t>
            </a:r>
          </a:p>
          <a:p>
            <a:r>
              <a:rPr lang="el-GR" dirty="0"/>
              <a:t>πολιτισμικές), γεγονότα, διαδικασίες, εκτιμήσεις, εμπλοκές, επιπτώσεις, </a:t>
            </a:r>
          </a:p>
          <a:p>
            <a:r>
              <a:rPr lang="el-GR" dirty="0"/>
              <a:t>θέσεις, καταστάσεις, παράγοντες, προϋποθέσεις, στάσεις, σχέσεις, </a:t>
            </a:r>
          </a:p>
          <a:p>
            <a:r>
              <a:rPr lang="el-GR" dirty="0"/>
              <a:t>φαινόμενα. </a:t>
            </a:r>
          </a:p>
          <a:p>
            <a:endParaRPr lang="el-GR" dirty="0"/>
          </a:p>
          <a:p>
            <a:r>
              <a:rPr lang="el-GR" dirty="0"/>
              <a:t>• </a:t>
            </a:r>
            <a:r>
              <a:rPr lang="el-GR" b="1" dirty="0"/>
              <a:t>Εντοπίζουν αιτίες, αντιφάσεις, ασάφειες, διλήμματα</a:t>
            </a:r>
            <a:r>
              <a:rPr lang="el-GR" dirty="0"/>
              <a:t>, ελλείψεις, ιδέες </a:t>
            </a:r>
          </a:p>
          <a:p>
            <a:r>
              <a:rPr lang="el-GR" dirty="0"/>
              <a:t>κεντρικές, κενά, κεντρικές έννοιες/ιδέες, κινδύνους, οπτικές, παραδοχές, </a:t>
            </a:r>
          </a:p>
          <a:p>
            <a:r>
              <a:rPr lang="el-GR" dirty="0"/>
              <a:t>πιθανότητες, πρακτικές, προβλήματα, προκαταλήψεις, συνέπειες, </a:t>
            </a:r>
          </a:p>
          <a:p>
            <a:r>
              <a:rPr lang="el-GR" dirty="0"/>
              <a:t>συνήθειες, συστήματα, σφάλματα, σχέσεις, </a:t>
            </a:r>
            <a:r>
              <a:rPr lang="el-GR" dirty="0" err="1"/>
              <a:t>υπόρρητες</a:t>
            </a:r>
            <a:r>
              <a:rPr lang="el-GR" dirty="0"/>
              <a:t> αντιλήψεις.</a:t>
            </a:r>
          </a:p>
        </p:txBody>
      </p:sp>
    </p:spTree>
    <p:extLst>
      <p:ext uri="{BB962C8B-B14F-4D97-AF65-F5344CB8AC3E}">
        <p14:creationId xmlns:p14="http://schemas.microsoft.com/office/powerpoint/2010/main" val="2195812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B8099C7-7768-E646-B227-6431B74C96C4}"/>
              </a:ext>
            </a:extLst>
          </p:cNvPr>
          <p:cNvSpPr txBox="1"/>
          <p:nvPr/>
        </p:nvSpPr>
        <p:spPr>
          <a:xfrm>
            <a:off x="1303020" y="754380"/>
            <a:ext cx="7530203" cy="4801314"/>
          </a:xfrm>
          <a:prstGeom prst="rect">
            <a:avLst/>
          </a:prstGeom>
          <a:noFill/>
        </p:spPr>
        <p:txBody>
          <a:bodyPr wrap="none" rtlCol="0">
            <a:spAutoFit/>
          </a:bodyPr>
          <a:lstStyle/>
          <a:p>
            <a:pPr marL="285750" indent="-285750">
              <a:buFont typeface="Wingdings" panose="05000000000000000000" pitchFamily="2" charset="2"/>
              <a:buChar char="§"/>
            </a:pPr>
            <a:r>
              <a:rPr lang="el-GR" b="1" dirty="0"/>
              <a:t>Εξηγούν</a:t>
            </a:r>
            <a:r>
              <a:rPr lang="el-GR" dirty="0"/>
              <a:t> αξιολογήσεις, απεικονίσεις, δείκτες, διαγράμματα, διαδικασίες, </a:t>
            </a:r>
          </a:p>
          <a:p>
            <a:r>
              <a:rPr lang="el-GR" dirty="0"/>
              <a:t>επιδράσεις, επιλογές, καταστάσεις, κείμενα, λειτουργίες, «μυστήρια», πλάνα </a:t>
            </a:r>
          </a:p>
          <a:p>
            <a:r>
              <a:rPr lang="el-GR" dirty="0"/>
              <a:t>δράσης, συστήματα, συσχετίσεις, υποθέσεις, φαινόμενα. </a:t>
            </a:r>
          </a:p>
          <a:p>
            <a:endParaRPr lang="el-GR" dirty="0"/>
          </a:p>
          <a:p>
            <a:r>
              <a:rPr lang="el-GR" dirty="0"/>
              <a:t>• </a:t>
            </a:r>
            <a:r>
              <a:rPr lang="el-GR" b="1" dirty="0"/>
              <a:t>Επανεξετάζουν</a:t>
            </a:r>
            <a:r>
              <a:rPr lang="el-GR" dirty="0"/>
              <a:t> στοχαστικά αντιλήψεις τους, αξίες τους, αξιολογήσεις τους, </a:t>
            </a:r>
          </a:p>
          <a:p>
            <a:r>
              <a:rPr lang="el-GR" dirty="0"/>
              <a:t>εκτιμήσεις τους, επεξηγήσεις τους, επιλογές τους, ερμηνείες τους, </a:t>
            </a:r>
          </a:p>
          <a:p>
            <a:r>
              <a:rPr lang="el-GR" dirty="0"/>
              <a:t>μεθοδολογίες τους, πρακτικές τους, </a:t>
            </a:r>
            <a:r>
              <a:rPr lang="el-GR" dirty="0" err="1"/>
              <a:t>συνήθειές</a:t>
            </a:r>
            <a:r>
              <a:rPr lang="el-GR" dirty="0"/>
              <a:t> τους. </a:t>
            </a:r>
          </a:p>
          <a:p>
            <a:endParaRPr lang="el-GR" dirty="0"/>
          </a:p>
          <a:p>
            <a:r>
              <a:rPr lang="el-GR" dirty="0"/>
              <a:t>• </a:t>
            </a:r>
            <a:r>
              <a:rPr lang="el-GR" b="1" dirty="0"/>
              <a:t>Επιλέγουν</a:t>
            </a:r>
            <a:r>
              <a:rPr lang="el-GR" dirty="0"/>
              <a:t> θέματα, θέσεις, μεθόδους, προσεγγίσεις, ρόλους, συνεργάτες, </a:t>
            </a:r>
          </a:p>
          <a:p>
            <a:r>
              <a:rPr lang="el-GR" dirty="0"/>
              <a:t>τεχνικές. </a:t>
            </a:r>
          </a:p>
          <a:p>
            <a:endParaRPr lang="el-GR" dirty="0"/>
          </a:p>
          <a:p>
            <a:r>
              <a:rPr lang="el-GR" dirty="0"/>
              <a:t>• </a:t>
            </a:r>
            <a:r>
              <a:rPr lang="el-GR" b="1" dirty="0"/>
              <a:t>Επιχειρηματολογούν</a:t>
            </a:r>
            <a:r>
              <a:rPr lang="el-GR" dirty="0"/>
              <a:t> επικαλούμενοι αξίες, αρχές, αυθεντίες, δεδομένα, </a:t>
            </a:r>
          </a:p>
          <a:p>
            <a:r>
              <a:rPr lang="el-GR" dirty="0"/>
              <a:t>θεωρίες, λογική, παραδείγματα, συνέπειες, οφέλη ατομικά/κοινωνικά, </a:t>
            </a:r>
          </a:p>
          <a:p>
            <a:r>
              <a:rPr lang="el-GR" dirty="0"/>
              <a:t>πρακτικές.</a:t>
            </a:r>
          </a:p>
          <a:p>
            <a:endParaRPr lang="el-GR" dirty="0"/>
          </a:p>
          <a:p>
            <a:r>
              <a:rPr lang="el-GR" dirty="0"/>
              <a:t>• </a:t>
            </a:r>
            <a:r>
              <a:rPr lang="el-GR" b="1" dirty="0"/>
              <a:t>Ερμηνεύουν</a:t>
            </a:r>
            <a:r>
              <a:rPr lang="el-GR" dirty="0"/>
              <a:t> ενδείξεις, κείμενα, ρόλους καλλιτεχνικούς, σύμβολα, </a:t>
            </a:r>
          </a:p>
          <a:p>
            <a:r>
              <a:rPr lang="el-GR" dirty="0"/>
              <a:t>συναισθήματα, φαινόμενα.</a:t>
            </a:r>
          </a:p>
        </p:txBody>
      </p:sp>
    </p:spTree>
    <p:extLst>
      <p:ext uri="{BB962C8B-B14F-4D97-AF65-F5344CB8AC3E}">
        <p14:creationId xmlns:p14="http://schemas.microsoft.com/office/powerpoint/2010/main" val="248358724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TotalTime>
  <Words>2502</Words>
  <Application>Microsoft Office PowerPoint</Application>
  <PresentationFormat>Ευρεία οθόνη</PresentationFormat>
  <Paragraphs>282</Paragraphs>
  <Slides>20</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20</vt:i4>
      </vt:variant>
    </vt:vector>
  </HeadingPairs>
  <TitlesOfParts>
    <vt:vector size="25" baseType="lpstr">
      <vt:lpstr>Arial</vt:lpstr>
      <vt:lpstr>Calibri</vt:lpstr>
      <vt:lpstr>Calibri Light</vt:lpstr>
      <vt:lpstr>Wingdings</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ΔΙΔΑΚΤΙΚΗ ΜΕΘΟΔΟΛΟΓΙΑ</dc:title>
  <dc:creator>Administrator</dc:creator>
  <cp:lastModifiedBy>ΜΙΧΑΗΛ  ΚΥΠΑΡΙΣΣΗΣ</cp:lastModifiedBy>
  <cp:revision>3</cp:revision>
  <dcterms:created xsi:type="dcterms:W3CDTF">2022-12-19T16:24:53Z</dcterms:created>
  <dcterms:modified xsi:type="dcterms:W3CDTF">2023-03-14T05:44:55Z</dcterms:modified>
</cp:coreProperties>
</file>