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0" r:id="rId4"/>
    <p:sldId id="257" r:id="rId5"/>
    <p:sldId id="258" r:id="rId6"/>
    <p:sldId id="259" r:id="rId7"/>
    <p:sldId id="263" r:id="rId8"/>
    <p:sldId id="264" r:id="rId9"/>
    <p:sldId id="266" r:id="rId10"/>
    <p:sldId id="267" r:id="rId11"/>
    <p:sldId id="268" r:id="rId12"/>
    <p:sldId id="265" r:id="rId13"/>
    <p:sldId id="269" r:id="rId14"/>
    <p:sldId id="270" r:id="rId15"/>
    <p:sldId id="357" r:id="rId16"/>
    <p:sldId id="272" r:id="rId17"/>
    <p:sldId id="358" r:id="rId18"/>
    <p:sldId id="360" r:id="rId19"/>
    <p:sldId id="359" r:id="rId20"/>
    <p:sldId id="273" r:id="rId21"/>
    <p:sldId id="271" r:id="rId22"/>
    <p:sldId id="274" r:id="rId23"/>
    <p:sldId id="275" r:id="rId24"/>
    <p:sldId id="276" r:id="rId25"/>
    <p:sldId id="277" r:id="rId26"/>
    <p:sldId id="278" r:id="rId27"/>
    <p:sldId id="284" r:id="rId28"/>
    <p:sldId id="279" r:id="rId29"/>
    <p:sldId id="280" r:id="rId30"/>
    <p:sldId id="281" r:id="rId31"/>
    <p:sldId id="282" r:id="rId32"/>
    <p:sldId id="283" r:id="rId33"/>
    <p:sldId id="285" r:id="rId34"/>
    <p:sldId id="286" r:id="rId35"/>
    <p:sldId id="287" r:id="rId36"/>
    <p:sldId id="288" r:id="rId37"/>
    <p:sldId id="289" r:id="rId38"/>
    <p:sldId id="290" r:id="rId39"/>
    <p:sldId id="291"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8" r:id="rId54"/>
    <p:sldId id="309" r:id="rId55"/>
    <p:sldId id="292"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33" r:id="rId74"/>
    <p:sldId id="327" r:id="rId75"/>
    <p:sldId id="335" r:id="rId76"/>
    <p:sldId id="334" r:id="rId77"/>
    <p:sldId id="328" r:id="rId78"/>
    <p:sldId id="336" r:id="rId79"/>
    <p:sldId id="330" r:id="rId80"/>
    <p:sldId id="338" r:id="rId81"/>
    <p:sldId id="331" r:id="rId82"/>
    <p:sldId id="337" r:id="rId83"/>
    <p:sldId id="329"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61" r:id="rId10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E87F8B7A-B1CC-437C-B1DE-45E0BF80EAF6}"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87F8B7A-B1CC-437C-B1DE-45E0BF80EAF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87F8B7A-B1CC-437C-B1DE-45E0BF80EAF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87F8B7A-B1CC-437C-B1DE-45E0BF80EAF6}"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E87F8B7A-B1CC-437C-B1DE-45E0BF80EAF6}"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87F8B7A-B1CC-437C-B1DE-45E0BF80EAF6}"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87F8B7A-B1CC-437C-B1DE-45E0BF80EAF6}"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87F8B7A-B1CC-437C-B1DE-45E0BF80EAF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87F8B7A-B1CC-437C-B1DE-45E0BF80EAF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87F8B7A-B1CC-437C-B1DE-45E0BF80EAF6}"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AE7D4CE-E69B-4D21-9E85-4EFBCA6BA5B9}" type="datetimeFigureOut">
              <a:rPr lang="el-GR" smtClean="0"/>
              <a:pPr/>
              <a:t>21/10/2022</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E87F8B7A-B1CC-437C-B1DE-45E0BF80EAF6}"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AE7D4CE-E69B-4D21-9E85-4EFBCA6BA5B9}" type="datetimeFigureOut">
              <a:rPr lang="el-GR" smtClean="0"/>
              <a:pPr/>
              <a:t>21/10/2022</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87F8B7A-B1CC-437C-B1DE-45E0BF80EAF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komvos.edu.gr/glwssa/odigos/thema_e1/5.1Basic.ht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76672"/>
            <a:ext cx="8229600" cy="5649491"/>
          </a:xfrm>
        </p:spPr>
        <p:txBody>
          <a:bodyPr/>
          <a:lstStyle/>
          <a:p>
            <a:pPr algn="ctr" hangingPunct="0">
              <a:buNone/>
            </a:pPr>
            <a:r>
              <a:rPr lang="en-US" b="1" dirty="0"/>
              <a:t> </a:t>
            </a:r>
            <a:r>
              <a:rPr lang="el-GR" b="1" dirty="0"/>
              <a:t>ΑΝΩΤΑΤΗ ΣΧΟΛΗ ΠΑΙΔΑΓΩΓΙΚΗΣ ΚΑΙ ΤΕΧΝΟΛΟΓΙΚΗΣ ΕΚΠΑΙΔΕΥΣΗΣ (Α.Σ.ΠΑΙ.ΤΕ.)</a:t>
            </a:r>
          </a:p>
          <a:p>
            <a:pPr algn="ctr">
              <a:buNone/>
            </a:pPr>
            <a:r>
              <a:rPr lang="el-GR" b="1" cap="all" dirty="0"/>
              <a:t>ΔΙΔΑΚΤΙΚΗ ΜΕΘΟΔΟΛΟΓΙΑ</a:t>
            </a:r>
            <a:endParaRPr lang="el-GR" dirty="0"/>
          </a:p>
          <a:p>
            <a:pPr algn="ctr">
              <a:buNone/>
            </a:pPr>
            <a:r>
              <a:rPr lang="el-GR" b="1" dirty="0"/>
              <a:t> </a:t>
            </a:r>
            <a:endParaRPr lang="en-US" b="1" dirty="0"/>
          </a:p>
          <a:p>
            <a:pPr algn="ctr">
              <a:buNone/>
            </a:pPr>
            <a:endParaRPr lang="el-GR" dirty="0"/>
          </a:p>
          <a:p>
            <a:pPr algn="ctr"/>
            <a:r>
              <a:rPr lang="el-GR" b="1" dirty="0" smtClean="0"/>
              <a:t>Διδάσκουσα</a:t>
            </a:r>
            <a:r>
              <a:rPr lang="el-GR" b="1" dirty="0"/>
              <a:t>: Ευμορφία </a:t>
            </a:r>
            <a:r>
              <a:rPr lang="el-GR" b="1" dirty="0" err="1"/>
              <a:t>Κηπουροπούλου</a:t>
            </a:r>
            <a:r>
              <a:rPr lang="el-GR" b="1" dirty="0"/>
              <a:t>, Δρ. Παιδαγωγικής, </a:t>
            </a:r>
            <a:r>
              <a:rPr lang="el-GR" b="1" dirty="0" err="1"/>
              <a:t>Μεταδιδάκτωρ</a:t>
            </a:r>
            <a:r>
              <a:rPr lang="el-GR" b="1" dirty="0"/>
              <a:t> Παιδαγωγικής, Ειδική Επιστήμων ΠΤΔΕ, Παν/</a:t>
            </a:r>
            <a:r>
              <a:rPr lang="el-GR" b="1" dirty="0" err="1"/>
              <a:t>μιο</a:t>
            </a:r>
            <a:r>
              <a:rPr lang="el-GR" b="1" dirty="0"/>
              <a:t> </a:t>
            </a:r>
            <a:r>
              <a:rPr lang="el-GR" b="1" dirty="0" err="1"/>
              <a:t>Δυτ</a:t>
            </a:r>
            <a:r>
              <a:rPr lang="el-GR" b="1" dirty="0"/>
              <a:t>. Μακεδονίας</a:t>
            </a:r>
            <a:endParaRPr lang="el-GR" dirty="0"/>
          </a:p>
        </p:txBody>
      </p:sp>
      <p:pic>
        <p:nvPicPr>
          <p:cNvPr id="1026" name="Picture 2" descr="C:\Users\Efi\Desktop\aspete_logo_el.png"/>
          <p:cNvPicPr>
            <a:picLocks noChangeAspect="1" noChangeArrowheads="1"/>
          </p:cNvPicPr>
          <p:nvPr/>
        </p:nvPicPr>
        <p:blipFill>
          <a:blip r:embed="rId2" cstate="print"/>
          <a:srcRect/>
          <a:stretch>
            <a:fillRect/>
          </a:stretch>
        </p:blipFill>
        <p:spPr bwMode="auto">
          <a:xfrm>
            <a:off x="3203848" y="5805264"/>
            <a:ext cx="5238750" cy="6762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764704"/>
            <a:ext cx="8229600" cy="5361459"/>
          </a:xfrm>
        </p:spPr>
        <p:txBody>
          <a:bodyPr/>
          <a:lstStyle/>
          <a:p>
            <a:r>
              <a:rPr lang="el-GR" b="1" dirty="0"/>
              <a:t>Διδακτικοί Στόχοι</a:t>
            </a:r>
            <a:endParaRPr lang="el-GR" dirty="0"/>
          </a:p>
          <a:p>
            <a:pPr>
              <a:buNone/>
            </a:pPr>
            <a:r>
              <a:rPr lang="el-GR" b="1" dirty="0"/>
              <a:t> </a:t>
            </a:r>
            <a:endParaRPr lang="el-GR" dirty="0"/>
          </a:p>
          <a:p>
            <a:pPr algn="ctr"/>
            <a:r>
              <a:rPr lang="el-GR" dirty="0"/>
              <a:t>Αποτελούν </a:t>
            </a:r>
            <a:r>
              <a:rPr lang="el-GR" b="1" dirty="0"/>
              <a:t>ακριβείς</a:t>
            </a:r>
            <a:r>
              <a:rPr lang="el-GR" dirty="0"/>
              <a:t> διατυπώσεις για τα προσδοκώμενα αποτελέσματα του εκπαιδευτικού και των μαθητών. Αναφέρονται σε γνώσεις, ικανότητες και στάσεις που πρέπει να επιδιώξει ο εκπαιδευτικός και να πραγματοποιήσει ο μαθητής κατά τη διδασκαλία</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683568" y="476672"/>
            <a:ext cx="8003232" cy="5543128"/>
          </a:xfrm>
        </p:spPr>
        <p:txBody>
          <a:bodyPr>
            <a:normAutofit/>
          </a:bodyPr>
          <a:lstStyle/>
          <a:p>
            <a:pPr algn="ctr">
              <a:buFont typeface="Wingdings" pitchFamily="2" charset="2"/>
              <a:buChar char="Ø"/>
            </a:pPr>
            <a:r>
              <a:rPr lang="el-GR" sz="3200" i="1" dirty="0"/>
              <a:t>Κώδικας εκπαιδευτικής γνώσης</a:t>
            </a:r>
            <a:r>
              <a:rPr lang="el-GR" sz="3200" dirty="0"/>
              <a:t>:</a:t>
            </a:r>
          </a:p>
          <a:p>
            <a:pPr algn="ctr"/>
            <a:r>
              <a:rPr lang="el-GR" sz="3200" dirty="0"/>
              <a:t>Θεμελιώδεις αρχές διαμόρφωσης ου αναλυτικού προγράμματος, της παιδαγωγικής και της αξιολόγησης.</a:t>
            </a:r>
          </a:p>
          <a:p>
            <a:pPr algn="ctr"/>
            <a:endParaRPr lang="el-GR" sz="3200" dirty="0"/>
          </a:p>
          <a:p>
            <a:pPr algn="ctr"/>
            <a:r>
              <a:rPr lang="el-GR" sz="3200" dirty="0"/>
              <a:t>Η μορφή του κώδικα εξαρτάται:</a:t>
            </a:r>
          </a:p>
          <a:p>
            <a:pPr algn="ctr">
              <a:buFont typeface="Wingdings" pitchFamily="2" charset="2"/>
              <a:buChar char="Ø"/>
            </a:pPr>
            <a:r>
              <a:rPr lang="el-GR" sz="3200" dirty="0"/>
              <a:t>Κοινωνικές αρχές που ρυθμίζουν την ταξινόμηση και την περιχάραξη της γνώσης, η οποία δημοσιοποιείται στους εκπαιδευτικούς θεσμούς.</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ΒΙΒΛΙΟΓΡΑΦΙΑ</a:t>
            </a:r>
            <a:endParaRPr lang="el-GR" dirty="0"/>
          </a:p>
        </p:txBody>
      </p:sp>
      <p:sp>
        <p:nvSpPr>
          <p:cNvPr id="3" name="Θέση περιεχομένου 2"/>
          <p:cNvSpPr>
            <a:spLocks noGrp="1"/>
          </p:cNvSpPr>
          <p:nvPr>
            <p:ph sz="quarter" idx="1"/>
          </p:nvPr>
        </p:nvSpPr>
        <p:spPr>
          <a:xfrm>
            <a:off x="827584" y="1628800"/>
            <a:ext cx="7772400" cy="4572000"/>
          </a:xfrm>
        </p:spPr>
        <p:txBody>
          <a:bodyPr>
            <a:normAutofit fontScale="92500"/>
          </a:bodyPr>
          <a:lstStyle/>
          <a:p>
            <a:r>
              <a:rPr lang="el-GR" dirty="0" smtClean="0"/>
              <a:t>ΜΑΤΣΑΓΓΟΥΡΑΣ ΗΛΙΑΣ (2011)ΘΕΩΡΙΑ </a:t>
            </a:r>
            <a:r>
              <a:rPr lang="el-GR" dirty="0"/>
              <a:t>ΚΑΙ ΠΡΑΞΗ ΤΗΣ ΔΙΔΑΣΚΑΛΙΑΣ (</a:t>
            </a:r>
            <a:r>
              <a:rPr lang="el-GR" dirty="0" smtClean="0"/>
              <a:t>ΕΠΙΤΟΜΟ)Ι</a:t>
            </a:r>
            <a:r>
              <a:rPr lang="el-GR" dirty="0"/>
              <a:t>. ΘΕΩΡΙΑ ΤΗΣ ΔΙΔΑΣΚΑΛΙΑΣ ΙΙ. ΣΤΡΑΤΗΓΙΚΕΣ </a:t>
            </a:r>
            <a:r>
              <a:rPr lang="el-GR" dirty="0" smtClean="0"/>
              <a:t>ΔΙΔΑΣΚΑΛΙΑΣ.ΑΘΗΝΑ:</a:t>
            </a:r>
            <a:r>
              <a:rPr lang="en-GB" dirty="0" smtClean="0"/>
              <a:t>GUTENBERG</a:t>
            </a:r>
            <a:endParaRPr lang="el-GR" dirty="0" smtClean="0"/>
          </a:p>
          <a:p>
            <a:r>
              <a:rPr lang="el-GR" dirty="0"/>
              <a:t>ΜΑΤΣΑΓΓΟΥΡΑΣ ΗΛΙΑΣ (2007) ΘΕΩΡΙΑ ΚΑΙ ΠΡΑΞΗ ΤΗΣ ΔΙΔΑΣΚΑΛΙΑΣ (ΔΕΥΤΕΡΟΣ ΤΟΜΟΣ</a:t>
            </a:r>
            <a:r>
              <a:rPr lang="el-GR" dirty="0" smtClean="0"/>
              <a:t>) ΣΤΡΑΤΗΓΙΚΕΣ </a:t>
            </a:r>
            <a:r>
              <a:rPr lang="el-GR" dirty="0"/>
              <a:t>ΔΙΔΑΣΚΑΛΙΑΣ - Η ΚΡΙΤΙΚΗ ΣΚΕΨΗ ΣΤΗ ΔΙΔΑΚΤΙΚΗ </a:t>
            </a:r>
            <a:r>
              <a:rPr lang="el-GR" dirty="0" smtClean="0"/>
              <a:t>ΠΡΑΞΗ. ΑΘΗΝΑ:</a:t>
            </a:r>
            <a:r>
              <a:rPr lang="en-US" dirty="0" smtClean="0"/>
              <a:t>GUTENBERG</a:t>
            </a:r>
            <a:endParaRPr lang="el-GR" dirty="0" smtClean="0"/>
          </a:p>
          <a:p>
            <a:r>
              <a:rPr lang="el-GR" dirty="0"/>
              <a:t>ΑΝΑΔΥΟΜΕΝΟΣ </a:t>
            </a:r>
            <a:r>
              <a:rPr lang="el-GR" dirty="0" smtClean="0"/>
              <a:t>ΓΡΑΜΜΑΤΙΣΜΟΣ.ΕΡΕΥΝΑ </a:t>
            </a:r>
            <a:r>
              <a:rPr lang="el-GR" dirty="0"/>
              <a:t>ΚΑΙ </a:t>
            </a:r>
            <a:r>
              <a:rPr lang="el-GR" dirty="0" smtClean="0"/>
              <a:t>ΕΦΑΡΜΟΓΕΣ(2009).ΤΑΦΑ Ε. ΕΠΙΜ. ΑΘΗΝΑ:ΠΕΔΙΟ</a:t>
            </a:r>
          </a:p>
          <a:p>
            <a:r>
              <a:rPr lang="en-GB" dirty="0" smtClean="0"/>
              <a:t>BENSTEIN BASIL(1991).</a:t>
            </a:r>
            <a:r>
              <a:rPr lang="el-GR" dirty="0"/>
              <a:t> ΠΑΙΔΑΓΩΓΙΚΟΙ ΚΩΔΙΚΕΣ ΚΑΙ ΚΟΙΝΩΝΙΚΟΣ </a:t>
            </a:r>
            <a:r>
              <a:rPr lang="el-GR" dirty="0" smtClean="0"/>
              <a:t>ΕΛΕΓΧΟΣ</a:t>
            </a:r>
            <a:r>
              <a:rPr lang="en-GB" dirty="0" smtClean="0"/>
              <a:t>. </a:t>
            </a:r>
            <a:r>
              <a:rPr lang="el-GR" dirty="0" smtClean="0"/>
              <a:t>ΑΘΗΝΑ:ΑΛΕΞΑΝΔΡΕΙΑ</a:t>
            </a:r>
            <a:endParaRPr lang="en-US" dirty="0" smtClean="0"/>
          </a:p>
          <a:p>
            <a:endParaRPr lang="el-GR" dirty="0"/>
          </a:p>
        </p:txBody>
      </p:sp>
    </p:spTree>
    <p:extLst>
      <p:ext uri="{BB962C8B-B14F-4D97-AF65-F5344CB8AC3E}">
        <p14:creationId xmlns:p14="http://schemas.microsoft.com/office/powerpoint/2010/main" val="172448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76672"/>
            <a:ext cx="8229600" cy="5649491"/>
          </a:xfrm>
        </p:spPr>
        <p:txBody>
          <a:bodyPr/>
          <a:lstStyle/>
          <a:p>
            <a:r>
              <a:rPr lang="el-GR" b="1" dirty="0"/>
              <a:t>Μορφές διδασκαλίας</a:t>
            </a:r>
            <a:endParaRPr lang="el-GR" dirty="0"/>
          </a:p>
          <a:p>
            <a:endParaRPr lang="el-GR" dirty="0"/>
          </a:p>
          <a:p>
            <a:r>
              <a:rPr lang="el-GR" dirty="0"/>
              <a:t>Η μορφή διδασκαλίας αναφέρεται στον τρόπο παρουσίασης του μαθήματος, ο οποίος καθορίζει τις σχέσεις που αναπτύσσονται μεταξύ των παραγόντων του διδακτικού τριγώνου (εκπαιδευτικός-μαθητής-</a:t>
            </a:r>
            <a:r>
              <a:rPr lang="el-GR" dirty="0" err="1"/>
              <a:t>διδασκόμεν</a:t>
            </a:r>
            <a:r>
              <a:rPr lang="el-GR" dirty="0"/>
              <a:t>η ύλη).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76672"/>
            <a:ext cx="8229600" cy="5649491"/>
          </a:xfrm>
        </p:spPr>
        <p:txBody>
          <a:bodyPr>
            <a:normAutofit/>
          </a:bodyPr>
          <a:lstStyle/>
          <a:p>
            <a:pPr>
              <a:buNone/>
            </a:pPr>
            <a:r>
              <a:rPr lang="el-GR" i="1" dirty="0"/>
              <a:t>Είδη διδασκαλίας</a:t>
            </a:r>
          </a:p>
          <a:p>
            <a:r>
              <a:rPr lang="el-GR" dirty="0"/>
              <a:t>η μονολογική, </a:t>
            </a:r>
          </a:p>
          <a:p>
            <a:r>
              <a:rPr lang="el-GR" dirty="0"/>
              <a:t>η διαλογική, </a:t>
            </a:r>
          </a:p>
          <a:p>
            <a:r>
              <a:rPr lang="el-GR" dirty="0"/>
              <a:t>η διαλεκτική, </a:t>
            </a:r>
          </a:p>
          <a:p>
            <a:r>
              <a:rPr lang="el-GR" dirty="0"/>
              <a:t>η επιδεικτική,</a:t>
            </a:r>
          </a:p>
          <a:p>
            <a:r>
              <a:rPr lang="el-GR" dirty="0"/>
              <a:t> η </a:t>
            </a:r>
            <a:r>
              <a:rPr lang="el-GR" dirty="0" err="1"/>
              <a:t>ομαδοσυνεργατική</a:t>
            </a:r>
            <a:r>
              <a:rPr lang="el-GR" dirty="0"/>
              <a:t>, </a:t>
            </a:r>
          </a:p>
          <a:p>
            <a:r>
              <a:rPr lang="el-GR" dirty="0"/>
              <a:t>εταιρική (δυάδες) και η διερευνητική μορφή διδασκαλίας.</a:t>
            </a:r>
          </a:p>
          <a:p>
            <a:r>
              <a:rPr lang="el-GR" dirty="0"/>
              <a:t>Τέλος, «η κοινωνική μορφή» διδασκαλίας (ανταγωνιστική, η συνεργατική και η ατομική).</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76672"/>
            <a:ext cx="8229600" cy="5649491"/>
          </a:xfrm>
        </p:spPr>
        <p:txBody>
          <a:bodyPr/>
          <a:lstStyle/>
          <a:p>
            <a:pPr>
              <a:buNone/>
            </a:pPr>
            <a:r>
              <a:rPr lang="el-GR" b="1" dirty="0"/>
              <a:t>Αναλυτικά Προγράμματα</a:t>
            </a:r>
            <a:endParaRPr lang="el-GR" dirty="0"/>
          </a:p>
          <a:p>
            <a:r>
              <a:rPr lang="en-US" dirty="0"/>
              <a:t>To</a:t>
            </a:r>
            <a:r>
              <a:rPr lang="el-GR" dirty="0"/>
              <a:t> αναλυτικό πρόγραμμα αναφέρεται σε μια όσο το δυνατόν λεπτομερειακή περιγραφή της διαδικασίας μάθησης μιας ενότητας γνώσεων για συγκεκριμένους μαθητές σε ένα συγκεκριμένο χρονικό διάστημα. </a:t>
            </a:r>
          </a:p>
          <a:p>
            <a:r>
              <a:rPr lang="el-GR" dirty="0"/>
              <a:t>Διάκριση Αναλυτικών </a:t>
            </a:r>
            <a:r>
              <a:rPr lang="el-GR" dirty="0" err="1"/>
              <a:t>Προγράμματων</a:t>
            </a:r>
            <a:r>
              <a:rPr lang="el-GR" dirty="0"/>
              <a:t> - </a:t>
            </a:r>
            <a:r>
              <a:rPr lang="en-US" dirty="0"/>
              <a:t>Curricula</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620688"/>
            <a:ext cx="8229600" cy="5505475"/>
          </a:xfrm>
        </p:spPr>
        <p:txBody>
          <a:bodyPr>
            <a:normAutofit/>
          </a:bodyPr>
          <a:lstStyle/>
          <a:p>
            <a:pPr>
              <a:buNone/>
            </a:pPr>
            <a:r>
              <a:rPr lang="el-GR" b="1" dirty="0"/>
              <a:t>Κίνητρα μάθησης</a:t>
            </a:r>
            <a:endParaRPr lang="el-GR" dirty="0"/>
          </a:p>
          <a:p>
            <a:r>
              <a:rPr lang="el-GR" dirty="0"/>
              <a:t>Τα </a:t>
            </a:r>
            <a:r>
              <a:rPr lang="el-GR" i="1" dirty="0"/>
              <a:t>εξωτερικά</a:t>
            </a:r>
            <a:endParaRPr lang="el-GR" dirty="0"/>
          </a:p>
          <a:p>
            <a:r>
              <a:rPr lang="el-GR" i="1" dirty="0"/>
              <a:t>κίνητρα</a:t>
            </a:r>
            <a:r>
              <a:rPr lang="el-GR" dirty="0"/>
              <a:t> μάθησης προέρχονται από το περιβάλλον του ατόμου και τον</a:t>
            </a:r>
          </a:p>
          <a:p>
            <a:r>
              <a:rPr lang="el-GR" dirty="0"/>
              <a:t>ενισχύουν θετικά ή αρνητικά στην πραγματοποίηση των στόχων του. </a:t>
            </a:r>
            <a:endParaRPr lang="en-US" dirty="0"/>
          </a:p>
          <a:p>
            <a:pPr algn="ctr">
              <a:buNone/>
            </a:pPr>
            <a:r>
              <a:rPr lang="el-GR" i="1" dirty="0"/>
              <a:t>Η Διδακτική</a:t>
            </a:r>
            <a:r>
              <a:rPr lang="el-GR" dirty="0"/>
              <a:t> ενδιαφέρεται να δημιουργήσει και να</a:t>
            </a:r>
          </a:p>
          <a:p>
            <a:pPr algn="ctr">
              <a:buNone/>
            </a:pPr>
            <a:r>
              <a:rPr lang="el-GR" dirty="0"/>
              <a:t>ενεργοποιήσει τα </a:t>
            </a:r>
            <a:r>
              <a:rPr lang="el-GR" i="1" dirty="0"/>
              <a:t>εσωτερικά κίνητρα μάθησης</a:t>
            </a:r>
            <a:r>
              <a:rPr lang="el-GR" dirty="0"/>
              <a:t>, γιατί η μάθηση είναι</a:t>
            </a:r>
          </a:p>
          <a:p>
            <a:pPr algn="ctr">
              <a:buNone/>
            </a:pPr>
            <a:r>
              <a:rPr lang="el-GR" dirty="0"/>
              <a:t>διαρκέστερη, επενεργούν και μετά την αποφοίτηση του μαθητή από το</a:t>
            </a:r>
          </a:p>
          <a:p>
            <a:pPr algn="ctr">
              <a:buNone/>
            </a:pPr>
            <a:r>
              <a:rPr lang="el-GR" dirty="0"/>
              <a:t>σχολείο. </a:t>
            </a:r>
          </a:p>
          <a:p>
            <a:pPr algn="ctr">
              <a:buNone/>
            </a:pP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836712"/>
            <a:ext cx="7772400" cy="5183088"/>
          </a:xfrm>
        </p:spPr>
        <p:txBody>
          <a:bodyPr/>
          <a:lstStyle/>
          <a:p>
            <a:endParaRPr lang="el-GR" dirty="0"/>
          </a:p>
          <a:p>
            <a:endParaRPr lang="el-GR" dirty="0"/>
          </a:p>
          <a:p>
            <a:r>
              <a:rPr lang="el-GR" dirty="0"/>
              <a:t>Ερ.: Από ποιους παράγοντες επηρεάζονται τα κίνητρα μάθησης;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548680"/>
            <a:ext cx="8229600" cy="5577483"/>
          </a:xfrm>
        </p:spPr>
        <p:txBody>
          <a:bodyPr>
            <a:normAutofit/>
          </a:bodyPr>
          <a:lstStyle/>
          <a:p>
            <a:pPr>
              <a:buNone/>
            </a:pPr>
            <a:r>
              <a:rPr lang="el-GR" dirty="0"/>
              <a:t>Τα </a:t>
            </a:r>
            <a:r>
              <a:rPr lang="el-GR" i="1" dirty="0"/>
              <a:t>κίνητρα μάθησης </a:t>
            </a:r>
            <a:r>
              <a:rPr lang="el-GR" dirty="0"/>
              <a:t>επηρεάζονται από παράγοντες, όπως η</a:t>
            </a:r>
          </a:p>
          <a:p>
            <a:r>
              <a:rPr lang="el-GR" dirty="0"/>
              <a:t>αξιολόγηση, οι προσδοκίες, η ταύτιση με τον εκπαιδευτικό, </a:t>
            </a:r>
            <a:endParaRPr lang="en-US" dirty="0"/>
          </a:p>
          <a:p>
            <a:r>
              <a:rPr lang="el-GR" dirty="0"/>
              <a:t>η πίεση των επιδόσεων από το περιβάλλον του μαθητή, η ποιότητα της διδασκαλίας, η</a:t>
            </a:r>
          </a:p>
          <a:p>
            <a:r>
              <a:rPr lang="el-GR" dirty="0"/>
              <a:t>σύνθεση της ομάδας της σχολικής τάξης</a:t>
            </a:r>
            <a:r>
              <a:rPr lang="en-US" dirty="0"/>
              <a:t>, </a:t>
            </a:r>
            <a:r>
              <a:rPr lang="el-GR" dirty="0"/>
              <a:t>η περιέργεια και η προσοχή, το</a:t>
            </a:r>
          </a:p>
          <a:p>
            <a:r>
              <a:rPr lang="el-GR" dirty="0"/>
              <a:t>άγχος, η συνεργασία και ο ανταγωνισμός, η ανατροφοδότηση.</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548680"/>
            <a:ext cx="8219256" cy="5399112"/>
          </a:xfrm>
        </p:spPr>
        <p:txBody>
          <a:bodyPr/>
          <a:lstStyle/>
          <a:p>
            <a:r>
              <a:rPr lang="el-GR" dirty="0"/>
              <a:t>Σχολικό Πρόγραμμα</a:t>
            </a:r>
          </a:p>
          <a:p>
            <a:endParaRPr lang="el-GR" dirty="0"/>
          </a:p>
          <a:p>
            <a:endParaRPr lang="el-GR" dirty="0"/>
          </a:p>
          <a:p>
            <a:endParaRPr lang="el-GR" dirty="0"/>
          </a:p>
          <a:p>
            <a:pPr>
              <a:buNone/>
            </a:pPr>
            <a:endParaRPr lang="el-GR" dirty="0"/>
          </a:p>
          <a:p>
            <a:pPr>
              <a:buNone/>
            </a:pPr>
            <a:endParaRPr lang="el-GR" dirty="0"/>
          </a:p>
        </p:txBody>
      </p:sp>
      <p:sp>
        <p:nvSpPr>
          <p:cNvPr id="19" name="18 - Έλλειψη"/>
          <p:cNvSpPr/>
          <p:nvPr/>
        </p:nvSpPr>
        <p:spPr>
          <a:xfrm>
            <a:off x="611560" y="1124744"/>
            <a:ext cx="3672408"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a:t>Επίσημο (νόμοι,                  </a:t>
            </a:r>
          </a:p>
          <a:p>
            <a:pPr>
              <a:buNone/>
            </a:pPr>
            <a:r>
              <a:rPr lang="el-GR" sz="2400" dirty="0"/>
              <a:t>προεδρικά διατάγματα κτλ</a:t>
            </a:r>
          </a:p>
        </p:txBody>
      </p:sp>
      <p:sp>
        <p:nvSpPr>
          <p:cNvPr id="20" name="19 - Έλλειψη"/>
          <p:cNvSpPr/>
          <p:nvPr/>
        </p:nvSpPr>
        <p:spPr>
          <a:xfrm>
            <a:off x="539552" y="3356992"/>
            <a:ext cx="4536504" cy="1778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Ανεπίσημο (κρυφό αναλυτικό </a:t>
            </a:r>
            <a:r>
              <a:rPr lang="el-GR" sz="2400" dirty="0" err="1"/>
              <a:t>πρόγρμμα</a:t>
            </a:r>
            <a:r>
              <a:rPr lang="el-GR" sz="2400" dirty="0"/>
              <a:t>)</a:t>
            </a:r>
          </a:p>
        </p:txBody>
      </p:sp>
      <p:sp>
        <p:nvSpPr>
          <p:cNvPr id="21" name="20 - Έλλειψη"/>
          <p:cNvSpPr/>
          <p:nvPr/>
        </p:nvSpPr>
        <p:spPr>
          <a:xfrm>
            <a:off x="5148064" y="1268760"/>
            <a:ext cx="3362672"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Πραγματικό (αυτό που εφαρμόζεται στην πράξη)</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t>Παραπρόγραμμα</a:t>
            </a:r>
            <a:endParaRPr lang="el-GR" b="1" dirty="0"/>
          </a:p>
        </p:txBody>
      </p:sp>
      <p:sp>
        <p:nvSpPr>
          <p:cNvPr id="3" name="2 - Θέση περιεχομένου"/>
          <p:cNvSpPr>
            <a:spLocks noGrp="1"/>
          </p:cNvSpPr>
          <p:nvPr>
            <p:ph sz="quarter" idx="1"/>
          </p:nvPr>
        </p:nvSpPr>
        <p:spPr/>
        <p:txBody>
          <a:bodyPr/>
          <a:lstStyle/>
          <a:p>
            <a:pPr>
              <a:buNone/>
            </a:pPr>
            <a:r>
              <a:rPr lang="el-GR" dirty="0"/>
              <a:t>  Εννοούμε  «τη σιωπηλή διδασκαλία στους  μαθητές των αξιών, των αντιλήψεων και των  ιδεών που προβάλλονται με τη συμμετοχή του  μαθητή και με την αντιμετώπιση των  θεσμικών προσδοκιών και τη ρουτίνα της  σχολικής εργασίας » (</a:t>
            </a:r>
            <a:r>
              <a:rPr lang="el-GR" dirty="0" err="1"/>
              <a:t>Apple</a:t>
            </a:r>
            <a:r>
              <a:rPr lang="el-GR" dirty="0"/>
              <a:t> 1979).</a:t>
            </a:r>
          </a:p>
          <a:p>
            <a:pPr>
              <a:buNone/>
            </a:pPr>
            <a:endParaRPr lang="el-GR" dirty="0"/>
          </a:p>
          <a:p>
            <a:pPr>
              <a:buNone/>
            </a:pPr>
            <a:r>
              <a:rPr lang="el-GR" dirty="0"/>
              <a:t>Ερ. : ποιοι παράγοντες το διαμορφώνουν;</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fontScale="92500" lnSpcReduction="10000"/>
          </a:bodyPr>
          <a:lstStyle/>
          <a:p>
            <a:pPr>
              <a:buNone/>
            </a:pPr>
            <a:r>
              <a:rPr lang="el-GR" dirty="0"/>
              <a:t>  </a:t>
            </a:r>
            <a:r>
              <a:rPr lang="el-GR" b="1" dirty="0">
                <a:latin typeface="Arial" pitchFamily="34" charset="0"/>
                <a:cs typeface="Arial" pitchFamily="34" charset="0"/>
              </a:rPr>
              <a:t>“λανθάνον ” ή  “κρυφό αναλυτικό πρόγραμμα ” </a:t>
            </a:r>
            <a:r>
              <a:rPr lang="el-GR" dirty="0"/>
              <a:t>πλευρές μάθησης  ανεπίσημες ή, συχνά, μη συνειδητές. Τέτοιες είναι</a:t>
            </a:r>
          </a:p>
          <a:p>
            <a:r>
              <a:rPr lang="el-GR" dirty="0"/>
              <a:t> ο τρόπος  οργάνωσης και</a:t>
            </a:r>
          </a:p>
          <a:p>
            <a:r>
              <a:rPr lang="el-GR" dirty="0"/>
              <a:t> λειτουργίας του σχολείου, </a:t>
            </a:r>
          </a:p>
          <a:p>
            <a:r>
              <a:rPr lang="el-GR" dirty="0"/>
              <a:t>οι κανόνες του, </a:t>
            </a:r>
          </a:p>
          <a:p>
            <a:r>
              <a:rPr lang="el-GR" dirty="0"/>
              <a:t>ο  καθημερινός ρυθμός του και</a:t>
            </a:r>
          </a:p>
          <a:p>
            <a:r>
              <a:rPr lang="el-GR" dirty="0"/>
              <a:t> γενικά όλα όσα γίνονται και  εκφράζονται πέραν του αυστηρού τμήματος της διδασκαλίας, αλλά ακόμη και μέσα σ’ αυτήν. </a:t>
            </a:r>
          </a:p>
          <a:p>
            <a:r>
              <a:rPr lang="el-GR" dirty="0"/>
              <a:t>Φορείς του είναι κυρίως οι  στάσεις </a:t>
            </a:r>
          </a:p>
          <a:p>
            <a:pPr>
              <a:buNone/>
            </a:pPr>
            <a:r>
              <a:rPr lang="el-GR" dirty="0"/>
              <a:t>των εκπαιδευτικών αλλά και των μαθητών, </a:t>
            </a:r>
          </a:p>
          <a:p>
            <a:pPr>
              <a:buNone/>
            </a:pPr>
            <a:r>
              <a:rPr lang="el-GR" dirty="0"/>
              <a:t>των γονέων  τους και της  “κοινής γνώμης”.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764704"/>
            <a:ext cx="8229600" cy="5361459"/>
          </a:xfrm>
        </p:spPr>
        <p:txBody>
          <a:bodyPr>
            <a:normAutofit fontScale="92500" lnSpcReduction="10000"/>
          </a:bodyPr>
          <a:lstStyle/>
          <a:p>
            <a:r>
              <a:rPr lang="el-GR" b="1" dirty="0"/>
              <a:t> Περίγραμμα μαθήματος</a:t>
            </a:r>
            <a:endParaRPr lang="el-GR" dirty="0"/>
          </a:p>
          <a:p>
            <a:pPr algn="ctr"/>
            <a:r>
              <a:rPr lang="el-GR" b="1" dirty="0"/>
              <a:t>Σταθμοί στην ιστορία της Διδακτικής.</a:t>
            </a:r>
          </a:p>
          <a:p>
            <a:pPr algn="ctr"/>
            <a:r>
              <a:rPr lang="el-GR" dirty="0"/>
              <a:t> Επιστημονικές και εννοιολογικές οριοθετήσεις. Διδασκαλία και μάθηση.  </a:t>
            </a:r>
          </a:p>
          <a:p>
            <a:pPr algn="ctr"/>
            <a:r>
              <a:rPr lang="el-GR" dirty="0"/>
              <a:t>Αρχές και συνθήκες μάθησης. </a:t>
            </a:r>
          </a:p>
          <a:p>
            <a:pPr algn="ctr"/>
            <a:r>
              <a:rPr lang="el-GR" dirty="0"/>
              <a:t>Σκοποί-</a:t>
            </a:r>
            <a:r>
              <a:rPr lang="el-GR" dirty="0" err="1"/>
              <a:t>στοχοθεσία</a:t>
            </a:r>
            <a:r>
              <a:rPr lang="el-GR" dirty="0"/>
              <a:t> (εκπαιδευτικοί σκοποί, σκοποί διδασκαλίας). </a:t>
            </a:r>
          </a:p>
          <a:p>
            <a:pPr algn="ctr"/>
            <a:r>
              <a:rPr lang="el-GR" dirty="0"/>
              <a:t>Φάσεις (πορεία) διδασκαλίας. </a:t>
            </a:r>
          </a:p>
          <a:p>
            <a:pPr algn="ctr"/>
            <a:r>
              <a:rPr lang="el-GR" dirty="0"/>
              <a:t>Διδακτικό τρίγωνο (μαθητής – καθηγητής – μορφωτικά αγαθά) και </a:t>
            </a:r>
            <a:r>
              <a:rPr lang="el-GR" dirty="0" err="1"/>
              <a:t>αναπλαισίωσή</a:t>
            </a:r>
            <a:r>
              <a:rPr lang="el-GR" dirty="0"/>
              <a:t> του στο κοινωνικό πλαίσιο του σχολείου.</a:t>
            </a:r>
          </a:p>
          <a:p>
            <a:pPr algn="ctr"/>
            <a:r>
              <a:rPr lang="el-GR" dirty="0"/>
              <a:t> Διδακτικά μοντέλα. Διδακτικός προγραμματισμός. Διδακτική ενότητα. </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620688"/>
            <a:ext cx="8229600" cy="5505475"/>
          </a:xfrm>
        </p:spPr>
        <p:txBody>
          <a:bodyPr/>
          <a:lstStyle/>
          <a:p>
            <a:pPr>
              <a:buNone/>
            </a:pPr>
            <a:r>
              <a:rPr lang="el-GR" b="1" dirty="0"/>
              <a:t>Β. Ιστορική εξέλιξη </a:t>
            </a:r>
            <a:r>
              <a:rPr lang="el-GR" b="1" dirty="0" err="1"/>
              <a:t>Παιδαγωγικο</a:t>
            </a:r>
            <a:r>
              <a:rPr lang="el-GR" b="1" dirty="0"/>
              <a:t>-διδακτικών κινημάτων</a:t>
            </a:r>
            <a:endParaRPr lang="el-GR" dirty="0"/>
          </a:p>
          <a:p>
            <a:r>
              <a:rPr lang="el-GR" dirty="0"/>
              <a:t>Σήμερα κυριαρχούν πολλές προτάσεις διδακτικές. Από αυτές που αφορούν το σύνολο των μαθημάτων του Αναλυτικού Προγράμματος ανήκουν τέσσερις βασικές προτάσεις που έχουν πάρει τη διάσταση </a:t>
            </a:r>
            <a:r>
              <a:rPr lang="el-GR" dirty="0" err="1"/>
              <a:t>παιδαγωγικο</a:t>
            </a:r>
            <a:r>
              <a:rPr lang="el-GR" dirty="0"/>
              <a:t>-διδακτικού κινήματος:</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76672"/>
            <a:ext cx="8229600" cy="5649491"/>
          </a:xfrm>
        </p:spPr>
        <p:txBody>
          <a:bodyPr/>
          <a:lstStyle/>
          <a:p>
            <a:pPr lvl="0"/>
            <a:r>
              <a:rPr lang="el-GR" dirty="0"/>
              <a:t>Το κίνημα </a:t>
            </a:r>
            <a:r>
              <a:rPr lang="el-GR" i="1" dirty="0"/>
              <a:t>Επιστροφή στα Βασικά</a:t>
            </a:r>
            <a:r>
              <a:rPr lang="el-GR" dirty="0"/>
              <a:t> </a:t>
            </a:r>
          </a:p>
          <a:p>
            <a:pPr lvl="0">
              <a:buNone/>
            </a:pPr>
            <a:endParaRPr lang="el-GR" dirty="0"/>
          </a:p>
          <a:p>
            <a:pPr lvl="0"/>
            <a:r>
              <a:rPr lang="el-GR" dirty="0"/>
              <a:t>Το κίνημα της </a:t>
            </a:r>
            <a:r>
              <a:rPr lang="el-GR" i="1" dirty="0"/>
              <a:t>Αποτελεσματικής Διδασκαλίας</a:t>
            </a:r>
          </a:p>
          <a:p>
            <a:pPr lvl="0">
              <a:buNone/>
            </a:pPr>
            <a:endParaRPr lang="el-GR" dirty="0"/>
          </a:p>
          <a:p>
            <a:pPr lvl="0"/>
            <a:r>
              <a:rPr lang="el-GR" dirty="0"/>
              <a:t>Το κίνημα της </a:t>
            </a:r>
            <a:r>
              <a:rPr lang="el-GR" i="1" dirty="0" err="1"/>
              <a:t>Ομαδοσυνεργατικής</a:t>
            </a:r>
            <a:r>
              <a:rPr lang="el-GR" i="1" dirty="0"/>
              <a:t> </a:t>
            </a:r>
          </a:p>
          <a:p>
            <a:pPr lvl="0">
              <a:buNone/>
            </a:pPr>
            <a:r>
              <a:rPr lang="el-GR" i="1" dirty="0"/>
              <a:t>Διδασκαλίας</a:t>
            </a:r>
          </a:p>
          <a:p>
            <a:pPr lvl="0">
              <a:buNone/>
            </a:pPr>
            <a:endParaRPr lang="el-GR" dirty="0"/>
          </a:p>
          <a:p>
            <a:pPr lvl="0"/>
            <a:r>
              <a:rPr lang="el-GR" dirty="0"/>
              <a:t>Το κίνημα της </a:t>
            </a:r>
            <a:r>
              <a:rPr lang="el-GR" i="1" dirty="0"/>
              <a:t>Κριτικής Σκέψης</a:t>
            </a:r>
          </a:p>
          <a:p>
            <a:pPr lvl="0"/>
            <a:endParaRPr lang="el-GR" dirty="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76672"/>
            <a:ext cx="8229600" cy="5649491"/>
          </a:xfrm>
        </p:spPr>
        <p:txBody>
          <a:bodyPr/>
          <a:lstStyle/>
          <a:p>
            <a:pPr>
              <a:buNone/>
            </a:pPr>
            <a:r>
              <a:rPr lang="el-GR" b="1" dirty="0"/>
              <a:t>1)Το  κίνημα Επιστροφή στα Βασικά </a:t>
            </a:r>
          </a:p>
          <a:p>
            <a:pPr>
              <a:buNone/>
            </a:pPr>
            <a:endParaRPr lang="el-GR" b="1" dirty="0"/>
          </a:p>
          <a:p>
            <a:r>
              <a:rPr lang="el-GR" dirty="0"/>
              <a:t>προωθήθηκαν παραδοσιακές μέθοδοι και πρακτικές στη διδασκαλία της ανάγνωσης, της γραφής και της αριθμητικής σε ένα σχολείο το οποίο είχε μετατραπεί σε μηχανισμό προώθησης των αντιλήψεων του </a:t>
            </a:r>
            <a:r>
              <a:rPr lang="el-GR" dirty="0" err="1"/>
              <a:t>εξισωτισμού</a:t>
            </a:r>
            <a:r>
              <a:rPr lang="el-GR" dirty="0"/>
              <a:t> και της ήσσονος </a:t>
            </a:r>
            <a:r>
              <a:rPr lang="el-GR" dirty="0" err="1"/>
              <a:t>προσπαθείας</a:t>
            </a:r>
            <a:r>
              <a:rPr lang="el-GR" dirty="0"/>
              <a:t> και επομένως έπρεπε να επιβληθεί τάξη και πειθαρχία.</a:t>
            </a:r>
          </a:p>
          <a:p>
            <a:endParaRPr lang="el-GR" dirty="0"/>
          </a:p>
        </p:txBody>
      </p:sp>
      <p:cxnSp>
        <p:nvCxnSpPr>
          <p:cNvPr id="5" name="4 - Ευθύγραμμο βέλος σύνδεσης"/>
          <p:cNvCxnSpPr/>
          <p:nvPr/>
        </p:nvCxnSpPr>
        <p:spPr>
          <a:xfrm>
            <a:off x="251520" y="206084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332656"/>
            <a:ext cx="8229600" cy="5793507"/>
          </a:xfrm>
        </p:spPr>
        <p:txBody>
          <a:bodyPr/>
          <a:lstStyle/>
          <a:p>
            <a:endParaRPr lang="el-GR" sz="3200" dirty="0"/>
          </a:p>
          <a:p>
            <a:pPr algn="ctr"/>
            <a:r>
              <a:rPr lang="el-GR" sz="3200" dirty="0"/>
              <a:t>Το παιδί μόνο ως μαθητής που πρέπει να αποκτήσει συγκεκριμένη γνώση. </a:t>
            </a:r>
          </a:p>
          <a:p>
            <a:pPr algn="ctr"/>
            <a:r>
              <a:rPr lang="el-GR" sz="3200" dirty="0"/>
              <a:t>Ο εκπαιδευτικός λαμβάνει τον ρόλο αποκλειστικά του μεταδότη γνώσεων και ελέγχου της συμπεριφοράς. </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548680"/>
            <a:ext cx="8229600" cy="5577483"/>
          </a:xfrm>
        </p:spPr>
        <p:txBody>
          <a:bodyPr>
            <a:normAutofit/>
          </a:bodyPr>
          <a:lstStyle/>
          <a:p>
            <a:pPr>
              <a:buNone/>
            </a:pPr>
            <a:r>
              <a:rPr lang="el-GR" b="1" dirty="0"/>
              <a:t>2)</a:t>
            </a:r>
            <a:r>
              <a:rPr lang="el-GR" dirty="0"/>
              <a:t> </a:t>
            </a:r>
            <a:r>
              <a:rPr lang="el-GR" b="1" dirty="0"/>
              <a:t>Το κίνημα της </a:t>
            </a:r>
            <a:r>
              <a:rPr lang="el-GR" b="1" i="1" dirty="0"/>
              <a:t>Αποτελεσματικής Τάξης και του Αποτελεσματικού Σχολείου</a:t>
            </a:r>
          </a:p>
          <a:p>
            <a:r>
              <a:rPr lang="el-GR" b="1" i="1" dirty="0"/>
              <a:t>Πρόκειται για </a:t>
            </a:r>
            <a:r>
              <a:rPr lang="el-GR" dirty="0"/>
              <a:t>ερευνητικά ρεύματα της αποτελεσματικής διδασκαλίας και του αποτελεσματικού εκπαιδευτικού</a:t>
            </a:r>
          </a:p>
          <a:p>
            <a:r>
              <a:rPr lang="el-GR" dirty="0"/>
              <a:t>Τα αποτελέσματα των ερευνών κατέδειξαν τη σημασία της διδακτικής συμπεριφοράς και των επιλογών των εκπαιδευτικών στη μαθησιακή πορεία των μαθητών ακόμη και των χαμηλών κοινωνικοοικονομικών στρωμάτων.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04664"/>
            <a:ext cx="8229600" cy="5721499"/>
          </a:xfrm>
        </p:spPr>
        <p:txBody>
          <a:bodyPr>
            <a:normAutofit/>
          </a:bodyPr>
          <a:lstStyle/>
          <a:p>
            <a:endParaRPr lang="el-GR" sz="3200" dirty="0"/>
          </a:p>
          <a:p>
            <a:r>
              <a:rPr lang="el-GR" sz="3200" dirty="0"/>
              <a:t>Χαρακτηρίζεται από </a:t>
            </a:r>
            <a:r>
              <a:rPr lang="el-GR" sz="3200" dirty="0" err="1"/>
              <a:t>δασκαλοκεντρισμό</a:t>
            </a:r>
            <a:r>
              <a:rPr lang="el-GR" sz="3200" dirty="0"/>
              <a:t> ως προς την οργάνωση του μαθήματος, ωστόσο έχει απαλλαγεί από τον αυταρχισμό και τα χαρακτηριστικά των παραδοσιακών δασκαλοκεντρικών διδασκαλιών και ενσωματώνει σε ενιαία προσέγγιση τα διδακτικά στοιχεία</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04664"/>
            <a:ext cx="8229600" cy="5721499"/>
          </a:xfrm>
        </p:spPr>
        <p:txBody>
          <a:bodyPr/>
          <a:lstStyle/>
          <a:p>
            <a:r>
              <a:rPr lang="el-GR" dirty="0"/>
              <a:t>Όσον αφορά το ερευνητικό ρεύμα του  </a:t>
            </a:r>
            <a:r>
              <a:rPr lang="el-GR" b="1" dirty="0"/>
              <a:t>Αποτελεσματικού Σχολείου</a:t>
            </a:r>
            <a:r>
              <a:rPr lang="el-GR" dirty="0"/>
              <a:t>, αυτό αναζητεί τα στοιχεία της υποδομής, του διδακτικού προσωπικού, της διεύθυνσης, της οργάνωσης των μαθημάτων σε τάξεις, της οργάνωσης των σχέσεων με τους γονείς και τους κρατικούς</a:t>
            </a:r>
          </a:p>
          <a:p>
            <a:r>
              <a:rPr lang="el-GR" dirty="0"/>
              <a:t>Οι αρχές και οι πρακτικές που προκύπτουν από τα δύο αυτά ρεύματα εντάσσονται σταδιακά στα συγγράμματα Διδακτικής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76672"/>
            <a:ext cx="8229600" cy="5649491"/>
          </a:xfrm>
        </p:spPr>
        <p:txBody>
          <a:bodyPr/>
          <a:lstStyle/>
          <a:p>
            <a:pPr algn="ctr" hangingPunct="0">
              <a:buNone/>
            </a:pPr>
            <a:r>
              <a:rPr lang="en-US" b="1" dirty="0"/>
              <a:t> </a:t>
            </a:r>
            <a:r>
              <a:rPr lang="el-GR" b="1" dirty="0"/>
              <a:t>ΑΝΩΤΑΤΗ ΣΧΟΛΗ ΠΑΙΔΑΓΩΓΙΚΗΣ ΚΑΙ ΤΕΧΝΟΛΟΓΙΚΗΣ ΕΚΠΑΙΔΕΥΣΗΣ (Α.Σ.ΠΑΙ.ΤΕ.)</a:t>
            </a:r>
          </a:p>
          <a:p>
            <a:pPr algn="ctr">
              <a:buNone/>
            </a:pPr>
            <a:r>
              <a:rPr lang="el-GR" b="1" cap="all" dirty="0"/>
              <a:t>ΔΙΔΑΚΤΙΚΗ ΜΕΘΟΔΟΛΟΓΙΑ</a:t>
            </a:r>
            <a:endParaRPr lang="el-GR" dirty="0"/>
          </a:p>
          <a:p>
            <a:pPr algn="ctr">
              <a:buNone/>
            </a:pPr>
            <a:r>
              <a:rPr lang="el-GR" b="1" dirty="0"/>
              <a:t> </a:t>
            </a:r>
            <a:endParaRPr lang="en-US" b="1" dirty="0"/>
          </a:p>
          <a:p>
            <a:pPr algn="ctr">
              <a:buNone/>
            </a:pPr>
            <a:endParaRPr lang="el-GR" dirty="0"/>
          </a:p>
          <a:p>
            <a:pPr algn="ctr"/>
            <a:r>
              <a:rPr lang="el-GR" b="1" dirty="0"/>
              <a:t>Εαρινό εξάμηνο 2018-2019. Διδάσκουσα: Ευμορφία </a:t>
            </a:r>
            <a:r>
              <a:rPr lang="el-GR" b="1" dirty="0" err="1"/>
              <a:t>Κηπουροπούλου</a:t>
            </a:r>
            <a:r>
              <a:rPr lang="el-GR" b="1" dirty="0"/>
              <a:t>, Δρ. Παιδαγωγικής</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lnSpcReduction="10000"/>
          </a:bodyPr>
          <a:lstStyle/>
          <a:p>
            <a:pPr>
              <a:buNone/>
            </a:pPr>
            <a:r>
              <a:rPr lang="el-GR" sz="3200" b="1" dirty="0"/>
              <a:t>Β. Ιστορική εξέλιξη </a:t>
            </a:r>
            <a:r>
              <a:rPr lang="el-GR" sz="3200" b="1" dirty="0" err="1"/>
              <a:t>Παιδαγωγικο</a:t>
            </a:r>
            <a:r>
              <a:rPr lang="el-GR" sz="3200" b="1" dirty="0"/>
              <a:t>-διδακτικών κινημάτων (συνέχεια)</a:t>
            </a:r>
            <a:endParaRPr lang="el-GR" sz="3200" dirty="0"/>
          </a:p>
          <a:p>
            <a:pPr>
              <a:buNone/>
            </a:pPr>
            <a:r>
              <a:rPr lang="el-GR" sz="3200" b="1" dirty="0"/>
              <a:t>3)Το κίνημα της </a:t>
            </a:r>
            <a:r>
              <a:rPr lang="el-GR" sz="3200" b="1" i="1" dirty="0" err="1"/>
              <a:t>Ομαδοσυνεργατικής</a:t>
            </a:r>
            <a:r>
              <a:rPr lang="el-GR" sz="3200" b="1" i="1" dirty="0"/>
              <a:t> Διδασκαλίας</a:t>
            </a:r>
            <a:endParaRPr lang="el-GR" sz="3200" dirty="0"/>
          </a:p>
          <a:p>
            <a:pPr>
              <a:buNone/>
            </a:pPr>
            <a:endParaRPr lang="el-GR" sz="3200" dirty="0"/>
          </a:p>
          <a:p>
            <a:pPr algn="ctr"/>
            <a:r>
              <a:rPr lang="el-GR" sz="3200" b="1" i="1" dirty="0" err="1"/>
              <a:t>Ομαδοσυνεργατική</a:t>
            </a:r>
            <a:r>
              <a:rPr lang="el-GR" sz="3200" b="1" i="1" dirty="0"/>
              <a:t> Διδασκαλία: </a:t>
            </a:r>
            <a:r>
              <a:rPr lang="el-GR" sz="3200" dirty="0"/>
              <a:t>κάθε μορφή διδασκαλίας που δημιουργεί εντός της τάξης </a:t>
            </a:r>
            <a:r>
              <a:rPr lang="el-GR" sz="3200" dirty="0" err="1"/>
              <a:t>μικροομάδες</a:t>
            </a:r>
            <a:r>
              <a:rPr lang="el-GR" sz="3200" dirty="0"/>
              <a:t> μαθητών και αξιοποιεί της δυναμική της ομάδας για τη διεξαγωγή μέρους ή ολόκληρης της διδασκαλίας.</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lnSpcReduction="10000"/>
          </a:bodyPr>
          <a:lstStyle/>
          <a:p>
            <a:pPr>
              <a:buNone/>
            </a:pPr>
            <a:r>
              <a:rPr lang="el-GR" b="1" dirty="0"/>
              <a:t>Τρεις Σχολές</a:t>
            </a:r>
            <a:endParaRPr lang="el-GR" dirty="0"/>
          </a:p>
          <a:p>
            <a:pPr>
              <a:buNone/>
            </a:pPr>
            <a:r>
              <a:rPr lang="el-GR" b="1" dirty="0"/>
              <a:t> </a:t>
            </a:r>
            <a:endParaRPr lang="el-GR" dirty="0"/>
          </a:p>
          <a:p>
            <a:r>
              <a:rPr lang="el-GR" b="1" dirty="0"/>
              <a:t>Α)Βασίζεται στο έργο του </a:t>
            </a:r>
            <a:r>
              <a:rPr lang="en-US" b="1" dirty="0" err="1"/>
              <a:t>Vygotsky</a:t>
            </a:r>
            <a:endParaRPr lang="el-GR" dirty="0"/>
          </a:p>
          <a:p>
            <a:pPr algn="ctr"/>
            <a:r>
              <a:rPr lang="el-GR" dirty="0"/>
              <a:t> </a:t>
            </a:r>
            <a:r>
              <a:rPr lang="el-GR" sz="3200" dirty="0"/>
              <a:t>Για τον </a:t>
            </a:r>
            <a:r>
              <a:rPr lang="en-US" sz="3200" dirty="0" err="1"/>
              <a:t>Vygotsky</a:t>
            </a:r>
            <a:r>
              <a:rPr lang="el-GR" sz="3200" dirty="0"/>
              <a:t> κάθε λειτουργία στην πολιτιστική ανάπτυξη εμφανίζεται πρώτα σε κοινωνικό και έπειτα σε ατομικό επίπεδο</a:t>
            </a:r>
            <a:r>
              <a:rPr lang="en-US" sz="3200" dirty="0"/>
              <a:t>.</a:t>
            </a:r>
            <a:r>
              <a:rPr lang="el-GR" sz="3200" dirty="0"/>
              <a:t> Σ’ αυτό το πλαίσιο το κοινωνικό περιβάλλον γίνεται σημαντικός παράγοντας μάθησης και γνωστικής ανάπτυξης. Η κοινωνική </a:t>
            </a:r>
            <a:r>
              <a:rPr lang="el-GR" sz="3200" dirty="0" err="1"/>
              <a:t>αλληλεπικοινωνία</a:t>
            </a:r>
            <a:r>
              <a:rPr lang="el-GR" sz="3200" dirty="0"/>
              <a:t> γεννά τη γνωστική εξέλιξη.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548680"/>
            <a:ext cx="8229600" cy="5577483"/>
          </a:xfrm>
        </p:spPr>
        <p:txBody>
          <a:bodyPr>
            <a:normAutofit/>
          </a:bodyPr>
          <a:lstStyle/>
          <a:p>
            <a:pPr algn="ctr"/>
            <a:r>
              <a:rPr lang="el-GR" dirty="0"/>
              <a:t>Αναλυτικά Προγράμματα. </a:t>
            </a:r>
          </a:p>
          <a:p>
            <a:pPr algn="ctr"/>
            <a:r>
              <a:rPr lang="el-GR" dirty="0"/>
              <a:t>Κοινωνικές μορφές διδασκαλίας (μετωπική, </a:t>
            </a:r>
            <a:r>
              <a:rPr lang="el-GR" dirty="0" err="1"/>
              <a:t>ομαδοσυνεργατική</a:t>
            </a:r>
            <a:r>
              <a:rPr lang="el-GR" dirty="0"/>
              <a:t>, σε ομάδες δύο ατόμων, εξατομικευμένη). </a:t>
            </a:r>
          </a:p>
          <a:p>
            <a:endParaRPr lang="el-GR" dirty="0"/>
          </a:p>
          <a:p>
            <a:r>
              <a:rPr lang="el-GR" dirty="0"/>
              <a:t>Σχεδιασμός, οργάνωση και πραγματοποίηση της διδασκαλίας. Σχέδιο μαθήματος. Διδακτικές αρχές. </a:t>
            </a:r>
          </a:p>
          <a:p>
            <a:r>
              <a:rPr lang="el-GR" dirty="0"/>
              <a:t>Παιδαγωγική σχέση – παιδαγωγικό κλίμα- παιδαγωγική αλληλεπίδραση. </a:t>
            </a:r>
          </a:p>
          <a:p>
            <a:r>
              <a:rPr lang="el-GR" dirty="0"/>
              <a:t>Το εκπαιδευτικό έργο – η προσωπικότητα, ο ρόλος και η επαγγελματική ταυτότητα του εκπαιδευτικού – στυλ διδασκαλίας.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a:bodyPr>
          <a:lstStyle/>
          <a:p>
            <a:pPr algn="ctr">
              <a:buNone/>
            </a:pPr>
            <a:r>
              <a:rPr lang="el-GR" sz="2800" dirty="0"/>
              <a:t>Ο εκπαιδευτικός :</a:t>
            </a:r>
          </a:p>
          <a:p>
            <a:pPr algn="ctr"/>
            <a:r>
              <a:rPr lang="el-GR" sz="2800" dirty="0"/>
              <a:t>πρώτα να εντοπίζει το επίπεδο των ατομικών ικανοτήτων του παιδιών και </a:t>
            </a:r>
          </a:p>
          <a:p>
            <a:pPr algn="ctr"/>
            <a:r>
              <a:rPr lang="el-GR" sz="2800" dirty="0"/>
              <a:t>στη συνέχεια το επίπεδο των γνωστικών δραστηριοτήτων με τη βοήθεια των επιδιώξεων και ερωτημάτων του εκπαιδευτικού. </a:t>
            </a:r>
          </a:p>
          <a:p>
            <a:pPr algn="ctr"/>
            <a:r>
              <a:rPr lang="el-GR" sz="2800" dirty="0"/>
              <a:t>Διαμεσολαβητικός ο ρόλος του εκπαιδευτικού</a:t>
            </a:r>
          </a:p>
          <a:p>
            <a:pPr algn="ctr"/>
            <a:r>
              <a:rPr lang="el-GR" sz="2800" dirty="0"/>
              <a:t> Οι αρχές της ατομικής σκέψης στη συλλογική επικοινωνία και δράση. </a:t>
            </a:r>
          </a:p>
          <a:p>
            <a:pPr algn="ctr"/>
            <a:r>
              <a:rPr lang="el-GR" sz="2800" dirty="0" err="1"/>
              <a:t>Κοινωνικοκεντρική</a:t>
            </a:r>
            <a:r>
              <a:rPr lang="el-GR" sz="2800" dirty="0"/>
              <a:t> θεώρηση της μάθησης. </a:t>
            </a:r>
          </a:p>
          <a:p>
            <a:pPr algn="ctr"/>
            <a:endParaRPr lang="el-G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04664"/>
            <a:ext cx="7772400" cy="5615136"/>
          </a:xfrm>
        </p:spPr>
        <p:txBody>
          <a:bodyPr>
            <a:normAutofit/>
          </a:bodyPr>
          <a:lstStyle/>
          <a:p>
            <a:pPr algn="ctr"/>
            <a:r>
              <a:rPr lang="el-GR" sz="3200" b="1" dirty="0"/>
              <a:t>Β) Βασίζεται στη </a:t>
            </a:r>
            <a:r>
              <a:rPr lang="el-GR" sz="3200" b="1" dirty="0" err="1"/>
              <a:t>Γνωστικοαναπτυξιακή</a:t>
            </a:r>
            <a:r>
              <a:rPr lang="el-GR" sz="3200" b="1" dirty="0"/>
              <a:t> Θεωρία του </a:t>
            </a:r>
            <a:r>
              <a:rPr lang="en-US" sz="3200" b="1" dirty="0"/>
              <a:t>Piaget</a:t>
            </a:r>
            <a:endParaRPr lang="el-GR" sz="3200" dirty="0"/>
          </a:p>
          <a:p>
            <a:pPr algn="ctr"/>
            <a:r>
              <a:rPr lang="el-GR" sz="3200" dirty="0"/>
              <a:t>Ο </a:t>
            </a:r>
            <a:r>
              <a:rPr lang="en-US" sz="3200" dirty="0"/>
              <a:t>Piaget</a:t>
            </a:r>
            <a:r>
              <a:rPr lang="el-GR" sz="3200" dirty="0"/>
              <a:t> θεωρεί ως αναπτυξιακή δύναμη την εσωτερική ωρίμανση και τις ατομικές εμπειρίες που αποκτά το άτομο από τις </a:t>
            </a:r>
            <a:r>
              <a:rPr lang="el-GR" sz="3200" dirty="0" err="1"/>
              <a:t>λογικομαθηματικές</a:t>
            </a:r>
            <a:r>
              <a:rPr lang="el-GR" sz="3200" dirty="0"/>
              <a:t> δραστηριότητές του και την επεξεργασία αντικειμένων του φυσικού κόσμου. </a:t>
            </a:r>
          </a:p>
          <a:p>
            <a:pPr algn="ctr"/>
            <a:r>
              <a:rPr lang="el-GR" sz="3200" dirty="0"/>
              <a:t>Η ανάπτυξη προηγείται της μάθησης.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lstStyle/>
          <a:p>
            <a:pPr algn="ctr"/>
            <a:r>
              <a:rPr lang="el-GR" sz="3200" dirty="0"/>
              <a:t>Ο εκπαιδευτικός διευκολύνει την ανάπτυξη του παιδιού μέσα από τη διαμόρφωση του μαθησιακού περιβάλλοντος. </a:t>
            </a:r>
          </a:p>
          <a:p>
            <a:pPr algn="ctr"/>
            <a:r>
              <a:rPr lang="el-GR" sz="3200" dirty="0"/>
              <a:t>Η μάθηση : καθώς ο μαθητής συσχετίζει τα νέα στοιχεία με τα  γνωστικά σχήματα που ήδη διαθέτει. </a:t>
            </a:r>
          </a:p>
          <a:p>
            <a:pPr algn="ctr"/>
            <a:r>
              <a:rPr lang="el-GR" sz="3200" dirty="0"/>
              <a:t>Επιλογή κατά ομάδα : έκθεση των μαθητών σε  ανώτερα επίπεδα σκέψης.</a:t>
            </a:r>
          </a:p>
          <a:p>
            <a:pPr algn="ct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471120"/>
          </a:xfrm>
        </p:spPr>
        <p:txBody>
          <a:bodyPr>
            <a:normAutofit fontScale="92500" lnSpcReduction="20000"/>
          </a:bodyPr>
          <a:lstStyle/>
          <a:p>
            <a:pPr>
              <a:buNone/>
            </a:pPr>
            <a:r>
              <a:rPr lang="el-GR" sz="3000" b="1" dirty="0"/>
              <a:t>Γ) Βασίζεται στη θεωρία παρώθησης και κινήτρων των </a:t>
            </a:r>
            <a:r>
              <a:rPr lang="en-US" sz="3000" b="1" dirty="0"/>
              <a:t>K</a:t>
            </a:r>
            <a:r>
              <a:rPr lang="el-GR" sz="3000" b="1" dirty="0"/>
              <a:t>. </a:t>
            </a:r>
            <a:r>
              <a:rPr lang="en-US" sz="3000" b="1" dirty="0" err="1"/>
              <a:t>Lewin</a:t>
            </a:r>
            <a:r>
              <a:rPr lang="el-GR" sz="3000" b="1" dirty="0"/>
              <a:t>, </a:t>
            </a:r>
            <a:r>
              <a:rPr lang="en-US" sz="3000" b="1" dirty="0"/>
              <a:t>M</a:t>
            </a:r>
            <a:r>
              <a:rPr lang="el-GR" sz="3000" b="1" dirty="0"/>
              <a:t>. </a:t>
            </a:r>
            <a:r>
              <a:rPr lang="en-US" sz="3000" b="1" dirty="0" err="1"/>
              <a:t>Deutch</a:t>
            </a:r>
            <a:r>
              <a:rPr lang="el-GR" sz="3000" b="1" dirty="0"/>
              <a:t> και </a:t>
            </a:r>
            <a:r>
              <a:rPr lang="en-US" sz="3000" b="1" dirty="0"/>
              <a:t>J</a:t>
            </a:r>
            <a:r>
              <a:rPr lang="el-GR" sz="3000" b="1" dirty="0"/>
              <a:t>. </a:t>
            </a:r>
            <a:r>
              <a:rPr lang="en-US" sz="3000" b="1" dirty="0"/>
              <a:t>Atkinson</a:t>
            </a:r>
            <a:r>
              <a:rPr lang="el-GR" sz="3000" b="1" dirty="0"/>
              <a:t>.</a:t>
            </a:r>
            <a:endParaRPr lang="el-GR" sz="3000" dirty="0"/>
          </a:p>
          <a:p>
            <a:pPr algn="ctr"/>
            <a:r>
              <a:rPr lang="el-GR" sz="3000" dirty="0"/>
              <a:t>Σε μεγαλύτερο βαθμό η εξωτερική καθοδήγηση και οργανωτική παρέμβαση του εκπαιδευτικού καθώς και η χρήση εξωτερικών αμοιβών. </a:t>
            </a:r>
          </a:p>
          <a:p>
            <a:pPr algn="ctr"/>
            <a:r>
              <a:rPr lang="el-GR" sz="3000" dirty="0"/>
              <a:t>Προάγουν διδακτικά σχήματα κινητοποίησης του μαθητικού ενδιαφέροντος </a:t>
            </a:r>
          </a:p>
          <a:p>
            <a:pPr algn="ctr"/>
            <a:endParaRPr lang="el-GR" sz="3000" dirty="0"/>
          </a:p>
          <a:p>
            <a:pPr algn="ctr"/>
            <a:r>
              <a:rPr lang="el-GR" sz="3000" dirty="0"/>
              <a:t>να εξασφαλισθεί η μαθητική εμπλοκή στη μαθησιακή διαδικασία. </a:t>
            </a:r>
            <a:r>
              <a:rPr lang="el-GR" sz="3000" b="1" dirty="0"/>
              <a:t>Στόχο</a:t>
            </a:r>
            <a:r>
              <a:rPr lang="el-GR" sz="3000" dirty="0"/>
              <a:t>ς: η βελτίωση της ακαδημαϊκής μάθησης και η κοινωνική και γνωστική ανάπτυξη του μαθητή. Είναι ιδιαίτερα διαδεδομένη.</a:t>
            </a:r>
          </a:p>
          <a:p>
            <a:pPr algn="ctr"/>
            <a:endParaRPr lang="el-GR" dirty="0"/>
          </a:p>
        </p:txBody>
      </p:sp>
      <p:cxnSp>
        <p:nvCxnSpPr>
          <p:cNvPr id="5" name="4 - Γωνιακή σύνδεση"/>
          <p:cNvCxnSpPr/>
          <p:nvPr/>
        </p:nvCxnSpPr>
        <p:spPr>
          <a:xfrm rot="10800000" flipV="1">
            <a:off x="4499992" y="3501008"/>
            <a:ext cx="792088" cy="36004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a:bodyPr>
          <a:lstStyle/>
          <a:p>
            <a:r>
              <a:rPr lang="el-GR" sz="3200" b="1" dirty="0"/>
              <a:t>Δ. ΤΟ ΚΙΝΗΜΑ ΤΗΣ ΚΡΙΤΙΚΗΣ ΣΚΕΨΗΣ</a:t>
            </a:r>
          </a:p>
          <a:p>
            <a:r>
              <a:rPr lang="el-GR" sz="3200" dirty="0"/>
              <a:t>Η ανάπτυξη της κριτικής σκέψης ως πρωταρχικής αποστολής του σχολείου</a:t>
            </a:r>
          </a:p>
          <a:p>
            <a:r>
              <a:rPr lang="el-GR" sz="3200" dirty="0"/>
              <a:t>Στη σύγχρονη εποχή τέθηκε ως πρωταρχικός στόχος στο κίνημα της Νέας Αγωγής, κυρίως με την εργασία του </a:t>
            </a:r>
            <a:r>
              <a:rPr lang="en-US" sz="3200" dirty="0"/>
              <a:t>J</a:t>
            </a:r>
            <a:r>
              <a:rPr lang="el-GR" sz="3200" dirty="0"/>
              <a:t>. </a:t>
            </a:r>
            <a:r>
              <a:rPr lang="en-US" sz="3200" dirty="0"/>
              <a:t>Dewey</a:t>
            </a:r>
            <a:r>
              <a:rPr lang="el-GR" sz="3200" dirty="0"/>
              <a:t> και</a:t>
            </a:r>
          </a:p>
          <a:p>
            <a:r>
              <a:rPr lang="el-GR" sz="3200" dirty="0"/>
              <a:t>τη συμβολή της Γνωστικής Ψυχολογίας</a:t>
            </a:r>
          </a:p>
          <a:p>
            <a:r>
              <a:rPr lang="el-GR" sz="3200" dirty="0"/>
              <a:t>Συστηματική οργάνωση από το 1980 και εξής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lstStyle/>
          <a:p>
            <a:pPr>
              <a:buNone/>
            </a:pPr>
            <a:r>
              <a:rPr lang="el-GR" sz="2800" dirty="0"/>
              <a:t>Χρειάζεται καταρτισμένος εκπαιδευτικός που </a:t>
            </a:r>
          </a:p>
          <a:p>
            <a:r>
              <a:rPr lang="el-GR" sz="2800" dirty="0"/>
              <a:t>α)να ακροάται «</a:t>
            </a:r>
            <a:r>
              <a:rPr lang="el-GR" sz="2800" dirty="0" err="1"/>
              <a:t>εμπαθητικά</a:t>
            </a:r>
            <a:r>
              <a:rPr lang="el-GR" sz="2800" dirty="0"/>
              <a:t>» τους μαθητές για να κατανοήσει τι ακριβώς λένε και πώς το στηρίζουν </a:t>
            </a:r>
          </a:p>
          <a:p>
            <a:r>
              <a:rPr lang="el-GR" sz="2800" dirty="0"/>
              <a:t>β)αναδεικνύει τη </a:t>
            </a:r>
            <a:r>
              <a:rPr lang="el-GR" sz="2800" dirty="0" err="1"/>
              <a:t>μεταγνωστική</a:t>
            </a:r>
            <a:r>
              <a:rPr lang="el-GR" sz="2800" dirty="0"/>
              <a:t> διάσταση της μάθησης,</a:t>
            </a:r>
          </a:p>
          <a:p>
            <a:r>
              <a:rPr lang="el-GR" sz="2800" dirty="0"/>
              <a:t> γ)ενθαρρύνει την ενεργό δράση και τη διαφοροποίηση των μαθητών και </a:t>
            </a:r>
          </a:p>
          <a:p>
            <a:r>
              <a:rPr lang="el-GR" sz="2800" dirty="0"/>
              <a:t>δ)μετατρέπει την τάξη του σε «κοινότητα διερεύνησης».</a:t>
            </a:r>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lnSpcReduction="10000"/>
          </a:bodyPr>
          <a:lstStyle/>
          <a:p>
            <a:r>
              <a:rPr lang="el-GR" sz="3200" b="1" dirty="0"/>
              <a:t>δ1. Η διαδικασία κριτικής διδασκαλίας</a:t>
            </a:r>
            <a:endParaRPr lang="el-GR" sz="3200" dirty="0"/>
          </a:p>
          <a:p>
            <a:pPr algn="ctr"/>
            <a:r>
              <a:rPr lang="el-GR" sz="3200" dirty="0"/>
              <a:t>Ο όρος αναφέρεται στις νοητικές λειτουργίες και πρακτικές δραστηριότητες στις οποίες εμπλέκει η διδασκαλία τον μαθητή. Κινητοποιούνται οι λειτουργίες της αντίληψης ενώ ζητούμενο είναι η </a:t>
            </a:r>
            <a:r>
              <a:rPr lang="el-GR" sz="3200" i="1" dirty="0"/>
              <a:t>λειτουργική κατανόηση,</a:t>
            </a:r>
            <a:r>
              <a:rPr lang="el-GR" sz="3200" dirty="0"/>
              <a:t> που επιτρέπει τη μεταφορά της νέας μάθησης σε νέες καταστάσεις για την επίλυση προβλημάτων.</a:t>
            </a:r>
          </a:p>
          <a:p>
            <a:pPr algn="ct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lstStyle/>
          <a:p>
            <a:pPr>
              <a:buNone/>
            </a:pPr>
            <a:r>
              <a:rPr lang="el-GR" sz="3200" b="1" dirty="0"/>
              <a:t>δ2. Περιεχόμενο κριτικής διδασκαλίας</a:t>
            </a:r>
            <a:endParaRPr lang="el-GR" sz="3200" dirty="0"/>
          </a:p>
          <a:p>
            <a:r>
              <a:rPr lang="el-GR" sz="3200" dirty="0"/>
              <a:t>Το σύνολο των πληροφοριών, εννοιών, κρίσεων, γενικεύσεων, διαδικασιών και αξιών που συνιστούν το μάθημα. Δύο μορφές: </a:t>
            </a:r>
          </a:p>
          <a:p>
            <a:endParaRPr lang="el-GR" sz="3200" dirty="0"/>
          </a:p>
          <a:p>
            <a:r>
              <a:rPr lang="el-GR" sz="3200" i="1" dirty="0"/>
              <a:t>η αναπαραγωγή</a:t>
            </a:r>
            <a:r>
              <a:rPr lang="el-GR" sz="3200" dirty="0"/>
              <a:t> πληροφοριών για το αντικείμενο της διδασκαλίας και </a:t>
            </a:r>
          </a:p>
          <a:p>
            <a:pPr>
              <a:buNone/>
            </a:pPr>
            <a:endParaRPr lang="el-GR" sz="3200" dirty="0"/>
          </a:p>
          <a:p>
            <a:r>
              <a:rPr lang="el-GR" sz="3200" dirty="0"/>
              <a:t>η </a:t>
            </a:r>
            <a:r>
              <a:rPr lang="el-GR" sz="3200" i="1" dirty="0"/>
              <a:t>παραγωγή νέων μαθησιακών προϊόντων.</a:t>
            </a:r>
            <a:endParaRPr lang="el-GR" sz="3200" dirty="0"/>
          </a:p>
          <a:p>
            <a:pPr algn="ct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04664"/>
            <a:ext cx="7772400" cy="5615136"/>
          </a:xfrm>
        </p:spPr>
        <p:txBody>
          <a:bodyPr/>
          <a:lstStyle/>
          <a:p>
            <a:pPr algn="ctr"/>
            <a:r>
              <a:rPr lang="el-GR" b="1" dirty="0"/>
              <a:t>δ3. Το πλαίσιο κριτικής διδασκαλίας</a:t>
            </a:r>
            <a:endParaRPr lang="el-GR" dirty="0"/>
          </a:p>
          <a:p>
            <a:pPr algn="ctr"/>
            <a:r>
              <a:rPr lang="el-GR" dirty="0"/>
              <a:t>Η σπουδαιότητα του πλαισίου συνδέεται με την άποψη του </a:t>
            </a:r>
            <a:r>
              <a:rPr lang="en-US" dirty="0" err="1"/>
              <a:t>Vygotsky</a:t>
            </a:r>
            <a:r>
              <a:rPr lang="en-US" dirty="0"/>
              <a:t> </a:t>
            </a:r>
            <a:r>
              <a:rPr lang="el-GR" dirty="0"/>
              <a:t>σχετικά με αναγκαιότητα της </a:t>
            </a:r>
            <a:r>
              <a:rPr lang="el-GR" dirty="0" err="1"/>
              <a:t>διατομικής</a:t>
            </a:r>
            <a:r>
              <a:rPr lang="el-GR" dirty="0"/>
              <a:t> επικοινωνίας στην ανάπτυξη της κριτικής σκέψης.</a:t>
            </a:r>
          </a:p>
          <a:p>
            <a:pPr algn="ctr"/>
            <a:endParaRPr lang="el-GR" dirty="0"/>
          </a:p>
          <a:p>
            <a:pPr algn="ctr"/>
            <a:r>
              <a:rPr lang="el-GR" dirty="0"/>
              <a:t>Το </a:t>
            </a:r>
            <a:r>
              <a:rPr lang="el-GR" b="1" dirty="0"/>
              <a:t>διδακτικό πλαίσιο</a:t>
            </a:r>
            <a:r>
              <a:rPr lang="el-GR" dirty="0"/>
              <a:t> καθορίζεται από τα εξής:</a:t>
            </a:r>
          </a:p>
          <a:p>
            <a:pPr algn="ctr"/>
            <a:r>
              <a:rPr lang="el-GR" b="1" dirty="0"/>
              <a:t>Α. Από τη διαπροσωπική επικοινωνία</a:t>
            </a:r>
          </a:p>
          <a:p>
            <a:pPr algn="ctr"/>
            <a:r>
              <a:rPr lang="el-GR" dirty="0"/>
              <a:t>Εξαρτημένη επικοινωνία</a:t>
            </a:r>
          </a:p>
          <a:p>
            <a:pPr algn="ctr"/>
            <a:r>
              <a:rPr lang="el-GR" dirty="0"/>
              <a:t>Ισότιμη επικοινωνία</a:t>
            </a:r>
          </a:p>
          <a:p>
            <a:pPr algn="ctr"/>
            <a:r>
              <a:rPr lang="el-GR" dirty="0"/>
              <a:t>Αμοιβαίες και σύμμετρες </a:t>
            </a:r>
            <a:r>
              <a:rPr lang="el-GR" dirty="0" err="1"/>
              <a:t>δασκαλομαθητικές</a:t>
            </a:r>
            <a:r>
              <a:rPr lang="el-GR" dirty="0"/>
              <a:t> σχέσεις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04664"/>
            <a:ext cx="7772400" cy="5615136"/>
          </a:xfrm>
        </p:spPr>
        <p:txBody>
          <a:bodyPr/>
          <a:lstStyle/>
          <a:p>
            <a:pPr algn="ctr"/>
            <a:r>
              <a:rPr lang="el-GR" sz="2800" dirty="0"/>
              <a:t>Τρία είδη του κοινωνικού πλαισίου μέσα στην τάξη και ορίζουν και τα τρία πλαίσια γνωστικής ανάπτυξης:</a:t>
            </a:r>
          </a:p>
          <a:p>
            <a:pPr algn="ctr"/>
            <a:r>
              <a:rPr lang="el-GR" sz="2800" dirty="0"/>
              <a:t>α) το πλαίσιο της </a:t>
            </a:r>
            <a:r>
              <a:rPr lang="el-GR" sz="2800" dirty="0" err="1"/>
              <a:t>μονοδρομικής</a:t>
            </a:r>
            <a:r>
              <a:rPr lang="el-GR" sz="2800" dirty="0"/>
              <a:t> </a:t>
            </a:r>
            <a:r>
              <a:rPr lang="el-GR" sz="2800" dirty="0" err="1"/>
              <a:t>δασκαλομαθητικής</a:t>
            </a:r>
            <a:r>
              <a:rPr lang="el-GR" sz="2800" dirty="0"/>
              <a:t> επικοινωνίας </a:t>
            </a:r>
          </a:p>
          <a:p>
            <a:pPr algn="ctr">
              <a:buNone/>
            </a:pPr>
            <a:endParaRPr lang="el-GR" sz="2800" dirty="0"/>
          </a:p>
          <a:p>
            <a:pPr algn="ctr"/>
            <a:r>
              <a:rPr lang="el-GR" sz="2800" dirty="0"/>
              <a:t>β)της αμοιβαίας </a:t>
            </a:r>
            <a:r>
              <a:rPr lang="el-GR" sz="2800" dirty="0" err="1"/>
              <a:t>δασκαλομαθητικής</a:t>
            </a:r>
            <a:r>
              <a:rPr lang="el-GR" sz="2800" dirty="0"/>
              <a:t> επικοινωνίας (τάση συμμετρικών σχέσεων) </a:t>
            </a:r>
          </a:p>
          <a:p>
            <a:pPr algn="ctr">
              <a:buNone/>
            </a:pPr>
            <a:endParaRPr lang="el-GR" sz="2800" dirty="0"/>
          </a:p>
          <a:p>
            <a:pPr algn="ctr"/>
            <a:r>
              <a:rPr lang="el-GR" sz="2800" dirty="0"/>
              <a:t>γ)το </a:t>
            </a:r>
            <a:r>
              <a:rPr lang="el-GR" sz="2800" dirty="0" err="1"/>
              <a:t>διαμαθητικό</a:t>
            </a:r>
            <a:r>
              <a:rPr lang="el-GR" sz="2800" dirty="0"/>
              <a:t> πλαίσιο επικοινωνίας (ισότιμες σχέσεις εμπλεκόμενων).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404664"/>
            <a:ext cx="8229600" cy="5721499"/>
          </a:xfrm>
        </p:spPr>
        <p:txBody>
          <a:bodyPr>
            <a:normAutofit/>
          </a:bodyPr>
          <a:lstStyle/>
          <a:p>
            <a:r>
              <a:rPr lang="el-GR" b="1" dirty="0"/>
              <a:t>Από τις μεθόδους διδασκαλίας</a:t>
            </a:r>
            <a:r>
              <a:rPr lang="el-GR" dirty="0"/>
              <a:t>: α) προσφοράς: παρουσίαση-εισήγηση, επίδειξη, πείραμα β) διδακτικού διαλόγου: διαλεκτική, σωκρατική-μαιευτική γ) αυτενέργειας και δράσης (</a:t>
            </a:r>
            <a:r>
              <a:rPr lang="el-GR" dirty="0" err="1"/>
              <a:t>σεναριοποίηση</a:t>
            </a:r>
            <a:r>
              <a:rPr lang="el-GR" dirty="0"/>
              <a:t> της διδασκαλίας): διερευνητική, ανακάλυψης, εργαστηριακή, με </a:t>
            </a:r>
            <a:r>
              <a:rPr lang="el-GR" dirty="0" err="1"/>
              <a:t>κειμενική</a:t>
            </a:r>
            <a:r>
              <a:rPr lang="el-GR" dirty="0"/>
              <a:t> καθοδήγηση, </a:t>
            </a:r>
            <a:r>
              <a:rPr lang="el-GR" dirty="0" err="1"/>
              <a:t>project</a:t>
            </a:r>
            <a:r>
              <a:rPr lang="el-GR" dirty="0"/>
              <a:t>, επιτόπια, προσομοίωση, μελέτη περίπτωσης. </a:t>
            </a:r>
          </a:p>
          <a:p>
            <a:r>
              <a:rPr lang="el-GR" b="1" dirty="0"/>
              <a:t>Διδακτικές τεχνικές </a:t>
            </a:r>
            <a:r>
              <a:rPr lang="el-GR" dirty="0"/>
              <a:t>(καταιγισμός ιδεών, εννοιολογικός χάρτης, ερωταπόκριση). Διδακτική της ερώτησης. Διδακτική της εικόνας. Ο ρόλος και η σημασία των προγενέστερων αντιλήψεων των μαθητών στη διδασκαλία.</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lstStyle/>
          <a:p>
            <a:pPr algn="ctr"/>
            <a:r>
              <a:rPr lang="el-GR" sz="3200" b="1" dirty="0"/>
              <a:t>Βαθμός καθοδήγησης</a:t>
            </a:r>
            <a:endParaRPr lang="el-GR" sz="3200" dirty="0"/>
          </a:p>
          <a:p>
            <a:pPr algn="ctr">
              <a:buNone/>
            </a:pPr>
            <a:endParaRPr lang="el-GR" sz="3200" dirty="0"/>
          </a:p>
          <a:p>
            <a:pPr algn="ctr"/>
            <a:r>
              <a:rPr lang="el-GR" sz="3200" dirty="0"/>
              <a:t>Εδώ συναντούμε την περίπτωση του μη ελεγχόμενου πλαισίου, όπου οι μαθητές μαθαίνουν κάνοντας</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lstStyle/>
          <a:p>
            <a:pPr algn="ctr"/>
            <a:r>
              <a:rPr lang="el-GR" sz="3200" b="1" dirty="0"/>
              <a:t>Αυθεντικότητα της μάθησης</a:t>
            </a:r>
            <a:endParaRPr lang="el-GR" sz="3200" dirty="0"/>
          </a:p>
          <a:p>
            <a:pPr algn="ctr">
              <a:buNone/>
            </a:pPr>
            <a:endParaRPr lang="el-GR" sz="3200" dirty="0"/>
          </a:p>
          <a:p>
            <a:pPr algn="ctr"/>
            <a:r>
              <a:rPr lang="el-GR" sz="3200" dirty="0"/>
              <a:t>Τονίζεται ότι η μάθηση γίνεται ουσιαστική όταν αφορά αντικείμενα άμεσου ενδιαφέροντος και συντελείται μέσα από δραστηριότητες ενταγμένες σε πραγματικές καταστάσεις. </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04664"/>
            <a:ext cx="7772400" cy="5615136"/>
          </a:xfrm>
        </p:spPr>
        <p:txBody>
          <a:bodyPr>
            <a:normAutofit/>
          </a:bodyPr>
          <a:lstStyle/>
          <a:p>
            <a:pPr algn="ctr"/>
            <a:endParaRPr lang="el-GR" b="1" dirty="0"/>
          </a:p>
          <a:p>
            <a:pPr algn="ctr"/>
            <a:r>
              <a:rPr lang="el-GR" b="1" dirty="0"/>
              <a:t>κίνητρα συμπεριφοράς</a:t>
            </a:r>
            <a:endParaRPr lang="el-GR" dirty="0"/>
          </a:p>
          <a:p>
            <a:pPr algn="ctr">
              <a:buNone/>
            </a:pPr>
            <a:r>
              <a:rPr lang="el-GR" b="1" dirty="0"/>
              <a:t> </a:t>
            </a:r>
            <a:endParaRPr lang="el-GR" dirty="0"/>
          </a:p>
          <a:p>
            <a:pPr algn="ctr"/>
            <a:r>
              <a:rPr lang="el-GR" dirty="0"/>
              <a:t>Είναι ανάγκη ο εκπαιδευτικός να βρίσκει τρόπους συνδυασμού των εξωτερικών κινήτρων με τα εσωτερικά. </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lstStyle/>
          <a:p>
            <a:pPr algn="ctr"/>
            <a:endParaRPr lang="el-GR" dirty="0"/>
          </a:p>
          <a:p>
            <a:pPr algn="ctr"/>
            <a:r>
              <a:rPr lang="el-GR" b="1" dirty="0"/>
              <a:t>Το γενικότερο κλίμα: Καλές συνθήκες μάθησης</a:t>
            </a:r>
            <a:endParaRPr lang="el-GR" dirty="0"/>
          </a:p>
          <a:p>
            <a:pPr algn="ctr"/>
            <a:r>
              <a:rPr lang="el-GR" dirty="0"/>
              <a:t>Το κλίμα υποδοχής και ενθάρρυνσης, ο ενθουσιασμός του εκπαιδευτικού, η δυνατότητα των μαθητών να επιλέγουν </a:t>
            </a:r>
          </a:p>
          <a:p>
            <a:pPr algn="ctr"/>
            <a:r>
              <a:rPr lang="el-GR" dirty="0"/>
              <a:t>οι μαθητές συμμετέχουν στη διαμόρφωση των κανονισμών λειτουργίας της τάξης ή τουλάχιστον τους γνωρίζουν εκ των προτέρων και δεν αιφνιδιάζονται από τις επιλογές του εκπαιδευτικού.</a:t>
            </a: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471120"/>
          </a:xfrm>
        </p:spPr>
        <p:txBody>
          <a:bodyPr/>
          <a:lstStyle/>
          <a:p>
            <a:pPr algn="ctr">
              <a:buNone/>
            </a:pPr>
            <a:r>
              <a:rPr lang="el-GR" b="1" dirty="0"/>
              <a:t>Ορισμός</a:t>
            </a:r>
          </a:p>
          <a:p>
            <a:pPr algn="ctr">
              <a:buNone/>
            </a:pPr>
            <a:r>
              <a:rPr lang="el-GR" b="1" dirty="0"/>
              <a:t>Εν τέλει</a:t>
            </a:r>
          </a:p>
          <a:p>
            <a:pPr algn="ctr"/>
            <a:r>
              <a:rPr lang="el-GR" b="1" dirty="0"/>
              <a:t> Η Κριτική Διδασκαλία</a:t>
            </a:r>
            <a:r>
              <a:rPr lang="el-GR" dirty="0"/>
              <a:t>  περιλαμβάνει κάθε μορφή διδασκαλίας η οποία, μέσα σε ένα πλαίσιο ενεργού συμμετοχής των μαθητών , αναπτύσσει δραστηριότητες συλλογής και επεξεργασίας των δεδομένων , που κινητοποιούν τις ανώτερες γνωστικές λειτουργίες των μαθητών και οδηγούν στον σχηματισμό εννοιών , κρίσεων , γενικεύσεων και σχημάτων ερμηνείας του κόσμου.</a:t>
            </a:r>
          </a:p>
          <a:p>
            <a:pPr algn="ct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normAutofit fontScale="92500"/>
          </a:bodyPr>
          <a:lstStyle/>
          <a:p>
            <a:pPr algn="ctr">
              <a:buNone/>
            </a:pPr>
            <a:r>
              <a:rPr lang="el-GR" b="1" dirty="0"/>
              <a:t>Πώς αξιοποιείται η κριτική διδασκαλία στο πλαίσιο του καθιερωμένου Αναλυτικού Προγράμματος</a:t>
            </a:r>
          </a:p>
          <a:p>
            <a:r>
              <a:rPr lang="el-GR" sz="2800" b="1" dirty="0"/>
              <a:t>Προσέγγιση της δηλωτικής και της διαδικαστικής γνώσης</a:t>
            </a:r>
            <a:r>
              <a:rPr lang="el-GR" sz="2800" dirty="0"/>
              <a:t> </a:t>
            </a:r>
          </a:p>
          <a:p>
            <a:pPr>
              <a:buNone/>
            </a:pPr>
            <a:r>
              <a:rPr lang="el-GR" sz="2800" i="1" dirty="0"/>
              <a:t>Δηλωτική γνώση:</a:t>
            </a:r>
            <a:r>
              <a:rPr lang="el-GR" sz="2800" dirty="0"/>
              <a:t> αναφέρεται στην οντολογία των πραγμάτων, αντικείμενο των επιστημών. Στο πλαίσιο αυτό το άτομο</a:t>
            </a:r>
          </a:p>
          <a:p>
            <a:r>
              <a:rPr lang="el-GR" sz="2800" dirty="0"/>
              <a:t> προσπαθεί να κατανοήσει  τα νέα στοιχεία</a:t>
            </a:r>
          </a:p>
          <a:p>
            <a:r>
              <a:rPr lang="el-GR" sz="2800" dirty="0"/>
              <a:t> δημιουργεί με βάση τα παλιά, νέα γνωστικά σχήματα και </a:t>
            </a:r>
          </a:p>
          <a:p>
            <a:r>
              <a:rPr lang="el-GR" sz="2800" dirty="0"/>
              <a:t>προσπαθεί να βρει τρόπους να τα διατηρήσει στη μνήμη του. </a:t>
            </a:r>
            <a:r>
              <a:rPr lang="el-GR" sz="2800" b="1" dirty="0"/>
              <a:t>Στόχος η λειτουργική κατανόηση</a:t>
            </a:r>
          </a:p>
          <a:p>
            <a:pPr algn="ct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lstStyle/>
          <a:p>
            <a:pPr algn="ctr"/>
            <a:r>
              <a:rPr lang="el-GR" sz="3200" dirty="0"/>
              <a:t>Καίριος ο ρόλος του μαθητή</a:t>
            </a:r>
          </a:p>
          <a:p>
            <a:pPr algn="ctr"/>
            <a:r>
              <a:rPr lang="el-GR" sz="3200" dirty="0"/>
              <a:t>Για παράδειγμα, κάθε διδακτική προσέγγιση θα πρέπει να φέρνει τους μαθητές αντιμέτωπους με ένα πρόβλημα που σχετίζεται με τις γνώσεις τους ή την πραγματικότητα και τους παρέχει τη δυνατότητα να αναπτύξουν δραστηριότητες που έχουν σχέση με τις γνωστικές τους δεξιότητες. </a:t>
            </a:r>
          </a:p>
          <a:p>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lstStyle/>
          <a:p>
            <a:pPr algn="ctr">
              <a:buNone/>
            </a:pPr>
            <a:r>
              <a:rPr lang="el-GR" sz="2800" i="1" dirty="0"/>
              <a:t>Διαδικαστική γνώση</a:t>
            </a:r>
            <a:r>
              <a:rPr lang="el-GR" sz="2800" dirty="0"/>
              <a:t>: ο τρόπος χρήσης της γνώσης. </a:t>
            </a:r>
          </a:p>
          <a:p>
            <a:pPr algn="ctr"/>
            <a:r>
              <a:rPr lang="el-GR" sz="2800" dirty="0"/>
              <a:t>Ο εκπαιδευτικός πρέπει να χρησιμοποιήσει την αναλογική σκέψη, να παρουσιάσει με υποδειγματικό τρόπο τη διαδικασία και τον τρόπο σκέψης και να σχηματίσει τα βήματα της διαδικασίας. Στην τελευταία δράση μπορεί για παράδειγμα να αναλύσει τα συνηθισμένα λάθη των μαθητών για να αναδείξει τις εσφαλμένες αντιλήψεις που οδηγούν σε αυτά.</a:t>
            </a:r>
          </a:p>
          <a:p>
            <a:pPr algn="ctr">
              <a:buNone/>
            </a:pP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471120"/>
          </a:xfrm>
        </p:spPr>
        <p:txBody>
          <a:bodyPr/>
          <a:lstStyle/>
          <a:p>
            <a:pPr algn="ctr"/>
            <a:endParaRPr lang="el-GR" b="1" dirty="0"/>
          </a:p>
          <a:p>
            <a:pPr algn="ctr"/>
            <a:r>
              <a:rPr lang="el-GR" sz="3200" b="1" dirty="0"/>
              <a:t>Η κοινωνική συμπεριφορά στην Κριτική Διδασκαλία</a:t>
            </a:r>
            <a:endParaRPr lang="el-GR" sz="3200" dirty="0"/>
          </a:p>
          <a:p>
            <a:pPr algn="ctr"/>
            <a:r>
              <a:rPr lang="el-GR" sz="3200" dirty="0"/>
              <a:t>Αντικείμενο της κριτικής διδασκαλίας στον χώρο της κοινωνικής συμπεριφοράς μπορεί να αποτελέσουν α)οι </a:t>
            </a:r>
            <a:r>
              <a:rPr lang="el-GR" sz="3200" dirty="0" err="1"/>
              <a:t>κοινωνικοηθικές</a:t>
            </a:r>
            <a:r>
              <a:rPr lang="el-GR" sz="3200" dirty="0"/>
              <a:t> αξίες και στάσεις β)οι δεξιότητες επικοινωνίας και διαλεκτικής αντιπαράθεσης. </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normAutofit/>
          </a:bodyPr>
          <a:lstStyle/>
          <a:p>
            <a:pPr algn="ctr"/>
            <a:r>
              <a:rPr lang="el-GR" sz="3200" b="1" dirty="0"/>
              <a:t>Γ. ΣΧΕΔΙΑΣΜΟΣ ΔΙΔΑΣΚΑΛΙΑΣ </a:t>
            </a:r>
            <a:endParaRPr lang="el-GR" sz="3200" dirty="0"/>
          </a:p>
          <a:p>
            <a:pPr algn="ctr"/>
            <a:r>
              <a:rPr lang="el-GR" sz="3200" dirty="0"/>
              <a:t>«Ο όρος αναφέρεται στο σύνολο των </a:t>
            </a:r>
            <a:r>
              <a:rPr lang="el-GR" sz="3200" dirty="0" err="1"/>
              <a:t>προδιδακτικών</a:t>
            </a:r>
            <a:r>
              <a:rPr lang="el-GR" sz="3200" dirty="0"/>
              <a:t> ενεργειών του εκπαιδευτικού οι οποίες έχουν ως στόχο την εξασφάλιση της πραγματοποίησης των επιδιώξεων της εκπαίδευσης και συγχρόνως της πραγματοποίησής τους με οικονομία χρόνου και πνευματικού μόχθου μέσα σε ένα κατάλληλο παιδαγωγικό περιβάλλον»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620688"/>
            <a:ext cx="8229600" cy="5505475"/>
          </a:xfrm>
        </p:spPr>
        <p:txBody>
          <a:bodyPr>
            <a:normAutofit/>
          </a:bodyPr>
          <a:lstStyle/>
          <a:p>
            <a:r>
              <a:rPr lang="el-GR" dirty="0"/>
              <a:t>Διεπιστημονική και </a:t>
            </a:r>
            <a:r>
              <a:rPr lang="el-GR" dirty="0" err="1"/>
              <a:t>διαθεματική</a:t>
            </a:r>
            <a:r>
              <a:rPr lang="el-GR" dirty="0"/>
              <a:t> προσέγγιση της διδασκαλίας. </a:t>
            </a:r>
          </a:p>
          <a:p>
            <a:r>
              <a:rPr lang="el-GR" dirty="0"/>
              <a:t>Διδασκαλία προσανατολισμένη στην κατάκτηση γνώσεων, στην καλλιέργεια ικανοτήτων και δεξιοτήτων, στην οικοδόμηση της </a:t>
            </a:r>
            <a:r>
              <a:rPr lang="el-GR" dirty="0" err="1"/>
              <a:t>μεταγνώσης</a:t>
            </a:r>
            <a:r>
              <a:rPr lang="el-GR" dirty="0"/>
              <a:t>. </a:t>
            </a:r>
          </a:p>
          <a:p>
            <a:r>
              <a:rPr lang="el-GR" dirty="0"/>
              <a:t>Κίνητρα μάθησης. </a:t>
            </a:r>
          </a:p>
          <a:p>
            <a:r>
              <a:rPr lang="el-GR" dirty="0"/>
              <a:t>Η διαχείριση της εκπαιδευτικής διαδικασίας. </a:t>
            </a:r>
          </a:p>
          <a:p>
            <a:r>
              <a:rPr lang="el-GR" dirty="0"/>
              <a:t>Τεχνικές αξιολόγησης της μαθησιακής διαδικασίας.</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normAutofit/>
          </a:bodyPr>
          <a:lstStyle/>
          <a:p>
            <a:pPr algn="ctr">
              <a:buNone/>
            </a:pPr>
            <a:r>
              <a:rPr lang="el-GR" sz="3200" dirty="0"/>
              <a:t>Ο εκπαιδευτικός καλείται :</a:t>
            </a:r>
          </a:p>
          <a:p>
            <a:pPr lvl="0" algn="ctr"/>
            <a:r>
              <a:rPr lang="el-GR" sz="3200" dirty="0"/>
              <a:t>Να κρίνει ποιους στόχους θα επιλέξει για να καλύψει τις ανάγκες των διδασκομένων</a:t>
            </a:r>
          </a:p>
          <a:p>
            <a:pPr lvl="0" algn="ctr"/>
            <a:r>
              <a:rPr lang="el-GR" sz="3200" dirty="0"/>
              <a:t>Να επιχειρήσει την </a:t>
            </a:r>
            <a:r>
              <a:rPr lang="el-GR" sz="3200" dirty="0" err="1"/>
              <a:t>προθεώρηση</a:t>
            </a:r>
            <a:r>
              <a:rPr lang="el-GR" sz="3200" dirty="0"/>
              <a:t> της διδασκαλίας ώστε να προβλέψει την εξελικτική διαδικασία της</a:t>
            </a:r>
          </a:p>
          <a:p>
            <a:pPr lvl="0" algn="ctr"/>
            <a:r>
              <a:rPr lang="el-GR" sz="3200" dirty="0"/>
              <a:t>Να οργανώσει μέσα σε συγκεκριμένα χρονικά πλαίσια δράσεις και ρόλους εκπαιδευτικού και εκπαιδευόμενου</a:t>
            </a:r>
          </a:p>
          <a:p>
            <a:endParaRPr lang="el-GR" dirty="0"/>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normAutofit/>
          </a:bodyPr>
          <a:lstStyle/>
          <a:p>
            <a:pPr>
              <a:buNone/>
            </a:pPr>
            <a:r>
              <a:rPr lang="el-GR" sz="3200" dirty="0"/>
              <a:t>Συγκεκριμένα, έχουμε </a:t>
            </a:r>
          </a:p>
          <a:p>
            <a:endParaRPr lang="el-GR" sz="3200" dirty="0"/>
          </a:p>
          <a:p>
            <a:pPr lvl="0"/>
            <a:r>
              <a:rPr lang="el-GR" sz="3200" dirty="0"/>
              <a:t>Τον </a:t>
            </a:r>
            <a:r>
              <a:rPr lang="el-GR" sz="3200" i="1" dirty="0"/>
              <a:t>μακροπρόθεσμο σχεδιασμό</a:t>
            </a:r>
          </a:p>
          <a:p>
            <a:pPr lvl="0"/>
            <a:endParaRPr lang="el-GR" sz="3200" dirty="0"/>
          </a:p>
          <a:p>
            <a:pPr lvl="0"/>
            <a:r>
              <a:rPr lang="el-GR" sz="3200" dirty="0"/>
              <a:t>Τον </a:t>
            </a:r>
            <a:r>
              <a:rPr lang="el-GR" sz="3200" i="1" dirty="0"/>
              <a:t>μεσοπρόθεσμο σχεδιασμό</a:t>
            </a:r>
          </a:p>
          <a:p>
            <a:pPr lvl="0"/>
            <a:endParaRPr lang="el-GR" sz="3200" dirty="0"/>
          </a:p>
          <a:p>
            <a:pPr lvl="0"/>
            <a:r>
              <a:rPr lang="el-GR" sz="3200" dirty="0"/>
              <a:t>Τον </a:t>
            </a:r>
            <a:r>
              <a:rPr lang="el-GR" sz="3200" i="1" dirty="0"/>
              <a:t>εβδομαδιαίο σχεδιασμό</a:t>
            </a:r>
          </a:p>
          <a:p>
            <a:pPr lvl="0">
              <a:buNone/>
            </a:pPr>
            <a:endParaRPr lang="el-GR" sz="3200" dirty="0"/>
          </a:p>
          <a:p>
            <a:pPr lvl="0"/>
            <a:r>
              <a:rPr lang="el-GR" sz="3200" dirty="0"/>
              <a:t>Τον </a:t>
            </a:r>
            <a:r>
              <a:rPr lang="el-GR" sz="3200" i="1" dirty="0"/>
              <a:t>ωριαίο σχεδιασμό</a:t>
            </a:r>
          </a:p>
          <a:p>
            <a:endParaRPr lang="el-GR"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471120"/>
          </a:xfrm>
        </p:spPr>
        <p:txBody>
          <a:bodyPr>
            <a:normAutofit/>
          </a:bodyPr>
          <a:lstStyle/>
          <a:p>
            <a:pPr algn="ctr"/>
            <a:r>
              <a:rPr lang="el-GR" sz="2800" b="1" dirty="0"/>
              <a:t>Ωριαίος σχεδιασμός:</a:t>
            </a:r>
            <a:r>
              <a:rPr lang="el-GR" sz="2800" dirty="0"/>
              <a:t> Αποκλειστικό έργο και ευθύνη του εκπαιδευτικού. Είναι ο συνδετικός κρίκος μεταξύ ΑΠΣ/ΔΕΠΣ και καθημερινής διδακτικής πράξης. Η σύγχρονη έρευνα καταδεικνύει ότι η διδακτική πράξη είναι κυκλική και όχι ευθύγραμμη, όπως πιστευόταν. Ο εκπαιδευτικός ξεκινά με ένα πλάνο διδασκαλίας το οποίο στην εφαρμογή του τροποποιείται για να ενταχθούν δράσεις των εκπαιδευόμενων, ερμηνείες, προσαρμογές. Η αλληλεπίδραση και η επικοινωνία καθορίζουν σε μεγάλο βαθμό την επιτυχία της διδασκαλίας.</a:t>
            </a:r>
          </a:p>
          <a:p>
            <a:pPr algn="ctr"/>
            <a:endParaRPr lang="el-G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normAutofit lnSpcReduction="10000"/>
          </a:bodyPr>
          <a:lstStyle/>
          <a:p>
            <a:pPr>
              <a:buNone/>
            </a:pPr>
            <a:r>
              <a:rPr lang="el-GR" b="1" i="1" dirty="0"/>
              <a:t>Σχέδιο Οργάνωσης Ωριαίας Διδασκαλίας</a:t>
            </a:r>
            <a:endParaRPr lang="el-GR" b="1" dirty="0"/>
          </a:p>
          <a:p>
            <a:pPr lvl="0">
              <a:buNone/>
            </a:pPr>
            <a:r>
              <a:rPr lang="el-GR" i="1" dirty="0"/>
              <a:t>1.Προβληματική διδασκαλίας</a:t>
            </a:r>
            <a:endParaRPr lang="el-GR" dirty="0"/>
          </a:p>
          <a:p>
            <a:r>
              <a:rPr lang="el-GR" i="1" dirty="0"/>
              <a:t>Α)Θεωρήσεις του ΑΠΣ</a:t>
            </a:r>
            <a:endParaRPr lang="el-GR" dirty="0"/>
          </a:p>
          <a:p>
            <a:r>
              <a:rPr lang="el-GR" i="1" dirty="0"/>
              <a:t>Β)</a:t>
            </a:r>
            <a:r>
              <a:rPr lang="el-GR" i="1" dirty="0" err="1"/>
              <a:t>Σκοποθεσία</a:t>
            </a:r>
            <a:r>
              <a:rPr lang="el-GR" i="1" dirty="0"/>
              <a:t> της διδασκαλίας</a:t>
            </a:r>
            <a:endParaRPr lang="el-GR" dirty="0"/>
          </a:p>
          <a:p>
            <a:r>
              <a:rPr lang="el-GR" i="1" dirty="0"/>
              <a:t>Γ)</a:t>
            </a:r>
            <a:r>
              <a:rPr lang="el-GR" i="1" dirty="0" err="1"/>
              <a:t>Πρϋποθέσεις</a:t>
            </a:r>
            <a:r>
              <a:rPr lang="el-GR" i="1" dirty="0"/>
              <a:t> διδασκαλίας (υποκειμενικές, αντικειμενικές)</a:t>
            </a:r>
            <a:endParaRPr lang="el-GR" dirty="0"/>
          </a:p>
          <a:p>
            <a:r>
              <a:rPr lang="el-GR" i="1" dirty="0"/>
              <a:t>Δ)Επιπτώσεις διδασκαλίας</a:t>
            </a:r>
            <a:endParaRPr lang="el-GR" dirty="0"/>
          </a:p>
          <a:p>
            <a:r>
              <a:rPr lang="el-GR" i="1" dirty="0"/>
              <a:t>2. Ανάλυση και προετοιμασία διδακτικού αντικειμένου</a:t>
            </a:r>
            <a:endParaRPr lang="el-GR" dirty="0"/>
          </a:p>
          <a:p>
            <a:r>
              <a:rPr lang="el-GR" i="1" dirty="0"/>
              <a:t>Α) Μετασχηματισμός περιεχομένου σε στόχους</a:t>
            </a:r>
            <a:endParaRPr lang="el-GR" dirty="0"/>
          </a:p>
          <a:p>
            <a:r>
              <a:rPr lang="el-GR" i="1" dirty="0"/>
              <a:t>Β)Καθορισμός επιπέδου μάθησης</a:t>
            </a:r>
            <a:endParaRPr lang="el-GR" dirty="0"/>
          </a:p>
          <a:p>
            <a:r>
              <a:rPr lang="el-GR" i="1" dirty="0"/>
              <a:t>Γ)Μετασχηματισμός διδακτέας ύλης σε διδάξιμη</a:t>
            </a:r>
            <a:endParaRPr lang="el-GR" dirty="0"/>
          </a:p>
          <a:p>
            <a:r>
              <a:rPr lang="el-GR" i="1" dirty="0"/>
              <a:t>Δ)Προετοιμασία διδακτικού-εποπτικού υλικού</a:t>
            </a:r>
            <a:endParaRPr lang="el-GR" dirty="0"/>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04664"/>
            <a:ext cx="7772400" cy="5615136"/>
          </a:xfrm>
        </p:spPr>
        <p:txBody>
          <a:bodyPr/>
          <a:lstStyle/>
          <a:p>
            <a:r>
              <a:rPr lang="el-GR" sz="3200" i="1" dirty="0"/>
              <a:t>3. Ανάλυση </a:t>
            </a:r>
            <a:r>
              <a:rPr lang="el-GR" sz="3200" i="1" dirty="0" err="1"/>
              <a:t>οργανωτικοδιδακτικών</a:t>
            </a:r>
            <a:r>
              <a:rPr lang="el-GR" sz="3200" i="1" dirty="0"/>
              <a:t> δραστηριοτήτων</a:t>
            </a:r>
            <a:endParaRPr lang="el-GR" sz="3200" dirty="0"/>
          </a:p>
          <a:p>
            <a:pPr>
              <a:buNone/>
            </a:pPr>
            <a:r>
              <a:rPr lang="el-GR" sz="3200" i="1" dirty="0"/>
              <a:t>Α)Επιλογή κατάλληλων στρατηγικών</a:t>
            </a:r>
            <a:endParaRPr lang="el-GR" sz="3200" dirty="0"/>
          </a:p>
          <a:p>
            <a:pPr>
              <a:buNone/>
            </a:pPr>
            <a:r>
              <a:rPr lang="el-GR" sz="3200" i="1" dirty="0"/>
              <a:t>Β)Επιλογή συστήματος κοινωνικής οργάνωσης</a:t>
            </a:r>
            <a:endParaRPr lang="el-GR" sz="3200" dirty="0"/>
          </a:p>
          <a:p>
            <a:pPr>
              <a:buNone/>
            </a:pPr>
            <a:r>
              <a:rPr lang="el-GR" sz="3200" i="1" dirty="0"/>
              <a:t>4. Κριτήρια και διαδικασία αξιολόγησης ωριαίας διδασκαλίας</a:t>
            </a:r>
            <a:endParaRPr lang="el-GR" sz="3200" dirty="0"/>
          </a:p>
          <a:p>
            <a:pPr>
              <a:buNone/>
            </a:pPr>
            <a:r>
              <a:rPr lang="el-GR" sz="3200" i="1" dirty="0"/>
              <a:t>Α)Μαθησιακή αξιολόγηση</a:t>
            </a:r>
            <a:endParaRPr lang="el-GR" sz="3200" dirty="0"/>
          </a:p>
          <a:p>
            <a:pPr>
              <a:buNone/>
            </a:pPr>
            <a:r>
              <a:rPr lang="el-GR" sz="3200" i="1" dirty="0"/>
              <a:t>Β)</a:t>
            </a:r>
            <a:r>
              <a:rPr lang="el-GR" sz="3200" i="1" dirty="0" err="1"/>
              <a:t>Μεταγνωστική</a:t>
            </a:r>
            <a:r>
              <a:rPr lang="el-GR" sz="3200" i="1" dirty="0"/>
              <a:t> αξιολόγηση </a:t>
            </a:r>
            <a:endParaRPr lang="el-GR" sz="3200" dirty="0"/>
          </a:p>
          <a:p>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471120"/>
          </a:xfrm>
        </p:spPr>
        <p:txBody>
          <a:bodyPr/>
          <a:lstStyle/>
          <a:p>
            <a:r>
              <a:rPr lang="el-GR" b="1" dirty="0"/>
              <a:t>Β. Από τον βαθμό καθοδήγησης</a:t>
            </a:r>
            <a:endParaRPr lang="el-GR" dirty="0"/>
          </a:p>
          <a:p>
            <a:endParaRPr lang="el-GR" dirty="0"/>
          </a:p>
        </p:txBody>
      </p:sp>
      <p:pic>
        <p:nvPicPr>
          <p:cNvPr id="1026" name="Picture 2" descr="C:\Users\Efi\Desktop\001.bmp"/>
          <p:cNvPicPr>
            <a:picLocks noChangeAspect="1" noChangeArrowheads="1"/>
          </p:cNvPicPr>
          <p:nvPr/>
        </p:nvPicPr>
        <p:blipFill>
          <a:blip r:embed="rId2" cstate="print">
            <a:lum contrast="10000"/>
          </a:blip>
          <a:srcRect/>
          <a:stretch>
            <a:fillRect/>
          </a:stretch>
        </p:blipFill>
        <p:spPr bwMode="auto">
          <a:xfrm>
            <a:off x="166183" y="188640"/>
            <a:ext cx="8823607" cy="640871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lstStyle/>
          <a:p>
            <a:pPr algn="ctr"/>
            <a:r>
              <a:rPr lang="el-GR" sz="3200" b="1" dirty="0"/>
              <a:t>ΔΙΔΑΚΤΙΚΗ ΜΕΘΟΔΟΛΟΓΙΑ-Στόχοι και οργάνωση διδακτικής ενότητας: </a:t>
            </a:r>
            <a:endParaRPr lang="en-US" sz="3200" b="1" dirty="0"/>
          </a:p>
          <a:p>
            <a:pPr algn="ctr"/>
            <a:r>
              <a:rPr lang="en-US" sz="3200" b="1" dirty="0"/>
              <a:t>1. </a:t>
            </a:r>
            <a:r>
              <a:rPr lang="el-GR" sz="3200" b="1" dirty="0"/>
              <a:t>Παράδειγμα οργάνωσης διδασκαλίας Εικαστικών σε Γυμνάσιο σύμφωνα με τη σχετική φόρμα</a:t>
            </a:r>
          </a:p>
          <a:p>
            <a:pPr algn="ctr">
              <a:buNone/>
            </a:pPr>
            <a:endParaRPr lang="el-GR" sz="3200" b="1" dirty="0"/>
          </a:p>
          <a:p>
            <a:pPr algn="ctr"/>
            <a:r>
              <a:rPr lang="el-GR" sz="3200" b="1" dirty="0"/>
              <a:t>2. Παράδειγμα στην Εκπαίδευση Ενηλίκων</a:t>
            </a:r>
            <a:endParaRPr lang="el-GR" sz="3200" dirty="0"/>
          </a:p>
          <a:p>
            <a:pPr algn="ct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fontScale="92500" lnSpcReduction="10000"/>
          </a:bodyPr>
          <a:lstStyle/>
          <a:p>
            <a:pPr>
              <a:buNone/>
            </a:pPr>
            <a:r>
              <a:rPr lang="el-GR" b="1" dirty="0"/>
              <a:t>Στόχοι και οργάνωση διδακτικής ενότητας: Παράδειγμα στην Εκπαίδευση Ενηλίκων</a:t>
            </a:r>
          </a:p>
          <a:p>
            <a:endParaRPr lang="el-GR" b="1" dirty="0"/>
          </a:p>
          <a:p>
            <a:r>
              <a:rPr lang="el-GR" b="1" dirty="0"/>
              <a:t>ΓΝΩΣΕΙΣ </a:t>
            </a:r>
            <a:endParaRPr lang="el-GR" dirty="0"/>
          </a:p>
          <a:p>
            <a:r>
              <a:rPr lang="el-GR" dirty="0"/>
              <a:t>Γνωρίζω</a:t>
            </a:r>
          </a:p>
          <a:p>
            <a:r>
              <a:rPr lang="el-GR" dirty="0"/>
              <a:t>Καταλαβαίνω</a:t>
            </a:r>
          </a:p>
          <a:p>
            <a:r>
              <a:rPr lang="el-GR" dirty="0"/>
              <a:t>Ορίζω</a:t>
            </a:r>
          </a:p>
          <a:p>
            <a:r>
              <a:rPr lang="el-GR" dirty="0"/>
              <a:t>Προσδιορίζω</a:t>
            </a:r>
          </a:p>
          <a:p>
            <a:r>
              <a:rPr lang="el-GR" dirty="0"/>
              <a:t>Συγκρατώ</a:t>
            </a:r>
          </a:p>
          <a:p>
            <a:r>
              <a:rPr lang="el-GR" dirty="0"/>
              <a:t>Ονομάζω</a:t>
            </a:r>
          </a:p>
          <a:p>
            <a:r>
              <a:rPr lang="el-GR" dirty="0"/>
              <a:t>Αναγνωρίζω</a:t>
            </a:r>
          </a:p>
          <a:p>
            <a:r>
              <a:rPr lang="el-GR" dirty="0"/>
              <a:t>Απομνημονεύω</a:t>
            </a:r>
          </a:p>
          <a:p>
            <a:r>
              <a:rPr lang="el-GR" dirty="0"/>
              <a:t>Απαριθμώ</a:t>
            </a:r>
          </a:p>
          <a:p>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04664"/>
            <a:ext cx="7772400" cy="5615136"/>
          </a:xfrm>
        </p:spPr>
        <p:txBody>
          <a:bodyPr/>
          <a:lstStyle/>
          <a:p>
            <a:r>
              <a:rPr lang="el-GR" sz="3600" b="1" dirty="0"/>
              <a:t>ΙΚΑΝΟΤΗΤΕΣ</a:t>
            </a:r>
            <a:endParaRPr lang="el-GR" sz="3600" dirty="0"/>
          </a:p>
          <a:p>
            <a:r>
              <a:rPr lang="el-GR" sz="3600" dirty="0"/>
              <a:t>Διορθώνω</a:t>
            </a:r>
          </a:p>
          <a:p>
            <a:r>
              <a:rPr lang="el-GR" sz="3600" dirty="0"/>
              <a:t>Ελέγχω</a:t>
            </a:r>
          </a:p>
          <a:p>
            <a:r>
              <a:rPr lang="el-GR" sz="3600" dirty="0"/>
              <a:t>Χρησιμοποιώ</a:t>
            </a:r>
          </a:p>
          <a:p>
            <a:r>
              <a:rPr lang="el-GR" sz="3600" dirty="0"/>
              <a:t>Ενεργοποιώ</a:t>
            </a:r>
          </a:p>
          <a:p>
            <a:r>
              <a:rPr lang="el-GR" sz="3600" dirty="0"/>
              <a:t>Κάνω</a:t>
            </a:r>
          </a:p>
          <a:p>
            <a:r>
              <a:rPr lang="el-GR" sz="3600" dirty="0"/>
              <a:t>Αλλάζω</a:t>
            </a:r>
          </a:p>
          <a:p>
            <a:r>
              <a:rPr lang="el-GR" sz="3600" dirty="0"/>
              <a:t>Πληκτρολογώ</a:t>
            </a:r>
          </a:p>
          <a:p>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616624"/>
          </a:xfrm>
        </p:spPr>
        <p:txBody>
          <a:bodyPr>
            <a:noAutofit/>
          </a:bodyPr>
          <a:lstStyle/>
          <a:p>
            <a:r>
              <a:rPr lang="el-GR" sz="3200" b="1" dirty="0"/>
              <a:t>ΣΤΑΣΕΙΣ</a:t>
            </a:r>
            <a:endParaRPr lang="el-GR" sz="3200" dirty="0"/>
          </a:p>
          <a:p>
            <a:r>
              <a:rPr lang="el-GR" sz="3200" dirty="0"/>
              <a:t>Διαβάζω</a:t>
            </a:r>
          </a:p>
          <a:p>
            <a:r>
              <a:rPr lang="el-GR" sz="3200" dirty="0"/>
              <a:t>Συντάσσω</a:t>
            </a:r>
          </a:p>
          <a:p>
            <a:r>
              <a:rPr lang="el-GR" sz="3200" dirty="0"/>
              <a:t>Εφαρμόζω</a:t>
            </a:r>
          </a:p>
          <a:p>
            <a:r>
              <a:rPr lang="el-GR" sz="3200" dirty="0"/>
              <a:t>Πραγματοποιώ</a:t>
            </a:r>
          </a:p>
          <a:p>
            <a:r>
              <a:rPr lang="el-GR" sz="3200" dirty="0"/>
              <a:t>Προσαρμόζομαι</a:t>
            </a:r>
          </a:p>
          <a:p>
            <a:r>
              <a:rPr lang="el-GR" sz="3200" dirty="0"/>
              <a:t>Αισθάνομαι</a:t>
            </a:r>
          </a:p>
          <a:p>
            <a:r>
              <a:rPr lang="el-GR" sz="3200" dirty="0"/>
              <a:t>Απομυθοποιώ</a:t>
            </a:r>
          </a:p>
          <a:p>
            <a:r>
              <a:rPr lang="el-GR" sz="3200" dirty="0"/>
              <a:t>Εντάσσομαι</a:t>
            </a:r>
          </a:p>
          <a:p>
            <a:r>
              <a:rPr lang="el-GR" sz="3200" dirty="0"/>
              <a:t>Κινητοποιούμαι</a:t>
            </a:r>
          </a:p>
          <a:p>
            <a:endParaRPr lang="el-G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548680"/>
            <a:ext cx="8229600" cy="5577483"/>
          </a:xfrm>
        </p:spPr>
        <p:txBody>
          <a:bodyPr/>
          <a:lstStyle/>
          <a:p>
            <a:endParaRPr lang="el-GR" dirty="0"/>
          </a:p>
          <a:p>
            <a:r>
              <a:rPr lang="el-GR" dirty="0"/>
              <a:t> Οι Πρακτικές Ασκήσεις Διδασκαλίας ως πεδίο αξιοποίησης της διδακτικής και </a:t>
            </a:r>
            <a:r>
              <a:rPr lang="el-GR" dirty="0" err="1"/>
              <a:t>ψυχο</a:t>
            </a:r>
            <a:r>
              <a:rPr lang="el-GR" dirty="0"/>
              <a:t>-παιδαγωγικής θεωρίας.  </a:t>
            </a:r>
            <a:r>
              <a:rPr lang="el-GR" dirty="0" err="1"/>
              <a:t>Μικροδιδασκαλία</a:t>
            </a:r>
            <a:r>
              <a:rPr lang="el-GR" dirty="0"/>
              <a:t> και ανάλυση της διδασκαλίας. </a:t>
            </a:r>
          </a:p>
          <a:p>
            <a:pPr>
              <a:buNone/>
            </a:pPr>
            <a:endParaRPr lang="el-GR" dirty="0"/>
          </a:p>
          <a:p>
            <a:r>
              <a:rPr lang="el-GR" dirty="0"/>
              <a:t>Διδακτικοί νεωτερισμοί και παρεχόμενη εκπαιδευτική ποιότητα. Διαστάσεις της ελευθερίας του εκπαιδευτικού.</a:t>
            </a:r>
          </a:p>
          <a:p>
            <a:r>
              <a:rPr lang="el-GR" dirty="0"/>
              <a:t>Συνδυασμός διδακτικών μεθόδων και διδακτικών σεναρίων. Διδακτικές στρατηγικές.  </a:t>
            </a:r>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476672"/>
            <a:ext cx="8219256" cy="5543128"/>
          </a:xfrm>
        </p:spPr>
        <p:txBody>
          <a:bodyPr>
            <a:normAutofit lnSpcReduction="10000"/>
          </a:bodyPr>
          <a:lstStyle/>
          <a:p>
            <a:r>
              <a:rPr lang="el-GR" sz="3200" b="1" dirty="0"/>
              <a:t>ΔΡΑΣΤΗΡΙΟΤΗΤΕΣ-ΠΑΡΑΔΕΙΓΜΑΤΑ</a:t>
            </a:r>
            <a:endParaRPr lang="el-GR" sz="3200" dirty="0"/>
          </a:p>
          <a:p>
            <a:r>
              <a:rPr lang="el-GR" sz="3200" dirty="0"/>
              <a:t>Για τη δημιουργία εκπαιδευτικών προγραμμάτων:</a:t>
            </a:r>
          </a:p>
          <a:p>
            <a:r>
              <a:rPr lang="el-GR" sz="3200" b="1" dirty="0"/>
              <a:t>1) </a:t>
            </a:r>
            <a:r>
              <a:rPr lang="el-GR" sz="3200" dirty="0"/>
              <a:t>Εκπαιδευτικό Πρόγραμμα για τη χρήση του Word.</a:t>
            </a:r>
          </a:p>
          <a:p>
            <a:r>
              <a:rPr lang="el-GR" sz="3200" b="1" dirty="0"/>
              <a:t>2) </a:t>
            </a:r>
            <a:r>
              <a:rPr lang="el-GR" sz="3200" dirty="0"/>
              <a:t>Εκπαιδευτικό Πρόγραμμα με θέμα τις Γενικές Αρχές</a:t>
            </a:r>
          </a:p>
          <a:p>
            <a:r>
              <a:rPr lang="el-GR" sz="3200" dirty="0"/>
              <a:t>Λογιστικής.</a:t>
            </a:r>
          </a:p>
          <a:p>
            <a:r>
              <a:rPr lang="el-GR" sz="3200" b="1" dirty="0"/>
              <a:t>3) </a:t>
            </a:r>
            <a:r>
              <a:rPr lang="el-GR" sz="3200" dirty="0"/>
              <a:t>Εκπαιδευτικό Πρόγραμμα που αφορά στην προσφορά Ποιοτικής</a:t>
            </a:r>
          </a:p>
          <a:p>
            <a:r>
              <a:rPr lang="el-GR" sz="3200" dirty="0"/>
              <a:t>Εξυπηρέτησης Πελατών.</a:t>
            </a:r>
          </a:p>
          <a:p>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476672"/>
            <a:ext cx="8219256" cy="5543128"/>
          </a:xfrm>
        </p:spPr>
        <p:txBody>
          <a:bodyPr/>
          <a:lstStyle/>
          <a:p>
            <a:r>
              <a:rPr lang="el-GR" b="1" dirty="0"/>
              <a:t>1) Εκπαιδευτικό Πρόγραμμα για τη χρήση του Word</a:t>
            </a:r>
            <a:endParaRPr lang="el-GR" dirty="0"/>
          </a:p>
          <a:p>
            <a:r>
              <a:rPr lang="el-GR" b="1" dirty="0"/>
              <a:t>Στόχοι σε επίπεδο γνώσεων:</a:t>
            </a:r>
            <a:endParaRPr lang="el-GR" dirty="0"/>
          </a:p>
          <a:p>
            <a:r>
              <a:rPr lang="el-GR" b="1" dirty="0"/>
              <a:t>• </a:t>
            </a:r>
            <a:r>
              <a:rPr lang="el-GR" dirty="0"/>
              <a:t>Να γνωρίζουν τις σημαντικές λειτουργίες και δυνατότητες του Word.</a:t>
            </a:r>
          </a:p>
          <a:p>
            <a:r>
              <a:rPr lang="el-GR" b="1" dirty="0"/>
              <a:t>Στόχοι σε επίπεδο ικανοτήτων:</a:t>
            </a:r>
            <a:endParaRPr lang="el-GR" dirty="0"/>
          </a:p>
          <a:p>
            <a:r>
              <a:rPr lang="el-GR" b="1" dirty="0"/>
              <a:t>• </a:t>
            </a:r>
            <a:r>
              <a:rPr lang="el-GR" dirty="0"/>
              <a:t>Να συντάσσουν και να επεξεργάζονται αρχεία.</a:t>
            </a:r>
          </a:p>
          <a:p>
            <a:r>
              <a:rPr lang="el-GR" b="1" dirty="0"/>
              <a:t>Στόχοι σε επίπεδο στάσεων:</a:t>
            </a:r>
            <a:endParaRPr lang="el-GR" dirty="0"/>
          </a:p>
          <a:p>
            <a:r>
              <a:rPr lang="el-GR" b="1" dirty="0"/>
              <a:t>• </a:t>
            </a:r>
            <a:r>
              <a:rPr lang="el-GR" dirty="0"/>
              <a:t>Να αισθάνονται πιο άνετα κατά τη χρήση επεξεργασίας ενός κειμένου σε Word.</a:t>
            </a:r>
          </a:p>
          <a:p>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548680"/>
            <a:ext cx="8291264" cy="5471120"/>
          </a:xfrm>
        </p:spPr>
        <p:txBody>
          <a:bodyPr/>
          <a:lstStyle/>
          <a:p>
            <a:r>
              <a:rPr lang="el-GR" b="1" dirty="0"/>
              <a:t>2) Εκπαιδευτικό Πρόγραμμα με θέμα τις Γενικές Αρχές Λογιστικής</a:t>
            </a:r>
            <a:endParaRPr lang="el-GR" dirty="0"/>
          </a:p>
          <a:p>
            <a:r>
              <a:rPr lang="el-GR" b="1" dirty="0"/>
              <a:t>Στόχοι σε επίπεδο γνώσεων:</a:t>
            </a:r>
            <a:endParaRPr lang="el-GR" dirty="0"/>
          </a:p>
          <a:p>
            <a:r>
              <a:rPr lang="el-GR" b="1" dirty="0"/>
              <a:t>• </a:t>
            </a:r>
            <a:r>
              <a:rPr lang="el-GR" dirty="0"/>
              <a:t>Να αναγνωρίζουν λογιστικές καταστάσεις.</a:t>
            </a:r>
          </a:p>
          <a:p>
            <a:r>
              <a:rPr lang="el-GR" b="1" dirty="0"/>
              <a:t>Στόχοι σε επίπεδο ικανοτήτων:</a:t>
            </a:r>
            <a:endParaRPr lang="el-GR" dirty="0"/>
          </a:p>
          <a:p>
            <a:r>
              <a:rPr lang="el-GR" b="1" dirty="0"/>
              <a:t>• </a:t>
            </a:r>
            <a:r>
              <a:rPr lang="el-GR" dirty="0"/>
              <a:t>Να χρησιμοποιούν τα συμπεράσματα των λογιστικών</a:t>
            </a:r>
          </a:p>
          <a:p>
            <a:r>
              <a:rPr lang="el-GR" dirty="0"/>
              <a:t>καταστάσεων.</a:t>
            </a:r>
          </a:p>
          <a:p>
            <a:r>
              <a:rPr lang="el-GR" b="1" dirty="0"/>
              <a:t>Στόχοι σε επίπεδο στάσεων:</a:t>
            </a:r>
            <a:endParaRPr lang="el-GR" dirty="0"/>
          </a:p>
          <a:p>
            <a:r>
              <a:rPr lang="el-GR" b="1" dirty="0"/>
              <a:t>• </a:t>
            </a:r>
            <a:r>
              <a:rPr lang="el-GR" dirty="0"/>
              <a:t>Να κινητοποιηθούν για τη χρησιμότητα της λογιστικής για</a:t>
            </a:r>
          </a:p>
          <a:p>
            <a:r>
              <a:rPr lang="el-GR" dirty="0"/>
              <a:t>την επιτυχημένη ολοκλήρωση των καθημερινών εργασιών.</a:t>
            </a:r>
          </a:p>
          <a:p>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404664"/>
            <a:ext cx="8219256" cy="5615136"/>
          </a:xfrm>
        </p:spPr>
        <p:txBody>
          <a:bodyPr>
            <a:normAutofit fontScale="92500"/>
          </a:bodyPr>
          <a:lstStyle/>
          <a:p>
            <a:r>
              <a:rPr lang="el-GR" b="1" dirty="0"/>
              <a:t>3) Εκπαιδευτικό Πρόγραμμα που αφορά την προσφορά</a:t>
            </a:r>
            <a:endParaRPr lang="el-GR" dirty="0"/>
          </a:p>
          <a:p>
            <a:r>
              <a:rPr lang="el-GR" b="1" dirty="0"/>
              <a:t>Ποιοτικής Εξυπηρέτησης Πελατών</a:t>
            </a:r>
            <a:endParaRPr lang="el-GR" dirty="0"/>
          </a:p>
          <a:p>
            <a:r>
              <a:rPr lang="el-GR" b="1" dirty="0"/>
              <a:t> </a:t>
            </a:r>
            <a:endParaRPr lang="el-GR" dirty="0"/>
          </a:p>
          <a:p>
            <a:r>
              <a:rPr lang="el-GR" b="1" dirty="0"/>
              <a:t>Στόχοι σε επίπεδο γνώσεων:</a:t>
            </a:r>
            <a:endParaRPr lang="el-GR" dirty="0"/>
          </a:p>
          <a:p>
            <a:r>
              <a:rPr lang="el-GR" b="1" dirty="0"/>
              <a:t>• </a:t>
            </a:r>
            <a:r>
              <a:rPr lang="el-GR" dirty="0"/>
              <a:t>Να προσδιορίζουν τα διαφορετικά είδη πελατών.</a:t>
            </a:r>
          </a:p>
          <a:p>
            <a:r>
              <a:rPr lang="el-GR" b="1" dirty="0"/>
              <a:t>Στόχοι σε επίπεδο ικανοτήτων:</a:t>
            </a:r>
            <a:endParaRPr lang="el-GR" dirty="0"/>
          </a:p>
          <a:p>
            <a:r>
              <a:rPr lang="el-GR" b="1" dirty="0"/>
              <a:t>• </a:t>
            </a:r>
            <a:r>
              <a:rPr lang="el-GR" dirty="0"/>
              <a:t>Να χρησιμοποιούν διαφορετικά είδη συμπεριφοράς για τα</a:t>
            </a:r>
          </a:p>
          <a:p>
            <a:r>
              <a:rPr lang="el-GR" dirty="0"/>
              <a:t>διαφορετικά είδη πελατών.</a:t>
            </a:r>
          </a:p>
          <a:p>
            <a:r>
              <a:rPr lang="el-GR" b="1" dirty="0"/>
              <a:t>Στόχοι σε επίπεδο στάσεων:</a:t>
            </a:r>
            <a:endParaRPr lang="el-GR" dirty="0"/>
          </a:p>
          <a:p>
            <a:r>
              <a:rPr lang="el-GR" b="1" dirty="0"/>
              <a:t>• </a:t>
            </a:r>
            <a:r>
              <a:rPr lang="el-GR" dirty="0"/>
              <a:t>Να απομυθοποιήσουν τους «δύσκολους» πελάτες και να</a:t>
            </a:r>
          </a:p>
          <a:p>
            <a:r>
              <a:rPr lang="el-GR" dirty="0"/>
              <a:t>νιώθουν άνετα κατά το χειρισμό τους.</a:t>
            </a:r>
          </a:p>
          <a:p>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620688"/>
            <a:ext cx="8147248" cy="5399112"/>
          </a:xfrm>
        </p:spPr>
        <p:txBody>
          <a:bodyPr>
            <a:normAutofit lnSpcReduction="10000"/>
          </a:bodyPr>
          <a:lstStyle/>
          <a:p>
            <a:r>
              <a:rPr lang="el-GR" sz="3200" dirty="0"/>
              <a:t>Η διαμόρφωση και η οργάνωση του περιεχομένου ενός προγράμματος περιλαμβάνει:</a:t>
            </a:r>
          </a:p>
          <a:p>
            <a:r>
              <a:rPr lang="el-GR" sz="3200" dirty="0"/>
              <a:t> </a:t>
            </a:r>
          </a:p>
          <a:p>
            <a:r>
              <a:rPr lang="el-GR" sz="3200" b="1" dirty="0"/>
              <a:t>α) </a:t>
            </a:r>
            <a:r>
              <a:rPr lang="el-GR" sz="3200" dirty="0"/>
              <a:t>τον καθορισμό του γενικότερου περιεχομένου,</a:t>
            </a:r>
          </a:p>
          <a:p>
            <a:r>
              <a:rPr lang="el-GR" sz="3200" b="1" dirty="0"/>
              <a:t>β) </a:t>
            </a:r>
            <a:r>
              <a:rPr lang="el-GR" sz="3200" dirty="0"/>
              <a:t>τη δημιουργία εκπαιδευτικών στόχων,</a:t>
            </a:r>
          </a:p>
          <a:p>
            <a:r>
              <a:rPr lang="el-GR" sz="3200" b="1" dirty="0"/>
              <a:t>γ) </a:t>
            </a:r>
            <a:r>
              <a:rPr lang="el-GR" sz="3200" dirty="0"/>
              <a:t>την κατανομή του σε διδακτικές ενότητες και</a:t>
            </a:r>
          </a:p>
          <a:p>
            <a:r>
              <a:rPr lang="el-GR" sz="3200" b="1" dirty="0"/>
              <a:t>δ) </a:t>
            </a:r>
            <a:r>
              <a:rPr lang="el-GR" sz="3200" dirty="0"/>
              <a:t>τον καθορισμό του χρόνου που θα κατανεμηθεί για κάθε διδακτική ενότητα.</a:t>
            </a:r>
          </a:p>
          <a:p>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620688"/>
            <a:ext cx="8363272" cy="5399112"/>
          </a:xfrm>
        </p:spPr>
        <p:txBody>
          <a:bodyPr>
            <a:normAutofit fontScale="92500" lnSpcReduction="10000"/>
          </a:bodyPr>
          <a:lstStyle/>
          <a:p>
            <a:r>
              <a:rPr lang="el-GR" b="1" dirty="0"/>
              <a:t>ΠΑΡΑΔΕΙΓΜΑ</a:t>
            </a:r>
            <a:endParaRPr lang="el-GR" dirty="0"/>
          </a:p>
          <a:p>
            <a:r>
              <a:rPr lang="el-GR" b="1" dirty="0"/>
              <a:t> </a:t>
            </a:r>
            <a:endParaRPr lang="el-GR" dirty="0"/>
          </a:p>
          <a:p>
            <a:r>
              <a:rPr lang="el-GR" b="1" dirty="0"/>
              <a:t>ΤΙΤΛΟΣ ΠΡΟΓΡΑΜΜΑΤΟΣ: </a:t>
            </a:r>
            <a:r>
              <a:rPr lang="el-GR" dirty="0"/>
              <a:t>ΣΥΝΕΝΤΕΥΞΗ ΠΡΟΣΛΗΨΗΣ</a:t>
            </a:r>
          </a:p>
          <a:p>
            <a:r>
              <a:rPr lang="el-GR" b="1" dirty="0"/>
              <a:t>ΔΙΑΡΚΕΙΑ: </a:t>
            </a:r>
            <a:r>
              <a:rPr lang="el-GR" dirty="0"/>
              <a:t>10 ΩΡΕΣ (2 πεντάωρες συναντήσεις)</a:t>
            </a:r>
          </a:p>
          <a:p>
            <a:r>
              <a:rPr lang="el-GR" dirty="0"/>
              <a:t> </a:t>
            </a:r>
          </a:p>
          <a:p>
            <a:r>
              <a:rPr lang="el-GR" b="1" dirty="0"/>
              <a:t>ΠΛΗΘΥΣΜΟΣ - ΣΤΟΧΟΣ : </a:t>
            </a:r>
            <a:r>
              <a:rPr lang="el-GR" dirty="0"/>
              <a:t>ΑΝΕΡΓΟΙ ΠΤΥΧΙΟΥΧΟΙ</a:t>
            </a:r>
          </a:p>
          <a:p>
            <a:r>
              <a:rPr lang="el-GR" dirty="0"/>
              <a:t> </a:t>
            </a:r>
          </a:p>
          <a:p>
            <a:r>
              <a:rPr lang="el-GR" b="1" dirty="0"/>
              <a:t>ΣΚΟΠΟΣ</a:t>
            </a:r>
            <a:endParaRPr lang="el-GR" dirty="0"/>
          </a:p>
          <a:p>
            <a:r>
              <a:rPr lang="el-GR" dirty="0"/>
              <a:t>Η εξοικείωση των εκπαιδευομένων με τη διαδικασία της συνέντευξης για πρόσληψη και η μελέτη των απαραίτητων επικοινωνιακών ικανοτήτων που πρέπει να διαθέτουν οι υποψήφιοι, προκειμένου να επιτύχουν στη θέση στην οποία επιθυμούν να προσληφθούν.</a:t>
            </a:r>
          </a:p>
          <a:p>
            <a:r>
              <a:rPr lang="el-GR"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620688"/>
            <a:ext cx="8291264" cy="5399112"/>
          </a:xfrm>
        </p:spPr>
        <p:txBody>
          <a:bodyPr/>
          <a:lstStyle/>
          <a:p>
            <a:r>
              <a:rPr lang="el-GR" sz="2800" b="1" dirty="0"/>
              <a:t>ΕΚΠΑΙΔΕΥΤΙΚΟΙ ΣΤΟΧΟΙ</a:t>
            </a:r>
            <a:endParaRPr lang="el-GR" sz="2800" dirty="0"/>
          </a:p>
          <a:p>
            <a:pPr>
              <a:buNone/>
            </a:pPr>
            <a:endParaRPr lang="el-GR" sz="2800" dirty="0"/>
          </a:p>
          <a:p>
            <a:r>
              <a:rPr lang="el-GR" sz="2800" dirty="0"/>
              <a:t>ΓΝΩΣΕΙΣ: 1. Να περιγράφουν τα είδη της συνέντευξης.</a:t>
            </a:r>
          </a:p>
          <a:p>
            <a:r>
              <a:rPr lang="el-GR" sz="2800" dirty="0"/>
              <a:t>2. Να αναγνωρίζουν τα πλεονεκτήματα και τα</a:t>
            </a:r>
          </a:p>
          <a:p>
            <a:r>
              <a:rPr lang="el-GR" sz="2800" dirty="0"/>
              <a:t>μειονεκτήματα του κάθε είδους.</a:t>
            </a:r>
          </a:p>
          <a:p>
            <a:r>
              <a:rPr lang="el-GR" sz="2800" dirty="0"/>
              <a:t>3. Να αναγνωρίζουν τα διαφορετικά στάδια της</a:t>
            </a:r>
          </a:p>
          <a:p>
            <a:r>
              <a:rPr lang="el-GR" sz="2800" dirty="0"/>
              <a:t>συνέντευξης.</a:t>
            </a:r>
          </a:p>
          <a:p>
            <a:r>
              <a:rPr lang="el-GR" sz="2800" dirty="0"/>
              <a:t>4. Να διακρίνουν τα βασικά στοιχεία για τα οποία</a:t>
            </a:r>
          </a:p>
          <a:p>
            <a:r>
              <a:rPr lang="el-GR" sz="2800" dirty="0"/>
              <a:t>πρέπει να προετοιμαστούν πριν τη συνέντευξη.</a:t>
            </a:r>
          </a:p>
          <a:p>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548680"/>
            <a:ext cx="8363272" cy="5471120"/>
          </a:xfrm>
        </p:spPr>
        <p:txBody>
          <a:bodyPr>
            <a:normAutofit fontScale="92500" lnSpcReduction="20000"/>
          </a:bodyPr>
          <a:lstStyle/>
          <a:p>
            <a:r>
              <a:rPr lang="el-GR" dirty="0"/>
              <a:t>ΙΚΑΝΟΤΗΤΕΣ: </a:t>
            </a:r>
          </a:p>
          <a:p>
            <a:r>
              <a:rPr lang="el-GR" dirty="0"/>
              <a:t>5. Να υπολογίζουν τις ενδεχόμενες ερωτήσεις και</a:t>
            </a:r>
          </a:p>
          <a:p>
            <a:r>
              <a:rPr lang="el-GR" dirty="0"/>
              <a:t>να προετοιμάζουν τις απαντήσεις.</a:t>
            </a:r>
          </a:p>
          <a:p>
            <a:r>
              <a:rPr lang="el-GR" dirty="0"/>
              <a:t>6. Να χρησιμοποιούν θετικές εκφράσεις κατά την</a:t>
            </a:r>
          </a:p>
          <a:p>
            <a:r>
              <a:rPr lang="el-GR" dirty="0"/>
              <a:t>επικοινωνία τους με τον άνθρωπο που τους παίρνει τη</a:t>
            </a:r>
          </a:p>
          <a:p>
            <a:r>
              <a:rPr lang="el-GR" dirty="0"/>
              <a:t>συνέντευξη.</a:t>
            </a:r>
          </a:p>
          <a:p>
            <a:r>
              <a:rPr lang="el-GR" dirty="0"/>
              <a:t>7. Να επιλέγουν την κατάλληλη ενδυμασία για τη</a:t>
            </a:r>
          </a:p>
          <a:p>
            <a:r>
              <a:rPr lang="el-GR" dirty="0"/>
              <a:t>συνέντευξη.</a:t>
            </a:r>
          </a:p>
          <a:p>
            <a:r>
              <a:rPr lang="el-GR" dirty="0"/>
              <a:t>8. Να αναλύουν τα στοιχεία της μη λεκτικής</a:t>
            </a:r>
          </a:p>
          <a:p>
            <a:r>
              <a:rPr lang="el-GR" dirty="0"/>
              <a:t>επικοινωνίας του ερωτώντα και να ελέγχουν αν οι ίδιοι</a:t>
            </a:r>
          </a:p>
          <a:p>
            <a:r>
              <a:rPr lang="el-GR" dirty="0"/>
              <a:t>διατηρούν σωστή στάση σώματος.</a:t>
            </a:r>
          </a:p>
          <a:p>
            <a:r>
              <a:rPr lang="el-GR" dirty="0"/>
              <a:t>9. Να προσεγγίζουν την εταιρεία για την</a:t>
            </a:r>
          </a:p>
          <a:p>
            <a:r>
              <a:rPr lang="el-GR" dirty="0"/>
              <a:t>εξακρίβωση της έκβασης της συνέντευξης και των</a:t>
            </a:r>
          </a:p>
          <a:p>
            <a:r>
              <a:rPr lang="el-GR" dirty="0"/>
              <a:t>αποτελεσμάτων.</a:t>
            </a:r>
          </a:p>
          <a:p>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404664"/>
            <a:ext cx="8147248" cy="6048672"/>
          </a:xfrm>
        </p:spPr>
        <p:txBody>
          <a:bodyPr/>
          <a:lstStyle/>
          <a:p>
            <a:r>
              <a:rPr lang="el-GR" sz="3200" dirty="0"/>
              <a:t>ΣΤΑΣΕΙΣ:</a:t>
            </a:r>
          </a:p>
          <a:p>
            <a:r>
              <a:rPr lang="el-GR" sz="3200" dirty="0"/>
              <a:t> 10. Να μειώσουν το επικοινωνιακό τους άγχος.</a:t>
            </a:r>
          </a:p>
          <a:p>
            <a:r>
              <a:rPr lang="el-GR" sz="3200" dirty="0"/>
              <a:t>11. Να εκτιμούν τις προσωπικές τους ικανότητες</a:t>
            </a:r>
          </a:p>
          <a:p>
            <a:r>
              <a:rPr lang="el-GR" sz="3200" dirty="0"/>
              <a:t>γνώσεις και προσόντα.</a:t>
            </a:r>
          </a:p>
          <a:p>
            <a:r>
              <a:rPr lang="el-GR" sz="3200" dirty="0"/>
              <a:t>12. Να νιώθουν άνετα κατά τη διάρκεια της</a:t>
            </a:r>
          </a:p>
          <a:p>
            <a:r>
              <a:rPr lang="el-GR" sz="3200" dirty="0"/>
              <a:t>συνέντευξης.</a:t>
            </a:r>
          </a:p>
          <a:p>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548680"/>
            <a:ext cx="8219256" cy="5471120"/>
          </a:xfrm>
        </p:spPr>
        <p:txBody>
          <a:bodyPr/>
          <a:lstStyle/>
          <a:p>
            <a:r>
              <a:rPr lang="el-GR" sz="3200" b="1" dirty="0"/>
              <a:t>ΕΚΠΑΙΔΕΥΤΙΚΕΣ ΤΕΧΝΙΚΕΣ</a:t>
            </a:r>
            <a:endParaRPr lang="el-GR" sz="3200" dirty="0"/>
          </a:p>
          <a:p>
            <a:r>
              <a:rPr lang="el-GR" sz="3200" b="1" dirty="0"/>
              <a:t>• </a:t>
            </a:r>
            <a:r>
              <a:rPr lang="el-GR" sz="3200" dirty="0"/>
              <a:t>Εμπλουτισμένη Εισήγηση</a:t>
            </a:r>
          </a:p>
          <a:p>
            <a:r>
              <a:rPr lang="el-GR" sz="3200" b="1" dirty="0"/>
              <a:t>• </a:t>
            </a:r>
            <a:r>
              <a:rPr lang="el-GR" sz="3200" dirty="0"/>
              <a:t>Καταιγισμός Ιδεών</a:t>
            </a:r>
          </a:p>
          <a:p>
            <a:r>
              <a:rPr lang="el-GR" sz="3200" b="1" dirty="0"/>
              <a:t>• </a:t>
            </a:r>
            <a:r>
              <a:rPr lang="el-GR" sz="3200" dirty="0"/>
              <a:t>Εργασία σε Ομάδες</a:t>
            </a:r>
          </a:p>
          <a:p>
            <a:r>
              <a:rPr lang="el-GR" sz="3200" b="1" dirty="0"/>
              <a:t>• </a:t>
            </a:r>
            <a:r>
              <a:rPr lang="el-GR" sz="3200" dirty="0"/>
              <a:t>Μελέτη Περίπτωσης</a:t>
            </a:r>
          </a:p>
          <a:p>
            <a:r>
              <a:rPr lang="el-GR" sz="3200" b="1" dirty="0"/>
              <a:t>• </a:t>
            </a:r>
            <a:r>
              <a:rPr lang="el-GR" sz="3200" dirty="0"/>
              <a:t>Παιχνίδι Ρόλων</a:t>
            </a:r>
          </a:p>
          <a:p>
            <a:r>
              <a:rPr lang="el-GR" sz="3200" b="1" dirty="0"/>
              <a:t>• </a:t>
            </a:r>
            <a:r>
              <a:rPr lang="el-GR" sz="3200" dirty="0"/>
              <a:t>Επίδειξη</a:t>
            </a:r>
          </a:p>
          <a:p>
            <a:r>
              <a:rPr lang="el-GR" sz="3200" b="1" dirty="0"/>
              <a:t>• </a:t>
            </a:r>
            <a:r>
              <a:rPr lang="el-GR" sz="3200" dirty="0"/>
              <a:t>Προσομοίωση</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548680"/>
            <a:ext cx="8229600" cy="5577483"/>
          </a:xfrm>
        </p:spPr>
        <p:txBody>
          <a:bodyPr/>
          <a:lstStyle/>
          <a:p>
            <a:pPr>
              <a:buNone/>
            </a:pPr>
            <a:r>
              <a:rPr lang="el-GR" b="1" dirty="0"/>
              <a:t>1</a:t>
            </a:r>
            <a:r>
              <a:rPr lang="el-GR" b="1" baseline="30000" dirty="0"/>
              <a:t>η</a:t>
            </a:r>
            <a:r>
              <a:rPr lang="el-GR" b="1" dirty="0"/>
              <a:t> ενότητα . Αποσαφήνιση Όρων</a:t>
            </a:r>
          </a:p>
          <a:p>
            <a:r>
              <a:rPr lang="el-GR" b="1" dirty="0"/>
              <a:t>Διδακτική</a:t>
            </a:r>
            <a:endParaRPr lang="el-GR" dirty="0"/>
          </a:p>
          <a:p>
            <a:pPr>
              <a:buNone/>
            </a:pPr>
            <a:endParaRPr lang="el-GR" dirty="0"/>
          </a:p>
          <a:p>
            <a:r>
              <a:rPr lang="el-GR" dirty="0"/>
              <a:t> </a:t>
            </a:r>
            <a:r>
              <a:rPr lang="el-GR" b="1" i="1" dirty="0"/>
              <a:t>Γενική Διδακτική</a:t>
            </a:r>
            <a:r>
              <a:rPr lang="el-GR" b="1" dirty="0"/>
              <a:t> </a:t>
            </a:r>
            <a:r>
              <a:rPr lang="el-GR" dirty="0"/>
              <a:t>αφορά τα μορφωτικά αγαθά, τους σκοπούς και τους στόχους της διδασκαλίας, την οργάνωση και τον έλεγχο της μάθησης.</a:t>
            </a:r>
          </a:p>
          <a:p>
            <a:r>
              <a:rPr lang="el-GR" b="1" i="1" dirty="0"/>
              <a:t>Ειδική Διδακτική </a:t>
            </a:r>
            <a:r>
              <a:rPr lang="el-GR" dirty="0"/>
              <a:t>του κάθε γνωστικού αντικειμένου</a:t>
            </a:r>
          </a:p>
          <a:p>
            <a:pPr>
              <a:buNone/>
            </a:pPr>
            <a:endParaRPr lang="el-GR" dirty="0"/>
          </a:p>
          <a:p>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404664"/>
            <a:ext cx="8147248" cy="5615136"/>
          </a:xfrm>
        </p:spPr>
        <p:txBody>
          <a:bodyPr/>
          <a:lstStyle/>
          <a:p>
            <a:r>
              <a:rPr lang="el-GR" b="1" dirty="0"/>
              <a:t>ΕΠΟΠΤΙΚΑ ΜΕΣΑ</a:t>
            </a:r>
            <a:endParaRPr lang="el-GR" dirty="0"/>
          </a:p>
          <a:p>
            <a:pPr lvl="0"/>
            <a:r>
              <a:rPr lang="el-GR" dirty="0" err="1"/>
              <a:t>Διαφανοσκόπιο</a:t>
            </a:r>
            <a:endParaRPr lang="el-GR" dirty="0"/>
          </a:p>
          <a:p>
            <a:pPr lvl="0"/>
            <a:r>
              <a:rPr lang="el-GR" dirty="0"/>
              <a:t>Μηχάνημα Προβολής</a:t>
            </a:r>
          </a:p>
          <a:p>
            <a:pPr lvl="0"/>
            <a:r>
              <a:rPr lang="el-GR" dirty="0"/>
              <a:t>Διαφάνειες</a:t>
            </a:r>
          </a:p>
          <a:p>
            <a:pPr lvl="0"/>
            <a:r>
              <a:rPr lang="el-GR" dirty="0" err="1"/>
              <a:t>Χαρτοπίνακας</a:t>
            </a:r>
            <a:endParaRPr lang="el-GR" dirty="0"/>
          </a:p>
          <a:p>
            <a:pPr lvl="0"/>
            <a:r>
              <a:rPr lang="el-GR" dirty="0"/>
              <a:t>Πίνακας κιμωλίας ή μαρκαδόρου</a:t>
            </a:r>
          </a:p>
          <a:p>
            <a:pPr lvl="0"/>
            <a:r>
              <a:rPr lang="el-GR" dirty="0"/>
              <a:t>Έντυπα</a:t>
            </a:r>
          </a:p>
          <a:p>
            <a:pPr lvl="0"/>
            <a:r>
              <a:rPr lang="el-GR" dirty="0"/>
              <a:t>Τηλεόραση/βίντεο</a:t>
            </a:r>
          </a:p>
          <a:p>
            <a:pPr lvl="0"/>
            <a:r>
              <a:rPr lang="el-GR" dirty="0"/>
              <a:t>Κάμερα</a:t>
            </a:r>
          </a:p>
          <a:p>
            <a:pPr lvl="0"/>
            <a:r>
              <a:rPr lang="el-GR" dirty="0"/>
              <a:t>Κασέτες ήχου</a:t>
            </a:r>
          </a:p>
          <a:p>
            <a:pPr lvl="0"/>
            <a:r>
              <a:rPr lang="el-GR" dirty="0"/>
              <a:t>Εκπαιδευτικές ταινίες </a:t>
            </a:r>
          </a:p>
          <a:p>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332656"/>
            <a:ext cx="8219256" cy="5687144"/>
          </a:xfrm>
        </p:spPr>
        <p:txBody>
          <a:bodyPr/>
          <a:lstStyle/>
          <a:p>
            <a:r>
              <a:rPr lang="el-GR" sz="3200" b="1" dirty="0"/>
              <a:t>Ο καθορισμός της καταλληλότερης προσέγγισης για κάθε διδακτική-μαθησιακή κατάσταση εξαρτάται από:</a:t>
            </a:r>
            <a:endParaRPr lang="el-GR" sz="3200" dirty="0"/>
          </a:p>
          <a:p>
            <a:pPr lvl="0"/>
            <a:r>
              <a:rPr lang="el-GR" sz="3200" dirty="0"/>
              <a:t>Το πεδίο της μάθησης (στάσεις, δεξιότητες)</a:t>
            </a:r>
          </a:p>
          <a:p>
            <a:pPr lvl="0"/>
            <a:r>
              <a:rPr lang="el-GR" sz="3200" dirty="0"/>
              <a:t>Ανάγκη ενεργητικής συμμετοχής εκπαιδευομένων</a:t>
            </a:r>
          </a:p>
          <a:p>
            <a:pPr lvl="0"/>
            <a:r>
              <a:rPr lang="el-GR" sz="3200" dirty="0"/>
              <a:t>Οι απαιτήσεις του μαθησιακού αντικειμένου</a:t>
            </a:r>
          </a:p>
          <a:p>
            <a:pPr lvl="0"/>
            <a:r>
              <a:rPr lang="el-GR" sz="3200" dirty="0"/>
              <a:t>Η διαθεσιμότητα των πόρων</a:t>
            </a:r>
          </a:p>
          <a:p>
            <a:pPr lvl="0"/>
            <a:r>
              <a:rPr lang="el-GR" sz="3200" dirty="0"/>
              <a:t>Η διασύνδεση με τους παιδαγωγικούς στόχους</a:t>
            </a:r>
          </a:p>
          <a:p>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76672"/>
            <a:ext cx="7772400" cy="5543128"/>
          </a:xfrm>
        </p:spPr>
        <p:txBody>
          <a:bodyPr>
            <a:normAutofit fontScale="92500" lnSpcReduction="10000"/>
          </a:bodyPr>
          <a:lstStyle/>
          <a:p>
            <a:r>
              <a:rPr lang="el-GR" sz="3600" b="1" dirty="0" err="1"/>
              <a:t>Γραμματισμός</a:t>
            </a:r>
            <a:r>
              <a:rPr lang="el-GR" sz="3600" b="1" dirty="0"/>
              <a:t> και διδακτική σε ευπαθείς ομάδες</a:t>
            </a:r>
          </a:p>
          <a:p>
            <a:endParaRPr lang="el-GR" dirty="0"/>
          </a:p>
          <a:p>
            <a:r>
              <a:rPr lang="el-GR" sz="3200" dirty="0"/>
              <a:t>Ο </a:t>
            </a:r>
            <a:r>
              <a:rPr lang="el-GR" sz="3200" i="1" dirty="0" err="1"/>
              <a:t>γραμματισμός</a:t>
            </a:r>
            <a:r>
              <a:rPr lang="el-GR" sz="3200" dirty="0"/>
              <a:t> αποτελεί ένα σχετικά νέο όρο στο ελληνικό λεξιλόγιο και, ενώ περιλαμβάνει την έννοια του αλφαβητισμού, είναι ευρύτερος από αυτόν. Πρόκειται για μετάφραση του αγγλικού όρου </a:t>
            </a:r>
            <a:r>
              <a:rPr lang="el-GR" sz="3200" dirty="0" err="1"/>
              <a:t>literacy</a:t>
            </a:r>
            <a:r>
              <a:rPr lang="el-GR" sz="3200" dirty="0"/>
              <a:t>, που έχει επίσης αποδοθεί στην ελληνική γλώσσα ως </a:t>
            </a:r>
            <a:r>
              <a:rPr lang="el-GR" sz="3200" i="1" dirty="0" err="1"/>
              <a:t>εγγραμματοσύνη</a:t>
            </a:r>
            <a:r>
              <a:rPr lang="el-GR" sz="3200" dirty="0"/>
              <a:t>  και ο οποίος δεν αναφέρεται απλά στην ικανότητα για ανάγνωση και γραφή</a:t>
            </a:r>
          </a:p>
          <a:p>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548680"/>
            <a:ext cx="8219256" cy="5471120"/>
          </a:xfrm>
        </p:spPr>
        <p:txBody>
          <a:bodyPr/>
          <a:lstStyle/>
          <a:p>
            <a:r>
              <a:rPr lang="el-GR" dirty="0"/>
              <a:t>. </a:t>
            </a:r>
            <a:r>
              <a:rPr lang="el-GR" sz="3600" dirty="0"/>
              <a:t>Η έννοια "</a:t>
            </a:r>
            <a:r>
              <a:rPr lang="el-GR" sz="3600" dirty="0" err="1"/>
              <a:t>γραμματισμός</a:t>
            </a:r>
            <a:r>
              <a:rPr lang="el-GR" sz="3600" dirty="0"/>
              <a:t>" αφορά τη δυνατότητα του ατόμου να λειτουργεί αποτελεσματικά σε διάφορα περιβάλλοντα και καταστάσεις επικοινωνίας, χρησιμοποιώντας κείμενα γραπτού και προφορικού λόγου, καθώς επίσης μη γλωσσικά κείμενα (λ.χ. εικόνες, σχεδιαγράμματα, χάρτες κλπ.).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755576" y="404664"/>
            <a:ext cx="7772400" cy="5652120"/>
          </a:xfrm>
        </p:spPr>
        <p:txBody>
          <a:bodyPr>
            <a:normAutofit/>
          </a:bodyPr>
          <a:lstStyle/>
          <a:p>
            <a:r>
              <a:rPr lang="el-GR" sz="3600" dirty="0"/>
              <a:t>Η ανάπτυξη κάποιου βαθμού </a:t>
            </a:r>
            <a:r>
              <a:rPr lang="el-GR" sz="3600" dirty="0" err="1"/>
              <a:t>γραμματισμού</a:t>
            </a:r>
            <a:r>
              <a:rPr lang="el-GR" sz="3600" dirty="0"/>
              <a:t> γίνεται με τρόπο φυσικό μέσα στο οικογενειακό και το κοινωνικό μας περιβάλλον, καθώς μαθαίνουμε τη μητρική μας γλώσσα και κατορθώνουμε να επικοινωνούμε με διαφορετικά πρόσωπα σε διάφορες κοινωνικές καταστάσεις μέσα από διάφορα είδη λόγου και τύπους κειμένων.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476672"/>
            <a:ext cx="8147248" cy="5543128"/>
          </a:xfrm>
        </p:spPr>
        <p:txBody>
          <a:bodyPr>
            <a:normAutofit/>
          </a:bodyPr>
          <a:lstStyle/>
          <a:p>
            <a:r>
              <a:rPr lang="el-GR" sz="3200" dirty="0"/>
              <a:t>Παράλληλα, όμως, είναι απαραίτητη και κάποιου τύπου συστηματική εκπαίδευση. Και όσο πιο πολύπλοκη γίνεται η επικοινωνία σε μια κοινωνία, όσο πιο πολύμορφα είναι τα κείμενα που παράγονται στο πλαίσιο της λειτουργίας των θεσμών της και όσο πιο ισχυρές γίνονται οι πιέσεις και οι απαιτήσεις στην αγορά εργασίας, τόσο αυξάνονται οι απαιτήσεις για την εκπαίδευση σε είδη </a:t>
            </a:r>
            <a:r>
              <a:rPr lang="el-GR" sz="3200" dirty="0" err="1"/>
              <a:t>γραμματισμού</a:t>
            </a:r>
            <a:r>
              <a:rPr lang="el-GR" sz="3200" dirty="0"/>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476672"/>
            <a:ext cx="8219256" cy="5543128"/>
          </a:xfrm>
        </p:spPr>
        <p:txBody>
          <a:bodyPr>
            <a:normAutofit/>
          </a:bodyPr>
          <a:lstStyle/>
          <a:p>
            <a:pPr marL="0" indent="0">
              <a:buNone/>
            </a:pPr>
            <a:r>
              <a:rPr lang="el-GR" sz="2800" dirty="0"/>
              <a:t>Το σχολείο καλείται δηλαδή να αναπτύξει</a:t>
            </a:r>
          </a:p>
          <a:p>
            <a:r>
              <a:rPr lang="el-GR" sz="2800" dirty="0"/>
              <a:t> τον </a:t>
            </a:r>
            <a:r>
              <a:rPr lang="el-GR" sz="2800" i="1" dirty="0"/>
              <a:t>κοινωνικό </a:t>
            </a:r>
            <a:r>
              <a:rPr lang="el-GR" sz="2800" i="1" dirty="0" err="1"/>
              <a:t>γραμματισμό</a:t>
            </a:r>
            <a:r>
              <a:rPr lang="el-GR" sz="2800" dirty="0"/>
              <a:t>. </a:t>
            </a:r>
          </a:p>
          <a:p>
            <a:endParaRPr lang="el-GR" sz="2800" dirty="0"/>
          </a:p>
          <a:p>
            <a:pPr marL="0" indent="0">
              <a:buNone/>
            </a:pPr>
            <a:endParaRPr lang="el-GR" sz="2800" dirty="0"/>
          </a:p>
          <a:p>
            <a:r>
              <a:rPr lang="el-GR" sz="2800" dirty="0"/>
              <a:t>τον </a:t>
            </a:r>
            <a:r>
              <a:rPr lang="el-GR" sz="2800" i="1" dirty="0"/>
              <a:t>σχολικό </a:t>
            </a:r>
            <a:r>
              <a:rPr lang="el-GR" sz="2800" i="1" dirty="0" err="1"/>
              <a:t>γραμματισμό</a:t>
            </a:r>
            <a:r>
              <a:rPr lang="el-GR" sz="2800" dirty="0"/>
              <a:t>, δηλαδή, τα είδη </a:t>
            </a:r>
            <a:r>
              <a:rPr lang="el-GR" sz="2800" dirty="0" err="1"/>
              <a:t>γραμματισμού</a:t>
            </a:r>
            <a:r>
              <a:rPr lang="el-GR" sz="2800" dirty="0"/>
              <a:t> που είναι απαραίτητα για να αποδώσουν επιτυχώς στα μαθήματα που περιλαμβάνει το πρόγραμμα σπουδών.</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260648"/>
            <a:ext cx="7772400" cy="5759152"/>
          </a:xfrm>
        </p:spPr>
        <p:txBody>
          <a:bodyPr>
            <a:normAutofit/>
          </a:bodyPr>
          <a:lstStyle/>
          <a:p>
            <a:pPr algn="just"/>
            <a:r>
              <a:rPr lang="el-GR" sz="3200" dirty="0"/>
              <a:t>Τα είδη κοινωνικού </a:t>
            </a:r>
            <a:r>
              <a:rPr lang="el-GR" sz="3200" dirty="0" err="1"/>
              <a:t>γραμματισμού</a:t>
            </a:r>
            <a:r>
              <a:rPr lang="el-GR" sz="3200" dirty="0"/>
              <a:t> που απαιτούνται από τα μέλη των σύγχρονων κοινωνιών για να είναι παραγωγικά στην ιδιωτική, την κοινωνική και την επαγγελματική τους ζωή αυξάνονται με πολύ γοργούς ρυθμούς, καθώς συνεχώς αυξάνονται οι ανάγκες για κατανόηση και παραγωγή διαφορετικών ειδών κειμένων.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471120"/>
          </a:xfrm>
        </p:spPr>
        <p:txBody>
          <a:bodyPr>
            <a:normAutofit/>
          </a:bodyPr>
          <a:lstStyle/>
          <a:p>
            <a:pPr algn="just"/>
            <a:r>
              <a:rPr lang="el-GR" sz="3200" dirty="0"/>
              <a:t>Η παραγωγή και κατανόηση διαφορετικών ειδών λόγου και κειμένων προϋποθέτει εξοικείωση με το συγκεκριμένο είδος κειμένων, με τους τρόπους γραφής τους και, γενικότερα, γνώση των τρόπων παραγωγής, διακίνησης αλλά και προσέγγισης αυτών των κειμένων.</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332656"/>
            <a:ext cx="8291264" cy="5687144"/>
          </a:xfrm>
        </p:spPr>
        <p:txBody>
          <a:bodyPr>
            <a:normAutofit/>
          </a:bodyPr>
          <a:lstStyle/>
          <a:p>
            <a:r>
              <a:rPr lang="el-GR" b="1" i="1" dirty="0"/>
              <a:t>Λειτουργικός και κριτικός </a:t>
            </a:r>
            <a:r>
              <a:rPr lang="el-GR" b="1" i="1" dirty="0" err="1"/>
              <a:t>γραμματισμός</a:t>
            </a:r>
            <a:endParaRPr lang="el-GR" b="1" dirty="0"/>
          </a:p>
          <a:p>
            <a:pPr marL="0" indent="0">
              <a:buNone/>
            </a:pPr>
            <a:r>
              <a:rPr lang="el-GR" dirty="0"/>
              <a:t> </a:t>
            </a:r>
          </a:p>
          <a:p>
            <a:r>
              <a:rPr lang="el-GR" sz="3200" i="1" dirty="0"/>
              <a:t>λειτουργικός </a:t>
            </a:r>
            <a:r>
              <a:rPr lang="el-GR" sz="3200" i="1" dirty="0" err="1"/>
              <a:t>γραμματισμός</a:t>
            </a:r>
            <a:r>
              <a:rPr lang="el-GR" sz="3200" i="1" dirty="0"/>
              <a:t> </a:t>
            </a:r>
          </a:p>
          <a:p>
            <a:endParaRPr lang="el-GR" sz="3200" i="1" dirty="0"/>
          </a:p>
          <a:p>
            <a:r>
              <a:rPr lang="el-GR" sz="3200" dirty="0"/>
              <a:t>αναφέρεται στις δεξιότητες εκείνες που χρειάζεται να αναπτύξουν τα άτομα για να αντεπεξέλθουν στις απαιτήσεις της σημερινής αγοράς εργασίας. </a:t>
            </a:r>
          </a:p>
          <a:p>
            <a:endParaRPr lang="el-GR" sz="3200" dirty="0"/>
          </a:p>
          <a:p>
            <a:endParaRPr lang="el-GR" dirty="0"/>
          </a:p>
        </p:txBody>
      </p:sp>
      <p:sp>
        <p:nvSpPr>
          <p:cNvPr id="2" name="Βέλος: Κάτω 1">
            <a:extLst>
              <a:ext uri="{FF2B5EF4-FFF2-40B4-BE49-F238E27FC236}">
                <a16:creationId xmlns:a16="http://schemas.microsoft.com/office/drawing/2014/main" id="{EF8AE0BD-B286-4806-966B-BC983B485F0E}"/>
              </a:ext>
            </a:extLst>
          </p:cNvPr>
          <p:cNvSpPr/>
          <p:nvPr/>
        </p:nvSpPr>
        <p:spPr>
          <a:xfrm>
            <a:off x="3707904" y="1844824"/>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908720"/>
            <a:ext cx="8229600" cy="5217443"/>
          </a:xfrm>
        </p:spPr>
        <p:txBody>
          <a:bodyPr>
            <a:normAutofit fontScale="92500" lnSpcReduction="20000"/>
          </a:bodyPr>
          <a:lstStyle/>
          <a:p>
            <a:r>
              <a:rPr lang="el-GR" b="1" dirty="0"/>
              <a:t>Διδακτική Μεθοδολογία</a:t>
            </a:r>
          </a:p>
          <a:p>
            <a:r>
              <a:rPr lang="el-GR" dirty="0"/>
              <a:t>Αποτελεί κλάδο της Διδακτικής ή της Σχολικής Παιδαγωγικής. </a:t>
            </a:r>
          </a:p>
          <a:p>
            <a:r>
              <a:rPr lang="el-GR" dirty="0"/>
              <a:t>Η μεθόδευση της διδασκαλίας περιλαμβάνει</a:t>
            </a:r>
          </a:p>
          <a:p>
            <a:pPr>
              <a:buNone/>
            </a:pPr>
            <a:r>
              <a:rPr lang="el-GR" dirty="0"/>
              <a:t> </a:t>
            </a:r>
          </a:p>
          <a:p>
            <a:pPr>
              <a:buNone/>
            </a:pPr>
            <a:r>
              <a:rPr lang="el-GR" dirty="0"/>
              <a:t> α)</a:t>
            </a:r>
            <a:r>
              <a:rPr lang="el-GR" i="1" dirty="0"/>
              <a:t>τον σχεδιασμό </a:t>
            </a:r>
            <a:r>
              <a:rPr lang="el-GR" dirty="0"/>
              <a:t>με τον καθορισμό των στόχων, των εποπτικών μέσων διδασκαλίας, </a:t>
            </a:r>
          </a:p>
          <a:p>
            <a:pPr>
              <a:buNone/>
            </a:pPr>
            <a:r>
              <a:rPr lang="el-GR" dirty="0"/>
              <a:t>β)</a:t>
            </a:r>
            <a:r>
              <a:rPr lang="el-GR" i="1" dirty="0"/>
              <a:t>τη διεξαγωγή</a:t>
            </a:r>
            <a:r>
              <a:rPr lang="el-GR" dirty="0"/>
              <a:t>, όπου ο εκπαιδευτικός αποφασίζει για την οργάνωση της διδασκαλίας </a:t>
            </a:r>
          </a:p>
          <a:p>
            <a:pPr>
              <a:buNone/>
            </a:pPr>
            <a:r>
              <a:rPr lang="el-GR" dirty="0"/>
              <a:t>(μετωπική, εξατομικευμένη, </a:t>
            </a:r>
            <a:r>
              <a:rPr lang="el-GR" dirty="0" err="1"/>
              <a:t>ομαδοσυνεργατική</a:t>
            </a:r>
            <a:r>
              <a:rPr lang="el-GR" dirty="0"/>
              <a:t>), για τις φάσεις της διδασκαλίας (μονολογική, </a:t>
            </a:r>
          </a:p>
          <a:p>
            <a:pPr>
              <a:buNone/>
            </a:pPr>
            <a:r>
              <a:rPr lang="el-GR" dirty="0"/>
              <a:t>διαλογική,  κατευθυνόμενη συζήτηση ή ελεύθερος διάλογος) και τα μέσα διδασκαλίας και </a:t>
            </a:r>
          </a:p>
          <a:p>
            <a:pPr>
              <a:buNone/>
            </a:pPr>
            <a:r>
              <a:rPr lang="el-GR" dirty="0"/>
              <a:t>γ)</a:t>
            </a:r>
            <a:r>
              <a:rPr lang="el-GR" i="1" dirty="0"/>
              <a:t>τον έλεγχο</a:t>
            </a:r>
            <a:r>
              <a:rPr lang="el-GR" dirty="0"/>
              <a:t> του αποτελέσματος μέσω της αξιολόγησης.</a:t>
            </a:r>
          </a:p>
          <a:p>
            <a:endParaRPr lang="el-G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a:bodyPr>
          <a:lstStyle/>
          <a:p>
            <a:pPr algn="ctr"/>
            <a:r>
              <a:rPr lang="el-GR" sz="3200" dirty="0"/>
              <a:t>Εδώ, ο </a:t>
            </a:r>
            <a:r>
              <a:rPr lang="el-GR" sz="3200" dirty="0" err="1"/>
              <a:t>γραμματισμός</a:t>
            </a:r>
            <a:r>
              <a:rPr lang="el-GR" sz="3200" dirty="0"/>
              <a:t> είναι μετρήσιμος και ποσοτικός. Σκοπός της εκπαίδευσης είναι η επίτευξη των κοινωνικών στόχων και η παροχή πρόσβασης σε συγκεκριμένα είδη </a:t>
            </a:r>
            <a:r>
              <a:rPr lang="el-GR" sz="3200" dirty="0" err="1"/>
              <a:t>γραμματισμού</a:t>
            </a:r>
            <a:r>
              <a:rPr lang="en-US" sz="3200" dirty="0"/>
              <a:t>. </a:t>
            </a:r>
            <a:r>
              <a:rPr lang="el-GR" sz="3200" dirty="0"/>
              <a:t>Το ίδιο ισχύει και για τα επίπεδα </a:t>
            </a:r>
            <a:r>
              <a:rPr lang="el-GR" sz="3200" dirty="0" err="1"/>
              <a:t>αριθμητισμού.π.χ</a:t>
            </a:r>
            <a:r>
              <a:rPr lang="el-GR" sz="3200" dirty="0"/>
              <a:t>. αστυνομική ταυτότητα</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476672"/>
            <a:ext cx="8219256" cy="5543128"/>
          </a:xfrm>
        </p:spPr>
        <p:txBody>
          <a:bodyPr>
            <a:normAutofit/>
          </a:bodyPr>
          <a:lstStyle/>
          <a:p>
            <a:r>
              <a:rPr lang="el-GR" b="1" i="1" dirty="0"/>
              <a:t>κριτικός </a:t>
            </a:r>
            <a:r>
              <a:rPr lang="el-GR" b="1" i="1" dirty="0" err="1"/>
              <a:t>γραμματισμός</a:t>
            </a:r>
            <a:r>
              <a:rPr lang="el-GR" b="1" dirty="0"/>
              <a:t> </a:t>
            </a:r>
          </a:p>
          <a:p>
            <a:endParaRPr lang="el-GR" dirty="0"/>
          </a:p>
          <a:p>
            <a:pPr marL="0" indent="0">
              <a:buNone/>
            </a:pPr>
            <a:r>
              <a:rPr lang="el-GR" dirty="0"/>
              <a:t>στην ευαισθητοποίηση των πολιτών στις λειτουργίες των κυρίαρχων μορφών </a:t>
            </a:r>
            <a:r>
              <a:rPr lang="el-GR" dirty="0" err="1"/>
              <a:t>γραμματισμού</a:t>
            </a:r>
            <a:r>
              <a:rPr lang="el-GR" dirty="0"/>
              <a:t>, καθώς και στην ανάπτυξη κριτικής σκέψης απέναντί τους.</a:t>
            </a:r>
          </a:p>
          <a:p>
            <a:pPr marL="0" indent="0" algn="ctr">
              <a:buNone/>
            </a:pPr>
            <a:r>
              <a:rPr lang="el-GR" dirty="0"/>
              <a:t>Επισημαίνεται η </a:t>
            </a:r>
            <a:r>
              <a:rPr lang="el-GR" b="1" dirty="0">
                <a:hlinkClick r:id="rId2"/>
              </a:rPr>
              <a:t>ιδεολογική</a:t>
            </a:r>
            <a:r>
              <a:rPr lang="el-GR" dirty="0"/>
              <a:t> πλευρά των πρακτικών </a:t>
            </a:r>
            <a:r>
              <a:rPr lang="el-GR" dirty="0" err="1"/>
              <a:t>γραμματισμού</a:t>
            </a:r>
            <a:r>
              <a:rPr lang="el-GR" dirty="0"/>
              <a:t> και υποστηρίζεται οι μορφές του </a:t>
            </a:r>
            <a:r>
              <a:rPr lang="el-GR" dirty="0" err="1"/>
              <a:t>γραμματισμού</a:t>
            </a:r>
            <a:r>
              <a:rPr lang="el-GR" dirty="0"/>
              <a:t> διαμορφώνουν αλλά και διαμορφώνονται μέσα από ιδεολογικές θέσεις συνδεδεμένες με μορφές κοινωνικής εξουσίας</a:t>
            </a:r>
          </a:p>
          <a:p>
            <a:endParaRPr lang="el-GR" dirty="0"/>
          </a:p>
        </p:txBody>
      </p:sp>
      <p:sp>
        <p:nvSpPr>
          <p:cNvPr id="2" name="Βέλος: Κάτω 1">
            <a:extLst>
              <a:ext uri="{FF2B5EF4-FFF2-40B4-BE49-F238E27FC236}">
                <a16:creationId xmlns:a16="http://schemas.microsoft.com/office/drawing/2014/main" id="{8E8C9EE8-D7EF-41A3-859F-5A87882408C2}"/>
              </a:ext>
            </a:extLst>
          </p:cNvPr>
          <p:cNvSpPr/>
          <p:nvPr/>
        </p:nvSpPr>
        <p:spPr>
          <a:xfrm>
            <a:off x="3563888" y="980728"/>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548680"/>
            <a:ext cx="8291264" cy="5471120"/>
          </a:xfrm>
        </p:spPr>
        <p:txBody>
          <a:bodyPr>
            <a:normAutofit/>
          </a:bodyPr>
          <a:lstStyle/>
          <a:p>
            <a:r>
              <a:rPr lang="el-GR" sz="3200" dirty="0"/>
              <a:t>έμφαση στην επίτευξη κοινωνικών στόχων, οι οποίοι όμως δεν αντιμετωπίζονται ως δεδομένοι αλλά υπόκεινται σε κριτική ανάλυση ως μέρος της εκπαιδευτικής διαδικασίας.</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lstStyle/>
          <a:p>
            <a:pPr marL="0" indent="0">
              <a:buNone/>
            </a:pPr>
            <a:r>
              <a:rPr lang="el-GR" dirty="0"/>
              <a:t>Το παράδειγμα των παιδιών </a:t>
            </a:r>
            <a:r>
              <a:rPr lang="el-GR" dirty="0" err="1"/>
              <a:t>Ρομά</a:t>
            </a:r>
            <a:r>
              <a:rPr lang="el-GR" dirty="0"/>
              <a:t>. </a:t>
            </a:r>
          </a:p>
          <a:p>
            <a:r>
              <a:rPr lang="el-GR" dirty="0"/>
              <a:t>Τι γίνεται με τα παιδιά </a:t>
            </a:r>
            <a:r>
              <a:rPr lang="el-GR" dirty="0" err="1"/>
              <a:t>Ρομά</a:t>
            </a:r>
            <a:r>
              <a:rPr lang="el-GR" dirty="0"/>
              <a:t> που φέρουν διαφορετικές αναγνώσεις από την τοπική τους κοινότητα;</a:t>
            </a:r>
          </a:p>
          <a:p>
            <a:endParaRPr lang="el-GR" dirty="0"/>
          </a:p>
          <a:p>
            <a:r>
              <a:rPr lang="el-GR" dirty="0"/>
              <a:t>Πρέπει να στηρίζεται η συμμετοχική διαδικασία όλων των παιδιών με τη δημιουργία ενός εμπλουτισμένου σε ερεθίσματα  σχολικού περιβάλλοντος που να αναγνωρίζει τις εμπειρίες όλων των μαθητών.</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92696"/>
            <a:ext cx="7772400" cy="5327104"/>
          </a:xfrm>
        </p:spPr>
        <p:txBody>
          <a:bodyPr/>
          <a:lstStyle/>
          <a:p>
            <a:r>
              <a:rPr lang="el-GR" sz="3200" dirty="0"/>
              <a:t>Ως περιεχόμενα μαθημάτων προτείνονται:</a:t>
            </a:r>
          </a:p>
          <a:p>
            <a:endParaRPr lang="el-GR" sz="3200" dirty="0"/>
          </a:p>
          <a:p>
            <a:r>
              <a:rPr lang="el-GR" sz="3200" dirty="0"/>
              <a:t>Τα δικαιώματα των παιδιών</a:t>
            </a:r>
          </a:p>
          <a:p>
            <a:r>
              <a:rPr lang="el-GR" sz="3200" dirty="0"/>
              <a:t>Οι εμπειρίες ζωής των ίδιων των παιδιών</a:t>
            </a:r>
          </a:p>
          <a:p>
            <a:r>
              <a:rPr lang="el-GR" sz="3200" dirty="0"/>
              <a:t>Οι ανάγκες και οι αναζητήσεις των παιδιών</a:t>
            </a:r>
          </a:p>
          <a:p>
            <a:r>
              <a:rPr lang="el-GR" sz="3200" dirty="0"/>
              <a:t>Κοινωνικά και πολιτικά ζητήματα (ρατσισμό, </a:t>
            </a:r>
            <a:r>
              <a:rPr lang="el-GR" sz="3200" dirty="0" err="1"/>
              <a:t>ειρήνη,φτώχεια</a:t>
            </a:r>
            <a:r>
              <a:rPr lang="el-GR" sz="3200" dirty="0"/>
              <a:t>)</a:t>
            </a:r>
          </a:p>
          <a:p>
            <a:endParaRPr lang="el-G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404664"/>
            <a:ext cx="7772400" cy="5615136"/>
          </a:xfrm>
        </p:spPr>
        <p:txBody>
          <a:bodyPr>
            <a:normAutofit/>
          </a:bodyPr>
          <a:lstStyle/>
          <a:p>
            <a:r>
              <a:rPr lang="el-GR" sz="3200" dirty="0"/>
              <a:t>Επικαιρότητα</a:t>
            </a:r>
          </a:p>
          <a:p>
            <a:r>
              <a:rPr lang="el-GR" sz="3200" dirty="0"/>
              <a:t>Συμβουλευτική επίλυσης κοινωνικών προβλημάτων που βιώνουν οι οικογένειες </a:t>
            </a:r>
            <a:r>
              <a:rPr lang="el-GR" sz="3200" dirty="0" err="1"/>
              <a:t>Ρομά</a:t>
            </a:r>
            <a:r>
              <a:rPr lang="el-GR" sz="3200" dirty="0"/>
              <a:t> στους καταυλισμούς</a:t>
            </a:r>
          </a:p>
          <a:p>
            <a:r>
              <a:rPr lang="el-GR" sz="3200" dirty="0"/>
              <a:t>(έκδοση βιβλιαρίων ασθενείας,)</a:t>
            </a:r>
          </a:p>
          <a:p>
            <a:pPr>
              <a:buNone/>
            </a:pPr>
            <a:endParaRPr lang="el-GR" sz="3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471120"/>
          </a:xfrm>
        </p:spPr>
        <p:txBody>
          <a:bodyPr/>
          <a:lstStyle/>
          <a:p>
            <a:r>
              <a:rPr lang="el-GR" dirty="0"/>
              <a:t>Υλικό:</a:t>
            </a:r>
          </a:p>
          <a:p>
            <a:r>
              <a:rPr lang="el-GR" dirty="0"/>
              <a:t>Το περιεχόμενο των δικαιωμάτων</a:t>
            </a:r>
          </a:p>
          <a:p>
            <a:r>
              <a:rPr lang="el-GR" dirty="0"/>
              <a:t>Εικόνες από τη διαβίωση των </a:t>
            </a:r>
            <a:r>
              <a:rPr lang="el-GR" dirty="0" err="1"/>
              <a:t>Ρομά</a:t>
            </a:r>
            <a:endParaRPr lang="el-GR" dirty="0"/>
          </a:p>
          <a:p>
            <a:r>
              <a:rPr lang="el-GR" dirty="0"/>
              <a:t>Εφημερίδες, περιοδικά</a:t>
            </a:r>
          </a:p>
          <a:p>
            <a:r>
              <a:rPr lang="el-GR" dirty="0"/>
              <a:t>Ποιήματα, τραγούδια, λαϊκοί μύθοι</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692696"/>
            <a:ext cx="8219256" cy="5327104"/>
          </a:xfrm>
        </p:spPr>
        <p:txBody>
          <a:bodyPr>
            <a:normAutofit lnSpcReduction="10000"/>
          </a:bodyPr>
          <a:lstStyle/>
          <a:p>
            <a:r>
              <a:rPr lang="el-GR" sz="3600" b="1" dirty="0"/>
              <a:t>Ψυχολογικό κλίμα τάξης</a:t>
            </a:r>
            <a:r>
              <a:rPr lang="en-US" sz="3600" b="1" dirty="0"/>
              <a:t> –</a:t>
            </a:r>
            <a:r>
              <a:rPr lang="el-GR" sz="3600" b="1" dirty="0"/>
              <a:t>Παράγοντες διαμόρφωσης</a:t>
            </a:r>
          </a:p>
          <a:p>
            <a:pPr algn="ctr"/>
            <a:r>
              <a:rPr lang="el-GR" sz="3600" dirty="0"/>
              <a:t> Συχνά είναι ισχυρότερα από την κατάρτιση ή την επιμόρφωση.</a:t>
            </a:r>
            <a:endParaRPr lang="el-GR" sz="3600" b="1" dirty="0"/>
          </a:p>
          <a:p>
            <a:pPr algn="ctr"/>
            <a:r>
              <a:rPr lang="el-GR" sz="3600" dirty="0"/>
              <a:t>Οι ήδη διαμορφωμένες στάσεις και πεποιθήσεις των εκπαιδευομένων για το τι είναι και τι σημαίνει γνώση επηρεάζει σε μεγάλο βαθμό την επιτυχημένη τους ή όχι ενασχόληση με τις μαθησιακές τους υποχρεώσεις.</a:t>
            </a:r>
          </a:p>
          <a:p>
            <a:endParaRPr lang="el-G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620688"/>
            <a:ext cx="7772400" cy="5399112"/>
          </a:xfrm>
        </p:spPr>
        <p:txBody>
          <a:bodyPr>
            <a:normAutofit fontScale="92500" lnSpcReduction="10000"/>
          </a:bodyPr>
          <a:lstStyle/>
          <a:p>
            <a:pPr>
              <a:buNone/>
            </a:pPr>
            <a:r>
              <a:rPr lang="el-GR" sz="3600" b="1" dirty="0"/>
              <a:t>Σύμφωνα με τον </a:t>
            </a:r>
            <a:r>
              <a:rPr lang="el-GR" sz="3600" b="1" dirty="0" smtClean="0"/>
              <a:t>οι </a:t>
            </a:r>
            <a:r>
              <a:rPr lang="el-GR" sz="3600" b="1" dirty="0"/>
              <a:t>διαστάσεις του ψυχοκοινωνικού περιβάλλοντος είναι οι εξής:</a:t>
            </a:r>
          </a:p>
          <a:p>
            <a:r>
              <a:rPr lang="el-GR" sz="3600" dirty="0"/>
              <a:t>Εμπλοκή</a:t>
            </a:r>
          </a:p>
          <a:p>
            <a:r>
              <a:rPr lang="el-GR" sz="3600" dirty="0"/>
              <a:t>Δεσμοί μεταξύ των εκπαιδευομένων</a:t>
            </a:r>
          </a:p>
          <a:p>
            <a:r>
              <a:rPr lang="el-GR" sz="3600" dirty="0"/>
              <a:t>Υποστηρικτική στάση του εκπαιδευτικού</a:t>
            </a:r>
          </a:p>
          <a:p>
            <a:r>
              <a:rPr lang="el-GR" sz="3600" dirty="0"/>
              <a:t>Προσανατολισμός στο έργο</a:t>
            </a:r>
          </a:p>
          <a:p>
            <a:r>
              <a:rPr lang="el-GR" sz="3600" dirty="0"/>
              <a:t>Τάξη και οργάνωση</a:t>
            </a:r>
          </a:p>
          <a:p>
            <a:r>
              <a:rPr lang="el-GR" sz="3600" dirty="0"/>
              <a:t>Σαφήνεια κανόνων</a:t>
            </a:r>
          </a:p>
          <a:p>
            <a:endParaRPr lang="el-GR" b="1" dirty="0"/>
          </a:p>
          <a:p>
            <a:pPr>
              <a:buNone/>
            </a:pPr>
            <a:endParaRPr lang="el-GR" b="1" dirty="0"/>
          </a:p>
          <a:p>
            <a:endParaRPr lang="el-G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683568" y="476672"/>
            <a:ext cx="8003232" cy="5543128"/>
          </a:xfrm>
        </p:spPr>
        <p:txBody>
          <a:bodyPr>
            <a:normAutofit lnSpcReduction="10000"/>
          </a:bodyPr>
          <a:lstStyle/>
          <a:p>
            <a:pPr>
              <a:buNone/>
            </a:pPr>
            <a:r>
              <a:rPr lang="el-GR" b="1" dirty="0"/>
              <a:t>Επιδράσεις του περιβάλλοντος της τάξης</a:t>
            </a:r>
          </a:p>
          <a:p>
            <a:r>
              <a:rPr lang="el-GR" sz="3200" dirty="0"/>
              <a:t>Η ενεργή συμμετοχή των εκπαιδευομένων στην εκπαιδευτική διαδικασία επιδρά στην αυτοπεποίθηση και την αποτελεσματικότητά τους</a:t>
            </a:r>
          </a:p>
          <a:p>
            <a:r>
              <a:rPr lang="el-GR" sz="3200" dirty="0"/>
              <a:t>Η ύπαρξη υ ψηλού βαθμού τάξης και οργάνωσης συντελεί στη μείωση της αυτοπεποίθησης</a:t>
            </a:r>
          </a:p>
          <a:p>
            <a:r>
              <a:rPr lang="el-GR" sz="3200" dirty="0"/>
              <a:t>Η φιλική και υποστηρικτική στάση του εκπαιδευόμενου μειώνει το άγχος ενώ επιπλέον δημιουργεί θετική στάση απέναντι στη χρησιμότητα της μάθησης</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548680"/>
            <a:ext cx="8229600" cy="5577483"/>
          </a:xfrm>
        </p:spPr>
        <p:txBody>
          <a:bodyPr/>
          <a:lstStyle/>
          <a:p>
            <a:pPr>
              <a:buNone/>
            </a:pPr>
            <a:r>
              <a:rPr lang="el-GR" b="1" dirty="0"/>
              <a:t>Πορεία διδασκαλίας</a:t>
            </a:r>
            <a:endParaRPr lang="el-GR" dirty="0"/>
          </a:p>
          <a:p>
            <a:r>
              <a:rPr lang="el-GR" dirty="0"/>
              <a:t>Αναφέρεται στην οργάνωση των επιμέρους </a:t>
            </a:r>
            <a:r>
              <a:rPr lang="el-GR" dirty="0" err="1"/>
              <a:t>διδακτικο</a:t>
            </a:r>
            <a:r>
              <a:rPr lang="el-GR" dirty="0"/>
              <a:t>-μαθησιακών δραστηριοτήτων σε φάσεις ή βήματα, καθένα από τα οποία επιτελεί συγκεκριμένη διδακτική λειτουργία, και γι' αυτό οργανώνονται με λογική σειρά και ακολουθία.</a:t>
            </a:r>
          </a:p>
          <a:p>
            <a:endParaRPr lang="el-G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620688"/>
            <a:ext cx="8291264" cy="5399112"/>
          </a:xfrm>
        </p:spPr>
        <p:txBody>
          <a:bodyPr/>
          <a:lstStyle/>
          <a:p>
            <a:r>
              <a:rPr lang="el-GR" dirty="0"/>
              <a:t> </a:t>
            </a:r>
            <a:r>
              <a:rPr lang="el-GR" b="1" dirty="0"/>
              <a:t>Η επίδραση των πεποιθήσεων των εκπαιδευτικών στη διδακτική διαδικασία</a:t>
            </a:r>
          </a:p>
          <a:p>
            <a:r>
              <a:rPr lang="el-GR" sz="3200" dirty="0"/>
              <a:t>Ορισμός: Με το όρο πεποιθήσεις ή «πιστεύω» των εκπαιδευτικών εννοούνται οι αντιλήψεις για τα γνωστικά αντικείμενα και τη διδασκαλία τους που προέρχονται από μακροχρόνιες βιωματικές και επαγγελματικές εμπειρίες και προσδιορίζουν τη διδακτική συμπεριφορά. </a:t>
            </a:r>
          </a:p>
          <a:p>
            <a:endParaRPr lang="el-G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471120"/>
          </a:xfrm>
        </p:spPr>
        <p:txBody>
          <a:bodyPr>
            <a:noAutofit/>
          </a:bodyPr>
          <a:lstStyle/>
          <a:p>
            <a:pPr algn="ctr"/>
            <a:r>
              <a:rPr lang="el-GR" sz="3200" dirty="0"/>
              <a:t>Συχνά είναι ισχυρότερα από την κατάρτιση ή την επιμόρφωση. Θεωρούνται δομές σκέψης αποθηκευμένες στη μνήμη. </a:t>
            </a:r>
          </a:p>
          <a:p>
            <a:pPr algn="ctr"/>
            <a:endParaRPr lang="el-GR" sz="3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611560" y="548680"/>
            <a:ext cx="8075240" cy="5471120"/>
          </a:xfrm>
        </p:spPr>
        <p:txBody>
          <a:bodyPr/>
          <a:lstStyle/>
          <a:p>
            <a:endParaRPr lang="el-GR" b="1" dirty="0"/>
          </a:p>
          <a:p>
            <a:r>
              <a:rPr lang="el-GR" sz="3200" b="1" dirty="0"/>
              <a:t>Παράπλευρη μάθηση ή </a:t>
            </a:r>
            <a:r>
              <a:rPr lang="el-GR" sz="3200" b="1" dirty="0" err="1"/>
              <a:t>μεταμάθηση</a:t>
            </a:r>
            <a:r>
              <a:rPr lang="el-GR" sz="3200" b="1" dirty="0"/>
              <a:t> </a:t>
            </a:r>
            <a:r>
              <a:rPr lang="el-GR" sz="3200" dirty="0"/>
              <a:t>(</a:t>
            </a:r>
            <a:r>
              <a:rPr lang="en-US" sz="3200" dirty="0" err="1"/>
              <a:t>Skemp</a:t>
            </a:r>
            <a:r>
              <a:rPr lang="el-GR" sz="3200" dirty="0"/>
              <a:t>:1979): ο εκπαιδευτικός μεταφέρει συχνά ασυνείδητα ένα μήνυμα για τα γνωστικά αντικείμενα στους εκπαιδευόμενους. Δημιουργείται επομένως, μια σχέση με τη γνώση σε δύο επίπεδα, στο συνειδητό και το ασυνείδητο.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620688"/>
            <a:ext cx="8147248" cy="5399112"/>
          </a:xfrm>
        </p:spPr>
        <p:txBody>
          <a:bodyPr>
            <a:normAutofit/>
          </a:bodyPr>
          <a:lstStyle/>
          <a:p>
            <a:pPr marL="0" indent="0">
              <a:buNone/>
            </a:pPr>
            <a:r>
              <a:rPr lang="el-GR" sz="2800" b="1" dirty="0"/>
              <a:t>Διάθεση:</a:t>
            </a:r>
            <a:r>
              <a:rPr lang="el-GR" sz="2800" dirty="0"/>
              <a:t> η τάση να σκεπτόμαστε και να λειτουργούμε με θετικούς τρόπους. Περιλαμβάνει:</a:t>
            </a:r>
          </a:p>
          <a:p>
            <a:r>
              <a:rPr lang="el-GR" sz="2800" dirty="0"/>
              <a:t>Εμπιστοσύνη στη χρήση των γνωστικών αντικειμένων</a:t>
            </a:r>
          </a:p>
          <a:p>
            <a:r>
              <a:rPr lang="el-GR" sz="2800" dirty="0"/>
              <a:t>Ευελιξία στην διερεύνηση της γνώσης</a:t>
            </a:r>
          </a:p>
          <a:p>
            <a:r>
              <a:rPr lang="el-GR" sz="2800" dirty="0"/>
              <a:t>Δοκιμή διαφορετικών στρατηγικών στην επίλυση προβλημάτων</a:t>
            </a:r>
          </a:p>
          <a:p>
            <a:r>
              <a:rPr lang="el-GR" sz="2800" dirty="0"/>
              <a:t>Ενδιαφέρον, περιέργεια </a:t>
            </a:r>
          </a:p>
          <a:p>
            <a:r>
              <a:rPr lang="el-GR" sz="2800" dirty="0"/>
              <a:t>Αξιολόγηση της εφαρμογής των γνωστικών αντικειμένων</a:t>
            </a:r>
          </a:p>
          <a:p>
            <a:r>
              <a:rPr lang="el-GR" sz="2800" dirty="0"/>
              <a:t>Εκτίμηση του ρόλους της γνώσης στον πολιτισμό</a:t>
            </a:r>
          </a:p>
          <a:p>
            <a:endParaRPr lang="el-GR" sz="2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692696"/>
            <a:ext cx="8147248" cy="5327104"/>
          </a:xfrm>
        </p:spPr>
        <p:txBody>
          <a:bodyPr>
            <a:noAutofit/>
          </a:bodyPr>
          <a:lstStyle/>
          <a:p>
            <a:r>
              <a:rPr lang="el-GR" sz="2800" b="1" dirty="0"/>
              <a:t>Διαφορετικοί ρόλοι των εκπαιδευτικών ανάλογα με τη βαρύτητα των πεποιθήσεών τους:</a:t>
            </a:r>
          </a:p>
          <a:p>
            <a:r>
              <a:rPr lang="el-GR" sz="2800" dirty="0"/>
              <a:t>Ως διδάσκων (</a:t>
            </a:r>
            <a:r>
              <a:rPr lang="en-US" sz="2800" dirty="0"/>
              <a:t>instructor)</a:t>
            </a:r>
            <a:r>
              <a:rPr lang="el-GR" sz="2800" dirty="0"/>
              <a:t>: κατάκτηση γνωστικών δεξιοτήτων</a:t>
            </a:r>
          </a:p>
          <a:p>
            <a:r>
              <a:rPr lang="el-GR" sz="2800" dirty="0"/>
              <a:t>Ως εξηγητής</a:t>
            </a:r>
            <a:r>
              <a:rPr lang="en-US" sz="2800" dirty="0"/>
              <a:t> (explainer)</a:t>
            </a:r>
            <a:r>
              <a:rPr lang="el-GR" sz="2800" dirty="0"/>
              <a:t>: ουσιαστική κατανόηση του περιεχομένου της γνώσης</a:t>
            </a:r>
          </a:p>
          <a:p>
            <a:r>
              <a:rPr lang="el-GR" sz="2800" dirty="0"/>
              <a:t>Ως </a:t>
            </a:r>
            <a:r>
              <a:rPr lang="el-GR" sz="2800" dirty="0" err="1"/>
              <a:t>διευκολυντής</a:t>
            </a:r>
            <a:r>
              <a:rPr lang="en-US" sz="2800" dirty="0"/>
              <a:t> (facilitator)</a:t>
            </a:r>
            <a:r>
              <a:rPr lang="el-GR" sz="2800" dirty="0"/>
              <a:t>: δυναμική διαχείριση της γνώσης εκ μέρους των εκπαιδευομένων και ικανότητα να επιλύουν πραγματικές καταστάσεις προβληματισμού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914400" y="548680"/>
            <a:ext cx="7772400" cy="5688632"/>
          </a:xfrm>
        </p:spPr>
        <p:txBody>
          <a:bodyPr/>
          <a:lstStyle/>
          <a:p>
            <a:pPr algn="ctr"/>
            <a:endParaRPr lang="en-US" sz="3600" dirty="0"/>
          </a:p>
          <a:p>
            <a:pPr algn="ctr"/>
            <a:r>
              <a:rPr lang="en-US" sz="3600" dirty="0"/>
              <a:t>  </a:t>
            </a:r>
            <a:r>
              <a:rPr lang="el-GR" sz="3600" b="1" dirty="0"/>
              <a:t>Λίγα λόγια για το πλαίσιο πλαισίωσης και </a:t>
            </a:r>
            <a:r>
              <a:rPr lang="el-GR" sz="3600" b="1" dirty="0" err="1"/>
              <a:t>αναπλαισίωσης</a:t>
            </a:r>
            <a:r>
              <a:rPr lang="el-GR" sz="3600" b="1" dirty="0"/>
              <a:t> της εκπαιδευτικής γνώσης κατά τον </a:t>
            </a:r>
            <a:r>
              <a:rPr lang="en-US" sz="3600" b="1" dirty="0"/>
              <a:t>Basil Bernstein</a:t>
            </a:r>
          </a:p>
          <a:p>
            <a:endParaRPr lang="en-US" b="1" dirty="0"/>
          </a:p>
          <a:p>
            <a:pPr>
              <a:buNone/>
            </a:pPr>
            <a:endParaRPr lang="el-GR" b="1" dirty="0"/>
          </a:p>
          <a:p>
            <a:endParaRPr lang="el-GR" dirty="0"/>
          </a:p>
          <a:p>
            <a:endParaRPr lang="el-G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548680"/>
            <a:ext cx="8147248" cy="5471120"/>
          </a:xfrm>
        </p:spPr>
        <p:txBody>
          <a:bodyPr>
            <a:normAutofit/>
          </a:bodyPr>
          <a:lstStyle/>
          <a:p>
            <a:pPr algn="ctr"/>
            <a:r>
              <a:rPr lang="el-GR" sz="3600" dirty="0"/>
              <a:t>Ο τρόπος με τον οποίο μια κοινωνία επιλέγει, ταξινομεί, κατανέμει, μεταδίδει και αξιολογεί την εκπαιδευτική γνώση που θεωρεί δημόσια, αντανακλά τόσο την κατανομή εξουσίας όσο και τις αρχές κοινωνικού ελέγχου</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755576" y="476672"/>
            <a:ext cx="7931224" cy="5543128"/>
          </a:xfrm>
        </p:spPr>
        <p:txBody>
          <a:bodyPr>
            <a:normAutofit/>
          </a:bodyPr>
          <a:lstStyle/>
          <a:p>
            <a:r>
              <a:rPr lang="el-GR" sz="3200" i="1" dirty="0"/>
              <a:t>Εκπαιδευτική γνώση: </a:t>
            </a:r>
            <a:r>
              <a:rPr lang="el-GR" sz="3200" dirty="0"/>
              <a:t>ζωτικός ρυθμιστής της δομής της εμπειρίας</a:t>
            </a:r>
          </a:p>
          <a:p>
            <a:pPr algn="ctr"/>
            <a:r>
              <a:rPr lang="el-GR" sz="3200" dirty="0"/>
              <a:t>Σημαντικό ερώτημα: Πώς η επίσημη μετάδοση εκπαιδευτικών γνώσεων και ευαισθησιών προκαλεί, συντηρεί και αλλάζει μορφές εμπειρίας, ταυτότητας και σχέσης;</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755576" y="620688"/>
            <a:ext cx="8075240" cy="5327104"/>
          </a:xfrm>
        </p:spPr>
        <p:txBody>
          <a:bodyPr/>
          <a:lstStyle/>
          <a:p>
            <a:r>
              <a:rPr lang="el-GR" sz="3200" dirty="0"/>
              <a:t>Επίσημη εκπαιδευτική γνώση μέσω τριών συστημάτων μηνυμάτων:</a:t>
            </a:r>
          </a:p>
          <a:p>
            <a:pPr>
              <a:buNone/>
            </a:pPr>
            <a:endParaRPr lang="el-GR" sz="3200" dirty="0"/>
          </a:p>
          <a:p>
            <a:pPr>
              <a:buFont typeface="Wingdings" pitchFamily="2" charset="2"/>
              <a:buChar char="Ø"/>
            </a:pPr>
            <a:r>
              <a:rPr lang="el-GR" sz="3200" dirty="0"/>
              <a:t> </a:t>
            </a:r>
            <a:r>
              <a:rPr lang="el-GR" sz="3200" i="1" dirty="0"/>
              <a:t>Αναλυτικό Πρόγραμμα</a:t>
            </a:r>
            <a:r>
              <a:rPr lang="el-GR" sz="3200" dirty="0"/>
              <a:t>: ορίζει αυτό που θεωρείται έγκυρη γνώση</a:t>
            </a:r>
          </a:p>
          <a:p>
            <a:pPr>
              <a:buFont typeface="Wingdings" pitchFamily="2" charset="2"/>
              <a:buChar char="Ø"/>
            </a:pPr>
            <a:r>
              <a:rPr lang="el-GR" sz="3200" i="1" dirty="0"/>
              <a:t>Παιδαγωγική</a:t>
            </a:r>
            <a:r>
              <a:rPr lang="el-GR" sz="3200" dirty="0"/>
              <a:t>: ορίζει αυτό που θεωρείται έγκυρη μετάδοση γνώσης και</a:t>
            </a:r>
          </a:p>
          <a:p>
            <a:pPr>
              <a:buNone/>
            </a:pPr>
            <a:endParaRPr lang="el-GR" sz="3200" dirty="0"/>
          </a:p>
          <a:p>
            <a:pPr>
              <a:buFont typeface="Wingdings" pitchFamily="2" charset="2"/>
              <a:buChar char="Ø"/>
            </a:pPr>
            <a:endParaRPr lang="el-G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755576" y="404664"/>
            <a:ext cx="7931224" cy="5615136"/>
          </a:xfrm>
        </p:spPr>
        <p:txBody>
          <a:bodyPr/>
          <a:lstStyle/>
          <a:p>
            <a:pPr>
              <a:buFont typeface="Wingdings" pitchFamily="2" charset="2"/>
              <a:buChar char="Ø"/>
            </a:pPr>
            <a:r>
              <a:rPr lang="el-GR" sz="3600" i="1" dirty="0"/>
              <a:t>Αξιολόγηση</a:t>
            </a:r>
            <a:r>
              <a:rPr lang="el-GR" sz="3600" dirty="0"/>
              <a:t> : ορίζει αυτό που θεωρείται έγκυρη πραγμάτωση αυτής της γνώση από την πλευρά του διδασκόμενου</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523</TotalTime>
  <Words>3655</Words>
  <Application>Microsoft Office PowerPoint</Application>
  <PresentationFormat>Προβολή στην οθόνη (4:3)</PresentationFormat>
  <Paragraphs>483</Paragraphs>
  <Slides>101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101</vt:i4>
      </vt:variant>
    </vt:vector>
  </HeadingPairs>
  <TitlesOfParts>
    <vt:vector size="109" baseType="lpstr">
      <vt:lpstr>Arial</vt:lpstr>
      <vt:lpstr>Calibri</vt:lpstr>
      <vt:lpstr>Cambria</vt:lpstr>
      <vt:lpstr>Franklin Gothic Book</vt:lpstr>
      <vt:lpstr>Perpetua</vt:lpstr>
      <vt:lpstr>Wingdings</vt:lpstr>
      <vt:lpstr>Wingdings 2</vt:lpstr>
      <vt:lpstr>Δικαιοσύνη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Παραπρόγραμμα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Efi</dc:creator>
  <cp:lastModifiedBy>ΜΙΧΑΗΛ  ΚΥΠΑΡΙΣΣΗΣ</cp:lastModifiedBy>
  <cp:revision>91</cp:revision>
  <dcterms:created xsi:type="dcterms:W3CDTF">2014-03-06T07:17:56Z</dcterms:created>
  <dcterms:modified xsi:type="dcterms:W3CDTF">2022-10-21T08:11:14Z</dcterms:modified>
</cp:coreProperties>
</file>